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 id="477" r:id="rId227"/>
    <p:sldId id="478" r:id="rId228"/>
  </p:sldIdLst>
  <p:sldSz cy="5143500" cx="9144000"/>
  <p:notesSz cx="6858000" cy="9144000"/>
  <p:embeddedFontLst>
    <p:embeddedFont>
      <p:font typeface="Roboto"/>
      <p:regular r:id="rId229"/>
      <p:bold r:id="rId230"/>
      <p:italic r:id="rId231"/>
      <p:boldItalic r:id="rId232"/>
    </p:embeddedFont>
    <p:embeddedFont>
      <p:font typeface="Fira Sans Extra Condensed Medium"/>
      <p:regular r:id="rId233"/>
      <p:bold r:id="rId234"/>
      <p:italic r:id="rId235"/>
      <p:boldItalic r:id="rId236"/>
    </p:embeddedFont>
    <p:embeddedFont>
      <p:font typeface="Average"/>
      <p:regular r:id="rId237"/>
    </p:embeddedFont>
    <p:embeddedFont>
      <p:font typeface="Oswald"/>
      <p:regular r:id="rId238"/>
      <p:bold r:id="rId239"/>
    </p:embeddedFont>
    <p:embeddedFont>
      <p:font typeface="Merriweather"/>
      <p:regular r:id="rId240"/>
      <p:bold r:id="rId241"/>
      <p:italic r:id="rId242"/>
      <p:boldItalic r:id="rId2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244" roundtripDataSignature="AMtx7mgW6VbXFrmLjMg4/ZFBDdYVF940w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slide" Target="slides/slide18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194" Type="http://schemas.openxmlformats.org/officeDocument/2006/relationships/slide" Target="slides/slide189.xml"/><Relationship Id="rId43" Type="http://schemas.openxmlformats.org/officeDocument/2006/relationships/slide" Target="slides/slide38.xml"/><Relationship Id="rId193" Type="http://schemas.openxmlformats.org/officeDocument/2006/relationships/slide" Target="slides/slide188.xml"/><Relationship Id="rId46" Type="http://schemas.openxmlformats.org/officeDocument/2006/relationships/slide" Target="slides/slide41.xml"/><Relationship Id="rId192" Type="http://schemas.openxmlformats.org/officeDocument/2006/relationships/slide" Target="slides/slide187.xml"/><Relationship Id="rId45" Type="http://schemas.openxmlformats.org/officeDocument/2006/relationships/slide" Target="slides/slide40.xml"/><Relationship Id="rId191" Type="http://schemas.openxmlformats.org/officeDocument/2006/relationships/slide" Target="slides/slide186.xml"/><Relationship Id="rId48" Type="http://schemas.openxmlformats.org/officeDocument/2006/relationships/slide" Target="slides/slide43.xml"/><Relationship Id="rId187" Type="http://schemas.openxmlformats.org/officeDocument/2006/relationships/slide" Target="slides/slide182.xml"/><Relationship Id="rId47" Type="http://schemas.openxmlformats.org/officeDocument/2006/relationships/slide" Target="slides/slide42.xml"/><Relationship Id="rId186" Type="http://schemas.openxmlformats.org/officeDocument/2006/relationships/slide" Target="slides/slide181.xml"/><Relationship Id="rId185" Type="http://schemas.openxmlformats.org/officeDocument/2006/relationships/slide" Target="slides/slide180.xml"/><Relationship Id="rId49" Type="http://schemas.openxmlformats.org/officeDocument/2006/relationships/slide" Target="slides/slide44.xml"/><Relationship Id="rId184" Type="http://schemas.openxmlformats.org/officeDocument/2006/relationships/slide" Target="slides/slide179.xml"/><Relationship Id="rId189" Type="http://schemas.openxmlformats.org/officeDocument/2006/relationships/slide" Target="slides/slide184.xml"/><Relationship Id="rId188" Type="http://schemas.openxmlformats.org/officeDocument/2006/relationships/slide" Target="slides/slide18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slide" Target="slides/slide178.xml"/><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36" Type="http://schemas.openxmlformats.org/officeDocument/2006/relationships/slide" Target="slides/slide31.xml"/><Relationship Id="rId175" Type="http://schemas.openxmlformats.org/officeDocument/2006/relationships/slide" Target="slides/slide170.xml"/><Relationship Id="rId39" Type="http://schemas.openxmlformats.org/officeDocument/2006/relationships/slide" Target="slides/slide34.xml"/><Relationship Id="rId174" Type="http://schemas.openxmlformats.org/officeDocument/2006/relationships/slide" Target="slides/slide169.xml"/><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98" Type="http://schemas.openxmlformats.org/officeDocument/2006/relationships/slide" Target="slides/slide193.xml"/><Relationship Id="rId14" Type="http://schemas.openxmlformats.org/officeDocument/2006/relationships/slide" Target="slides/slide9.xml"/><Relationship Id="rId197" Type="http://schemas.openxmlformats.org/officeDocument/2006/relationships/slide" Target="slides/slide192.xml"/><Relationship Id="rId17" Type="http://schemas.openxmlformats.org/officeDocument/2006/relationships/slide" Target="slides/slide12.xml"/><Relationship Id="rId196" Type="http://schemas.openxmlformats.org/officeDocument/2006/relationships/slide" Target="slides/slide191.xml"/><Relationship Id="rId16" Type="http://schemas.openxmlformats.org/officeDocument/2006/relationships/slide" Target="slides/slide11.xml"/><Relationship Id="rId195" Type="http://schemas.openxmlformats.org/officeDocument/2006/relationships/slide" Target="slides/slide190.xml"/><Relationship Id="rId19" Type="http://schemas.openxmlformats.org/officeDocument/2006/relationships/slide" Target="slides/slide14.xml"/><Relationship Id="rId18" Type="http://schemas.openxmlformats.org/officeDocument/2006/relationships/slide" Target="slides/slide13.xml"/><Relationship Id="rId199" Type="http://schemas.openxmlformats.org/officeDocument/2006/relationships/slide" Target="slides/slide194.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 Id="rId107" Type="http://schemas.openxmlformats.org/officeDocument/2006/relationships/slide" Target="slides/slide102.xml"/><Relationship Id="rId228" Type="http://schemas.openxmlformats.org/officeDocument/2006/relationships/slide" Target="slides/slide223.xml"/><Relationship Id="rId106" Type="http://schemas.openxmlformats.org/officeDocument/2006/relationships/slide" Target="slides/slide101.xml"/><Relationship Id="rId227" Type="http://schemas.openxmlformats.org/officeDocument/2006/relationships/slide" Target="slides/slide222.xml"/><Relationship Id="rId105" Type="http://schemas.openxmlformats.org/officeDocument/2006/relationships/slide" Target="slides/slide100.xml"/><Relationship Id="rId226" Type="http://schemas.openxmlformats.org/officeDocument/2006/relationships/slide" Target="slides/slide221.xml"/><Relationship Id="rId104" Type="http://schemas.openxmlformats.org/officeDocument/2006/relationships/slide" Target="slides/slide99.xml"/><Relationship Id="rId225" Type="http://schemas.openxmlformats.org/officeDocument/2006/relationships/slide" Target="slides/slide220.xml"/><Relationship Id="rId109" Type="http://schemas.openxmlformats.org/officeDocument/2006/relationships/slide" Target="slides/slide104.xml"/><Relationship Id="rId108" Type="http://schemas.openxmlformats.org/officeDocument/2006/relationships/slide" Target="slides/slide103.xml"/><Relationship Id="rId229" Type="http://schemas.openxmlformats.org/officeDocument/2006/relationships/font" Target="fonts/Roboto-regular.fntdata"/><Relationship Id="rId220" Type="http://schemas.openxmlformats.org/officeDocument/2006/relationships/slide" Target="slides/slide215.xml"/><Relationship Id="rId103" Type="http://schemas.openxmlformats.org/officeDocument/2006/relationships/slide" Target="slides/slide98.xml"/><Relationship Id="rId224" Type="http://schemas.openxmlformats.org/officeDocument/2006/relationships/slide" Target="slides/slide219.xml"/><Relationship Id="rId102" Type="http://schemas.openxmlformats.org/officeDocument/2006/relationships/slide" Target="slides/slide97.xml"/><Relationship Id="rId223" Type="http://schemas.openxmlformats.org/officeDocument/2006/relationships/slide" Target="slides/slide218.xml"/><Relationship Id="rId101" Type="http://schemas.openxmlformats.org/officeDocument/2006/relationships/slide" Target="slides/slide96.xml"/><Relationship Id="rId222" Type="http://schemas.openxmlformats.org/officeDocument/2006/relationships/slide" Target="slides/slide217.xml"/><Relationship Id="rId100" Type="http://schemas.openxmlformats.org/officeDocument/2006/relationships/slide" Target="slides/slide95.xml"/><Relationship Id="rId221" Type="http://schemas.openxmlformats.org/officeDocument/2006/relationships/slide" Target="slides/slide216.xml"/><Relationship Id="rId217" Type="http://schemas.openxmlformats.org/officeDocument/2006/relationships/slide" Target="slides/slide212.xml"/><Relationship Id="rId216" Type="http://schemas.openxmlformats.org/officeDocument/2006/relationships/slide" Target="slides/slide211.xml"/><Relationship Id="rId215" Type="http://schemas.openxmlformats.org/officeDocument/2006/relationships/slide" Target="slides/slide210.xml"/><Relationship Id="rId214" Type="http://schemas.openxmlformats.org/officeDocument/2006/relationships/slide" Target="slides/slide209.xml"/><Relationship Id="rId219" Type="http://schemas.openxmlformats.org/officeDocument/2006/relationships/slide" Target="slides/slide214.xml"/><Relationship Id="rId218" Type="http://schemas.openxmlformats.org/officeDocument/2006/relationships/slide" Target="slides/slide213.xml"/><Relationship Id="rId213" Type="http://schemas.openxmlformats.org/officeDocument/2006/relationships/slide" Target="slides/slide208.xml"/><Relationship Id="rId212" Type="http://schemas.openxmlformats.org/officeDocument/2006/relationships/slide" Target="slides/slide207.xml"/><Relationship Id="rId211" Type="http://schemas.openxmlformats.org/officeDocument/2006/relationships/slide" Target="slides/slide206.xml"/><Relationship Id="rId210" Type="http://schemas.openxmlformats.org/officeDocument/2006/relationships/slide" Target="slides/slide205.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121" Type="http://schemas.openxmlformats.org/officeDocument/2006/relationships/slide" Target="slides/slide116.xml"/><Relationship Id="rId242" Type="http://schemas.openxmlformats.org/officeDocument/2006/relationships/font" Target="fonts/Merriweather-italic.fntdata"/><Relationship Id="rId120" Type="http://schemas.openxmlformats.org/officeDocument/2006/relationships/slide" Target="slides/slide115.xml"/><Relationship Id="rId241" Type="http://schemas.openxmlformats.org/officeDocument/2006/relationships/font" Target="fonts/Merriweather-bold.fntdata"/><Relationship Id="rId240" Type="http://schemas.openxmlformats.org/officeDocument/2006/relationships/font" Target="fonts/Merriweather-regular.fntdata"/><Relationship Id="rId125" Type="http://schemas.openxmlformats.org/officeDocument/2006/relationships/slide" Target="slides/slide120.xml"/><Relationship Id="rId124" Type="http://schemas.openxmlformats.org/officeDocument/2006/relationships/slide" Target="slides/slide119.xml"/><Relationship Id="rId123" Type="http://schemas.openxmlformats.org/officeDocument/2006/relationships/slide" Target="slides/slide118.xml"/><Relationship Id="rId244" Type="http://customschemas.google.com/relationships/presentationmetadata" Target="metadata"/><Relationship Id="rId122" Type="http://schemas.openxmlformats.org/officeDocument/2006/relationships/slide" Target="slides/slide117.xml"/><Relationship Id="rId243" Type="http://schemas.openxmlformats.org/officeDocument/2006/relationships/font" Target="fonts/Merriweather-boldItalic.fntdata"/><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239" Type="http://schemas.openxmlformats.org/officeDocument/2006/relationships/font" Target="fonts/Oswald-bold.fntdata"/><Relationship Id="rId117" Type="http://schemas.openxmlformats.org/officeDocument/2006/relationships/slide" Target="slides/slide112.xml"/><Relationship Id="rId238" Type="http://schemas.openxmlformats.org/officeDocument/2006/relationships/font" Target="fonts/Oswald-regular.fntdata"/><Relationship Id="rId116" Type="http://schemas.openxmlformats.org/officeDocument/2006/relationships/slide" Target="slides/slide111.xml"/><Relationship Id="rId237" Type="http://schemas.openxmlformats.org/officeDocument/2006/relationships/font" Target="fonts/Average-regular.fntdata"/><Relationship Id="rId115" Type="http://schemas.openxmlformats.org/officeDocument/2006/relationships/slide" Target="slides/slide110.xml"/><Relationship Id="rId236" Type="http://schemas.openxmlformats.org/officeDocument/2006/relationships/font" Target="fonts/FiraSansExtraCondensedMedium-boldItalic.fntdata"/><Relationship Id="rId119" Type="http://schemas.openxmlformats.org/officeDocument/2006/relationships/slide" Target="slides/slide114.xml"/><Relationship Id="rId110" Type="http://schemas.openxmlformats.org/officeDocument/2006/relationships/slide" Target="slides/slide105.xml"/><Relationship Id="rId231" Type="http://schemas.openxmlformats.org/officeDocument/2006/relationships/font" Target="fonts/Roboto-italic.fntdata"/><Relationship Id="rId230" Type="http://schemas.openxmlformats.org/officeDocument/2006/relationships/font" Target="fonts/Roboto-bold.fntdata"/><Relationship Id="rId114" Type="http://schemas.openxmlformats.org/officeDocument/2006/relationships/slide" Target="slides/slide109.xml"/><Relationship Id="rId235" Type="http://schemas.openxmlformats.org/officeDocument/2006/relationships/font" Target="fonts/FiraSansExtraCondensedMedium-italic.fntdata"/><Relationship Id="rId113" Type="http://schemas.openxmlformats.org/officeDocument/2006/relationships/slide" Target="slides/slide108.xml"/><Relationship Id="rId234" Type="http://schemas.openxmlformats.org/officeDocument/2006/relationships/font" Target="fonts/FiraSansExtraCondensedMedium-bold.fntdata"/><Relationship Id="rId112" Type="http://schemas.openxmlformats.org/officeDocument/2006/relationships/slide" Target="slides/slide107.xml"/><Relationship Id="rId233" Type="http://schemas.openxmlformats.org/officeDocument/2006/relationships/font" Target="fonts/FiraSansExtraCondensedMedium-regular.fntdata"/><Relationship Id="rId111" Type="http://schemas.openxmlformats.org/officeDocument/2006/relationships/slide" Target="slides/slide106.xml"/><Relationship Id="rId232" Type="http://schemas.openxmlformats.org/officeDocument/2006/relationships/font" Target="fonts/Roboto-boldItalic.fntdata"/><Relationship Id="rId206" Type="http://schemas.openxmlformats.org/officeDocument/2006/relationships/slide" Target="slides/slide201.xml"/><Relationship Id="rId205" Type="http://schemas.openxmlformats.org/officeDocument/2006/relationships/slide" Target="slides/slide200.xml"/><Relationship Id="rId204" Type="http://schemas.openxmlformats.org/officeDocument/2006/relationships/slide" Target="slides/slide199.xml"/><Relationship Id="rId203" Type="http://schemas.openxmlformats.org/officeDocument/2006/relationships/slide" Target="slides/slide198.xml"/><Relationship Id="rId209" Type="http://schemas.openxmlformats.org/officeDocument/2006/relationships/slide" Target="slides/slide204.xml"/><Relationship Id="rId208" Type="http://schemas.openxmlformats.org/officeDocument/2006/relationships/slide" Target="slides/slide203.xml"/><Relationship Id="rId207" Type="http://schemas.openxmlformats.org/officeDocument/2006/relationships/slide" Target="slides/slide202.xml"/><Relationship Id="rId202" Type="http://schemas.openxmlformats.org/officeDocument/2006/relationships/slide" Target="slides/slide197.xml"/><Relationship Id="rId201" Type="http://schemas.openxmlformats.org/officeDocument/2006/relationships/slide" Target="slides/slide196.xml"/><Relationship Id="rId200" Type="http://schemas.openxmlformats.org/officeDocument/2006/relationships/slide" Target="slides/slide19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9" name="Shape 1719"/>
        <p:cNvGrpSpPr/>
        <p:nvPr/>
      </p:nvGrpSpPr>
      <p:grpSpPr>
        <a:xfrm>
          <a:off x="0" y="0"/>
          <a:ext cx="0" cy="0"/>
          <a:chOff x="0" y="0"/>
          <a:chExt cx="0" cy="0"/>
        </a:xfrm>
      </p:grpSpPr>
      <p:sp>
        <p:nvSpPr>
          <p:cNvPr id="1720" name="Google Shape;1720;p10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1" name="Google Shape;1721;p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4" name="Shape 1734"/>
        <p:cNvGrpSpPr/>
        <p:nvPr/>
      </p:nvGrpSpPr>
      <p:grpSpPr>
        <a:xfrm>
          <a:off x="0" y="0"/>
          <a:ext cx="0" cy="0"/>
          <a:chOff x="0" y="0"/>
          <a:chExt cx="0" cy="0"/>
        </a:xfrm>
      </p:grpSpPr>
      <p:sp>
        <p:nvSpPr>
          <p:cNvPr id="1735" name="Google Shape;1735;p10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6" name="Google Shape;1736;p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1" name="Shape 1741"/>
        <p:cNvGrpSpPr/>
        <p:nvPr/>
      </p:nvGrpSpPr>
      <p:grpSpPr>
        <a:xfrm>
          <a:off x="0" y="0"/>
          <a:ext cx="0" cy="0"/>
          <a:chOff x="0" y="0"/>
          <a:chExt cx="0" cy="0"/>
        </a:xfrm>
      </p:grpSpPr>
      <p:sp>
        <p:nvSpPr>
          <p:cNvPr id="1742" name="Google Shape;1742;p10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3" name="Google Shape;1743;p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8" name="Shape 1748"/>
        <p:cNvGrpSpPr/>
        <p:nvPr/>
      </p:nvGrpSpPr>
      <p:grpSpPr>
        <a:xfrm>
          <a:off x="0" y="0"/>
          <a:ext cx="0" cy="0"/>
          <a:chOff x="0" y="0"/>
          <a:chExt cx="0" cy="0"/>
        </a:xfrm>
      </p:grpSpPr>
      <p:sp>
        <p:nvSpPr>
          <p:cNvPr id="1749" name="Google Shape;1749;p10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0" name="Google Shape;1750;p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7" name="Shape 1767"/>
        <p:cNvGrpSpPr/>
        <p:nvPr/>
      </p:nvGrpSpPr>
      <p:grpSpPr>
        <a:xfrm>
          <a:off x="0" y="0"/>
          <a:ext cx="0" cy="0"/>
          <a:chOff x="0" y="0"/>
          <a:chExt cx="0" cy="0"/>
        </a:xfrm>
      </p:grpSpPr>
      <p:sp>
        <p:nvSpPr>
          <p:cNvPr id="1768" name="Google Shape;1768;p10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9" name="Google Shape;1769;p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4" name="Shape 1774"/>
        <p:cNvGrpSpPr/>
        <p:nvPr/>
      </p:nvGrpSpPr>
      <p:grpSpPr>
        <a:xfrm>
          <a:off x="0" y="0"/>
          <a:ext cx="0" cy="0"/>
          <a:chOff x="0" y="0"/>
          <a:chExt cx="0" cy="0"/>
        </a:xfrm>
      </p:grpSpPr>
      <p:sp>
        <p:nvSpPr>
          <p:cNvPr id="1775" name="Google Shape;1775;p10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6" name="Google Shape;1776;p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1" name="Shape 1781"/>
        <p:cNvGrpSpPr/>
        <p:nvPr/>
      </p:nvGrpSpPr>
      <p:grpSpPr>
        <a:xfrm>
          <a:off x="0" y="0"/>
          <a:ext cx="0" cy="0"/>
          <a:chOff x="0" y="0"/>
          <a:chExt cx="0" cy="0"/>
        </a:xfrm>
      </p:grpSpPr>
      <p:sp>
        <p:nvSpPr>
          <p:cNvPr id="1782" name="Google Shape;1782;p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3" name="Google Shape;1783;p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p10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0" name="Google Shape;1790;p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6" name="Shape 1826"/>
        <p:cNvGrpSpPr/>
        <p:nvPr/>
      </p:nvGrpSpPr>
      <p:grpSpPr>
        <a:xfrm>
          <a:off x="0" y="0"/>
          <a:ext cx="0" cy="0"/>
          <a:chOff x="0" y="0"/>
          <a:chExt cx="0" cy="0"/>
        </a:xfrm>
      </p:grpSpPr>
      <p:sp>
        <p:nvSpPr>
          <p:cNvPr id="1827" name="Google Shape;1827;p10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8" name="Google Shape;1828;p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7" name="Shape 1857"/>
        <p:cNvGrpSpPr/>
        <p:nvPr/>
      </p:nvGrpSpPr>
      <p:grpSpPr>
        <a:xfrm>
          <a:off x="0" y="0"/>
          <a:ext cx="0" cy="0"/>
          <a:chOff x="0" y="0"/>
          <a:chExt cx="0" cy="0"/>
        </a:xfrm>
      </p:grpSpPr>
      <p:sp>
        <p:nvSpPr>
          <p:cNvPr id="1858" name="Google Shape;1858;p10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9" name="Google Shape;1859;p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4" name="Shape 1864"/>
        <p:cNvGrpSpPr/>
        <p:nvPr/>
      </p:nvGrpSpPr>
      <p:grpSpPr>
        <a:xfrm>
          <a:off x="0" y="0"/>
          <a:ext cx="0" cy="0"/>
          <a:chOff x="0" y="0"/>
          <a:chExt cx="0" cy="0"/>
        </a:xfrm>
      </p:grpSpPr>
      <p:sp>
        <p:nvSpPr>
          <p:cNvPr id="1865" name="Google Shape;1865;p1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6" name="Google Shape;1866;p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4" name="Shape 1904"/>
        <p:cNvGrpSpPr/>
        <p:nvPr/>
      </p:nvGrpSpPr>
      <p:grpSpPr>
        <a:xfrm>
          <a:off x="0" y="0"/>
          <a:ext cx="0" cy="0"/>
          <a:chOff x="0" y="0"/>
          <a:chExt cx="0" cy="0"/>
        </a:xfrm>
      </p:grpSpPr>
      <p:sp>
        <p:nvSpPr>
          <p:cNvPr id="1905" name="Google Shape;1905;p1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6" name="Google Shape;1906;p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1" name="Shape 1911"/>
        <p:cNvGrpSpPr/>
        <p:nvPr/>
      </p:nvGrpSpPr>
      <p:grpSpPr>
        <a:xfrm>
          <a:off x="0" y="0"/>
          <a:ext cx="0" cy="0"/>
          <a:chOff x="0" y="0"/>
          <a:chExt cx="0" cy="0"/>
        </a:xfrm>
      </p:grpSpPr>
      <p:sp>
        <p:nvSpPr>
          <p:cNvPr id="1912" name="Google Shape;1912;p1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3" name="Google Shape;1913;p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8" name="Shape 1918"/>
        <p:cNvGrpSpPr/>
        <p:nvPr/>
      </p:nvGrpSpPr>
      <p:grpSpPr>
        <a:xfrm>
          <a:off x="0" y="0"/>
          <a:ext cx="0" cy="0"/>
          <a:chOff x="0" y="0"/>
          <a:chExt cx="0" cy="0"/>
        </a:xfrm>
      </p:grpSpPr>
      <p:sp>
        <p:nvSpPr>
          <p:cNvPr id="1919" name="Google Shape;1919;p1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0" name="Google Shape;1920;p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4" name="Shape 1924"/>
        <p:cNvGrpSpPr/>
        <p:nvPr/>
      </p:nvGrpSpPr>
      <p:grpSpPr>
        <a:xfrm>
          <a:off x="0" y="0"/>
          <a:ext cx="0" cy="0"/>
          <a:chOff x="0" y="0"/>
          <a:chExt cx="0" cy="0"/>
        </a:xfrm>
      </p:grpSpPr>
      <p:sp>
        <p:nvSpPr>
          <p:cNvPr id="1925" name="Google Shape;1925;p1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6" name="Google Shape;1926;p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1" name="Shape 1931"/>
        <p:cNvGrpSpPr/>
        <p:nvPr/>
      </p:nvGrpSpPr>
      <p:grpSpPr>
        <a:xfrm>
          <a:off x="0" y="0"/>
          <a:ext cx="0" cy="0"/>
          <a:chOff x="0" y="0"/>
          <a:chExt cx="0" cy="0"/>
        </a:xfrm>
      </p:grpSpPr>
      <p:sp>
        <p:nvSpPr>
          <p:cNvPr id="1932" name="Google Shape;1932;p1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3" name="Google Shape;1933;p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0" name="Shape 1940"/>
        <p:cNvGrpSpPr/>
        <p:nvPr/>
      </p:nvGrpSpPr>
      <p:grpSpPr>
        <a:xfrm>
          <a:off x="0" y="0"/>
          <a:ext cx="0" cy="0"/>
          <a:chOff x="0" y="0"/>
          <a:chExt cx="0" cy="0"/>
        </a:xfrm>
      </p:grpSpPr>
      <p:sp>
        <p:nvSpPr>
          <p:cNvPr id="1941" name="Google Shape;1941;p1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2" name="Google Shape;1942;p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1" name="Shape 1951"/>
        <p:cNvGrpSpPr/>
        <p:nvPr/>
      </p:nvGrpSpPr>
      <p:grpSpPr>
        <a:xfrm>
          <a:off x="0" y="0"/>
          <a:ext cx="0" cy="0"/>
          <a:chOff x="0" y="0"/>
          <a:chExt cx="0" cy="0"/>
        </a:xfrm>
      </p:grpSpPr>
      <p:sp>
        <p:nvSpPr>
          <p:cNvPr id="1952" name="Google Shape;1952;p1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3" name="Google Shape;1953;p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2" name="Shape 1972"/>
        <p:cNvGrpSpPr/>
        <p:nvPr/>
      </p:nvGrpSpPr>
      <p:grpSpPr>
        <a:xfrm>
          <a:off x="0" y="0"/>
          <a:ext cx="0" cy="0"/>
          <a:chOff x="0" y="0"/>
          <a:chExt cx="0" cy="0"/>
        </a:xfrm>
      </p:grpSpPr>
      <p:sp>
        <p:nvSpPr>
          <p:cNvPr id="1973" name="Google Shape;1973;p1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4" name="Google Shape;1974;p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9" name="Shape 1989"/>
        <p:cNvGrpSpPr/>
        <p:nvPr/>
      </p:nvGrpSpPr>
      <p:grpSpPr>
        <a:xfrm>
          <a:off x="0" y="0"/>
          <a:ext cx="0" cy="0"/>
          <a:chOff x="0" y="0"/>
          <a:chExt cx="0" cy="0"/>
        </a:xfrm>
      </p:grpSpPr>
      <p:sp>
        <p:nvSpPr>
          <p:cNvPr id="1990" name="Google Shape;1990;p1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1" name="Google Shape;1991;p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6" name="Shape 1996"/>
        <p:cNvGrpSpPr/>
        <p:nvPr/>
      </p:nvGrpSpPr>
      <p:grpSpPr>
        <a:xfrm>
          <a:off x="0" y="0"/>
          <a:ext cx="0" cy="0"/>
          <a:chOff x="0" y="0"/>
          <a:chExt cx="0" cy="0"/>
        </a:xfrm>
      </p:grpSpPr>
      <p:sp>
        <p:nvSpPr>
          <p:cNvPr id="1997" name="Google Shape;1997;p1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8" name="Google Shape;1998;p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8" name="Shape 2008"/>
        <p:cNvGrpSpPr/>
        <p:nvPr/>
      </p:nvGrpSpPr>
      <p:grpSpPr>
        <a:xfrm>
          <a:off x="0" y="0"/>
          <a:ext cx="0" cy="0"/>
          <a:chOff x="0" y="0"/>
          <a:chExt cx="0" cy="0"/>
        </a:xfrm>
      </p:grpSpPr>
      <p:sp>
        <p:nvSpPr>
          <p:cNvPr id="2009" name="Google Shape;2009;p1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0" name="Google Shape;2010;p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0" name="Shape 2020"/>
        <p:cNvGrpSpPr/>
        <p:nvPr/>
      </p:nvGrpSpPr>
      <p:grpSpPr>
        <a:xfrm>
          <a:off x="0" y="0"/>
          <a:ext cx="0" cy="0"/>
          <a:chOff x="0" y="0"/>
          <a:chExt cx="0" cy="0"/>
        </a:xfrm>
      </p:grpSpPr>
      <p:sp>
        <p:nvSpPr>
          <p:cNvPr id="2021" name="Google Shape;2021;p1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2" name="Google Shape;2022;p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7" name="Shape 2027"/>
        <p:cNvGrpSpPr/>
        <p:nvPr/>
      </p:nvGrpSpPr>
      <p:grpSpPr>
        <a:xfrm>
          <a:off x="0" y="0"/>
          <a:ext cx="0" cy="0"/>
          <a:chOff x="0" y="0"/>
          <a:chExt cx="0" cy="0"/>
        </a:xfrm>
      </p:grpSpPr>
      <p:sp>
        <p:nvSpPr>
          <p:cNvPr id="2028" name="Google Shape;2028;p1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9" name="Google Shape;2029;p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5" name="Shape 2045"/>
        <p:cNvGrpSpPr/>
        <p:nvPr/>
      </p:nvGrpSpPr>
      <p:grpSpPr>
        <a:xfrm>
          <a:off x="0" y="0"/>
          <a:ext cx="0" cy="0"/>
          <a:chOff x="0" y="0"/>
          <a:chExt cx="0" cy="0"/>
        </a:xfrm>
      </p:grpSpPr>
      <p:sp>
        <p:nvSpPr>
          <p:cNvPr id="2046" name="Google Shape;2046;p1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7" name="Google Shape;2047;p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5" name="Shape 2095"/>
        <p:cNvGrpSpPr/>
        <p:nvPr/>
      </p:nvGrpSpPr>
      <p:grpSpPr>
        <a:xfrm>
          <a:off x="0" y="0"/>
          <a:ext cx="0" cy="0"/>
          <a:chOff x="0" y="0"/>
          <a:chExt cx="0" cy="0"/>
        </a:xfrm>
      </p:grpSpPr>
      <p:sp>
        <p:nvSpPr>
          <p:cNvPr id="2096" name="Google Shape;2096;p1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7" name="Google Shape;2097;p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2" name="Shape 2102"/>
        <p:cNvGrpSpPr/>
        <p:nvPr/>
      </p:nvGrpSpPr>
      <p:grpSpPr>
        <a:xfrm>
          <a:off x="0" y="0"/>
          <a:ext cx="0" cy="0"/>
          <a:chOff x="0" y="0"/>
          <a:chExt cx="0" cy="0"/>
        </a:xfrm>
      </p:grpSpPr>
      <p:sp>
        <p:nvSpPr>
          <p:cNvPr id="2103" name="Google Shape;2103;p1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4" name="Google Shape;2104;p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2" name="Shape 2152"/>
        <p:cNvGrpSpPr/>
        <p:nvPr/>
      </p:nvGrpSpPr>
      <p:grpSpPr>
        <a:xfrm>
          <a:off x="0" y="0"/>
          <a:ext cx="0" cy="0"/>
          <a:chOff x="0" y="0"/>
          <a:chExt cx="0" cy="0"/>
        </a:xfrm>
      </p:grpSpPr>
      <p:sp>
        <p:nvSpPr>
          <p:cNvPr id="2153" name="Google Shape;2153;p1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4" name="Google Shape;2154;p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9" name="Shape 2159"/>
        <p:cNvGrpSpPr/>
        <p:nvPr/>
      </p:nvGrpSpPr>
      <p:grpSpPr>
        <a:xfrm>
          <a:off x="0" y="0"/>
          <a:ext cx="0" cy="0"/>
          <a:chOff x="0" y="0"/>
          <a:chExt cx="0" cy="0"/>
        </a:xfrm>
      </p:grpSpPr>
      <p:sp>
        <p:nvSpPr>
          <p:cNvPr id="2160" name="Google Shape;2160;p1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1" name="Google Shape;2161;p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3" name="Shape 2183"/>
        <p:cNvGrpSpPr/>
        <p:nvPr/>
      </p:nvGrpSpPr>
      <p:grpSpPr>
        <a:xfrm>
          <a:off x="0" y="0"/>
          <a:ext cx="0" cy="0"/>
          <a:chOff x="0" y="0"/>
          <a:chExt cx="0" cy="0"/>
        </a:xfrm>
      </p:grpSpPr>
      <p:sp>
        <p:nvSpPr>
          <p:cNvPr id="2184" name="Google Shape;2184;p1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5" name="Google Shape;2185;p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0" name="Shape 2190"/>
        <p:cNvGrpSpPr/>
        <p:nvPr/>
      </p:nvGrpSpPr>
      <p:grpSpPr>
        <a:xfrm>
          <a:off x="0" y="0"/>
          <a:ext cx="0" cy="0"/>
          <a:chOff x="0" y="0"/>
          <a:chExt cx="0" cy="0"/>
        </a:xfrm>
      </p:grpSpPr>
      <p:sp>
        <p:nvSpPr>
          <p:cNvPr id="2191" name="Google Shape;2191;p1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2" name="Google Shape;2192;p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9" name="Shape 2199"/>
        <p:cNvGrpSpPr/>
        <p:nvPr/>
      </p:nvGrpSpPr>
      <p:grpSpPr>
        <a:xfrm>
          <a:off x="0" y="0"/>
          <a:ext cx="0" cy="0"/>
          <a:chOff x="0" y="0"/>
          <a:chExt cx="0" cy="0"/>
        </a:xfrm>
      </p:grpSpPr>
      <p:sp>
        <p:nvSpPr>
          <p:cNvPr id="2200" name="Google Shape;2200;p1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1" name="Google Shape;2201;p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1" name="Shape 2211"/>
        <p:cNvGrpSpPr/>
        <p:nvPr/>
      </p:nvGrpSpPr>
      <p:grpSpPr>
        <a:xfrm>
          <a:off x="0" y="0"/>
          <a:ext cx="0" cy="0"/>
          <a:chOff x="0" y="0"/>
          <a:chExt cx="0" cy="0"/>
        </a:xfrm>
      </p:grpSpPr>
      <p:sp>
        <p:nvSpPr>
          <p:cNvPr id="2212" name="Google Shape;2212;p1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3" name="Google Shape;2213;p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5" name="Shape 2225"/>
        <p:cNvGrpSpPr/>
        <p:nvPr/>
      </p:nvGrpSpPr>
      <p:grpSpPr>
        <a:xfrm>
          <a:off x="0" y="0"/>
          <a:ext cx="0" cy="0"/>
          <a:chOff x="0" y="0"/>
          <a:chExt cx="0" cy="0"/>
        </a:xfrm>
      </p:grpSpPr>
      <p:sp>
        <p:nvSpPr>
          <p:cNvPr id="2226" name="Google Shape;2226;p1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7" name="Google Shape;2227;p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3" name="Shape 2233"/>
        <p:cNvGrpSpPr/>
        <p:nvPr/>
      </p:nvGrpSpPr>
      <p:grpSpPr>
        <a:xfrm>
          <a:off x="0" y="0"/>
          <a:ext cx="0" cy="0"/>
          <a:chOff x="0" y="0"/>
          <a:chExt cx="0" cy="0"/>
        </a:xfrm>
      </p:grpSpPr>
      <p:sp>
        <p:nvSpPr>
          <p:cNvPr id="2234" name="Google Shape;2234;p1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5" name="Google Shape;2235;p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1" name="Shape 2251"/>
        <p:cNvGrpSpPr/>
        <p:nvPr/>
      </p:nvGrpSpPr>
      <p:grpSpPr>
        <a:xfrm>
          <a:off x="0" y="0"/>
          <a:ext cx="0" cy="0"/>
          <a:chOff x="0" y="0"/>
          <a:chExt cx="0" cy="0"/>
        </a:xfrm>
      </p:grpSpPr>
      <p:sp>
        <p:nvSpPr>
          <p:cNvPr id="2252" name="Google Shape;2252;p1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3" name="Google Shape;2253;p1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2" name="Shape 2282"/>
        <p:cNvGrpSpPr/>
        <p:nvPr/>
      </p:nvGrpSpPr>
      <p:grpSpPr>
        <a:xfrm>
          <a:off x="0" y="0"/>
          <a:ext cx="0" cy="0"/>
          <a:chOff x="0" y="0"/>
          <a:chExt cx="0" cy="0"/>
        </a:xfrm>
      </p:grpSpPr>
      <p:sp>
        <p:nvSpPr>
          <p:cNvPr id="2283" name="Google Shape;2283;p1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4" name="Google Shape;2284;p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6" name="Shape 2306"/>
        <p:cNvGrpSpPr/>
        <p:nvPr/>
      </p:nvGrpSpPr>
      <p:grpSpPr>
        <a:xfrm>
          <a:off x="0" y="0"/>
          <a:ext cx="0" cy="0"/>
          <a:chOff x="0" y="0"/>
          <a:chExt cx="0" cy="0"/>
        </a:xfrm>
      </p:grpSpPr>
      <p:sp>
        <p:nvSpPr>
          <p:cNvPr id="2307" name="Google Shape;2307;p1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8" name="Google Shape;2308;p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4" name="Shape 2314"/>
        <p:cNvGrpSpPr/>
        <p:nvPr/>
      </p:nvGrpSpPr>
      <p:grpSpPr>
        <a:xfrm>
          <a:off x="0" y="0"/>
          <a:ext cx="0" cy="0"/>
          <a:chOff x="0" y="0"/>
          <a:chExt cx="0" cy="0"/>
        </a:xfrm>
      </p:grpSpPr>
      <p:sp>
        <p:nvSpPr>
          <p:cNvPr id="2315" name="Google Shape;2315;p1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6" name="Google Shape;2316;p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7" name="Shape 2327"/>
        <p:cNvGrpSpPr/>
        <p:nvPr/>
      </p:nvGrpSpPr>
      <p:grpSpPr>
        <a:xfrm>
          <a:off x="0" y="0"/>
          <a:ext cx="0" cy="0"/>
          <a:chOff x="0" y="0"/>
          <a:chExt cx="0" cy="0"/>
        </a:xfrm>
      </p:grpSpPr>
      <p:sp>
        <p:nvSpPr>
          <p:cNvPr id="2328" name="Google Shape;2328;p1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9" name="Google Shape;2329;p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7" name="Shape 2377"/>
        <p:cNvGrpSpPr/>
        <p:nvPr/>
      </p:nvGrpSpPr>
      <p:grpSpPr>
        <a:xfrm>
          <a:off x="0" y="0"/>
          <a:ext cx="0" cy="0"/>
          <a:chOff x="0" y="0"/>
          <a:chExt cx="0" cy="0"/>
        </a:xfrm>
      </p:grpSpPr>
      <p:sp>
        <p:nvSpPr>
          <p:cNvPr id="2378" name="Google Shape;2378;p1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9" name="Google Shape;2379;p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4" name="Shape 2384"/>
        <p:cNvGrpSpPr/>
        <p:nvPr/>
      </p:nvGrpSpPr>
      <p:grpSpPr>
        <a:xfrm>
          <a:off x="0" y="0"/>
          <a:ext cx="0" cy="0"/>
          <a:chOff x="0" y="0"/>
          <a:chExt cx="0" cy="0"/>
        </a:xfrm>
      </p:grpSpPr>
      <p:sp>
        <p:nvSpPr>
          <p:cNvPr id="2385" name="Google Shape;2385;p1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6" name="Google Shape;2386;p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2" name="Shape 2432"/>
        <p:cNvGrpSpPr/>
        <p:nvPr/>
      </p:nvGrpSpPr>
      <p:grpSpPr>
        <a:xfrm>
          <a:off x="0" y="0"/>
          <a:ext cx="0" cy="0"/>
          <a:chOff x="0" y="0"/>
          <a:chExt cx="0" cy="0"/>
        </a:xfrm>
      </p:grpSpPr>
      <p:sp>
        <p:nvSpPr>
          <p:cNvPr id="2433" name="Google Shape;2433;p1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4" name="Google Shape;2434;p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5" name="Shape 2445"/>
        <p:cNvGrpSpPr/>
        <p:nvPr/>
      </p:nvGrpSpPr>
      <p:grpSpPr>
        <a:xfrm>
          <a:off x="0" y="0"/>
          <a:ext cx="0" cy="0"/>
          <a:chOff x="0" y="0"/>
          <a:chExt cx="0" cy="0"/>
        </a:xfrm>
      </p:grpSpPr>
      <p:sp>
        <p:nvSpPr>
          <p:cNvPr id="2446" name="Google Shape;2446;p1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7" name="Google Shape;2447;p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3" name="Shape 2463"/>
        <p:cNvGrpSpPr/>
        <p:nvPr/>
      </p:nvGrpSpPr>
      <p:grpSpPr>
        <a:xfrm>
          <a:off x="0" y="0"/>
          <a:ext cx="0" cy="0"/>
          <a:chOff x="0" y="0"/>
          <a:chExt cx="0" cy="0"/>
        </a:xfrm>
      </p:grpSpPr>
      <p:sp>
        <p:nvSpPr>
          <p:cNvPr id="2464" name="Google Shape;2464;p1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5" name="Google Shape;2465;p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3" name="Shape 2483"/>
        <p:cNvGrpSpPr/>
        <p:nvPr/>
      </p:nvGrpSpPr>
      <p:grpSpPr>
        <a:xfrm>
          <a:off x="0" y="0"/>
          <a:ext cx="0" cy="0"/>
          <a:chOff x="0" y="0"/>
          <a:chExt cx="0" cy="0"/>
        </a:xfrm>
      </p:grpSpPr>
      <p:sp>
        <p:nvSpPr>
          <p:cNvPr id="2484" name="Google Shape;2484;p1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5" name="Google Shape;2485;p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4" name="Shape 2514"/>
        <p:cNvGrpSpPr/>
        <p:nvPr/>
      </p:nvGrpSpPr>
      <p:grpSpPr>
        <a:xfrm>
          <a:off x="0" y="0"/>
          <a:ext cx="0" cy="0"/>
          <a:chOff x="0" y="0"/>
          <a:chExt cx="0" cy="0"/>
        </a:xfrm>
      </p:grpSpPr>
      <p:sp>
        <p:nvSpPr>
          <p:cNvPr id="2515" name="Google Shape;2515;p1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6" name="Google Shape;2516;p1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8" name="Shape 2528"/>
        <p:cNvGrpSpPr/>
        <p:nvPr/>
      </p:nvGrpSpPr>
      <p:grpSpPr>
        <a:xfrm>
          <a:off x="0" y="0"/>
          <a:ext cx="0" cy="0"/>
          <a:chOff x="0" y="0"/>
          <a:chExt cx="0" cy="0"/>
        </a:xfrm>
      </p:grpSpPr>
      <p:sp>
        <p:nvSpPr>
          <p:cNvPr id="2529" name="Google Shape;2529;p1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0" name="Google Shape;2530;p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9" name="Shape 2579"/>
        <p:cNvGrpSpPr/>
        <p:nvPr/>
      </p:nvGrpSpPr>
      <p:grpSpPr>
        <a:xfrm>
          <a:off x="0" y="0"/>
          <a:ext cx="0" cy="0"/>
          <a:chOff x="0" y="0"/>
          <a:chExt cx="0" cy="0"/>
        </a:xfrm>
      </p:grpSpPr>
      <p:sp>
        <p:nvSpPr>
          <p:cNvPr id="2580" name="Google Shape;2580;p1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1" name="Google Shape;2581;p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4" name="Shape 2594"/>
        <p:cNvGrpSpPr/>
        <p:nvPr/>
      </p:nvGrpSpPr>
      <p:grpSpPr>
        <a:xfrm>
          <a:off x="0" y="0"/>
          <a:ext cx="0" cy="0"/>
          <a:chOff x="0" y="0"/>
          <a:chExt cx="0" cy="0"/>
        </a:xfrm>
      </p:grpSpPr>
      <p:sp>
        <p:nvSpPr>
          <p:cNvPr id="2595" name="Google Shape;2595;p14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6" name="Google Shape;2596;p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2" name="Shape 2632"/>
        <p:cNvGrpSpPr/>
        <p:nvPr/>
      </p:nvGrpSpPr>
      <p:grpSpPr>
        <a:xfrm>
          <a:off x="0" y="0"/>
          <a:ext cx="0" cy="0"/>
          <a:chOff x="0" y="0"/>
          <a:chExt cx="0" cy="0"/>
        </a:xfrm>
      </p:grpSpPr>
      <p:sp>
        <p:nvSpPr>
          <p:cNvPr id="2633" name="Google Shape;2633;p1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4" name="Google Shape;2634;p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1" name="Shape 2681"/>
        <p:cNvGrpSpPr/>
        <p:nvPr/>
      </p:nvGrpSpPr>
      <p:grpSpPr>
        <a:xfrm>
          <a:off x="0" y="0"/>
          <a:ext cx="0" cy="0"/>
          <a:chOff x="0" y="0"/>
          <a:chExt cx="0" cy="0"/>
        </a:xfrm>
      </p:grpSpPr>
      <p:sp>
        <p:nvSpPr>
          <p:cNvPr id="2682" name="Google Shape;2682;p15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3" name="Google Shape;2683;p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9" name="Shape 2739"/>
        <p:cNvGrpSpPr/>
        <p:nvPr/>
      </p:nvGrpSpPr>
      <p:grpSpPr>
        <a:xfrm>
          <a:off x="0" y="0"/>
          <a:ext cx="0" cy="0"/>
          <a:chOff x="0" y="0"/>
          <a:chExt cx="0" cy="0"/>
        </a:xfrm>
      </p:grpSpPr>
      <p:sp>
        <p:nvSpPr>
          <p:cNvPr id="2740" name="Google Shape;2740;p1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1" name="Google Shape;2741;p1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5" name="Shape 2745"/>
        <p:cNvGrpSpPr/>
        <p:nvPr/>
      </p:nvGrpSpPr>
      <p:grpSpPr>
        <a:xfrm>
          <a:off x="0" y="0"/>
          <a:ext cx="0" cy="0"/>
          <a:chOff x="0" y="0"/>
          <a:chExt cx="0" cy="0"/>
        </a:xfrm>
      </p:grpSpPr>
      <p:sp>
        <p:nvSpPr>
          <p:cNvPr id="2746" name="Google Shape;2746;p1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7" name="Google Shape;2747;p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3" name="Shape 2763"/>
        <p:cNvGrpSpPr/>
        <p:nvPr/>
      </p:nvGrpSpPr>
      <p:grpSpPr>
        <a:xfrm>
          <a:off x="0" y="0"/>
          <a:ext cx="0" cy="0"/>
          <a:chOff x="0" y="0"/>
          <a:chExt cx="0" cy="0"/>
        </a:xfrm>
      </p:grpSpPr>
      <p:sp>
        <p:nvSpPr>
          <p:cNvPr id="2764" name="Google Shape;2764;p1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5" name="Google Shape;2765;p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0" name="Shape 2770"/>
        <p:cNvGrpSpPr/>
        <p:nvPr/>
      </p:nvGrpSpPr>
      <p:grpSpPr>
        <a:xfrm>
          <a:off x="0" y="0"/>
          <a:ext cx="0" cy="0"/>
          <a:chOff x="0" y="0"/>
          <a:chExt cx="0" cy="0"/>
        </a:xfrm>
      </p:grpSpPr>
      <p:sp>
        <p:nvSpPr>
          <p:cNvPr id="2771" name="Google Shape;2771;p1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2" name="Google Shape;2772;p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5" name="Shape 2785"/>
        <p:cNvGrpSpPr/>
        <p:nvPr/>
      </p:nvGrpSpPr>
      <p:grpSpPr>
        <a:xfrm>
          <a:off x="0" y="0"/>
          <a:ext cx="0" cy="0"/>
          <a:chOff x="0" y="0"/>
          <a:chExt cx="0" cy="0"/>
        </a:xfrm>
      </p:grpSpPr>
      <p:sp>
        <p:nvSpPr>
          <p:cNvPr id="2786" name="Google Shape;2786;p1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7" name="Google Shape;2787;p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2" name="Shape 2792"/>
        <p:cNvGrpSpPr/>
        <p:nvPr/>
      </p:nvGrpSpPr>
      <p:grpSpPr>
        <a:xfrm>
          <a:off x="0" y="0"/>
          <a:ext cx="0" cy="0"/>
          <a:chOff x="0" y="0"/>
          <a:chExt cx="0" cy="0"/>
        </a:xfrm>
      </p:grpSpPr>
      <p:sp>
        <p:nvSpPr>
          <p:cNvPr id="2793" name="Google Shape;2793;p15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4" name="Google Shape;2794;p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0" name="Shape 2800"/>
        <p:cNvGrpSpPr/>
        <p:nvPr/>
      </p:nvGrpSpPr>
      <p:grpSpPr>
        <a:xfrm>
          <a:off x="0" y="0"/>
          <a:ext cx="0" cy="0"/>
          <a:chOff x="0" y="0"/>
          <a:chExt cx="0" cy="0"/>
        </a:xfrm>
      </p:grpSpPr>
      <p:sp>
        <p:nvSpPr>
          <p:cNvPr id="2801" name="Google Shape;2801;p15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2" name="Google Shape;2802;p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5" name="Shape 2815"/>
        <p:cNvGrpSpPr/>
        <p:nvPr/>
      </p:nvGrpSpPr>
      <p:grpSpPr>
        <a:xfrm>
          <a:off x="0" y="0"/>
          <a:ext cx="0" cy="0"/>
          <a:chOff x="0" y="0"/>
          <a:chExt cx="0" cy="0"/>
        </a:xfrm>
      </p:grpSpPr>
      <p:sp>
        <p:nvSpPr>
          <p:cNvPr id="2816" name="Google Shape;2816;p1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7" name="Google Shape;2817;p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2" name="Shape 2822"/>
        <p:cNvGrpSpPr/>
        <p:nvPr/>
      </p:nvGrpSpPr>
      <p:grpSpPr>
        <a:xfrm>
          <a:off x="0" y="0"/>
          <a:ext cx="0" cy="0"/>
          <a:chOff x="0" y="0"/>
          <a:chExt cx="0" cy="0"/>
        </a:xfrm>
      </p:grpSpPr>
      <p:sp>
        <p:nvSpPr>
          <p:cNvPr id="2823" name="Google Shape;2823;p1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4" name="Google Shape;2824;p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9" name="Shape 2829"/>
        <p:cNvGrpSpPr/>
        <p:nvPr/>
      </p:nvGrpSpPr>
      <p:grpSpPr>
        <a:xfrm>
          <a:off x="0" y="0"/>
          <a:ext cx="0" cy="0"/>
          <a:chOff x="0" y="0"/>
          <a:chExt cx="0" cy="0"/>
        </a:xfrm>
      </p:grpSpPr>
      <p:sp>
        <p:nvSpPr>
          <p:cNvPr id="2830" name="Google Shape;2830;p1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1" name="Google Shape;2831;p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8" name="Shape 2848"/>
        <p:cNvGrpSpPr/>
        <p:nvPr/>
      </p:nvGrpSpPr>
      <p:grpSpPr>
        <a:xfrm>
          <a:off x="0" y="0"/>
          <a:ext cx="0" cy="0"/>
          <a:chOff x="0" y="0"/>
          <a:chExt cx="0" cy="0"/>
        </a:xfrm>
      </p:grpSpPr>
      <p:sp>
        <p:nvSpPr>
          <p:cNvPr id="2849" name="Google Shape;2849;p16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0" name="Google Shape;2850;p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5" name="Shape 2855"/>
        <p:cNvGrpSpPr/>
        <p:nvPr/>
      </p:nvGrpSpPr>
      <p:grpSpPr>
        <a:xfrm>
          <a:off x="0" y="0"/>
          <a:ext cx="0" cy="0"/>
          <a:chOff x="0" y="0"/>
          <a:chExt cx="0" cy="0"/>
        </a:xfrm>
      </p:grpSpPr>
      <p:sp>
        <p:nvSpPr>
          <p:cNvPr id="2856" name="Google Shape;2856;p1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7" name="Google Shape;2857;p1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2" name="Shape 2862"/>
        <p:cNvGrpSpPr/>
        <p:nvPr/>
      </p:nvGrpSpPr>
      <p:grpSpPr>
        <a:xfrm>
          <a:off x="0" y="0"/>
          <a:ext cx="0" cy="0"/>
          <a:chOff x="0" y="0"/>
          <a:chExt cx="0" cy="0"/>
        </a:xfrm>
      </p:grpSpPr>
      <p:sp>
        <p:nvSpPr>
          <p:cNvPr id="2863" name="Google Shape;2863;p1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4" name="Google Shape;2864;p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9" name="Shape 2869"/>
        <p:cNvGrpSpPr/>
        <p:nvPr/>
      </p:nvGrpSpPr>
      <p:grpSpPr>
        <a:xfrm>
          <a:off x="0" y="0"/>
          <a:ext cx="0" cy="0"/>
          <a:chOff x="0" y="0"/>
          <a:chExt cx="0" cy="0"/>
        </a:xfrm>
      </p:grpSpPr>
      <p:sp>
        <p:nvSpPr>
          <p:cNvPr id="2870" name="Google Shape;2870;p1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1" name="Google Shape;2871;p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7" name="Shape 2907"/>
        <p:cNvGrpSpPr/>
        <p:nvPr/>
      </p:nvGrpSpPr>
      <p:grpSpPr>
        <a:xfrm>
          <a:off x="0" y="0"/>
          <a:ext cx="0" cy="0"/>
          <a:chOff x="0" y="0"/>
          <a:chExt cx="0" cy="0"/>
        </a:xfrm>
      </p:grpSpPr>
      <p:sp>
        <p:nvSpPr>
          <p:cNvPr id="2908" name="Google Shape;2908;p1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9" name="Google Shape;2909;p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8" name="Shape 2938"/>
        <p:cNvGrpSpPr/>
        <p:nvPr/>
      </p:nvGrpSpPr>
      <p:grpSpPr>
        <a:xfrm>
          <a:off x="0" y="0"/>
          <a:ext cx="0" cy="0"/>
          <a:chOff x="0" y="0"/>
          <a:chExt cx="0" cy="0"/>
        </a:xfrm>
      </p:grpSpPr>
      <p:sp>
        <p:nvSpPr>
          <p:cNvPr id="2939" name="Google Shape;2939;p1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0" name="Google Shape;2940;p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5" name="Shape 2945"/>
        <p:cNvGrpSpPr/>
        <p:nvPr/>
      </p:nvGrpSpPr>
      <p:grpSpPr>
        <a:xfrm>
          <a:off x="0" y="0"/>
          <a:ext cx="0" cy="0"/>
          <a:chOff x="0" y="0"/>
          <a:chExt cx="0" cy="0"/>
        </a:xfrm>
      </p:grpSpPr>
      <p:sp>
        <p:nvSpPr>
          <p:cNvPr id="2946" name="Google Shape;2946;p16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7" name="Google Shape;2947;p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1" name="Shape 2951"/>
        <p:cNvGrpSpPr/>
        <p:nvPr/>
      </p:nvGrpSpPr>
      <p:grpSpPr>
        <a:xfrm>
          <a:off x="0" y="0"/>
          <a:ext cx="0" cy="0"/>
          <a:chOff x="0" y="0"/>
          <a:chExt cx="0" cy="0"/>
        </a:xfrm>
      </p:grpSpPr>
      <p:sp>
        <p:nvSpPr>
          <p:cNvPr id="2952" name="Google Shape;2952;p16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3" name="Google Shape;2953;p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9" name="Shape 2959"/>
        <p:cNvGrpSpPr/>
        <p:nvPr/>
      </p:nvGrpSpPr>
      <p:grpSpPr>
        <a:xfrm>
          <a:off x="0" y="0"/>
          <a:ext cx="0" cy="0"/>
          <a:chOff x="0" y="0"/>
          <a:chExt cx="0" cy="0"/>
        </a:xfrm>
      </p:grpSpPr>
      <p:sp>
        <p:nvSpPr>
          <p:cNvPr id="2960" name="Google Shape;2960;p17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1" name="Google Shape;2961;p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5" name="Shape 2975"/>
        <p:cNvGrpSpPr/>
        <p:nvPr/>
      </p:nvGrpSpPr>
      <p:grpSpPr>
        <a:xfrm>
          <a:off x="0" y="0"/>
          <a:ext cx="0" cy="0"/>
          <a:chOff x="0" y="0"/>
          <a:chExt cx="0" cy="0"/>
        </a:xfrm>
      </p:grpSpPr>
      <p:sp>
        <p:nvSpPr>
          <p:cNvPr id="2976" name="Google Shape;2976;p1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7" name="Google Shape;2977;p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9" name="Shape 2999"/>
        <p:cNvGrpSpPr/>
        <p:nvPr/>
      </p:nvGrpSpPr>
      <p:grpSpPr>
        <a:xfrm>
          <a:off x="0" y="0"/>
          <a:ext cx="0" cy="0"/>
          <a:chOff x="0" y="0"/>
          <a:chExt cx="0" cy="0"/>
        </a:xfrm>
      </p:grpSpPr>
      <p:sp>
        <p:nvSpPr>
          <p:cNvPr id="3000" name="Google Shape;3000;p17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1" name="Google Shape;3001;p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8" name="Shape 3028"/>
        <p:cNvGrpSpPr/>
        <p:nvPr/>
      </p:nvGrpSpPr>
      <p:grpSpPr>
        <a:xfrm>
          <a:off x="0" y="0"/>
          <a:ext cx="0" cy="0"/>
          <a:chOff x="0" y="0"/>
          <a:chExt cx="0" cy="0"/>
        </a:xfrm>
      </p:grpSpPr>
      <p:sp>
        <p:nvSpPr>
          <p:cNvPr id="3029" name="Google Shape;3029;p17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0" name="Google Shape;3030;p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7" name="Shape 3057"/>
        <p:cNvGrpSpPr/>
        <p:nvPr/>
      </p:nvGrpSpPr>
      <p:grpSpPr>
        <a:xfrm>
          <a:off x="0" y="0"/>
          <a:ext cx="0" cy="0"/>
          <a:chOff x="0" y="0"/>
          <a:chExt cx="0" cy="0"/>
        </a:xfrm>
      </p:grpSpPr>
      <p:sp>
        <p:nvSpPr>
          <p:cNvPr id="3058" name="Google Shape;3058;p17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9" name="Google Shape;3059;p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4" name="Shape 3064"/>
        <p:cNvGrpSpPr/>
        <p:nvPr/>
      </p:nvGrpSpPr>
      <p:grpSpPr>
        <a:xfrm>
          <a:off x="0" y="0"/>
          <a:ext cx="0" cy="0"/>
          <a:chOff x="0" y="0"/>
          <a:chExt cx="0" cy="0"/>
        </a:xfrm>
      </p:grpSpPr>
      <p:sp>
        <p:nvSpPr>
          <p:cNvPr id="3065" name="Google Shape;3065;p17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6" name="Google Shape;3066;p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2" name="Shape 3092"/>
        <p:cNvGrpSpPr/>
        <p:nvPr/>
      </p:nvGrpSpPr>
      <p:grpSpPr>
        <a:xfrm>
          <a:off x="0" y="0"/>
          <a:ext cx="0" cy="0"/>
          <a:chOff x="0" y="0"/>
          <a:chExt cx="0" cy="0"/>
        </a:xfrm>
      </p:grpSpPr>
      <p:sp>
        <p:nvSpPr>
          <p:cNvPr id="3093" name="Google Shape;3093;p17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4" name="Google Shape;3094;p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9" name="Shape 3099"/>
        <p:cNvGrpSpPr/>
        <p:nvPr/>
      </p:nvGrpSpPr>
      <p:grpSpPr>
        <a:xfrm>
          <a:off x="0" y="0"/>
          <a:ext cx="0" cy="0"/>
          <a:chOff x="0" y="0"/>
          <a:chExt cx="0" cy="0"/>
        </a:xfrm>
      </p:grpSpPr>
      <p:sp>
        <p:nvSpPr>
          <p:cNvPr id="3100" name="Google Shape;3100;p17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1" name="Google Shape;3101;p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4" name="Shape 3114"/>
        <p:cNvGrpSpPr/>
        <p:nvPr/>
      </p:nvGrpSpPr>
      <p:grpSpPr>
        <a:xfrm>
          <a:off x="0" y="0"/>
          <a:ext cx="0" cy="0"/>
          <a:chOff x="0" y="0"/>
          <a:chExt cx="0" cy="0"/>
        </a:xfrm>
      </p:grpSpPr>
      <p:sp>
        <p:nvSpPr>
          <p:cNvPr id="3115" name="Google Shape;3115;p1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6" name="Google Shape;3116;p1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7" name="Shape 3137"/>
        <p:cNvGrpSpPr/>
        <p:nvPr/>
      </p:nvGrpSpPr>
      <p:grpSpPr>
        <a:xfrm>
          <a:off x="0" y="0"/>
          <a:ext cx="0" cy="0"/>
          <a:chOff x="0" y="0"/>
          <a:chExt cx="0" cy="0"/>
        </a:xfrm>
      </p:grpSpPr>
      <p:sp>
        <p:nvSpPr>
          <p:cNvPr id="3138" name="Google Shape;3138;p1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9" name="Google Shape;3139;p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9" name="Shape 3169"/>
        <p:cNvGrpSpPr/>
        <p:nvPr/>
      </p:nvGrpSpPr>
      <p:grpSpPr>
        <a:xfrm>
          <a:off x="0" y="0"/>
          <a:ext cx="0" cy="0"/>
          <a:chOff x="0" y="0"/>
          <a:chExt cx="0" cy="0"/>
        </a:xfrm>
      </p:grpSpPr>
      <p:sp>
        <p:nvSpPr>
          <p:cNvPr id="3170" name="Google Shape;3170;p18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1" name="Google Shape;3171;p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4" name="Shape 3204"/>
        <p:cNvGrpSpPr/>
        <p:nvPr/>
      </p:nvGrpSpPr>
      <p:grpSpPr>
        <a:xfrm>
          <a:off x="0" y="0"/>
          <a:ext cx="0" cy="0"/>
          <a:chOff x="0" y="0"/>
          <a:chExt cx="0" cy="0"/>
        </a:xfrm>
      </p:grpSpPr>
      <p:sp>
        <p:nvSpPr>
          <p:cNvPr id="3205" name="Google Shape;3205;p18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6" name="Google Shape;3206;p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1" name="Shape 3241"/>
        <p:cNvGrpSpPr/>
        <p:nvPr/>
      </p:nvGrpSpPr>
      <p:grpSpPr>
        <a:xfrm>
          <a:off x="0" y="0"/>
          <a:ext cx="0" cy="0"/>
          <a:chOff x="0" y="0"/>
          <a:chExt cx="0" cy="0"/>
        </a:xfrm>
      </p:grpSpPr>
      <p:sp>
        <p:nvSpPr>
          <p:cNvPr id="3242" name="Google Shape;3242;p18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3" name="Google Shape;3243;p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5" name="Shape 3255"/>
        <p:cNvGrpSpPr/>
        <p:nvPr/>
      </p:nvGrpSpPr>
      <p:grpSpPr>
        <a:xfrm>
          <a:off x="0" y="0"/>
          <a:ext cx="0" cy="0"/>
          <a:chOff x="0" y="0"/>
          <a:chExt cx="0" cy="0"/>
        </a:xfrm>
      </p:grpSpPr>
      <p:sp>
        <p:nvSpPr>
          <p:cNvPr id="3256" name="Google Shape;3256;p1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7" name="Google Shape;3257;p1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9" name="Shape 3269"/>
        <p:cNvGrpSpPr/>
        <p:nvPr/>
      </p:nvGrpSpPr>
      <p:grpSpPr>
        <a:xfrm>
          <a:off x="0" y="0"/>
          <a:ext cx="0" cy="0"/>
          <a:chOff x="0" y="0"/>
          <a:chExt cx="0" cy="0"/>
        </a:xfrm>
      </p:grpSpPr>
      <p:sp>
        <p:nvSpPr>
          <p:cNvPr id="3270" name="Google Shape;3270;p18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1" name="Google Shape;3271;p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3" name="Shape 3283"/>
        <p:cNvGrpSpPr/>
        <p:nvPr/>
      </p:nvGrpSpPr>
      <p:grpSpPr>
        <a:xfrm>
          <a:off x="0" y="0"/>
          <a:ext cx="0" cy="0"/>
          <a:chOff x="0" y="0"/>
          <a:chExt cx="0" cy="0"/>
        </a:xfrm>
      </p:grpSpPr>
      <p:sp>
        <p:nvSpPr>
          <p:cNvPr id="3284" name="Google Shape;3284;p18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5" name="Google Shape;3285;p1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0" name="Shape 3290"/>
        <p:cNvGrpSpPr/>
        <p:nvPr/>
      </p:nvGrpSpPr>
      <p:grpSpPr>
        <a:xfrm>
          <a:off x="0" y="0"/>
          <a:ext cx="0" cy="0"/>
          <a:chOff x="0" y="0"/>
          <a:chExt cx="0" cy="0"/>
        </a:xfrm>
      </p:grpSpPr>
      <p:sp>
        <p:nvSpPr>
          <p:cNvPr id="3291" name="Google Shape;3291;p18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2" name="Google Shape;3292;p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8" name="Shape 3298"/>
        <p:cNvGrpSpPr/>
        <p:nvPr/>
      </p:nvGrpSpPr>
      <p:grpSpPr>
        <a:xfrm>
          <a:off x="0" y="0"/>
          <a:ext cx="0" cy="0"/>
          <a:chOff x="0" y="0"/>
          <a:chExt cx="0" cy="0"/>
        </a:xfrm>
      </p:grpSpPr>
      <p:sp>
        <p:nvSpPr>
          <p:cNvPr id="3299" name="Google Shape;3299;p18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0" name="Google Shape;3300;p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2" name="Shape 3312"/>
        <p:cNvGrpSpPr/>
        <p:nvPr/>
      </p:nvGrpSpPr>
      <p:grpSpPr>
        <a:xfrm>
          <a:off x="0" y="0"/>
          <a:ext cx="0" cy="0"/>
          <a:chOff x="0" y="0"/>
          <a:chExt cx="0" cy="0"/>
        </a:xfrm>
      </p:grpSpPr>
      <p:sp>
        <p:nvSpPr>
          <p:cNvPr id="3313" name="Google Shape;3313;p18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4" name="Google Shape;3314;p1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2" name="Shape 3332"/>
        <p:cNvGrpSpPr/>
        <p:nvPr/>
      </p:nvGrpSpPr>
      <p:grpSpPr>
        <a:xfrm>
          <a:off x="0" y="0"/>
          <a:ext cx="0" cy="0"/>
          <a:chOff x="0" y="0"/>
          <a:chExt cx="0" cy="0"/>
        </a:xfrm>
      </p:grpSpPr>
      <p:sp>
        <p:nvSpPr>
          <p:cNvPr id="3333" name="Google Shape;3333;p18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4" name="Google Shape;3334;p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8" name="Shape 3368"/>
        <p:cNvGrpSpPr/>
        <p:nvPr/>
      </p:nvGrpSpPr>
      <p:grpSpPr>
        <a:xfrm>
          <a:off x="0" y="0"/>
          <a:ext cx="0" cy="0"/>
          <a:chOff x="0" y="0"/>
          <a:chExt cx="0" cy="0"/>
        </a:xfrm>
      </p:grpSpPr>
      <p:sp>
        <p:nvSpPr>
          <p:cNvPr id="3369" name="Google Shape;3369;p19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0" name="Google Shape;3370;p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2" name="Shape 3412"/>
        <p:cNvGrpSpPr/>
        <p:nvPr/>
      </p:nvGrpSpPr>
      <p:grpSpPr>
        <a:xfrm>
          <a:off x="0" y="0"/>
          <a:ext cx="0" cy="0"/>
          <a:chOff x="0" y="0"/>
          <a:chExt cx="0" cy="0"/>
        </a:xfrm>
      </p:grpSpPr>
      <p:sp>
        <p:nvSpPr>
          <p:cNvPr id="3413" name="Google Shape;3413;p19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4" name="Google Shape;3414;p1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1" name="Shape 3461"/>
        <p:cNvGrpSpPr/>
        <p:nvPr/>
      </p:nvGrpSpPr>
      <p:grpSpPr>
        <a:xfrm>
          <a:off x="0" y="0"/>
          <a:ext cx="0" cy="0"/>
          <a:chOff x="0" y="0"/>
          <a:chExt cx="0" cy="0"/>
        </a:xfrm>
      </p:grpSpPr>
      <p:sp>
        <p:nvSpPr>
          <p:cNvPr id="3462" name="Google Shape;3462;p19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3" name="Google Shape;3463;p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5" name="Shape 3475"/>
        <p:cNvGrpSpPr/>
        <p:nvPr/>
      </p:nvGrpSpPr>
      <p:grpSpPr>
        <a:xfrm>
          <a:off x="0" y="0"/>
          <a:ext cx="0" cy="0"/>
          <a:chOff x="0" y="0"/>
          <a:chExt cx="0" cy="0"/>
        </a:xfrm>
      </p:grpSpPr>
      <p:sp>
        <p:nvSpPr>
          <p:cNvPr id="3476" name="Google Shape;3476;p19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7" name="Google Shape;3477;p1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8" name="Shape 3498"/>
        <p:cNvGrpSpPr/>
        <p:nvPr/>
      </p:nvGrpSpPr>
      <p:grpSpPr>
        <a:xfrm>
          <a:off x="0" y="0"/>
          <a:ext cx="0" cy="0"/>
          <a:chOff x="0" y="0"/>
          <a:chExt cx="0" cy="0"/>
        </a:xfrm>
      </p:grpSpPr>
      <p:sp>
        <p:nvSpPr>
          <p:cNvPr id="3499" name="Google Shape;3499;p19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0" name="Google Shape;3500;p1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1" name="Shape 3521"/>
        <p:cNvGrpSpPr/>
        <p:nvPr/>
      </p:nvGrpSpPr>
      <p:grpSpPr>
        <a:xfrm>
          <a:off x="0" y="0"/>
          <a:ext cx="0" cy="0"/>
          <a:chOff x="0" y="0"/>
          <a:chExt cx="0" cy="0"/>
        </a:xfrm>
      </p:grpSpPr>
      <p:sp>
        <p:nvSpPr>
          <p:cNvPr id="3522" name="Google Shape;3522;p19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3" name="Google Shape;3523;p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8" name="Shape 3528"/>
        <p:cNvGrpSpPr/>
        <p:nvPr/>
      </p:nvGrpSpPr>
      <p:grpSpPr>
        <a:xfrm>
          <a:off x="0" y="0"/>
          <a:ext cx="0" cy="0"/>
          <a:chOff x="0" y="0"/>
          <a:chExt cx="0" cy="0"/>
        </a:xfrm>
      </p:grpSpPr>
      <p:sp>
        <p:nvSpPr>
          <p:cNvPr id="3529" name="Google Shape;3529;p19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0" name="Google Shape;3530;p1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5" name="Shape 3535"/>
        <p:cNvGrpSpPr/>
        <p:nvPr/>
      </p:nvGrpSpPr>
      <p:grpSpPr>
        <a:xfrm>
          <a:off x="0" y="0"/>
          <a:ext cx="0" cy="0"/>
          <a:chOff x="0" y="0"/>
          <a:chExt cx="0" cy="0"/>
        </a:xfrm>
      </p:grpSpPr>
      <p:sp>
        <p:nvSpPr>
          <p:cNvPr id="3536" name="Google Shape;3536;p1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7" name="Google Shape;3537;p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1" name="Shape 3541"/>
        <p:cNvGrpSpPr/>
        <p:nvPr/>
      </p:nvGrpSpPr>
      <p:grpSpPr>
        <a:xfrm>
          <a:off x="0" y="0"/>
          <a:ext cx="0" cy="0"/>
          <a:chOff x="0" y="0"/>
          <a:chExt cx="0" cy="0"/>
        </a:xfrm>
      </p:grpSpPr>
      <p:sp>
        <p:nvSpPr>
          <p:cNvPr id="3542" name="Google Shape;3542;p19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3" name="Google Shape;3543;p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8" name="Shape 3548"/>
        <p:cNvGrpSpPr/>
        <p:nvPr/>
      </p:nvGrpSpPr>
      <p:grpSpPr>
        <a:xfrm>
          <a:off x="0" y="0"/>
          <a:ext cx="0" cy="0"/>
          <a:chOff x="0" y="0"/>
          <a:chExt cx="0" cy="0"/>
        </a:xfrm>
      </p:grpSpPr>
      <p:sp>
        <p:nvSpPr>
          <p:cNvPr id="3549" name="Google Shape;3549;p19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0" name="Google Shape;3550;p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3" name="Shape 3563"/>
        <p:cNvGrpSpPr/>
        <p:nvPr/>
      </p:nvGrpSpPr>
      <p:grpSpPr>
        <a:xfrm>
          <a:off x="0" y="0"/>
          <a:ext cx="0" cy="0"/>
          <a:chOff x="0" y="0"/>
          <a:chExt cx="0" cy="0"/>
        </a:xfrm>
      </p:grpSpPr>
      <p:sp>
        <p:nvSpPr>
          <p:cNvPr id="3564" name="Google Shape;3564;p20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5" name="Google Shape;3565;p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8" name="Shape 3568"/>
        <p:cNvGrpSpPr/>
        <p:nvPr/>
      </p:nvGrpSpPr>
      <p:grpSpPr>
        <a:xfrm>
          <a:off x="0" y="0"/>
          <a:ext cx="0" cy="0"/>
          <a:chOff x="0" y="0"/>
          <a:chExt cx="0" cy="0"/>
        </a:xfrm>
      </p:grpSpPr>
      <p:sp>
        <p:nvSpPr>
          <p:cNvPr id="3569" name="Google Shape;3569;p20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0" name="Google Shape;3570;p2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5" name="Shape 3575"/>
        <p:cNvGrpSpPr/>
        <p:nvPr/>
      </p:nvGrpSpPr>
      <p:grpSpPr>
        <a:xfrm>
          <a:off x="0" y="0"/>
          <a:ext cx="0" cy="0"/>
          <a:chOff x="0" y="0"/>
          <a:chExt cx="0" cy="0"/>
        </a:xfrm>
      </p:grpSpPr>
      <p:sp>
        <p:nvSpPr>
          <p:cNvPr id="3576" name="Google Shape;3576;p20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7" name="Google Shape;3577;p2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2" name="Shape 3582"/>
        <p:cNvGrpSpPr/>
        <p:nvPr/>
      </p:nvGrpSpPr>
      <p:grpSpPr>
        <a:xfrm>
          <a:off x="0" y="0"/>
          <a:ext cx="0" cy="0"/>
          <a:chOff x="0" y="0"/>
          <a:chExt cx="0" cy="0"/>
        </a:xfrm>
      </p:grpSpPr>
      <p:sp>
        <p:nvSpPr>
          <p:cNvPr id="3583" name="Google Shape;3583;p20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4" name="Google Shape;3584;p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7" name="Shape 3587"/>
        <p:cNvGrpSpPr/>
        <p:nvPr/>
      </p:nvGrpSpPr>
      <p:grpSpPr>
        <a:xfrm>
          <a:off x="0" y="0"/>
          <a:ext cx="0" cy="0"/>
          <a:chOff x="0" y="0"/>
          <a:chExt cx="0" cy="0"/>
        </a:xfrm>
      </p:grpSpPr>
      <p:sp>
        <p:nvSpPr>
          <p:cNvPr id="3588" name="Google Shape;3588;p20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9" name="Google Shape;3589;p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4" name="Shape 3594"/>
        <p:cNvGrpSpPr/>
        <p:nvPr/>
      </p:nvGrpSpPr>
      <p:grpSpPr>
        <a:xfrm>
          <a:off x="0" y="0"/>
          <a:ext cx="0" cy="0"/>
          <a:chOff x="0" y="0"/>
          <a:chExt cx="0" cy="0"/>
        </a:xfrm>
      </p:grpSpPr>
      <p:sp>
        <p:nvSpPr>
          <p:cNvPr id="3595" name="Google Shape;3595;p20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6" name="Google Shape;3596;p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1" name="Shape 3601"/>
        <p:cNvGrpSpPr/>
        <p:nvPr/>
      </p:nvGrpSpPr>
      <p:grpSpPr>
        <a:xfrm>
          <a:off x="0" y="0"/>
          <a:ext cx="0" cy="0"/>
          <a:chOff x="0" y="0"/>
          <a:chExt cx="0" cy="0"/>
        </a:xfrm>
      </p:grpSpPr>
      <p:sp>
        <p:nvSpPr>
          <p:cNvPr id="3602" name="Google Shape;3602;p2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3" name="Google Shape;3603;p2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6" name="Shape 3606"/>
        <p:cNvGrpSpPr/>
        <p:nvPr/>
      </p:nvGrpSpPr>
      <p:grpSpPr>
        <a:xfrm>
          <a:off x="0" y="0"/>
          <a:ext cx="0" cy="0"/>
          <a:chOff x="0" y="0"/>
          <a:chExt cx="0" cy="0"/>
        </a:xfrm>
      </p:grpSpPr>
      <p:sp>
        <p:nvSpPr>
          <p:cNvPr id="3607" name="Google Shape;3607;p20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8" name="Google Shape;3608;p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3" name="Shape 3613"/>
        <p:cNvGrpSpPr/>
        <p:nvPr/>
      </p:nvGrpSpPr>
      <p:grpSpPr>
        <a:xfrm>
          <a:off x="0" y="0"/>
          <a:ext cx="0" cy="0"/>
          <a:chOff x="0" y="0"/>
          <a:chExt cx="0" cy="0"/>
        </a:xfrm>
      </p:grpSpPr>
      <p:sp>
        <p:nvSpPr>
          <p:cNvPr id="3614" name="Google Shape;3614;p20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5" name="Google Shape;3615;p2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8" name="Shape 3618"/>
        <p:cNvGrpSpPr/>
        <p:nvPr/>
      </p:nvGrpSpPr>
      <p:grpSpPr>
        <a:xfrm>
          <a:off x="0" y="0"/>
          <a:ext cx="0" cy="0"/>
          <a:chOff x="0" y="0"/>
          <a:chExt cx="0" cy="0"/>
        </a:xfrm>
      </p:grpSpPr>
      <p:sp>
        <p:nvSpPr>
          <p:cNvPr id="3619" name="Google Shape;3619;p20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0" name="Google Shape;3620;p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5" name="Shape 3625"/>
        <p:cNvGrpSpPr/>
        <p:nvPr/>
      </p:nvGrpSpPr>
      <p:grpSpPr>
        <a:xfrm>
          <a:off x="0" y="0"/>
          <a:ext cx="0" cy="0"/>
          <a:chOff x="0" y="0"/>
          <a:chExt cx="0" cy="0"/>
        </a:xfrm>
      </p:grpSpPr>
      <p:sp>
        <p:nvSpPr>
          <p:cNvPr id="3626" name="Google Shape;3626;p2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7" name="Google Shape;3627;p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0" name="Shape 3630"/>
        <p:cNvGrpSpPr/>
        <p:nvPr/>
      </p:nvGrpSpPr>
      <p:grpSpPr>
        <a:xfrm>
          <a:off x="0" y="0"/>
          <a:ext cx="0" cy="0"/>
          <a:chOff x="0" y="0"/>
          <a:chExt cx="0" cy="0"/>
        </a:xfrm>
      </p:grpSpPr>
      <p:sp>
        <p:nvSpPr>
          <p:cNvPr id="3631" name="Google Shape;3631;p2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2" name="Google Shape;3632;p2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7" name="Shape 3637"/>
        <p:cNvGrpSpPr/>
        <p:nvPr/>
      </p:nvGrpSpPr>
      <p:grpSpPr>
        <a:xfrm>
          <a:off x="0" y="0"/>
          <a:ext cx="0" cy="0"/>
          <a:chOff x="0" y="0"/>
          <a:chExt cx="0" cy="0"/>
        </a:xfrm>
      </p:grpSpPr>
      <p:sp>
        <p:nvSpPr>
          <p:cNvPr id="3638" name="Google Shape;3638;p2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9" name="Google Shape;3639;p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2" name="Shape 3642"/>
        <p:cNvGrpSpPr/>
        <p:nvPr/>
      </p:nvGrpSpPr>
      <p:grpSpPr>
        <a:xfrm>
          <a:off x="0" y="0"/>
          <a:ext cx="0" cy="0"/>
          <a:chOff x="0" y="0"/>
          <a:chExt cx="0" cy="0"/>
        </a:xfrm>
      </p:grpSpPr>
      <p:sp>
        <p:nvSpPr>
          <p:cNvPr id="3643" name="Google Shape;3643;p2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4" name="Google Shape;3644;p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9" name="Shape 3649"/>
        <p:cNvGrpSpPr/>
        <p:nvPr/>
      </p:nvGrpSpPr>
      <p:grpSpPr>
        <a:xfrm>
          <a:off x="0" y="0"/>
          <a:ext cx="0" cy="0"/>
          <a:chOff x="0" y="0"/>
          <a:chExt cx="0" cy="0"/>
        </a:xfrm>
      </p:grpSpPr>
      <p:sp>
        <p:nvSpPr>
          <p:cNvPr id="3650" name="Google Shape;3650;p2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1" name="Google Shape;3651;p2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4" name="Shape 3654"/>
        <p:cNvGrpSpPr/>
        <p:nvPr/>
      </p:nvGrpSpPr>
      <p:grpSpPr>
        <a:xfrm>
          <a:off x="0" y="0"/>
          <a:ext cx="0" cy="0"/>
          <a:chOff x="0" y="0"/>
          <a:chExt cx="0" cy="0"/>
        </a:xfrm>
      </p:grpSpPr>
      <p:sp>
        <p:nvSpPr>
          <p:cNvPr id="3655" name="Google Shape;3655;p2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6" name="Google Shape;3656;p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1" name="Shape 3661"/>
        <p:cNvGrpSpPr/>
        <p:nvPr/>
      </p:nvGrpSpPr>
      <p:grpSpPr>
        <a:xfrm>
          <a:off x="0" y="0"/>
          <a:ext cx="0" cy="0"/>
          <a:chOff x="0" y="0"/>
          <a:chExt cx="0" cy="0"/>
        </a:xfrm>
      </p:grpSpPr>
      <p:sp>
        <p:nvSpPr>
          <p:cNvPr id="3662" name="Google Shape;3662;p2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3" name="Google Shape;3663;p2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9" name="Shape 3679"/>
        <p:cNvGrpSpPr/>
        <p:nvPr/>
      </p:nvGrpSpPr>
      <p:grpSpPr>
        <a:xfrm>
          <a:off x="0" y="0"/>
          <a:ext cx="0" cy="0"/>
          <a:chOff x="0" y="0"/>
          <a:chExt cx="0" cy="0"/>
        </a:xfrm>
      </p:grpSpPr>
      <p:sp>
        <p:nvSpPr>
          <p:cNvPr id="3680" name="Google Shape;3680;p2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1" name="Google Shape;3681;p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5" name="Shape 3685"/>
        <p:cNvGrpSpPr/>
        <p:nvPr/>
      </p:nvGrpSpPr>
      <p:grpSpPr>
        <a:xfrm>
          <a:off x="0" y="0"/>
          <a:ext cx="0" cy="0"/>
          <a:chOff x="0" y="0"/>
          <a:chExt cx="0" cy="0"/>
        </a:xfrm>
      </p:grpSpPr>
      <p:sp>
        <p:nvSpPr>
          <p:cNvPr id="3686" name="Google Shape;3686;p2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7" name="Google Shape;3687;p2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2" name="Shape 3692"/>
        <p:cNvGrpSpPr/>
        <p:nvPr/>
      </p:nvGrpSpPr>
      <p:grpSpPr>
        <a:xfrm>
          <a:off x="0" y="0"/>
          <a:ext cx="0" cy="0"/>
          <a:chOff x="0" y="0"/>
          <a:chExt cx="0" cy="0"/>
        </a:xfrm>
      </p:grpSpPr>
      <p:sp>
        <p:nvSpPr>
          <p:cNvPr id="3693" name="Google Shape;3693;p2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4" name="Google Shape;3694;p2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5" name="Shape 3715"/>
        <p:cNvGrpSpPr/>
        <p:nvPr/>
      </p:nvGrpSpPr>
      <p:grpSpPr>
        <a:xfrm>
          <a:off x="0" y="0"/>
          <a:ext cx="0" cy="0"/>
          <a:chOff x="0" y="0"/>
          <a:chExt cx="0" cy="0"/>
        </a:xfrm>
      </p:grpSpPr>
      <p:sp>
        <p:nvSpPr>
          <p:cNvPr id="3716" name="Google Shape;3716;p2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7" name="Google Shape;3717;p2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6" name="Shape 3746"/>
        <p:cNvGrpSpPr/>
        <p:nvPr/>
      </p:nvGrpSpPr>
      <p:grpSpPr>
        <a:xfrm>
          <a:off x="0" y="0"/>
          <a:ext cx="0" cy="0"/>
          <a:chOff x="0" y="0"/>
          <a:chExt cx="0" cy="0"/>
        </a:xfrm>
      </p:grpSpPr>
      <p:sp>
        <p:nvSpPr>
          <p:cNvPr id="3747" name="Google Shape;3747;p2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8" name="Google Shape;3748;p2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1" name="Shape 3751"/>
        <p:cNvGrpSpPr/>
        <p:nvPr/>
      </p:nvGrpSpPr>
      <p:grpSpPr>
        <a:xfrm>
          <a:off x="0" y="0"/>
          <a:ext cx="0" cy="0"/>
          <a:chOff x="0" y="0"/>
          <a:chExt cx="0" cy="0"/>
        </a:xfrm>
      </p:grpSpPr>
      <p:sp>
        <p:nvSpPr>
          <p:cNvPr id="3752" name="Google Shape;3752;p2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3" name="Google Shape;3753;p2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8" name="Shape 3758"/>
        <p:cNvGrpSpPr/>
        <p:nvPr/>
      </p:nvGrpSpPr>
      <p:grpSpPr>
        <a:xfrm>
          <a:off x="0" y="0"/>
          <a:ext cx="0" cy="0"/>
          <a:chOff x="0" y="0"/>
          <a:chExt cx="0" cy="0"/>
        </a:xfrm>
      </p:grpSpPr>
      <p:sp>
        <p:nvSpPr>
          <p:cNvPr id="3759" name="Google Shape;3759;p2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0" name="Google Shape;3760;p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6" name="Google Shape;496;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5" name="Google Shape;505;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 name="Google Shape;518;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9" name="Google Shape;549;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7" name="Google Shape;567;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3" name="Google Shape;593;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1" name="Google Shape;621;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5" name="Google Shape;655;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2" name="Google Shape;692;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p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9" name="Google Shape;699;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p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6" name="Google Shape;706;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1" name="Google Shape;741;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p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9" name="Google Shape;749;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p4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6" name="Google Shape;766;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p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7" name="Google Shape;787;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p5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5" name="Google Shape;795;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p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3" name="Google Shape;803;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p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1" name="Google Shape;811;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p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8" name="Google Shape;818;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p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0" name="Google Shape;840;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p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6" name="Google Shape;846;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p5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3" name="Google Shape;853;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p5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2" name="Google Shape;862;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p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3" name="Google Shape;873;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p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4" name="Google Shape;894;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p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1" name="Google Shape;911;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p6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8" name="Google Shape;918;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p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0" name="Google Shape;930;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p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2" name="Google Shape;942;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p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9" name="Google Shape;949;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p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7" name="Google Shape;967;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p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6" name="Google Shape;1016;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p6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3" name="Google Shape;1023;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p6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3" name="Google Shape;1073;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p7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0" name="Google Shape;1080;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p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4" name="Google Shape;1104;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p7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1" name="Google Shape;1111;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p7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0" name="Google Shape;1120;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p7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2" name="Google Shape;1132;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p7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6" name="Google Shape;1146;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p7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4" name="Google Shape;1154;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p7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2" name="Google Shape;1172;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p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3" name="Google Shape;1203;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p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7" name="Google Shape;1227;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p8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5" name="Google Shape;1235;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p8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8" name="Google Shape;1248;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p8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8" name="Google Shape;1298;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p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5" name="Google Shape;1305;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p8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3" name="Google Shape;1353;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p8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6" name="Google Shape;1366;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p8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4" name="Google Shape;1384;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p8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4" name="Google Shape;1404;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p8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5" name="Google Shape;1435;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p8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9" name="Google Shape;1449;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p9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0" name="Google Shape;1500;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p9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5" name="Google Shape;1515;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1" name="Shape 1551"/>
        <p:cNvGrpSpPr/>
        <p:nvPr/>
      </p:nvGrpSpPr>
      <p:grpSpPr>
        <a:xfrm>
          <a:off x="0" y="0"/>
          <a:ext cx="0" cy="0"/>
          <a:chOff x="0" y="0"/>
          <a:chExt cx="0" cy="0"/>
        </a:xfrm>
      </p:grpSpPr>
      <p:sp>
        <p:nvSpPr>
          <p:cNvPr id="1552" name="Google Shape;1552;p9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3" name="Google Shape;1553;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p9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2" name="Google Shape;1602;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8" name="Shape 1658"/>
        <p:cNvGrpSpPr/>
        <p:nvPr/>
      </p:nvGrpSpPr>
      <p:grpSpPr>
        <a:xfrm>
          <a:off x="0" y="0"/>
          <a:ext cx="0" cy="0"/>
          <a:chOff x="0" y="0"/>
          <a:chExt cx="0" cy="0"/>
        </a:xfrm>
      </p:grpSpPr>
      <p:sp>
        <p:nvSpPr>
          <p:cNvPr id="1659" name="Google Shape;1659;p9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0" name="Google Shape;1660;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4" name="Shape 1664"/>
        <p:cNvGrpSpPr/>
        <p:nvPr/>
      </p:nvGrpSpPr>
      <p:grpSpPr>
        <a:xfrm>
          <a:off x="0" y="0"/>
          <a:ext cx="0" cy="0"/>
          <a:chOff x="0" y="0"/>
          <a:chExt cx="0" cy="0"/>
        </a:xfrm>
      </p:grpSpPr>
      <p:sp>
        <p:nvSpPr>
          <p:cNvPr id="1665" name="Google Shape;1665;p9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6" name="Google Shape;1666;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2" name="Shape 1682"/>
        <p:cNvGrpSpPr/>
        <p:nvPr/>
      </p:nvGrpSpPr>
      <p:grpSpPr>
        <a:xfrm>
          <a:off x="0" y="0"/>
          <a:ext cx="0" cy="0"/>
          <a:chOff x="0" y="0"/>
          <a:chExt cx="0" cy="0"/>
        </a:xfrm>
      </p:grpSpPr>
      <p:sp>
        <p:nvSpPr>
          <p:cNvPr id="1683" name="Google Shape;1683;p9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4" name="Google Shape;1684;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9" name="Shape 1689"/>
        <p:cNvGrpSpPr/>
        <p:nvPr/>
      </p:nvGrpSpPr>
      <p:grpSpPr>
        <a:xfrm>
          <a:off x="0" y="0"/>
          <a:ext cx="0" cy="0"/>
          <a:chOff x="0" y="0"/>
          <a:chExt cx="0" cy="0"/>
        </a:xfrm>
      </p:grpSpPr>
      <p:sp>
        <p:nvSpPr>
          <p:cNvPr id="1690" name="Google Shape;1690;p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1" name="Google Shape;1691;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4" name="Shape 1704"/>
        <p:cNvGrpSpPr/>
        <p:nvPr/>
      </p:nvGrpSpPr>
      <p:grpSpPr>
        <a:xfrm>
          <a:off x="0" y="0"/>
          <a:ext cx="0" cy="0"/>
          <a:chOff x="0" y="0"/>
          <a:chExt cx="0" cy="0"/>
        </a:xfrm>
      </p:grpSpPr>
      <p:sp>
        <p:nvSpPr>
          <p:cNvPr id="1705" name="Google Shape;1705;p9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6" name="Google Shape;1706;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1" name="Shape 1711"/>
        <p:cNvGrpSpPr/>
        <p:nvPr/>
      </p:nvGrpSpPr>
      <p:grpSpPr>
        <a:xfrm>
          <a:off x="0" y="0"/>
          <a:ext cx="0" cy="0"/>
          <a:chOff x="0" y="0"/>
          <a:chExt cx="0" cy="0"/>
        </a:xfrm>
      </p:grpSpPr>
      <p:sp>
        <p:nvSpPr>
          <p:cNvPr id="1712" name="Google Shape;1712;p9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3" name="Google Shape;1713;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 name="Shape 9"/>
        <p:cNvGrpSpPr/>
        <p:nvPr/>
      </p:nvGrpSpPr>
      <p:grpSpPr>
        <a:xfrm>
          <a:off x="0" y="0"/>
          <a:ext cx="0" cy="0"/>
          <a:chOff x="0" y="0"/>
          <a:chExt cx="0" cy="0"/>
        </a:xfrm>
      </p:grpSpPr>
      <p:sp>
        <p:nvSpPr>
          <p:cNvPr id="10" name="Google Shape;10;p2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1" name="Google Shape;11;p22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23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50" name="Google Shape;50;p23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235"/>
          <p:cNvSpPr txBox="1"/>
          <p:nvPr>
            <p:ph hasCustomPrompt="1" type="title"/>
          </p:nvPr>
        </p:nvSpPr>
        <p:spPr>
          <a:xfrm>
            <a:off x="311700" y="1255275"/>
            <a:ext cx="8520600" cy="1890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3" name="Google Shape;53;p235"/>
          <p:cNvSpPr txBox="1"/>
          <p:nvPr>
            <p:ph idx="1" type="body"/>
          </p:nvPr>
        </p:nvSpPr>
        <p:spPr>
          <a:xfrm>
            <a:off x="311700" y="32284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54" name="Google Shape;54;p235"/>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12" name="Shape 12"/>
        <p:cNvGrpSpPr/>
        <p:nvPr/>
      </p:nvGrpSpPr>
      <p:grpSpPr>
        <a:xfrm>
          <a:off x="0" y="0"/>
          <a:ext cx="0" cy="0"/>
          <a:chOff x="0" y="0"/>
          <a:chExt cx="0" cy="0"/>
        </a:xfrm>
      </p:grpSpPr>
      <p:sp>
        <p:nvSpPr>
          <p:cNvPr id="13" name="Google Shape;13;p226"/>
          <p:cNvSpPr txBox="1"/>
          <p:nvPr>
            <p:ph type="title"/>
          </p:nvPr>
        </p:nvSpPr>
        <p:spPr>
          <a:xfrm>
            <a:off x="490250" y="526350"/>
            <a:ext cx="62271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14" name="Google Shape;14;p226"/>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227"/>
          <p:cNvSpPr txBox="1"/>
          <p:nvPr>
            <p:ph type="title"/>
          </p:nvPr>
        </p:nvSpPr>
        <p:spPr>
          <a:xfrm>
            <a:off x="671250" y="2141250"/>
            <a:ext cx="7852200" cy="86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 name="Google Shape;17;p22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2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0" name="Google Shape;20;p22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1" name="Google Shape;21;p22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 name="Google Shape;22;p228"/>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3" name="Shape 23"/>
        <p:cNvGrpSpPr/>
        <p:nvPr/>
      </p:nvGrpSpPr>
      <p:grpSpPr>
        <a:xfrm>
          <a:off x="0" y="0"/>
          <a:ext cx="0" cy="0"/>
          <a:chOff x="0" y="0"/>
          <a:chExt cx="0" cy="0"/>
        </a:xfrm>
      </p:grpSpPr>
      <p:sp>
        <p:nvSpPr>
          <p:cNvPr id="24" name="Google Shape;24;p22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5" name="Google Shape;25;p22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26" name="Google Shape;26;p229"/>
          <p:cNvSpPr txBox="1"/>
          <p:nvPr>
            <p:ph type="title"/>
          </p:nvPr>
        </p:nvSpPr>
        <p:spPr>
          <a:xfrm>
            <a:off x="265500" y="1081400"/>
            <a:ext cx="4045200" cy="171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7" name="Google Shape;27;p229"/>
          <p:cNvSpPr txBox="1"/>
          <p:nvPr>
            <p:ph idx="1" type="subTitle"/>
          </p:nvPr>
        </p:nvSpPr>
        <p:spPr>
          <a:xfrm>
            <a:off x="265500" y="28452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28" name="Google Shape;28;p22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29" name="Google Shape;29;p229"/>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 name="Shape 30"/>
        <p:cNvGrpSpPr/>
        <p:nvPr/>
      </p:nvGrpSpPr>
      <p:grpSpPr>
        <a:xfrm>
          <a:off x="0" y="0"/>
          <a:ext cx="0" cy="0"/>
          <a:chOff x="0" y="0"/>
          <a:chExt cx="0" cy="0"/>
        </a:xfrm>
      </p:grpSpPr>
      <p:sp>
        <p:nvSpPr>
          <p:cNvPr id="31" name="Google Shape;31;p230"/>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2" name="Shape 32"/>
        <p:cNvGrpSpPr/>
        <p:nvPr/>
      </p:nvGrpSpPr>
      <p:grpSpPr>
        <a:xfrm>
          <a:off x="0" y="0"/>
          <a:ext cx="0" cy="0"/>
          <a:chOff x="0" y="0"/>
          <a:chExt cx="0" cy="0"/>
        </a:xfrm>
      </p:grpSpPr>
      <p:grpSp>
        <p:nvGrpSpPr>
          <p:cNvPr id="33" name="Google Shape;33;p231"/>
          <p:cNvGrpSpPr/>
          <p:nvPr/>
        </p:nvGrpSpPr>
        <p:grpSpPr>
          <a:xfrm>
            <a:off x="4350279" y="2855377"/>
            <a:ext cx="443589" cy="105632"/>
            <a:chOff x="4137525" y="2915950"/>
            <a:chExt cx="869100" cy="207000"/>
          </a:xfrm>
        </p:grpSpPr>
        <p:sp>
          <p:nvSpPr>
            <p:cNvPr id="34" name="Google Shape;34;p231"/>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31"/>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231"/>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 name="Google Shape;37;p231"/>
          <p:cNvSpPr txBox="1"/>
          <p:nvPr>
            <p:ph type="ctrTitle"/>
          </p:nvPr>
        </p:nvSpPr>
        <p:spPr>
          <a:xfrm>
            <a:off x="671258" y="990800"/>
            <a:ext cx="7801500" cy="1730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38" name="Google Shape;38;p231"/>
          <p:cNvSpPr txBox="1"/>
          <p:nvPr>
            <p:ph idx="1" type="subTitle"/>
          </p:nvPr>
        </p:nvSpPr>
        <p:spPr>
          <a:xfrm>
            <a:off x="671250" y="3174876"/>
            <a:ext cx="78015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23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0" name="Shape 40"/>
        <p:cNvGrpSpPr/>
        <p:nvPr/>
      </p:nvGrpSpPr>
      <p:grpSpPr>
        <a:xfrm>
          <a:off x="0" y="0"/>
          <a:ext cx="0" cy="0"/>
          <a:chOff x="0" y="0"/>
          <a:chExt cx="0" cy="0"/>
        </a:xfrm>
      </p:grpSpPr>
      <p:sp>
        <p:nvSpPr>
          <p:cNvPr id="41" name="Google Shape;41;p2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2" name="Google Shape;42;p23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3" name="Google Shape;43;p232"/>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4" name="Shape 44"/>
        <p:cNvGrpSpPr/>
        <p:nvPr/>
      </p:nvGrpSpPr>
      <p:grpSpPr>
        <a:xfrm>
          <a:off x="0" y="0"/>
          <a:ext cx="0" cy="0"/>
          <a:chOff x="0" y="0"/>
          <a:chExt cx="0" cy="0"/>
        </a:xfrm>
      </p:grpSpPr>
      <p:sp>
        <p:nvSpPr>
          <p:cNvPr id="45" name="Google Shape;45;p23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6" name="Google Shape;46;p23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7" name="Google Shape;47;p23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2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1pPr>
            <a:lvl2pPr lvl="1"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2pPr>
            <a:lvl3pPr lvl="2"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3pPr>
            <a:lvl4pPr lvl="3"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4pPr>
            <a:lvl5pPr lvl="4"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5pPr>
            <a:lvl6pPr lvl="5"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6pPr>
            <a:lvl7pPr lvl="6"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7pPr>
            <a:lvl8pPr lvl="7"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8pPr>
            <a:lvl9pPr lvl="8" marR="0" rtl="0" algn="l">
              <a:lnSpc>
                <a:spcPct val="100000"/>
              </a:lnSpc>
              <a:spcBef>
                <a:spcPts val="0"/>
              </a:spcBef>
              <a:spcAft>
                <a:spcPts val="0"/>
              </a:spcAft>
              <a:buClr>
                <a:schemeClr val="dk1"/>
              </a:buClr>
              <a:buSzPts val="3000"/>
              <a:buFont typeface="Oswald"/>
              <a:buNone/>
              <a:defRPr b="0" i="0" sz="3000" u="none" cap="none" strike="noStrike">
                <a:solidFill>
                  <a:schemeClr val="dk1"/>
                </a:solidFill>
                <a:latin typeface="Oswald"/>
                <a:ea typeface="Oswald"/>
                <a:cs typeface="Oswald"/>
                <a:sym typeface="Oswald"/>
              </a:defRPr>
            </a:lvl9pPr>
          </a:lstStyle>
          <a:p/>
        </p:txBody>
      </p:sp>
      <p:sp>
        <p:nvSpPr>
          <p:cNvPr id="7" name="Google Shape;7;p2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accent3"/>
              </a:buClr>
              <a:buSzPts val="1800"/>
              <a:buFont typeface="Average"/>
              <a:buChar char="●"/>
              <a:defRPr b="0" i="0" sz="1800" u="none" cap="none" strike="noStrike">
                <a:solidFill>
                  <a:schemeClr val="accent3"/>
                </a:solidFill>
                <a:latin typeface="Average"/>
                <a:ea typeface="Average"/>
                <a:cs typeface="Average"/>
                <a:sym typeface="Average"/>
              </a:defRPr>
            </a:lvl1pPr>
            <a:lvl2pPr indent="-317500" lvl="1" marL="914400" marR="0" rtl="0" algn="l">
              <a:lnSpc>
                <a:spcPct val="115000"/>
              </a:lnSpc>
              <a:spcBef>
                <a:spcPts val="160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2pPr>
            <a:lvl3pPr indent="-317500" lvl="2" marL="1371600" marR="0" rtl="0" algn="l">
              <a:lnSpc>
                <a:spcPct val="115000"/>
              </a:lnSpc>
              <a:spcBef>
                <a:spcPts val="160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3pPr>
            <a:lvl4pPr indent="-317500" lvl="3" marL="1828800" marR="0" rtl="0" algn="l">
              <a:lnSpc>
                <a:spcPct val="115000"/>
              </a:lnSpc>
              <a:spcBef>
                <a:spcPts val="160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4pPr>
            <a:lvl5pPr indent="-317500" lvl="4" marL="2286000" marR="0" rtl="0" algn="l">
              <a:lnSpc>
                <a:spcPct val="115000"/>
              </a:lnSpc>
              <a:spcBef>
                <a:spcPts val="160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5pPr>
            <a:lvl6pPr indent="-317500" lvl="5" marL="2743200" marR="0" rtl="0" algn="l">
              <a:lnSpc>
                <a:spcPct val="115000"/>
              </a:lnSpc>
              <a:spcBef>
                <a:spcPts val="160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6pPr>
            <a:lvl7pPr indent="-317500" lvl="6" marL="3200400" marR="0" rtl="0" algn="l">
              <a:lnSpc>
                <a:spcPct val="115000"/>
              </a:lnSpc>
              <a:spcBef>
                <a:spcPts val="160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7pPr>
            <a:lvl8pPr indent="-317500" lvl="7" marL="3657600" marR="0" rtl="0" algn="l">
              <a:lnSpc>
                <a:spcPct val="115000"/>
              </a:lnSpc>
              <a:spcBef>
                <a:spcPts val="1600"/>
              </a:spcBef>
              <a:spcAft>
                <a:spcPts val="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8pPr>
            <a:lvl9pPr indent="-317500" lvl="8" marL="4114800" marR="0" rtl="0" algn="l">
              <a:lnSpc>
                <a:spcPct val="115000"/>
              </a:lnSpc>
              <a:spcBef>
                <a:spcPts val="1600"/>
              </a:spcBef>
              <a:spcAft>
                <a:spcPts val="1600"/>
              </a:spcAft>
              <a:buClr>
                <a:schemeClr val="accent3"/>
              </a:buClr>
              <a:buSzPts val="1400"/>
              <a:buFont typeface="Average"/>
              <a:buChar char="■"/>
              <a:defRPr b="0" i="0" sz="1400" u="none" cap="none" strike="noStrike">
                <a:solidFill>
                  <a:schemeClr val="accent3"/>
                </a:solidFill>
                <a:latin typeface="Average"/>
                <a:ea typeface="Average"/>
                <a:cs typeface="Average"/>
                <a:sym typeface="Average"/>
              </a:defRPr>
            </a:lvl9pPr>
          </a:lstStyle>
          <a:p/>
        </p:txBody>
      </p:sp>
      <p:sp>
        <p:nvSpPr>
          <p:cNvPr id="8" name="Google Shape;8;p22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8.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9.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1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image" Target="../media/image3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8.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8.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8.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 Id="rId3" Type="http://schemas.openxmlformats.org/officeDocument/2006/relationships/image" Target="../media/image8.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gi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 Id="rId3" Type="http://schemas.openxmlformats.org/officeDocument/2006/relationships/image" Target="../media/image8.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 Id="rId3" Type="http://schemas.openxmlformats.org/officeDocument/2006/relationships/image" Target="../media/image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 Id="rId3" Type="http://schemas.openxmlformats.org/officeDocument/2006/relationships/image" Target="../media/image8.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 Id="rId3" Type="http://schemas.openxmlformats.org/officeDocument/2006/relationships/image" Target="../media/image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 Id="rId3" Type="http://schemas.openxmlformats.org/officeDocument/2006/relationships/image" Target="../media/image8.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 Id="rId3" Type="http://schemas.openxmlformats.org/officeDocument/2006/relationships/image" Target="../media/image8.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image" Target="../media/image8.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8.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 Id="rId3" Type="http://schemas.openxmlformats.org/officeDocument/2006/relationships/image" Target="../media/image8.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7.gif"/></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 Id="rId3" Type="http://schemas.openxmlformats.org/officeDocument/2006/relationships/image" Target="../media/image8.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 Id="rId3" Type="http://schemas.openxmlformats.org/officeDocument/2006/relationships/image" Target="../media/image8.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 Id="rId3" Type="http://schemas.openxmlformats.org/officeDocument/2006/relationships/image" Target="../media/image8.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 Id="rId3" Type="http://schemas.openxmlformats.org/officeDocument/2006/relationships/image" Target="../media/image8.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 Id="rId3" Type="http://schemas.openxmlformats.org/officeDocument/2006/relationships/image" Target="../media/image8.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 Id="rId3" Type="http://schemas.openxmlformats.org/officeDocument/2006/relationships/image" Target="../media/image8.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 Id="rId3" Type="http://schemas.openxmlformats.org/officeDocument/2006/relationships/image" Target="../media/image8.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 Id="rId3" Type="http://schemas.openxmlformats.org/officeDocument/2006/relationships/image" Target="../media/image8.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 Id="rId3" Type="http://schemas.openxmlformats.org/officeDocument/2006/relationships/image" Target="../media/image8.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 Id="rId3" Type="http://schemas.openxmlformats.org/officeDocument/2006/relationships/image" Target="../media/image8.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 Id="rId3" Type="http://schemas.openxmlformats.org/officeDocument/2006/relationships/image" Target="../media/image8.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2.xml"/><Relationship Id="rId3" Type="http://schemas.openxmlformats.org/officeDocument/2006/relationships/image" Target="../media/image8.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3.xml"/><Relationship Id="rId3" Type="http://schemas.openxmlformats.org/officeDocument/2006/relationships/image" Target="../media/image8.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4.xml"/><Relationship Id="rId3" Type="http://schemas.openxmlformats.org/officeDocument/2006/relationships/image" Target="../media/image8.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 Id="rId3" Type="http://schemas.openxmlformats.org/officeDocument/2006/relationships/image" Target="../media/image8.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 Id="rId3" Type="http://schemas.openxmlformats.org/officeDocument/2006/relationships/image" Target="../media/image8.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7.xml"/><Relationship Id="rId3" Type="http://schemas.openxmlformats.org/officeDocument/2006/relationships/image" Target="../media/image8.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8.xml"/><Relationship Id="rId3" Type="http://schemas.openxmlformats.org/officeDocument/2006/relationships/image" Target="../media/image8.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9.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0.xml"/><Relationship Id="rId3" Type="http://schemas.openxmlformats.org/officeDocument/2006/relationships/image" Target="../media/image8.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1.xml"/><Relationship Id="rId3" Type="http://schemas.openxmlformats.org/officeDocument/2006/relationships/image" Target="../media/image8.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8.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Relationship Id="rId3" Type="http://schemas.openxmlformats.org/officeDocument/2006/relationships/image" Target="../media/image8.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4.xml"/><Relationship Id="rId3" Type="http://schemas.openxmlformats.org/officeDocument/2006/relationships/image" Target="../media/image8.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5.xml"/><Relationship Id="rId3" Type="http://schemas.openxmlformats.org/officeDocument/2006/relationships/image" Target="../media/image8.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6.xml"/><Relationship Id="rId3" Type="http://schemas.openxmlformats.org/officeDocument/2006/relationships/image" Target="../media/image8.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7.xml"/><Relationship Id="rId3" Type="http://schemas.openxmlformats.org/officeDocument/2006/relationships/image" Target="../media/image8.png"/><Relationship Id="rId4" Type="http://schemas.openxmlformats.org/officeDocument/2006/relationships/image" Target="../media/image33.gif"/></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8.xml"/><Relationship Id="rId3" Type="http://schemas.openxmlformats.org/officeDocument/2006/relationships/image" Target="../media/image8.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9.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0.xml"/><Relationship Id="rId3" Type="http://schemas.openxmlformats.org/officeDocument/2006/relationships/image" Target="../media/image8.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1.xml"/><Relationship Id="rId3" Type="http://schemas.openxmlformats.org/officeDocument/2006/relationships/image" Target="../media/image8.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2.xml"/><Relationship Id="rId3" Type="http://schemas.openxmlformats.org/officeDocument/2006/relationships/image" Target="../media/image8.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3.xml"/><Relationship Id="rId3" Type="http://schemas.openxmlformats.org/officeDocument/2006/relationships/image" Target="../media/image8.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4.xml"/><Relationship Id="rId3" Type="http://schemas.openxmlformats.org/officeDocument/2006/relationships/image" Target="../media/image8.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5.xml"/><Relationship Id="rId3" Type="http://schemas.openxmlformats.org/officeDocument/2006/relationships/image" Target="../media/image8.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6.xml"/><Relationship Id="rId3" Type="http://schemas.openxmlformats.org/officeDocument/2006/relationships/image" Target="../media/image8.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7.xml"/><Relationship Id="rId3" Type="http://schemas.openxmlformats.org/officeDocument/2006/relationships/image" Target="../media/image8.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8.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9.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0.xml"/><Relationship Id="rId3" Type="http://schemas.openxmlformats.org/officeDocument/2006/relationships/image" Target="../media/image8.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1.xml"/><Relationship Id="rId3" Type="http://schemas.openxmlformats.org/officeDocument/2006/relationships/image" Target="../media/image8.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2.xml"/><Relationship Id="rId3" Type="http://schemas.openxmlformats.org/officeDocument/2006/relationships/image" Target="../media/image8.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3.xml"/><Relationship Id="rId3" Type="http://schemas.openxmlformats.org/officeDocument/2006/relationships/image" Target="../media/image8.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4.xml"/><Relationship Id="rId3" Type="http://schemas.openxmlformats.org/officeDocument/2006/relationships/image" Target="../media/image8.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5.xml"/><Relationship Id="rId3" Type="http://schemas.openxmlformats.org/officeDocument/2006/relationships/image" Target="../media/image8.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6.xml"/><Relationship Id="rId3" Type="http://schemas.openxmlformats.org/officeDocument/2006/relationships/image" Target="../media/image8.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7.xml"/><Relationship Id="rId3" Type="http://schemas.openxmlformats.org/officeDocument/2006/relationships/image" Target="../media/image8.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8.xml"/><Relationship Id="rId3" Type="http://schemas.openxmlformats.org/officeDocument/2006/relationships/image" Target="../media/image8.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9.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0.xml"/><Relationship Id="rId3" Type="http://schemas.openxmlformats.org/officeDocument/2006/relationships/image" Target="../media/image8.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1.xml"/><Relationship Id="rId3" Type="http://schemas.openxmlformats.org/officeDocument/2006/relationships/image" Target="../media/image8.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2.xml"/><Relationship Id="rId3" Type="http://schemas.openxmlformats.org/officeDocument/2006/relationships/image" Target="../media/image8.png"/><Relationship Id="rId4" Type="http://schemas.openxmlformats.org/officeDocument/2006/relationships/image" Target="../media/image34.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3.xml"/><Relationship Id="rId3" Type="http://schemas.openxmlformats.org/officeDocument/2006/relationships/image" Target="../media/image8.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4.xml"/><Relationship Id="rId3" Type="http://schemas.openxmlformats.org/officeDocument/2006/relationships/image" Target="../media/image8.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5.xml"/><Relationship Id="rId3" Type="http://schemas.openxmlformats.org/officeDocument/2006/relationships/image" Target="../media/image8.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6.xml"/><Relationship Id="rId3" Type="http://schemas.openxmlformats.org/officeDocument/2006/relationships/image" Target="../media/image8.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7.xml"/><Relationship Id="rId3" Type="http://schemas.openxmlformats.org/officeDocument/2006/relationships/image" Target="../media/image8.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8.xml"/><Relationship Id="rId3" Type="http://schemas.openxmlformats.org/officeDocument/2006/relationships/image" Target="../media/image8.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9.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0.xml"/><Relationship Id="rId3" Type="http://schemas.openxmlformats.org/officeDocument/2006/relationships/image" Target="../media/image8.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1.xml"/><Relationship Id="rId3" Type="http://schemas.openxmlformats.org/officeDocument/2006/relationships/image" Target="../media/image8.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2.xml"/><Relationship Id="rId3" Type="http://schemas.openxmlformats.org/officeDocument/2006/relationships/image" Target="../media/image8.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3.xml"/><Relationship Id="rId3" Type="http://schemas.openxmlformats.org/officeDocument/2006/relationships/image" Target="../media/image8.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4.xml"/><Relationship Id="rId3" Type="http://schemas.openxmlformats.org/officeDocument/2006/relationships/image" Target="../media/image8.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5.xml"/><Relationship Id="rId3" Type="http://schemas.openxmlformats.org/officeDocument/2006/relationships/image" Target="../media/image8.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6.xml"/><Relationship Id="rId3" Type="http://schemas.openxmlformats.org/officeDocument/2006/relationships/image" Target="../media/image8.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 Id="rId3" Type="http://schemas.openxmlformats.org/officeDocument/2006/relationships/image" Target="../media/image41.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8.xml"/><Relationship Id="rId3" Type="http://schemas.openxmlformats.org/officeDocument/2006/relationships/image" Target="../media/image41.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9.xml"/><Relationship Id="rId3"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16.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image" Target="../media/image42.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1.xml"/><Relationship Id="rId3" Type="http://schemas.openxmlformats.org/officeDocument/2006/relationships/image" Target="../media/image42.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2.xml"/><Relationship Id="rId3" Type="http://schemas.openxmlformats.org/officeDocument/2006/relationships/image" Target="../media/image42.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 Id="rId3" Type="http://schemas.openxmlformats.org/officeDocument/2006/relationships/image" Target="../media/image52.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4.xml"/><Relationship Id="rId3" Type="http://schemas.openxmlformats.org/officeDocument/2006/relationships/image" Target="../media/image36.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5.xml"/><Relationship Id="rId3" Type="http://schemas.openxmlformats.org/officeDocument/2006/relationships/image" Target="../media/image36.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 Id="rId3" Type="http://schemas.openxmlformats.org/officeDocument/2006/relationships/image" Target="../media/image43.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7.xml"/><Relationship Id="rId3" Type="http://schemas.openxmlformats.org/officeDocument/2006/relationships/image" Target="../media/image43.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 Id="rId3" Type="http://schemas.openxmlformats.org/officeDocument/2006/relationships/image" Target="../media/image40.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9.xml"/><Relationship Id="rId3" Type="http://schemas.openxmlformats.org/officeDocument/2006/relationships/image" Target="../media/image5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19.jp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 Id="rId3" Type="http://schemas.openxmlformats.org/officeDocument/2006/relationships/image" Target="../media/image58.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1.xml"/><Relationship Id="rId3" Type="http://schemas.openxmlformats.org/officeDocument/2006/relationships/image" Target="../media/image58.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 Id="rId3" Type="http://schemas.openxmlformats.org/officeDocument/2006/relationships/image" Target="../media/image57.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3.xml"/><Relationship Id="rId3" Type="http://schemas.openxmlformats.org/officeDocument/2006/relationships/image" Target="../media/image57.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 Id="rId3" Type="http://schemas.openxmlformats.org/officeDocument/2006/relationships/image" Target="../media/image53.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5.xml"/><Relationship Id="rId3" Type="http://schemas.openxmlformats.org/officeDocument/2006/relationships/image" Target="../media/image53.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6.xml"/><Relationship Id="rId3" Type="http://schemas.openxmlformats.org/officeDocument/2006/relationships/image" Target="../media/image53.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 Id="rId3" Type="http://schemas.openxmlformats.org/officeDocument/2006/relationships/image" Target="../media/image61.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8.xml"/><Relationship Id="rId3" Type="http://schemas.openxmlformats.org/officeDocument/2006/relationships/image" Target="../media/image61.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9.xml"/><Relationship Id="rId3" Type="http://schemas.openxmlformats.org/officeDocument/2006/relationships/image" Target="../media/image6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0.xml"/><Relationship Id="rId3" Type="http://schemas.openxmlformats.org/officeDocument/2006/relationships/image" Target="../media/image65.png"/><Relationship Id="rId4" Type="http://schemas.openxmlformats.org/officeDocument/2006/relationships/image" Target="../media/image64.png"/><Relationship Id="rId5" Type="http://schemas.openxmlformats.org/officeDocument/2006/relationships/image" Target="../media/image61.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 Id="rId3" Type="http://schemas.openxmlformats.org/officeDocument/2006/relationships/image" Target="../media/image56.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2.xml"/><Relationship Id="rId3" Type="http://schemas.openxmlformats.org/officeDocument/2006/relationships/image" Target="../media/image56.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8.png"/><Relationship Id="rId4" Type="http://schemas.openxmlformats.org/officeDocument/2006/relationships/image" Target="../media/image28.gif"/><Relationship Id="rId5" Type="http://schemas.openxmlformats.org/officeDocument/2006/relationships/image" Target="../media/image17.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8.png"/><Relationship Id="rId4" Type="http://schemas.openxmlformats.org/officeDocument/2006/relationships/image" Target="../media/image28.gif"/><Relationship Id="rId5" Type="http://schemas.openxmlformats.org/officeDocument/2006/relationships/image" Target="../media/image24.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8.png"/><Relationship Id="rId4" Type="http://schemas.openxmlformats.org/officeDocument/2006/relationships/image" Target="../media/image28.gif"/><Relationship Id="rId5" Type="http://schemas.openxmlformats.org/officeDocument/2006/relationships/image" Target="../media/image24.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8.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8.png"/><Relationship Id="rId4" Type="http://schemas.openxmlformats.org/officeDocument/2006/relationships/image" Target="../media/image22.jpg"/><Relationship Id="rId5"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jp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49.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4.gi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5.gi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6.gif"/><Relationship Id="rId4" Type="http://schemas.openxmlformats.org/officeDocument/2006/relationships/image" Target="../media/image3.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8.png"/><Relationship Id="rId4" Type="http://schemas.openxmlformats.org/officeDocument/2006/relationships/image" Target="../media/image33.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
          <p:cNvSpPr txBox="1"/>
          <p:nvPr>
            <p:ph type="title"/>
          </p:nvPr>
        </p:nvSpPr>
        <p:spPr>
          <a:xfrm>
            <a:off x="185575" y="2348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3300">
                <a:latin typeface="Average"/>
                <a:ea typeface="Average"/>
                <a:cs typeface="Average"/>
                <a:sym typeface="Average"/>
              </a:rPr>
              <a:t>AGENDA</a:t>
            </a:r>
            <a:endParaRPr b="1" sz="3300">
              <a:latin typeface="Average"/>
              <a:ea typeface="Average"/>
              <a:cs typeface="Average"/>
              <a:sym typeface="Average"/>
            </a:endParaRPr>
          </a:p>
        </p:txBody>
      </p:sp>
      <p:sp>
        <p:nvSpPr>
          <p:cNvPr id="60" name="Google Shape;60;p1"/>
          <p:cNvSpPr txBox="1"/>
          <p:nvPr>
            <p:ph idx="4294967295" type="body"/>
          </p:nvPr>
        </p:nvSpPr>
        <p:spPr>
          <a:xfrm>
            <a:off x="1772150" y="1243050"/>
            <a:ext cx="2494500" cy="46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solidFill>
                  <a:schemeClr val="lt1"/>
                </a:solidFill>
              </a:rPr>
              <a:t>Item 2</a:t>
            </a:r>
            <a:endParaRPr>
              <a:solidFill>
                <a:schemeClr val="lt1"/>
              </a:solidFill>
            </a:endParaRPr>
          </a:p>
        </p:txBody>
      </p:sp>
      <p:sp>
        <p:nvSpPr>
          <p:cNvPr id="61" name="Google Shape;61;p1"/>
          <p:cNvSpPr txBox="1"/>
          <p:nvPr>
            <p:ph idx="4294967295" type="body"/>
          </p:nvPr>
        </p:nvSpPr>
        <p:spPr>
          <a:xfrm>
            <a:off x="4655175" y="1243050"/>
            <a:ext cx="2494500" cy="46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solidFill>
                  <a:schemeClr val="lt1"/>
                </a:solidFill>
              </a:rPr>
              <a:t>Item 3</a:t>
            </a:r>
            <a:endParaRPr>
              <a:solidFill>
                <a:schemeClr val="lt1"/>
              </a:solidFill>
            </a:endParaRPr>
          </a:p>
        </p:txBody>
      </p:sp>
      <p:grpSp>
        <p:nvGrpSpPr>
          <p:cNvPr id="62" name="Google Shape;62;p1"/>
          <p:cNvGrpSpPr/>
          <p:nvPr/>
        </p:nvGrpSpPr>
        <p:grpSpPr>
          <a:xfrm>
            <a:off x="136775" y="1075097"/>
            <a:ext cx="5192461" cy="928819"/>
            <a:chOff x="1754075" y="1105127"/>
            <a:chExt cx="5192461" cy="928819"/>
          </a:xfrm>
        </p:grpSpPr>
        <p:sp>
          <p:nvSpPr>
            <p:cNvPr id="63" name="Google Shape;63;p1"/>
            <p:cNvSpPr/>
            <p:nvPr/>
          </p:nvSpPr>
          <p:spPr>
            <a:xfrm>
              <a:off x="2304094" y="1227860"/>
              <a:ext cx="4642442" cy="683448"/>
            </a:xfrm>
            <a:custGeom>
              <a:rect b="b" l="l" r="r" t="t"/>
              <a:pathLst>
                <a:path extrusionOk="0" h="23968" w="162807">
                  <a:moveTo>
                    <a:pt x="0" y="1"/>
                  </a:moveTo>
                  <a:lnTo>
                    <a:pt x="0" y="23968"/>
                  </a:lnTo>
                  <a:lnTo>
                    <a:pt x="150817" y="23968"/>
                  </a:lnTo>
                  <a:cubicBezTo>
                    <a:pt x="157437" y="23968"/>
                    <a:pt x="162806" y="18598"/>
                    <a:pt x="162806" y="11978"/>
                  </a:cubicBezTo>
                  <a:cubicBezTo>
                    <a:pt x="162806" y="5370"/>
                    <a:pt x="157437" y="1"/>
                    <a:pt x="150817" y="1"/>
                  </a:cubicBezTo>
                  <a:close/>
                </a:path>
              </a:pathLst>
            </a:custGeom>
            <a:solidFill>
              <a:srgbClr val="FCBD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4" name="Google Shape;64;p1"/>
            <p:cNvGrpSpPr/>
            <p:nvPr/>
          </p:nvGrpSpPr>
          <p:grpSpPr>
            <a:xfrm>
              <a:off x="1754075" y="1105127"/>
              <a:ext cx="5130486" cy="928819"/>
              <a:chOff x="1754075" y="1105127"/>
              <a:chExt cx="5130486" cy="928819"/>
            </a:xfrm>
          </p:grpSpPr>
          <p:sp>
            <p:nvSpPr>
              <p:cNvPr id="65" name="Google Shape;65;p1"/>
              <p:cNvSpPr/>
              <p:nvPr/>
            </p:nvSpPr>
            <p:spPr>
              <a:xfrm>
                <a:off x="6324013" y="1288970"/>
                <a:ext cx="560548" cy="560890"/>
              </a:xfrm>
              <a:custGeom>
                <a:rect b="b" l="l" r="r" t="t"/>
                <a:pathLst>
                  <a:path extrusionOk="0" h="19670" w="19658">
                    <a:moveTo>
                      <a:pt x="9823" y="1"/>
                    </a:moveTo>
                    <a:cubicBezTo>
                      <a:pt x="4394" y="1"/>
                      <a:pt x="0" y="4406"/>
                      <a:pt x="0" y="9835"/>
                    </a:cubicBezTo>
                    <a:cubicBezTo>
                      <a:pt x="0" y="15265"/>
                      <a:pt x="4394" y="19670"/>
                      <a:pt x="9823" y="19670"/>
                    </a:cubicBezTo>
                    <a:cubicBezTo>
                      <a:pt x="15264" y="19670"/>
                      <a:pt x="19657" y="15265"/>
                      <a:pt x="19657" y="9835"/>
                    </a:cubicBezTo>
                    <a:cubicBezTo>
                      <a:pt x="19657" y="4406"/>
                      <a:pt x="15264" y="1"/>
                      <a:pt x="982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
              <p:cNvSpPr/>
              <p:nvPr/>
            </p:nvSpPr>
            <p:spPr>
              <a:xfrm>
                <a:off x="1754075" y="1105127"/>
                <a:ext cx="956393" cy="928819"/>
              </a:xfrm>
              <a:custGeom>
                <a:rect b="b" l="l" r="r" t="t"/>
                <a:pathLst>
                  <a:path extrusionOk="0" h="32573" w="33540">
                    <a:moveTo>
                      <a:pt x="16766" y="1"/>
                    </a:moveTo>
                    <a:cubicBezTo>
                      <a:pt x="15496" y="1"/>
                      <a:pt x="14228" y="483"/>
                      <a:pt x="13264" y="1447"/>
                    </a:cubicBezTo>
                    <a:lnTo>
                      <a:pt x="1929" y="12782"/>
                    </a:lnTo>
                    <a:cubicBezTo>
                      <a:pt x="0" y="14711"/>
                      <a:pt x="0" y="17854"/>
                      <a:pt x="1929" y="19795"/>
                    </a:cubicBezTo>
                    <a:lnTo>
                      <a:pt x="13264" y="31117"/>
                    </a:lnTo>
                    <a:cubicBezTo>
                      <a:pt x="14228" y="32088"/>
                      <a:pt x="15496" y="32573"/>
                      <a:pt x="16766" y="32573"/>
                    </a:cubicBezTo>
                    <a:cubicBezTo>
                      <a:pt x="18035" y="32573"/>
                      <a:pt x="19306" y="32088"/>
                      <a:pt x="20276" y="31117"/>
                    </a:cubicBezTo>
                    <a:lnTo>
                      <a:pt x="31599" y="19795"/>
                    </a:lnTo>
                    <a:cubicBezTo>
                      <a:pt x="33540" y="17854"/>
                      <a:pt x="33540" y="14711"/>
                      <a:pt x="31599" y="12782"/>
                    </a:cubicBezTo>
                    <a:lnTo>
                      <a:pt x="20276" y="1447"/>
                    </a:lnTo>
                    <a:cubicBezTo>
                      <a:pt x="19306" y="483"/>
                      <a:pt x="18035" y="1"/>
                      <a:pt x="16766" y="1"/>
                    </a:cubicBezTo>
                    <a:close/>
                  </a:path>
                </a:pathLst>
              </a:custGeom>
              <a:solidFill>
                <a:srgbClr val="E0921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
              <p:cNvSpPr/>
              <p:nvPr/>
            </p:nvSpPr>
            <p:spPr>
              <a:xfrm>
                <a:off x="1844043" y="1190361"/>
                <a:ext cx="776463" cy="758470"/>
              </a:xfrm>
              <a:custGeom>
                <a:rect b="b" l="l" r="r" t="t"/>
                <a:pathLst>
                  <a:path extrusionOk="0" h="26599" w="27230">
                    <a:moveTo>
                      <a:pt x="13614" y="0"/>
                    </a:moveTo>
                    <a:cubicBezTo>
                      <a:pt x="12791" y="0"/>
                      <a:pt x="11966" y="316"/>
                      <a:pt x="11335" y="947"/>
                    </a:cubicBezTo>
                    <a:lnTo>
                      <a:pt x="1262" y="11019"/>
                    </a:lnTo>
                    <a:cubicBezTo>
                      <a:pt x="0" y="12281"/>
                      <a:pt x="0" y="14317"/>
                      <a:pt x="1262" y="15567"/>
                    </a:cubicBezTo>
                    <a:lnTo>
                      <a:pt x="11335" y="25652"/>
                    </a:lnTo>
                    <a:cubicBezTo>
                      <a:pt x="11966" y="26283"/>
                      <a:pt x="12791" y="26599"/>
                      <a:pt x="13614" y="26599"/>
                    </a:cubicBezTo>
                    <a:cubicBezTo>
                      <a:pt x="14437" y="26599"/>
                      <a:pt x="15258" y="26283"/>
                      <a:pt x="15883" y="25652"/>
                    </a:cubicBezTo>
                    <a:lnTo>
                      <a:pt x="25968" y="15567"/>
                    </a:lnTo>
                    <a:cubicBezTo>
                      <a:pt x="27230" y="14317"/>
                      <a:pt x="27230" y="12281"/>
                      <a:pt x="25968" y="11019"/>
                    </a:cubicBezTo>
                    <a:lnTo>
                      <a:pt x="15883" y="947"/>
                    </a:lnTo>
                    <a:cubicBezTo>
                      <a:pt x="15258" y="316"/>
                      <a:pt x="14437" y="0"/>
                      <a:pt x="13614" y="0"/>
                    </a:cubicBezTo>
                    <a:close/>
                  </a:path>
                </a:pathLst>
              </a:custGeom>
              <a:solidFill>
                <a:srgbClr val="FCBD2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FFFFFF"/>
                    </a:solidFill>
                    <a:latin typeface="Fira Sans Extra Condensed Medium"/>
                    <a:ea typeface="Fira Sans Extra Condensed Medium"/>
                    <a:cs typeface="Fira Sans Extra Condensed Medium"/>
                    <a:sym typeface="Fira Sans Extra Condensed Medium"/>
                  </a:rPr>
                  <a:t>01</a:t>
                </a:r>
                <a:endParaRPr b="0" i="0" sz="25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grpSp>
            <p:nvGrpSpPr>
              <p:cNvPr id="68" name="Google Shape;68;p1"/>
              <p:cNvGrpSpPr/>
              <p:nvPr/>
            </p:nvGrpSpPr>
            <p:grpSpPr>
              <a:xfrm>
                <a:off x="2703252" y="1386554"/>
                <a:ext cx="3681000" cy="501205"/>
                <a:chOff x="4910689" y="3793445"/>
                <a:chExt cx="3681000" cy="501205"/>
              </a:xfrm>
            </p:grpSpPr>
            <p:sp>
              <p:nvSpPr>
                <p:cNvPr id="69" name="Google Shape;69;p1"/>
                <p:cNvSpPr txBox="1"/>
                <p:nvPr/>
              </p:nvSpPr>
              <p:spPr>
                <a:xfrm>
                  <a:off x="5222700" y="3928950"/>
                  <a:ext cx="3210900" cy="36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Roboto"/>
                    <a:ea typeface="Roboto"/>
                    <a:cs typeface="Roboto"/>
                    <a:sym typeface="Roboto"/>
                  </a:endParaRPr>
                </a:p>
              </p:txBody>
            </p:sp>
            <p:sp>
              <p:nvSpPr>
                <p:cNvPr id="70" name="Google Shape;70;p1"/>
                <p:cNvSpPr txBox="1"/>
                <p:nvPr/>
              </p:nvSpPr>
              <p:spPr>
                <a:xfrm>
                  <a:off x="4910689" y="3793445"/>
                  <a:ext cx="3681000" cy="36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Average"/>
                      <a:ea typeface="Average"/>
                      <a:cs typeface="Average"/>
                      <a:sym typeface="Average"/>
                    </a:rPr>
                    <a:t> Big Data</a:t>
                  </a:r>
                  <a:endParaRPr b="1" i="0" sz="2000" u="none" cap="none" strike="noStrike">
                    <a:solidFill>
                      <a:srgbClr val="000000"/>
                    </a:solidFill>
                    <a:latin typeface="Average"/>
                    <a:ea typeface="Average"/>
                    <a:cs typeface="Average"/>
                    <a:sym typeface="Average"/>
                  </a:endParaRPr>
                </a:p>
              </p:txBody>
            </p:sp>
          </p:grpSp>
        </p:grpSp>
      </p:grpSp>
      <p:grpSp>
        <p:nvGrpSpPr>
          <p:cNvPr id="71" name="Google Shape;71;p1"/>
          <p:cNvGrpSpPr/>
          <p:nvPr/>
        </p:nvGrpSpPr>
        <p:grpSpPr>
          <a:xfrm>
            <a:off x="2287821" y="2495046"/>
            <a:ext cx="5193487" cy="928848"/>
            <a:chOff x="2196446" y="1900271"/>
            <a:chExt cx="5193487" cy="928848"/>
          </a:xfrm>
        </p:grpSpPr>
        <p:sp>
          <p:nvSpPr>
            <p:cNvPr id="72" name="Google Shape;72;p1"/>
            <p:cNvSpPr/>
            <p:nvPr/>
          </p:nvSpPr>
          <p:spPr>
            <a:xfrm>
              <a:off x="2747491" y="2026768"/>
              <a:ext cx="4642442" cy="683448"/>
            </a:xfrm>
            <a:custGeom>
              <a:rect b="b" l="l" r="r" t="t"/>
              <a:pathLst>
                <a:path extrusionOk="0" h="23968" w="162807">
                  <a:moveTo>
                    <a:pt x="1" y="0"/>
                  </a:moveTo>
                  <a:lnTo>
                    <a:pt x="1" y="23967"/>
                  </a:lnTo>
                  <a:lnTo>
                    <a:pt x="150817" y="23967"/>
                  </a:lnTo>
                  <a:cubicBezTo>
                    <a:pt x="157437" y="23967"/>
                    <a:pt x="162807" y="18609"/>
                    <a:pt x="162807" y="11990"/>
                  </a:cubicBezTo>
                  <a:cubicBezTo>
                    <a:pt x="162807" y="5370"/>
                    <a:pt x="157437" y="0"/>
                    <a:pt x="150817" y="0"/>
                  </a:cubicBezTo>
                  <a:close/>
                </a:path>
              </a:pathLst>
            </a:custGeom>
            <a:solidFill>
              <a:srgbClr val="69E7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
            <p:cNvSpPr/>
            <p:nvPr/>
          </p:nvSpPr>
          <p:spPr>
            <a:xfrm>
              <a:off x="2196446" y="1900271"/>
              <a:ext cx="956764" cy="928848"/>
            </a:xfrm>
            <a:custGeom>
              <a:rect b="b" l="l" r="r" t="t"/>
              <a:pathLst>
                <a:path extrusionOk="0" h="32574" w="33553">
                  <a:moveTo>
                    <a:pt x="16777" y="1"/>
                  </a:moveTo>
                  <a:cubicBezTo>
                    <a:pt x="15506" y="1"/>
                    <a:pt x="14235" y="483"/>
                    <a:pt x="13265" y="1448"/>
                  </a:cubicBezTo>
                  <a:lnTo>
                    <a:pt x="1942" y="12782"/>
                  </a:lnTo>
                  <a:cubicBezTo>
                    <a:pt x="1" y="14711"/>
                    <a:pt x="1" y="17854"/>
                    <a:pt x="1942" y="19795"/>
                  </a:cubicBezTo>
                  <a:lnTo>
                    <a:pt x="13265" y="31118"/>
                  </a:lnTo>
                  <a:cubicBezTo>
                    <a:pt x="14235" y="32088"/>
                    <a:pt x="15506" y="32573"/>
                    <a:pt x="16777" y="32573"/>
                  </a:cubicBezTo>
                  <a:cubicBezTo>
                    <a:pt x="18048" y="32573"/>
                    <a:pt x="19319" y="32088"/>
                    <a:pt x="20289" y="31118"/>
                  </a:cubicBezTo>
                  <a:lnTo>
                    <a:pt x="31612" y="19795"/>
                  </a:lnTo>
                  <a:cubicBezTo>
                    <a:pt x="33553" y="17854"/>
                    <a:pt x="33553" y="14711"/>
                    <a:pt x="31612" y="12782"/>
                  </a:cubicBezTo>
                  <a:lnTo>
                    <a:pt x="20289" y="1448"/>
                  </a:lnTo>
                  <a:cubicBezTo>
                    <a:pt x="19319" y="483"/>
                    <a:pt x="18048" y="1"/>
                    <a:pt x="16777" y="1"/>
                  </a:cubicBezTo>
                  <a:close/>
                </a:path>
              </a:pathLst>
            </a:custGeom>
            <a:solidFill>
              <a:srgbClr val="2FC9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
            <p:cNvSpPr/>
            <p:nvPr/>
          </p:nvSpPr>
          <p:spPr>
            <a:xfrm>
              <a:off x="6767410" y="2087878"/>
              <a:ext cx="560548" cy="560890"/>
            </a:xfrm>
            <a:custGeom>
              <a:rect b="b" l="l" r="r" t="t"/>
              <a:pathLst>
                <a:path extrusionOk="0" h="19670" w="19658">
                  <a:moveTo>
                    <a:pt x="9823" y="0"/>
                  </a:moveTo>
                  <a:cubicBezTo>
                    <a:pt x="4394" y="0"/>
                    <a:pt x="1" y="4405"/>
                    <a:pt x="1" y="9835"/>
                  </a:cubicBezTo>
                  <a:cubicBezTo>
                    <a:pt x="1" y="15264"/>
                    <a:pt x="4394" y="19669"/>
                    <a:pt x="9823" y="19669"/>
                  </a:cubicBezTo>
                  <a:cubicBezTo>
                    <a:pt x="15253" y="19669"/>
                    <a:pt x="19658" y="15264"/>
                    <a:pt x="19658" y="9835"/>
                  </a:cubicBezTo>
                  <a:cubicBezTo>
                    <a:pt x="19658" y="4405"/>
                    <a:pt x="15253" y="0"/>
                    <a:pt x="982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
            <p:cNvSpPr/>
            <p:nvPr/>
          </p:nvSpPr>
          <p:spPr>
            <a:xfrm>
              <a:off x="2286785" y="1985505"/>
              <a:ext cx="776121" cy="758470"/>
            </a:xfrm>
            <a:custGeom>
              <a:rect b="b" l="l" r="r" t="t"/>
              <a:pathLst>
                <a:path extrusionOk="0" h="26599" w="27218">
                  <a:moveTo>
                    <a:pt x="13604" y="0"/>
                  </a:moveTo>
                  <a:cubicBezTo>
                    <a:pt x="12781" y="0"/>
                    <a:pt x="11960" y="316"/>
                    <a:pt x="11335" y="947"/>
                  </a:cubicBezTo>
                  <a:lnTo>
                    <a:pt x="1250" y="11020"/>
                  </a:lnTo>
                  <a:cubicBezTo>
                    <a:pt x="0" y="12282"/>
                    <a:pt x="0" y="14318"/>
                    <a:pt x="1250" y="15568"/>
                  </a:cubicBezTo>
                  <a:lnTo>
                    <a:pt x="11335" y="25652"/>
                  </a:lnTo>
                  <a:cubicBezTo>
                    <a:pt x="11960" y="26283"/>
                    <a:pt x="12781" y="26599"/>
                    <a:pt x="13604" y="26599"/>
                  </a:cubicBezTo>
                  <a:cubicBezTo>
                    <a:pt x="14427" y="26599"/>
                    <a:pt x="15252" y="26283"/>
                    <a:pt x="15883" y="25652"/>
                  </a:cubicBezTo>
                  <a:lnTo>
                    <a:pt x="25968" y="15568"/>
                  </a:lnTo>
                  <a:cubicBezTo>
                    <a:pt x="27218" y="14318"/>
                    <a:pt x="27218" y="12282"/>
                    <a:pt x="25968" y="11020"/>
                  </a:cubicBezTo>
                  <a:lnTo>
                    <a:pt x="15883" y="947"/>
                  </a:lnTo>
                  <a:cubicBezTo>
                    <a:pt x="15252" y="316"/>
                    <a:pt x="14427" y="0"/>
                    <a:pt x="13604" y="0"/>
                  </a:cubicBezTo>
                  <a:close/>
                </a:path>
              </a:pathLst>
            </a:custGeom>
            <a:solidFill>
              <a:srgbClr val="69E78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FFFFFF"/>
                  </a:solidFill>
                  <a:latin typeface="Fira Sans Extra Condensed Medium"/>
                  <a:ea typeface="Fira Sans Extra Condensed Medium"/>
                  <a:cs typeface="Fira Sans Extra Condensed Medium"/>
                  <a:sym typeface="Fira Sans Extra Condensed Medium"/>
                </a:rPr>
                <a:t>02</a:t>
              </a:r>
              <a:endParaRPr b="0" i="0" sz="25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grpSp>
          <p:nvGrpSpPr>
            <p:cNvPr id="76" name="Google Shape;76;p1"/>
            <p:cNvGrpSpPr/>
            <p:nvPr/>
          </p:nvGrpSpPr>
          <p:grpSpPr>
            <a:xfrm>
              <a:off x="3187738" y="2185929"/>
              <a:ext cx="3466912" cy="500737"/>
              <a:chOff x="4966688" y="3793913"/>
              <a:chExt cx="3466912" cy="500737"/>
            </a:xfrm>
          </p:grpSpPr>
          <p:sp>
            <p:nvSpPr>
              <p:cNvPr id="77" name="Google Shape;77;p1"/>
              <p:cNvSpPr txBox="1"/>
              <p:nvPr/>
            </p:nvSpPr>
            <p:spPr>
              <a:xfrm>
                <a:off x="5222700" y="3928950"/>
                <a:ext cx="3210900" cy="36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Roboto"/>
                  <a:ea typeface="Roboto"/>
                  <a:cs typeface="Roboto"/>
                  <a:sym typeface="Roboto"/>
                </a:endParaRPr>
              </a:p>
            </p:txBody>
          </p:sp>
          <p:sp>
            <p:nvSpPr>
              <p:cNvPr id="78" name="Google Shape;78;p1"/>
              <p:cNvSpPr txBox="1"/>
              <p:nvPr/>
            </p:nvSpPr>
            <p:spPr>
              <a:xfrm>
                <a:off x="4966688" y="3793913"/>
                <a:ext cx="3210900" cy="36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Average"/>
                    <a:ea typeface="Average"/>
                    <a:cs typeface="Average"/>
                    <a:sym typeface="Average"/>
                  </a:rPr>
                  <a:t>Hadoop</a:t>
                </a:r>
                <a:endParaRPr b="1" i="0" sz="2000" u="none" cap="none" strike="noStrike">
                  <a:solidFill>
                    <a:srgbClr val="000000"/>
                  </a:solidFill>
                  <a:latin typeface="Average"/>
                  <a:ea typeface="Average"/>
                  <a:cs typeface="Average"/>
                  <a:sym typeface="Average"/>
                </a:endParaRPr>
              </a:p>
            </p:txBody>
          </p:sp>
        </p:grpSp>
      </p:grpSp>
      <p:pic>
        <p:nvPicPr>
          <p:cNvPr id="79" name="Google Shape;79;p1"/>
          <p:cNvPicPr preferRelativeResize="0"/>
          <p:nvPr/>
        </p:nvPicPr>
        <p:blipFill rotWithShape="1">
          <a:blip r:embed="rId3">
            <a:alphaModFix/>
          </a:blip>
          <a:srcRect b="0" l="0" r="0" t="0"/>
          <a:stretch/>
        </p:blipFill>
        <p:spPr>
          <a:xfrm>
            <a:off x="4771608" y="1366425"/>
            <a:ext cx="403481" cy="346175"/>
          </a:xfrm>
          <a:prstGeom prst="rect">
            <a:avLst/>
          </a:prstGeom>
          <a:noFill/>
          <a:ln>
            <a:noFill/>
          </a:ln>
        </p:spPr>
      </p:pic>
      <p:pic>
        <p:nvPicPr>
          <p:cNvPr id="80" name="Google Shape;80;p1"/>
          <p:cNvPicPr preferRelativeResize="0"/>
          <p:nvPr/>
        </p:nvPicPr>
        <p:blipFill rotWithShape="1">
          <a:blip r:embed="rId4">
            <a:alphaModFix/>
          </a:blip>
          <a:srcRect b="0" l="0" r="0" t="0"/>
          <a:stretch/>
        </p:blipFill>
        <p:spPr>
          <a:xfrm>
            <a:off x="6903300" y="2757725"/>
            <a:ext cx="403500" cy="40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1000"/>
                                        <p:tgtEl>
                                          <p:spTgt spid="5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1000"/>
                                        <p:tgtEl>
                                          <p:spTgt spid="6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1000"/>
                                        <p:tgtEl>
                                          <p:spTgt spid="6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1000"/>
                                        <p:tgtEl>
                                          <p:spTgt spid="62"/>
                                        </p:tgtEl>
                                        <p:attrNameLst>
                                          <p:attrName>ppt_x</p:attrName>
                                        </p:attrNameLst>
                                      </p:cBhvr>
                                      <p:tavLst>
                                        <p:tav fmla="" tm="0">
                                          <p:val>
                                            <p:strVal val="#ppt_x-1"/>
                                          </p:val>
                                        </p:tav>
                                        <p:tav fmla="" tm="100000">
                                          <p:val>
                                            <p:strVal val="#ppt_x"/>
                                          </p:val>
                                        </p:tav>
                                      </p:tavLst>
                                    </p:anim>
                                  </p:childTnLst>
                                </p:cTn>
                              </p:par>
                              <p:par>
                                <p:cTn fill="hold" nodeType="withEffect" presetClass="entr" presetID="1" presetSubtype="0">
                                  <p:stCondLst>
                                    <p:cond delay="0"/>
                                  </p:stCondLst>
                                  <p:childTnLst>
                                    <p:set>
                                      <p:cBhvr>
                                        <p:cTn dur="1" fill="hold">
                                          <p:stCondLst>
                                            <p:cond delay="0"/>
                                          </p:stCondLst>
                                        </p:cTn>
                                        <p:tgtEl>
                                          <p:spTgt spid="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additive="base">
                                        <p:cTn dur="1000"/>
                                        <p:tgtEl>
                                          <p:spTgt spid="71"/>
                                        </p:tgtEl>
                                        <p:attrNameLst>
                                          <p:attrName>ppt_x</p:attrName>
                                        </p:attrNameLst>
                                      </p:cBhvr>
                                      <p:tavLst>
                                        <p:tav fmla="" tm="0">
                                          <p:val>
                                            <p:strVal val="#ppt_x+1"/>
                                          </p:val>
                                        </p:tav>
                                        <p:tav fmla="" tm="100000">
                                          <p:val>
                                            <p:strVal val="#ppt_x"/>
                                          </p:val>
                                        </p:tav>
                                      </p:tavLst>
                                    </p:anim>
                                  </p:childTnLst>
                                </p:cTn>
                              </p:par>
                              <p:par>
                                <p:cTn fill="hold" nodeType="withEffect" presetClass="entr" presetID="1" presetSubtype="0">
                                  <p:stCondLst>
                                    <p:cond delay="0"/>
                                  </p:stCondLst>
                                  <p:childTnLst>
                                    <p:set>
                                      <p:cBhvr>
                                        <p:cTn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latin typeface="Merriweather"/>
                <a:ea typeface="Merriweather"/>
                <a:cs typeface="Merriweather"/>
                <a:sym typeface="Merriweather"/>
              </a:rPr>
              <a:t>Types of Big Data</a:t>
            </a:r>
            <a:endParaRPr>
              <a:latin typeface="Merriweather"/>
              <a:ea typeface="Merriweather"/>
              <a:cs typeface="Merriweather"/>
              <a:sym typeface="Merriweather"/>
            </a:endParaRPr>
          </a:p>
        </p:txBody>
      </p:sp>
      <p:grpSp>
        <p:nvGrpSpPr>
          <p:cNvPr id="166" name="Google Shape;166;p10"/>
          <p:cNvGrpSpPr/>
          <p:nvPr/>
        </p:nvGrpSpPr>
        <p:grpSpPr>
          <a:xfrm>
            <a:off x="424825" y="1253973"/>
            <a:ext cx="8294371" cy="799416"/>
            <a:chOff x="424813" y="1177875"/>
            <a:chExt cx="8294371" cy="849900"/>
          </a:xfrm>
        </p:grpSpPr>
        <p:sp>
          <p:nvSpPr>
            <p:cNvPr id="167" name="Google Shape;167;p10"/>
            <p:cNvSpPr/>
            <p:nvPr/>
          </p:nvSpPr>
          <p:spPr>
            <a:xfrm>
              <a:off x="2927684" y="1177875"/>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10"/>
            <p:cNvSpPr/>
            <p:nvPr/>
          </p:nvSpPr>
          <p:spPr>
            <a:xfrm>
              <a:off x="424813" y="1177875"/>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9" name="Google Shape;169;p10"/>
          <p:cNvSpPr txBox="1"/>
          <p:nvPr>
            <p:ph idx="4294967295" type="body"/>
          </p:nvPr>
        </p:nvSpPr>
        <p:spPr>
          <a:xfrm>
            <a:off x="539675" y="1254200"/>
            <a:ext cx="2422500" cy="799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a:solidFill>
                  <a:schemeClr val="lt1"/>
                </a:solidFill>
              </a:rPr>
              <a:t>Structured</a:t>
            </a:r>
            <a:endParaRPr>
              <a:solidFill>
                <a:schemeClr val="lt1"/>
              </a:solidFill>
            </a:endParaRPr>
          </a:p>
        </p:txBody>
      </p:sp>
      <p:sp>
        <p:nvSpPr>
          <p:cNvPr id="170" name="Google Shape;170;p10"/>
          <p:cNvSpPr txBox="1"/>
          <p:nvPr>
            <p:ph idx="4294967295" type="body"/>
          </p:nvPr>
        </p:nvSpPr>
        <p:spPr>
          <a:xfrm>
            <a:off x="3480453" y="1254158"/>
            <a:ext cx="5111700" cy="7992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chemeClr val="lt1"/>
              </a:buClr>
              <a:buSzPts val="1800"/>
              <a:buChar char="●"/>
            </a:pPr>
            <a:r>
              <a:rPr lang="en">
                <a:solidFill>
                  <a:schemeClr val="lt1"/>
                </a:solidFill>
              </a:rPr>
              <a:t>Organized Data</a:t>
            </a:r>
            <a:endParaRPr>
              <a:solidFill>
                <a:schemeClr val="lt1"/>
              </a:solidFill>
            </a:endParaRPr>
          </a:p>
          <a:p>
            <a:pPr indent="-342900" lvl="0" marL="457200" rtl="0" algn="l">
              <a:lnSpc>
                <a:spcPct val="115000"/>
              </a:lnSpc>
              <a:spcBef>
                <a:spcPts val="0"/>
              </a:spcBef>
              <a:spcAft>
                <a:spcPts val="0"/>
              </a:spcAft>
              <a:buClr>
                <a:schemeClr val="lt1"/>
              </a:buClr>
              <a:buSzPts val="1800"/>
              <a:buChar char="●"/>
            </a:pPr>
            <a:r>
              <a:rPr lang="en">
                <a:solidFill>
                  <a:schemeClr val="lt1"/>
                </a:solidFill>
              </a:rPr>
              <a:t>Ex: Excel Sheets, Database,</a:t>
            </a:r>
            <a:endParaRPr>
              <a:solidFill>
                <a:schemeClr val="lt1"/>
              </a:solidFill>
            </a:endParaRPr>
          </a:p>
        </p:txBody>
      </p:sp>
      <p:grpSp>
        <p:nvGrpSpPr>
          <p:cNvPr id="171" name="Google Shape;171;p10"/>
          <p:cNvGrpSpPr/>
          <p:nvPr/>
        </p:nvGrpSpPr>
        <p:grpSpPr>
          <a:xfrm>
            <a:off x="424825" y="2127339"/>
            <a:ext cx="8294359" cy="799416"/>
            <a:chOff x="424813" y="2075689"/>
            <a:chExt cx="8294359" cy="849900"/>
          </a:xfrm>
        </p:grpSpPr>
        <p:sp>
          <p:nvSpPr>
            <p:cNvPr id="172" name="Google Shape;172;p10"/>
            <p:cNvSpPr/>
            <p:nvPr/>
          </p:nvSpPr>
          <p:spPr>
            <a:xfrm>
              <a:off x="2927672" y="2075689"/>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10"/>
            <p:cNvSpPr/>
            <p:nvPr/>
          </p:nvSpPr>
          <p:spPr>
            <a:xfrm>
              <a:off x="424813" y="2075689"/>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4" name="Google Shape;174;p10"/>
          <p:cNvSpPr txBox="1"/>
          <p:nvPr>
            <p:ph idx="4294967295" type="body"/>
          </p:nvPr>
        </p:nvSpPr>
        <p:spPr>
          <a:xfrm>
            <a:off x="539675" y="2127450"/>
            <a:ext cx="2422500" cy="799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a:solidFill>
                  <a:schemeClr val="lt1"/>
                </a:solidFill>
              </a:rPr>
              <a:t>Unstructured</a:t>
            </a:r>
            <a:endParaRPr>
              <a:solidFill>
                <a:schemeClr val="lt1"/>
              </a:solidFill>
            </a:endParaRPr>
          </a:p>
        </p:txBody>
      </p:sp>
      <p:sp>
        <p:nvSpPr>
          <p:cNvPr id="175" name="Google Shape;175;p10"/>
          <p:cNvSpPr txBox="1"/>
          <p:nvPr>
            <p:ph idx="4294967295" type="body"/>
          </p:nvPr>
        </p:nvSpPr>
        <p:spPr>
          <a:xfrm>
            <a:off x="3480453" y="2127465"/>
            <a:ext cx="5111700" cy="7992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chemeClr val="lt1"/>
              </a:buClr>
              <a:buSzPts val="1800"/>
              <a:buChar char="●"/>
            </a:pPr>
            <a:r>
              <a:rPr lang="en">
                <a:solidFill>
                  <a:schemeClr val="lt1"/>
                </a:solidFill>
              </a:rPr>
              <a:t>Unorganized Data </a:t>
            </a:r>
            <a:endParaRPr>
              <a:solidFill>
                <a:schemeClr val="lt1"/>
              </a:solidFill>
            </a:endParaRPr>
          </a:p>
          <a:p>
            <a:pPr indent="-342900" lvl="0" marL="457200" rtl="0" algn="l">
              <a:lnSpc>
                <a:spcPct val="115000"/>
              </a:lnSpc>
              <a:spcBef>
                <a:spcPts val="0"/>
              </a:spcBef>
              <a:spcAft>
                <a:spcPts val="0"/>
              </a:spcAft>
              <a:buClr>
                <a:schemeClr val="lt1"/>
              </a:buClr>
              <a:buSzPts val="1800"/>
              <a:buChar char="●"/>
            </a:pPr>
            <a:r>
              <a:rPr lang="en">
                <a:solidFill>
                  <a:schemeClr val="lt1"/>
                </a:solidFill>
              </a:rPr>
              <a:t>Comments, Videos, Posts</a:t>
            </a:r>
            <a:endParaRPr>
              <a:solidFill>
                <a:schemeClr val="lt1"/>
              </a:solidFill>
            </a:endParaRPr>
          </a:p>
        </p:txBody>
      </p:sp>
      <p:grpSp>
        <p:nvGrpSpPr>
          <p:cNvPr id="176" name="Google Shape;176;p10"/>
          <p:cNvGrpSpPr/>
          <p:nvPr/>
        </p:nvGrpSpPr>
        <p:grpSpPr>
          <a:xfrm>
            <a:off x="424825" y="3000705"/>
            <a:ext cx="8294359" cy="799447"/>
            <a:chOff x="424813" y="2974405"/>
            <a:chExt cx="8294359" cy="849933"/>
          </a:xfrm>
        </p:grpSpPr>
        <p:sp>
          <p:nvSpPr>
            <p:cNvPr id="177" name="Google Shape;177;p10"/>
            <p:cNvSpPr/>
            <p:nvPr/>
          </p:nvSpPr>
          <p:spPr>
            <a:xfrm>
              <a:off x="2927672" y="2974438"/>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0"/>
            <p:cNvSpPr/>
            <p:nvPr/>
          </p:nvSpPr>
          <p:spPr>
            <a:xfrm>
              <a:off x="424813" y="2974405"/>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9" name="Google Shape;179;p10"/>
          <p:cNvSpPr txBox="1"/>
          <p:nvPr>
            <p:ph idx="4294967295" type="body"/>
          </p:nvPr>
        </p:nvSpPr>
        <p:spPr>
          <a:xfrm>
            <a:off x="539675" y="3000775"/>
            <a:ext cx="2422500" cy="799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a:solidFill>
                  <a:schemeClr val="lt1"/>
                </a:solidFill>
              </a:rPr>
              <a:t>Semi Structured</a:t>
            </a:r>
            <a:endParaRPr>
              <a:solidFill>
                <a:schemeClr val="lt1"/>
              </a:solidFill>
            </a:endParaRPr>
          </a:p>
        </p:txBody>
      </p:sp>
      <p:sp>
        <p:nvSpPr>
          <p:cNvPr id="180" name="Google Shape;180;p10"/>
          <p:cNvSpPr txBox="1"/>
          <p:nvPr>
            <p:ph idx="4294967295" type="body"/>
          </p:nvPr>
        </p:nvSpPr>
        <p:spPr>
          <a:xfrm>
            <a:off x="3480453" y="3004317"/>
            <a:ext cx="5111700" cy="7992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chemeClr val="lt1"/>
              </a:buClr>
              <a:buSzPts val="1800"/>
              <a:buChar char="●"/>
            </a:pPr>
            <a:r>
              <a:rPr lang="en">
                <a:solidFill>
                  <a:schemeClr val="lt1"/>
                </a:solidFill>
              </a:rPr>
              <a:t>Structured + Unstructured Data</a:t>
            </a:r>
            <a:endParaRPr>
              <a:solidFill>
                <a:schemeClr val="lt1"/>
              </a:solidFill>
            </a:endParaRPr>
          </a:p>
          <a:p>
            <a:pPr indent="-342900" lvl="0" marL="457200" rtl="0" algn="l">
              <a:lnSpc>
                <a:spcPct val="115000"/>
              </a:lnSpc>
              <a:spcBef>
                <a:spcPts val="0"/>
              </a:spcBef>
              <a:spcAft>
                <a:spcPts val="0"/>
              </a:spcAft>
              <a:buClr>
                <a:schemeClr val="lt1"/>
              </a:buClr>
              <a:buSzPts val="1800"/>
              <a:buChar char="●"/>
            </a:pPr>
            <a:r>
              <a:rPr lang="en">
                <a:solidFill>
                  <a:schemeClr val="lt1"/>
                </a:solidFill>
              </a:rPr>
              <a:t>Json Files, XML files</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65"/>
                                        </p:tgtEl>
                                        <p:attrNameLst>
                                          <p:attrName>style.visibility</p:attrName>
                                        </p:attrNameLst>
                                      </p:cBhvr>
                                      <p:to>
                                        <p:strVal val="visible"/>
                                      </p:to>
                                    </p:set>
                                    <p:anim calcmode="lin" valueType="num">
                                      <p:cBhvr additive="base">
                                        <p:cTn dur="1000"/>
                                        <p:tgtEl>
                                          <p:spTgt spid="16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par>
                                <p:cTn fill="hold" nodeType="with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par>
                                <p:cTn fill="hold" nodeType="with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par>
                                <p:cTn fill="hold" nodeType="with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par>
                                <p:cTn fill="hold" nodeType="with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par>
                                <p:cTn fill="hold" nodeType="with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22" name="Shape 1722"/>
        <p:cNvGrpSpPr/>
        <p:nvPr/>
      </p:nvGrpSpPr>
      <p:grpSpPr>
        <a:xfrm>
          <a:off x="0" y="0"/>
          <a:ext cx="0" cy="0"/>
          <a:chOff x="0" y="0"/>
          <a:chExt cx="0" cy="0"/>
        </a:xfrm>
      </p:grpSpPr>
      <p:sp>
        <p:nvSpPr>
          <p:cNvPr id="1723" name="Google Shape;1723;p100"/>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u="sng">
                <a:solidFill>
                  <a:srgbClr val="E09214"/>
                </a:solidFill>
                <a:latin typeface="Merriweather"/>
                <a:ea typeface="Merriweather"/>
                <a:cs typeface="Merriweather"/>
                <a:sym typeface="Merriweather"/>
              </a:rPr>
              <a:t>Main Components of YARN</a:t>
            </a:r>
            <a:endParaRPr b="1" u="sng">
              <a:solidFill>
                <a:srgbClr val="E09214"/>
              </a:solidFill>
              <a:latin typeface="Merriweather"/>
              <a:ea typeface="Merriweather"/>
              <a:cs typeface="Merriweather"/>
              <a:sym typeface="Merriweather"/>
            </a:endParaRPr>
          </a:p>
        </p:txBody>
      </p:sp>
      <p:pic>
        <p:nvPicPr>
          <p:cNvPr id="1724" name="Google Shape;1724;p100"/>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1725" name="Google Shape;1725;p100"/>
          <p:cNvSpPr txBox="1"/>
          <p:nvPr/>
        </p:nvSpPr>
        <p:spPr>
          <a:xfrm>
            <a:off x="133075" y="717025"/>
            <a:ext cx="7976100" cy="8004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00000"/>
              </a:lnSpc>
              <a:spcBef>
                <a:spcPts val="0"/>
              </a:spcBef>
              <a:spcAft>
                <a:spcPts val="0"/>
              </a:spcAft>
              <a:buClr>
                <a:srgbClr val="000000"/>
              </a:buClr>
              <a:buSzPts val="2000"/>
              <a:buFont typeface="Average"/>
              <a:buAutoNum type="arabicPeriod"/>
            </a:pPr>
            <a:r>
              <a:rPr b="1" i="0" lang="en" sz="2000" u="none" cap="none" strike="noStrike">
                <a:solidFill>
                  <a:srgbClr val="000000"/>
                </a:solidFill>
                <a:latin typeface="Average"/>
                <a:ea typeface="Average"/>
                <a:cs typeface="Average"/>
                <a:sym typeface="Average"/>
              </a:rPr>
              <a:t>Resource Manager:</a:t>
            </a:r>
            <a:endParaRPr b="1" i="0" sz="20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Allocate cluster resources using scheduler &amp; Application Manager</a:t>
            </a:r>
            <a:endParaRPr b="0" i="0" sz="2000" u="none" cap="none" strike="noStrike">
              <a:solidFill>
                <a:srgbClr val="000000"/>
              </a:solidFill>
              <a:latin typeface="Average"/>
              <a:ea typeface="Average"/>
              <a:cs typeface="Average"/>
              <a:sym typeface="Average"/>
            </a:endParaRPr>
          </a:p>
        </p:txBody>
      </p:sp>
      <p:sp>
        <p:nvSpPr>
          <p:cNvPr id="1726" name="Google Shape;1726;p100"/>
          <p:cNvSpPr/>
          <p:nvPr/>
        </p:nvSpPr>
        <p:spPr>
          <a:xfrm>
            <a:off x="634900" y="1959600"/>
            <a:ext cx="1042800" cy="864600"/>
          </a:xfrm>
          <a:prstGeom prst="rect">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Client</a:t>
            </a:r>
            <a:endParaRPr b="0" i="0" sz="1400" u="none" cap="none" strike="noStrike">
              <a:solidFill>
                <a:srgbClr val="000000"/>
              </a:solidFill>
              <a:latin typeface="Arial"/>
              <a:ea typeface="Arial"/>
              <a:cs typeface="Arial"/>
              <a:sym typeface="Arial"/>
            </a:endParaRPr>
          </a:p>
        </p:txBody>
      </p:sp>
      <p:sp>
        <p:nvSpPr>
          <p:cNvPr id="1727" name="Google Shape;1727;p100"/>
          <p:cNvSpPr/>
          <p:nvPr/>
        </p:nvSpPr>
        <p:spPr>
          <a:xfrm>
            <a:off x="3112000" y="2046450"/>
            <a:ext cx="1249800" cy="690900"/>
          </a:xfrm>
          <a:prstGeom prst="rect">
            <a:avLst/>
          </a:prstGeom>
          <a:solidFill>
            <a:srgbClr val="9FC5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Resource Manager</a:t>
            </a:r>
            <a:endParaRPr b="0" i="0" sz="1400" u="none" cap="none" strike="noStrike">
              <a:solidFill>
                <a:srgbClr val="000000"/>
              </a:solidFill>
              <a:latin typeface="Arial"/>
              <a:ea typeface="Arial"/>
              <a:cs typeface="Arial"/>
              <a:sym typeface="Arial"/>
            </a:endParaRPr>
          </a:p>
        </p:txBody>
      </p:sp>
      <p:cxnSp>
        <p:nvCxnSpPr>
          <p:cNvPr id="1728" name="Google Shape;1728;p100"/>
          <p:cNvCxnSpPr/>
          <p:nvPr/>
        </p:nvCxnSpPr>
        <p:spPr>
          <a:xfrm>
            <a:off x="1677700" y="2239500"/>
            <a:ext cx="1434300" cy="0"/>
          </a:xfrm>
          <a:prstGeom prst="straightConnector1">
            <a:avLst/>
          </a:prstGeom>
          <a:noFill/>
          <a:ln cap="flat" cmpd="sng" w="19050">
            <a:solidFill>
              <a:srgbClr val="000000"/>
            </a:solidFill>
            <a:prstDash val="solid"/>
            <a:round/>
            <a:headEnd len="sm" w="sm" type="none"/>
            <a:tailEnd len="med" w="med" type="stealth"/>
          </a:ln>
        </p:spPr>
      </p:cxnSp>
      <p:sp>
        <p:nvSpPr>
          <p:cNvPr id="1729" name="Google Shape;1729;p100"/>
          <p:cNvSpPr/>
          <p:nvPr/>
        </p:nvSpPr>
        <p:spPr>
          <a:xfrm>
            <a:off x="5796100" y="2069400"/>
            <a:ext cx="1508400" cy="645000"/>
          </a:xfrm>
          <a:prstGeom prst="rect">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Node Manager</a:t>
            </a:r>
            <a:endParaRPr b="0" i="0" sz="1400" u="none" cap="none" strike="noStrike">
              <a:solidFill>
                <a:srgbClr val="000000"/>
              </a:solidFill>
              <a:latin typeface="Arial"/>
              <a:ea typeface="Arial"/>
              <a:cs typeface="Arial"/>
              <a:sym typeface="Arial"/>
            </a:endParaRPr>
          </a:p>
        </p:txBody>
      </p:sp>
      <p:sp>
        <p:nvSpPr>
          <p:cNvPr id="1730" name="Google Shape;1730;p100"/>
          <p:cNvSpPr txBox="1"/>
          <p:nvPr/>
        </p:nvSpPr>
        <p:spPr>
          <a:xfrm>
            <a:off x="1677700" y="1920000"/>
            <a:ext cx="8760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00"/>
              <a:buFont typeface="Arial"/>
              <a:buNone/>
            </a:pPr>
            <a:r>
              <a:rPr b="0" i="0" lang="en" sz="1300" u="none" cap="none" strike="noStrike">
                <a:solidFill>
                  <a:srgbClr val="000000"/>
                </a:solidFill>
                <a:latin typeface="Average"/>
                <a:ea typeface="Average"/>
                <a:cs typeface="Average"/>
                <a:sym typeface="Average"/>
              </a:rPr>
              <a:t>Request</a:t>
            </a:r>
            <a:endParaRPr b="0" i="0" sz="1300" u="none" cap="none" strike="noStrike">
              <a:solidFill>
                <a:srgbClr val="000000"/>
              </a:solidFill>
              <a:latin typeface="Average"/>
              <a:ea typeface="Average"/>
              <a:cs typeface="Average"/>
              <a:sym typeface="Average"/>
            </a:endParaRPr>
          </a:p>
        </p:txBody>
      </p:sp>
      <p:cxnSp>
        <p:nvCxnSpPr>
          <p:cNvPr id="1731" name="Google Shape;1731;p100"/>
          <p:cNvCxnSpPr>
            <a:stCxn id="1727" idx="3"/>
            <a:endCxn id="1729" idx="1"/>
          </p:cNvCxnSpPr>
          <p:nvPr/>
        </p:nvCxnSpPr>
        <p:spPr>
          <a:xfrm>
            <a:off x="4361800" y="2391900"/>
            <a:ext cx="1434300" cy="0"/>
          </a:xfrm>
          <a:prstGeom prst="straightConnector1">
            <a:avLst/>
          </a:prstGeom>
          <a:noFill/>
          <a:ln cap="flat" cmpd="sng" w="19050">
            <a:solidFill>
              <a:srgbClr val="000000"/>
            </a:solidFill>
            <a:prstDash val="solid"/>
            <a:round/>
            <a:headEnd len="sm" w="sm" type="none"/>
            <a:tailEnd len="med" w="med" type="stealth"/>
          </a:ln>
        </p:spPr>
      </p:cxnSp>
      <p:sp>
        <p:nvSpPr>
          <p:cNvPr id="1732" name="Google Shape;1732;p100"/>
          <p:cNvSpPr txBox="1"/>
          <p:nvPr/>
        </p:nvSpPr>
        <p:spPr>
          <a:xfrm>
            <a:off x="4572000" y="2046450"/>
            <a:ext cx="876000" cy="615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00"/>
              <a:buFont typeface="Arial"/>
              <a:buNone/>
            </a:pPr>
            <a:r>
              <a:rPr b="0" i="0" lang="en" sz="1300" u="none" cap="none" strike="noStrike">
                <a:solidFill>
                  <a:srgbClr val="000000"/>
                </a:solidFill>
                <a:latin typeface="Average"/>
                <a:ea typeface="Average"/>
                <a:cs typeface="Average"/>
                <a:sym typeface="Average"/>
              </a:rPr>
              <a:t> Pass Request</a:t>
            </a:r>
            <a:endParaRPr b="0" i="0" sz="1300" u="none" cap="none" strike="noStrike">
              <a:solidFill>
                <a:srgbClr val="000000"/>
              </a:solidFill>
              <a:latin typeface="Average"/>
              <a:ea typeface="Average"/>
              <a:cs typeface="Average"/>
              <a:sym typeface="Average"/>
            </a:endParaRPr>
          </a:p>
        </p:txBody>
      </p:sp>
      <p:sp>
        <p:nvSpPr>
          <p:cNvPr id="1733" name="Google Shape;1733;p100"/>
          <p:cNvSpPr txBox="1"/>
          <p:nvPr/>
        </p:nvSpPr>
        <p:spPr>
          <a:xfrm>
            <a:off x="446200" y="3266375"/>
            <a:ext cx="79761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Check Available resources to complete applications</a:t>
            </a:r>
            <a:endParaRPr b="0" i="0" sz="20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723"/>
                                        </p:tgtEl>
                                        <p:attrNameLst>
                                          <p:attrName>style.visibility</p:attrName>
                                        </p:attrNameLst>
                                      </p:cBhvr>
                                      <p:to>
                                        <p:strVal val="visible"/>
                                      </p:to>
                                    </p:set>
                                    <p:anim calcmode="lin" valueType="num">
                                      <p:cBhvr additive="base">
                                        <p:cTn dur="1000"/>
                                        <p:tgtEl>
                                          <p:spTgt spid="172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5"/>
                                        </p:tgtEl>
                                        <p:attrNameLst>
                                          <p:attrName>style.visibility</p:attrName>
                                        </p:attrNameLst>
                                      </p:cBhvr>
                                      <p:to>
                                        <p:strVal val="visible"/>
                                      </p:to>
                                    </p:set>
                                    <p:animEffect filter="fade" transition="in">
                                      <p:cBhvr>
                                        <p:cTn dur="1000"/>
                                        <p:tgtEl>
                                          <p:spTgt spid="17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6"/>
                                        </p:tgtEl>
                                        <p:attrNameLst>
                                          <p:attrName>style.visibility</p:attrName>
                                        </p:attrNameLst>
                                      </p:cBhvr>
                                      <p:to>
                                        <p:strVal val="visible"/>
                                      </p:to>
                                    </p:set>
                                    <p:animEffect filter="fade" transition="in">
                                      <p:cBhvr>
                                        <p:cTn dur="1000"/>
                                        <p:tgtEl>
                                          <p:spTgt spid="1726"/>
                                        </p:tgtEl>
                                      </p:cBhvr>
                                    </p:animEffect>
                                  </p:childTnLst>
                                </p:cTn>
                              </p:par>
                              <p:par>
                                <p:cTn fill="hold" nodeType="withEffect" presetClass="entr" presetID="10" presetSubtype="0">
                                  <p:stCondLst>
                                    <p:cond delay="0"/>
                                  </p:stCondLst>
                                  <p:childTnLst>
                                    <p:set>
                                      <p:cBhvr>
                                        <p:cTn dur="1" fill="hold">
                                          <p:stCondLst>
                                            <p:cond delay="0"/>
                                          </p:stCondLst>
                                        </p:cTn>
                                        <p:tgtEl>
                                          <p:spTgt spid="1727"/>
                                        </p:tgtEl>
                                        <p:attrNameLst>
                                          <p:attrName>style.visibility</p:attrName>
                                        </p:attrNameLst>
                                      </p:cBhvr>
                                      <p:to>
                                        <p:strVal val="visible"/>
                                      </p:to>
                                    </p:set>
                                    <p:animEffect filter="fade" transition="in">
                                      <p:cBhvr>
                                        <p:cTn dur="1000"/>
                                        <p:tgtEl>
                                          <p:spTgt spid="1727"/>
                                        </p:tgtEl>
                                      </p:cBhvr>
                                    </p:animEffect>
                                  </p:childTnLst>
                                </p:cTn>
                              </p:par>
                              <p:par>
                                <p:cTn fill="hold" nodeType="withEffect" presetClass="entr" presetID="10" presetSubtype="0">
                                  <p:stCondLst>
                                    <p:cond delay="0"/>
                                  </p:stCondLst>
                                  <p:childTnLst>
                                    <p:set>
                                      <p:cBhvr>
                                        <p:cTn dur="1" fill="hold">
                                          <p:stCondLst>
                                            <p:cond delay="0"/>
                                          </p:stCondLst>
                                        </p:cTn>
                                        <p:tgtEl>
                                          <p:spTgt spid="1729"/>
                                        </p:tgtEl>
                                        <p:attrNameLst>
                                          <p:attrName>style.visibility</p:attrName>
                                        </p:attrNameLst>
                                      </p:cBhvr>
                                      <p:to>
                                        <p:strVal val="visible"/>
                                      </p:to>
                                    </p:set>
                                    <p:animEffect filter="fade" transition="in">
                                      <p:cBhvr>
                                        <p:cTn dur="1000"/>
                                        <p:tgtEl>
                                          <p:spTgt spid="1729"/>
                                        </p:tgtEl>
                                      </p:cBhvr>
                                    </p:animEffect>
                                  </p:childTnLst>
                                </p:cTn>
                              </p:par>
                              <p:par>
                                <p:cTn fill="hold" nodeType="withEffect" presetClass="entr" presetID="10" presetSubtype="0">
                                  <p:stCondLst>
                                    <p:cond delay="0"/>
                                  </p:stCondLst>
                                  <p:childTnLst>
                                    <p:set>
                                      <p:cBhvr>
                                        <p:cTn dur="1" fill="hold">
                                          <p:stCondLst>
                                            <p:cond delay="0"/>
                                          </p:stCondLst>
                                        </p:cTn>
                                        <p:tgtEl>
                                          <p:spTgt spid="1730"/>
                                        </p:tgtEl>
                                        <p:attrNameLst>
                                          <p:attrName>style.visibility</p:attrName>
                                        </p:attrNameLst>
                                      </p:cBhvr>
                                      <p:to>
                                        <p:strVal val="visible"/>
                                      </p:to>
                                    </p:set>
                                    <p:animEffect filter="fade" transition="in">
                                      <p:cBhvr>
                                        <p:cTn dur="1000"/>
                                        <p:tgtEl>
                                          <p:spTgt spid="1730"/>
                                        </p:tgtEl>
                                      </p:cBhvr>
                                    </p:animEffect>
                                  </p:childTnLst>
                                </p:cTn>
                              </p:par>
                              <p:par>
                                <p:cTn fill="hold" nodeType="withEffect" presetClass="entr" presetID="10" presetSubtype="0">
                                  <p:stCondLst>
                                    <p:cond delay="0"/>
                                  </p:stCondLst>
                                  <p:childTnLst>
                                    <p:set>
                                      <p:cBhvr>
                                        <p:cTn dur="1" fill="hold">
                                          <p:stCondLst>
                                            <p:cond delay="0"/>
                                          </p:stCondLst>
                                        </p:cTn>
                                        <p:tgtEl>
                                          <p:spTgt spid="1728"/>
                                        </p:tgtEl>
                                        <p:attrNameLst>
                                          <p:attrName>style.visibility</p:attrName>
                                        </p:attrNameLst>
                                      </p:cBhvr>
                                      <p:to>
                                        <p:strVal val="visible"/>
                                      </p:to>
                                    </p:set>
                                    <p:animEffect filter="fade" transition="in">
                                      <p:cBhvr>
                                        <p:cTn dur="1000"/>
                                        <p:tgtEl>
                                          <p:spTgt spid="1728"/>
                                        </p:tgtEl>
                                      </p:cBhvr>
                                    </p:animEffect>
                                  </p:childTnLst>
                                </p:cTn>
                              </p:par>
                              <p:par>
                                <p:cTn fill="hold" nodeType="withEffect" presetClass="entr" presetID="10" presetSubtype="0">
                                  <p:stCondLst>
                                    <p:cond delay="0"/>
                                  </p:stCondLst>
                                  <p:childTnLst>
                                    <p:set>
                                      <p:cBhvr>
                                        <p:cTn dur="1" fill="hold">
                                          <p:stCondLst>
                                            <p:cond delay="0"/>
                                          </p:stCondLst>
                                        </p:cTn>
                                        <p:tgtEl>
                                          <p:spTgt spid="1731"/>
                                        </p:tgtEl>
                                        <p:attrNameLst>
                                          <p:attrName>style.visibility</p:attrName>
                                        </p:attrNameLst>
                                      </p:cBhvr>
                                      <p:to>
                                        <p:strVal val="visible"/>
                                      </p:to>
                                    </p:set>
                                    <p:animEffect filter="fade" transition="in">
                                      <p:cBhvr>
                                        <p:cTn dur="1000"/>
                                        <p:tgtEl>
                                          <p:spTgt spid="1731"/>
                                        </p:tgtEl>
                                      </p:cBhvr>
                                    </p:animEffect>
                                  </p:childTnLst>
                                </p:cTn>
                              </p:par>
                              <p:par>
                                <p:cTn fill="hold" nodeType="withEffect" presetClass="entr" presetID="10" presetSubtype="0">
                                  <p:stCondLst>
                                    <p:cond delay="0"/>
                                  </p:stCondLst>
                                  <p:childTnLst>
                                    <p:set>
                                      <p:cBhvr>
                                        <p:cTn dur="1" fill="hold">
                                          <p:stCondLst>
                                            <p:cond delay="0"/>
                                          </p:stCondLst>
                                        </p:cTn>
                                        <p:tgtEl>
                                          <p:spTgt spid="1732"/>
                                        </p:tgtEl>
                                        <p:attrNameLst>
                                          <p:attrName>style.visibility</p:attrName>
                                        </p:attrNameLst>
                                      </p:cBhvr>
                                      <p:to>
                                        <p:strVal val="visible"/>
                                      </p:to>
                                    </p:set>
                                    <p:animEffect filter="fade" transition="in">
                                      <p:cBhvr>
                                        <p:cTn dur="1000"/>
                                        <p:tgtEl>
                                          <p:spTgt spid="17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3"/>
                                        </p:tgtEl>
                                        <p:attrNameLst>
                                          <p:attrName>style.visibility</p:attrName>
                                        </p:attrNameLst>
                                      </p:cBhvr>
                                      <p:to>
                                        <p:strVal val="visible"/>
                                      </p:to>
                                    </p:set>
                                    <p:animEffect filter="fade" transition="in">
                                      <p:cBhvr>
                                        <p:cTn dur="1000"/>
                                        <p:tgtEl>
                                          <p:spTgt spid="17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37" name="Shape 1737"/>
        <p:cNvGrpSpPr/>
        <p:nvPr/>
      </p:nvGrpSpPr>
      <p:grpSpPr>
        <a:xfrm>
          <a:off x="0" y="0"/>
          <a:ext cx="0" cy="0"/>
          <a:chOff x="0" y="0"/>
          <a:chExt cx="0" cy="0"/>
        </a:xfrm>
      </p:grpSpPr>
      <p:sp>
        <p:nvSpPr>
          <p:cNvPr id="1738" name="Google Shape;1738;p101"/>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u="sng">
                <a:solidFill>
                  <a:srgbClr val="E09214"/>
                </a:solidFill>
                <a:latin typeface="Merriweather"/>
                <a:ea typeface="Merriweather"/>
                <a:cs typeface="Merriweather"/>
                <a:sym typeface="Merriweather"/>
              </a:rPr>
              <a:t>Main Components of YARN</a:t>
            </a:r>
            <a:endParaRPr b="1" u="sng">
              <a:solidFill>
                <a:srgbClr val="E09214"/>
              </a:solidFill>
              <a:latin typeface="Merriweather"/>
              <a:ea typeface="Merriweather"/>
              <a:cs typeface="Merriweather"/>
              <a:sym typeface="Merriweather"/>
            </a:endParaRPr>
          </a:p>
        </p:txBody>
      </p:sp>
      <p:pic>
        <p:nvPicPr>
          <p:cNvPr id="1739" name="Google Shape;1739;p101"/>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1740" name="Google Shape;1740;p101"/>
          <p:cNvSpPr txBox="1"/>
          <p:nvPr/>
        </p:nvSpPr>
        <p:spPr>
          <a:xfrm>
            <a:off x="194450" y="772425"/>
            <a:ext cx="8638200" cy="32631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00000"/>
              </a:lnSpc>
              <a:spcBef>
                <a:spcPts val="0"/>
              </a:spcBef>
              <a:spcAft>
                <a:spcPts val="0"/>
              </a:spcAft>
              <a:buClr>
                <a:srgbClr val="000000"/>
              </a:buClr>
              <a:buSzPts val="2000"/>
              <a:buFont typeface="Average"/>
              <a:buAutoNum type="arabicPeriod"/>
            </a:pPr>
            <a:r>
              <a:rPr b="1" i="0" lang="en" sz="2000" u="none" cap="none" strike="noStrike">
                <a:solidFill>
                  <a:srgbClr val="000000"/>
                </a:solidFill>
                <a:latin typeface="Average"/>
                <a:ea typeface="Average"/>
                <a:cs typeface="Average"/>
                <a:sym typeface="Average"/>
              </a:rPr>
              <a:t>Resource Manager:</a:t>
            </a:r>
            <a:endParaRPr b="1" i="0" sz="20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Average"/>
                <a:ea typeface="Average"/>
                <a:cs typeface="Average"/>
                <a:sym typeface="Average"/>
              </a:rPr>
              <a:t>Scheduler :</a:t>
            </a:r>
            <a:endParaRPr b="1" i="0" sz="2000" u="none" cap="none" strike="noStrike">
              <a:solidFill>
                <a:srgbClr val="000000"/>
              </a:solidFill>
              <a:latin typeface="Average"/>
              <a:ea typeface="Average"/>
              <a:cs typeface="Average"/>
              <a:sym typeface="Average"/>
            </a:endParaRPr>
          </a:p>
          <a:p>
            <a:pPr indent="-355600" lvl="0" marL="457200" marR="0" rtl="0" algn="l">
              <a:lnSpc>
                <a:spcPct val="100000"/>
              </a:lnSpc>
              <a:spcBef>
                <a:spcPts val="0"/>
              </a:spcBef>
              <a:spcAft>
                <a:spcPts val="0"/>
              </a:spcAft>
              <a:buClr>
                <a:srgbClr val="000000"/>
              </a:buClr>
              <a:buSzPts val="2000"/>
              <a:buFont typeface="Average"/>
              <a:buAutoNum type="arabicPeriod"/>
            </a:pPr>
            <a:r>
              <a:rPr b="0" i="0" lang="en" sz="2000" u="none" cap="none" strike="noStrike">
                <a:solidFill>
                  <a:srgbClr val="000000"/>
                </a:solidFill>
                <a:latin typeface="Average"/>
                <a:ea typeface="Average"/>
                <a:cs typeface="Average"/>
                <a:sym typeface="Average"/>
              </a:rPr>
              <a:t>Allocate resources to various running applications</a:t>
            </a:r>
            <a:endParaRPr b="0" i="0" sz="2000" u="none" cap="none" strike="noStrike">
              <a:solidFill>
                <a:srgbClr val="000000"/>
              </a:solidFill>
              <a:latin typeface="Average"/>
              <a:ea typeface="Average"/>
              <a:cs typeface="Average"/>
              <a:sym typeface="Average"/>
            </a:endParaRPr>
          </a:p>
          <a:p>
            <a:pPr indent="-355600" lvl="0" marL="457200" marR="0" rtl="0" algn="l">
              <a:lnSpc>
                <a:spcPct val="100000"/>
              </a:lnSpc>
              <a:spcBef>
                <a:spcPts val="0"/>
              </a:spcBef>
              <a:spcAft>
                <a:spcPts val="0"/>
              </a:spcAft>
              <a:buClr>
                <a:srgbClr val="000000"/>
              </a:buClr>
              <a:buSzPts val="2000"/>
              <a:buFont typeface="Average"/>
              <a:buAutoNum type="arabicPeriod"/>
            </a:pPr>
            <a:r>
              <a:rPr b="0" i="0" lang="en" sz="2000" u="none" cap="none" strike="noStrike">
                <a:solidFill>
                  <a:srgbClr val="000000"/>
                </a:solidFill>
                <a:latin typeface="Average"/>
                <a:ea typeface="Average"/>
                <a:cs typeface="Average"/>
                <a:sym typeface="Average"/>
              </a:rPr>
              <a:t>Only schedule applications so it called as pure scheduler</a:t>
            </a:r>
            <a:endParaRPr b="0" i="0" sz="2000" u="none" cap="none" strike="noStrike">
              <a:solidFill>
                <a:srgbClr val="000000"/>
              </a:solidFill>
              <a:latin typeface="Average"/>
              <a:ea typeface="Average"/>
              <a:cs typeface="Average"/>
              <a:sym typeface="Average"/>
            </a:endParaRPr>
          </a:p>
          <a:p>
            <a:pPr indent="-355600" lvl="0" marL="457200" marR="0" rtl="0" algn="l">
              <a:lnSpc>
                <a:spcPct val="100000"/>
              </a:lnSpc>
              <a:spcBef>
                <a:spcPts val="0"/>
              </a:spcBef>
              <a:spcAft>
                <a:spcPts val="0"/>
              </a:spcAft>
              <a:buClr>
                <a:srgbClr val="000000"/>
              </a:buClr>
              <a:buSzPts val="2000"/>
              <a:buFont typeface="Average"/>
              <a:buAutoNum type="arabicPeriod"/>
            </a:pPr>
            <a:r>
              <a:rPr b="0" i="0" lang="en" sz="2000" u="none" cap="none" strike="noStrike">
                <a:solidFill>
                  <a:srgbClr val="000000"/>
                </a:solidFill>
                <a:latin typeface="Average"/>
                <a:ea typeface="Average"/>
                <a:cs typeface="Average"/>
                <a:sym typeface="Average"/>
              </a:rPr>
              <a:t>If any application failure scheduler not guarantee because it doesn’t track applications</a:t>
            </a:r>
            <a:endParaRPr b="0" i="0" sz="2000" u="none" cap="none" strike="noStrike">
              <a:solidFill>
                <a:srgbClr val="000000"/>
              </a:solidFill>
              <a:latin typeface="Average"/>
              <a:ea typeface="Average"/>
              <a:cs typeface="Average"/>
              <a:sym typeface="Average"/>
            </a:endParaRPr>
          </a:p>
          <a:p>
            <a:pPr indent="-355600" lvl="0" marL="457200" marR="0" rtl="0" algn="l">
              <a:lnSpc>
                <a:spcPct val="100000"/>
              </a:lnSpc>
              <a:spcBef>
                <a:spcPts val="0"/>
              </a:spcBef>
              <a:spcAft>
                <a:spcPts val="0"/>
              </a:spcAft>
              <a:buClr>
                <a:srgbClr val="000000"/>
              </a:buClr>
              <a:buSzPts val="2000"/>
              <a:buFont typeface="Average"/>
              <a:buAutoNum type="arabicPeriod"/>
            </a:pPr>
            <a:r>
              <a:rPr b="0" i="0" lang="en" sz="2000" u="none" cap="none" strike="noStrike">
                <a:solidFill>
                  <a:srgbClr val="000000"/>
                </a:solidFill>
                <a:latin typeface="Average"/>
                <a:ea typeface="Average"/>
                <a:cs typeface="Average"/>
                <a:sym typeface="Average"/>
              </a:rPr>
              <a:t>This scheduling performed based on resource requirement</a:t>
            </a:r>
            <a:endParaRPr b="0" i="0" sz="2000" u="none" cap="none" strike="noStrike">
              <a:solidFill>
                <a:srgbClr val="000000"/>
              </a:solidFill>
              <a:latin typeface="Average"/>
              <a:ea typeface="Average"/>
              <a:cs typeface="Average"/>
              <a:sym typeface="Average"/>
            </a:endParaRPr>
          </a:p>
          <a:p>
            <a:pPr indent="-355600" lvl="0" marL="457200" marR="0" rtl="0" algn="l">
              <a:lnSpc>
                <a:spcPct val="100000"/>
              </a:lnSpc>
              <a:spcBef>
                <a:spcPts val="0"/>
              </a:spcBef>
              <a:spcAft>
                <a:spcPts val="0"/>
              </a:spcAft>
              <a:buClr>
                <a:srgbClr val="000000"/>
              </a:buClr>
              <a:buSzPts val="2000"/>
              <a:buFont typeface="Average"/>
              <a:buAutoNum type="arabicPeriod"/>
            </a:pPr>
            <a:r>
              <a:rPr b="1" i="0" lang="en" sz="2000" u="none" cap="none" strike="noStrike">
                <a:solidFill>
                  <a:srgbClr val="000000"/>
                </a:solidFill>
                <a:latin typeface="Average"/>
                <a:ea typeface="Average"/>
                <a:cs typeface="Average"/>
                <a:sym typeface="Average"/>
              </a:rPr>
              <a:t>Pluggable Policy:</a:t>
            </a:r>
            <a:r>
              <a:rPr b="0" i="0" lang="en" sz="2000" u="none" cap="none" strike="noStrike">
                <a:solidFill>
                  <a:srgbClr val="000000"/>
                </a:solidFill>
                <a:latin typeface="Average"/>
                <a:ea typeface="Average"/>
                <a:cs typeface="Average"/>
                <a:sym typeface="Average"/>
              </a:rPr>
              <a:t> Responsible for partitioning the cluster resources on various applications.</a:t>
            </a:r>
            <a:endParaRPr b="0" i="0" sz="20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0"/>
                                        </p:tgtEl>
                                        <p:attrNameLst>
                                          <p:attrName>style.visibility</p:attrName>
                                        </p:attrNameLst>
                                      </p:cBhvr>
                                      <p:to>
                                        <p:strVal val="visible"/>
                                      </p:to>
                                    </p:set>
                                    <p:animEffect filter="fade" transition="in">
                                      <p:cBhvr>
                                        <p:cTn dur="1000"/>
                                        <p:tgtEl>
                                          <p:spTgt spid="17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44" name="Shape 1744"/>
        <p:cNvGrpSpPr/>
        <p:nvPr/>
      </p:nvGrpSpPr>
      <p:grpSpPr>
        <a:xfrm>
          <a:off x="0" y="0"/>
          <a:ext cx="0" cy="0"/>
          <a:chOff x="0" y="0"/>
          <a:chExt cx="0" cy="0"/>
        </a:xfrm>
      </p:grpSpPr>
      <p:sp>
        <p:nvSpPr>
          <p:cNvPr id="1745" name="Google Shape;1745;p102"/>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u="sng">
                <a:solidFill>
                  <a:srgbClr val="E09214"/>
                </a:solidFill>
                <a:latin typeface="Merriweather"/>
                <a:ea typeface="Merriweather"/>
                <a:cs typeface="Merriweather"/>
                <a:sym typeface="Merriweather"/>
              </a:rPr>
              <a:t>Main Components of YARN</a:t>
            </a:r>
            <a:endParaRPr b="1" u="sng">
              <a:solidFill>
                <a:srgbClr val="E09214"/>
              </a:solidFill>
              <a:latin typeface="Merriweather"/>
              <a:ea typeface="Merriweather"/>
              <a:cs typeface="Merriweather"/>
              <a:sym typeface="Merriweather"/>
            </a:endParaRPr>
          </a:p>
        </p:txBody>
      </p:sp>
      <p:pic>
        <p:nvPicPr>
          <p:cNvPr id="1746" name="Google Shape;1746;p102"/>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1747" name="Google Shape;1747;p102"/>
          <p:cNvSpPr txBox="1"/>
          <p:nvPr/>
        </p:nvSpPr>
        <p:spPr>
          <a:xfrm>
            <a:off x="194450" y="772425"/>
            <a:ext cx="8638200" cy="29553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00000"/>
              </a:lnSpc>
              <a:spcBef>
                <a:spcPts val="0"/>
              </a:spcBef>
              <a:spcAft>
                <a:spcPts val="0"/>
              </a:spcAft>
              <a:buClr>
                <a:srgbClr val="000000"/>
              </a:buClr>
              <a:buSzPts val="2000"/>
              <a:buFont typeface="Average"/>
              <a:buAutoNum type="arabicPeriod"/>
            </a:pPr>
            <a:r>
              <a:rPr b="1" i="0" lang="en" sz="2000" u="none" cap="none" strike="noStrike">
                <a:solidFill>
                  <a:srgbClr val="000000"/>
                </a:solidFill>
                <a:latin typeface="Average"/>
                <a:ea typeface="Average"/>
                <a:cs typeface="Average"/>
                <a:sym typeface="Average"/>
              </a:rPr>
              <a:t>Resource Manager:</a:t>
            </a:r>
            <a:endParaRPr b="1" i="0" sz="20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Average"/>
                <a:ea typeface="Average"/>
                <a:cs typeface="Average"/>
                <a:sym typeface="Average"/>
              </a:rPr>
              <a:t>Application Manager :</a:t>
            </a:r>
            <a:endParaRPr b="1" i="0" sz="2000" u="none" cap="none" strike="noStrike">
              <a:solidFill>
                <a:srgbClr val="000000"/>
              </a:solidFill>
              <a:latin typeface="Average"/>
              <a:ea typeface="Average"/>
              <a:cs typeface="Average"/>
              <a:sym typeface="Average"/>
            </a:endParaRPr>
          </a:p>
          <a:p>
            <a:pPr indent="-355600" lvl="0" marL="457200" marR="0" rtl="0" algn="l">
              <a:lnSpc>
                <a:spcPct val="100000"/>
              </a:lnSpc>
              <a:spcBef>
                <a:spcPts val="0"/>
              </a:spcBef>
              <a:spcAft>
                <a:spcPts val="0"/>
              </a:spcAft>
              <a:buClr>
                <a:srgbClr val="000000"/>
              </a:buClr>
              <a:buSzPts val="2000"/>
              <a:buFont typeface="Average"/>
              <a:buAutoNum type="arabicPeriod"/>
            </a:pPr>
            <a:r>
              <a:rPr b="0" i="0" lang="en" sz="2000" u="none" cap="none" strike="noStrike">
                <a:solidFill>
                  <a:srgbClr val="000000"/>
                </a:solidFill>
                <a:latin typeface="Average"/>
                <a:ea typeface="Average"/>
                <a:cs typeface="Average"/>
                <a:sym typeface="Average"/>
              </a:rPr>
              <a:t>Responsible for accepting job submission. </a:t>
            </a:r>
            <a:endParaRPr b="0" i="0" sz="2000" u="none" cap="none" strike="noStrike">
              <a:solidFill>
                <a:srgbClr val="000000"/>
              </a:solidFill>
              <a:latin typeface="Average"/>
              <a:ea typeface="Average"/>
              <a:cs typeface="Average"/>
              <a:sym typeface="Average"/>
            </a:endParaRPr>
          </a:p>
          <a:p>
            <a:pPr indent="-355600" lvl="0" marL="457200" marR="0" rtl="0" algn="l">
              <a:lnSpc>
                <a:spcPct val="100000"/>
              </a:lnSpc>
              <a:spcBef>
                <a:spcPts val="0"/>
              </a:spcBef>
              <a:spcAft>
                <a:spcPts val="0"/>
              </a:spcAft>
              <a:buClr>
                <a:srgbClr val="000000"/>
              </a:buClr>
              <a:buSzPts val="2000"/>
              <a:buFont typeface="Average"/>
              <a:buAutoNum type="arabicPeriod"/>
            </a:pPr>
            <a:r>
              <a:rPr b="0" i="0" lang="en" sz="2000" u="none" cap="none" strike="noStrike">
                <a:solidFill>
                  <a:srgbClr val="000000"/>
                </a:solidFill>
                <a:latin typeface="Average"/>
                <a:ea typeface="Average"/>
                <a:cs typeface="Average"/>
                <a:sym typeface="Average"/>
              </a:rPr>
              <a:t>Take first container from resource manager for executing applications.</a:t>
            </a:r>
            <a:endParaRPr b="0" i="0" sz="2000" u="none" cap="none" strike="noStrike">
              <a:solidFill>
                <a:srgbClr val="000000"/>
              </a:solidFill>
              <a:latin typeface="Average"/>
              <a:ea typeface="Average"/>
              <a:cs typeface="Average"/>
              <a:sym typeface="Average"/>
            </a:endParaRPr>
          </a:p>
          <a:p>
            <a:pPr indent="-355600" lvl="0" marL="457200" marR="0" rtl="0" algn="l">
              <a:lnSpc>
                <a:spcPct val="100000"/>
              </a:lnSpc>
              <a:spcBef>
                <a:spcPts val="0"/>
              </a:spcBef>
              <a:spcAft>
                <a:spcPts val="0"/>
              </a:spcAft>
              <a:buClr>
                <a:srgbClr val="000000"/>
              </a:buClr>
              <a:buSzPts val="2000"/>
              <a:buFont typeface="Average"/>
              <a:buAutoNum type="arabicPeriod"/>
            </a:pPr>
            <a:r>
              <a:rPr b="0" i="0" lang="en" sz="2000" u="none" cap="none" strike="noStrike">
                <a:solidFill>
                  <a:srgbClr val="000000"/>
                </a:solidFill>
                <a:latin typeface="Average"/>
                <a:ea typeface="Average"/>
                <a:cs typeface="Average"/>
                <a:sym typeface="Average"/>
              </a:rPr>
              <a:t>Manage running application master in a cluster &amp; provide service for restarting application master container on failure.</a:t>
            </a:r>
            <a:endParaRPr b="0" i="0" sz="2000" u="none" cap="none" strike="noStrike">
              <a:solidFill>
                <a:srgbClr val="000000"/>
              </a:solidFill>
              <a:latin typeface="Average"/>
              <a:ea typeface="Average"/>
              <a:cs typeface="Average"/>
              <a:sym typeface="Average"/>
            </a:endParaRPr>
          </a:p>
          <a:p>
            <a:pPr indent="-355600" lvl="0" marL="457200" marR="0" rtl="0" algn="l">
              <a:lnSpc>
                <a:spcPct val="100000"/>
              </a:lnSpc>
              <a:spcBef>
                <a:spcPts val="0"/>
              </a:spcBef>
              <a:spcAft>
                <a:spcPts val="0"/>
              </a:spcAft>
              <a:buClr>
                <a:srgbClr val="000000"/>
              </a:buClr>
              <a:buSzPts val="2000"/>
              <a:buFont typeface="Average"/>
              <a:buAutoNum type="arabicPeriod"/>
            </a:pPr>
            <a:r>
              <a:rPr b="0" i="0" lang="en" sz="2000" u="none" cap="none" strike="noStrike">
                <a:solidFill>
                  <a:srgbClr val="000000"/>
                </a:solidFill>
                <a:latin typeface="Average"/>
                <a:ea typeface="Average"/>
                <a:cs typeface="Average"/>
                <a:sym typeface="Average"/>
              </a:rPr>
              <a:t>Resource manager optimize cluster utilization like keeping all resources in use.</a:t>
            </a:r>
            <a:endParaRPr b="0" i="0" sz="20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7"/>
                                        </p:tgtEl>
                                        <p:attrNameLst>
                                          <p:attrName>style.visibility</p:attrName>
                                        </p:attrNameLst>
                                      </p:cBhvr>
                                      <p:to>
                                        <p:strVal val="visible"/>
                                      </p:to>
                                    </p:set>
                                    <p:animEffect filter="fade" transition="in">
                                      <p:cBhvr>
                                        <p:cTn dur="1000"/>
                                        <p:tgtEl>
                                          <p:spTgt spid="17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51" name="Shape 1751"/>
        <p:cNvGrpSpPr/>
        <p:nvPr/>
      </p:nvGrpSpPr>
      <p:grpSpPr>
        <a:xfrm>
          <a:off x="0" y="0"/>
          <a:ext cx="0" cy="0"/>
          <a:chOff x="0" y="0"/>
          <a:chExt cx="0" cy="0"/>
        </a:xfrm>
      </p:grpSpPr>
      <p:sp>
        <p:nvSpPr>
          <p:cNvPr id="1752" name="Google Shape;1752;p103"/>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u="sng">
                <a:solidFill>
                  <a:srgbClr val="E09214"/>
                </a:solidFill>
                <a:latin typeface="Merriweather"/>
                <a:ea typeface="Merriweather"/>
                <a:cs typeface="Merriweather"/>
                <a:sym typeface="Merriweather"/>
              </a:rPr>
              <a:t>Main Components of YARN</a:t>
            </a:r>
            <a:endParaRPr b="1" u="sng">
              <a:solidFill>
                <a:srgbClr val="E09214"/>
              </a:solidFill>
              <a:latin typeface="Merriweather"/>
              <a:ea typeface="Merriweather"/>
              <a:cs typeface="Merriweather"/>
              <a:sym typeface="Merriweather"/>
            </a:endParaRPr>
          </a:p>
        </p:txBody>
      </p:sp>
      <p:pic>
        <p:nvPicPr>
          <p:cNvPr id="1753" name="Google Shape;1753;p103"/>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1754" name="Google Shape;1754;p103"/>
          <p:cNvSpPr txBox="1"/>
          <p:nvPr/>
        </p:nvSpPr>
        <p:spPr>
          <a:xfrm>
            <a:off x="291650" y="871025"/>
            <a:ext cx="8638200" cy="3879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Average"/>
                <a:ea typeface="Average"/>
                <a:cs typeface="Average"/>
                <a:sym typeface="Average"/>
              </a:rPr>
              <a:t>2.   Node  Manager:</a:t>
            </a:r>
            <a:endParaRPr b="1" i="0" sz="20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Average"/>
              <a:ea typeface="Average"/>
              <a:cs typeface="Average"/>
              <a:sym typeface="Average"/>
            </a:endParaRPr>
          </a:p>
          <a:p>
            <a:pPr indent="-355600" lvl="0" marL="457200" marR="0" rtl="0" algn="l">
              <a:lnSpc>
                <a:spcPct val="100000"/>
              </a:lnSpc>
              <a:spcBef>
                <a:spcPts val="0"/>
              </a:spcBef>
              <a:spcAft>
                <a:spcPts val="0"/>
              </a:spcAft>
              <a:buClr>
                <a:srgbClr val="000000"/>
              </a:buClr>
              <a:buSzPts val="2000"/>
              <a:buFont typeface="Average"/>
              <a:buAutoNum type="arabicPeriod"/>
            </a:pPr>
            <a:r>
              <a:rPr b="0" i="0" lang="en" sz="2000" u="none" cap="none" strike="noStrike">
                <a:solidFill>
                  <a:srgbClr val="000000"/>
                </a:solidFill>
                <a:latin typeface="Average"/>
                <a:ea typeface="Average"/>
                <a:cs typeface="Average"/>
                <a:sym typeface="Average"/>
              </a:rPr>
              <a:t>Takes care of all individual nodes in a cluster and manages user jobs</a:t>
            </a:r>
            <a:endParaRPr b="0" i="0" sz="20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Primary goal to manage application containers assigned by resource manager</a:t>
            </a:r>
            <a:endParaRPr b="0" i="0" sz="2000" u="none" cap="none" strike="noStrike">
              <a:solidFill>
                <a:srgbClr val="000000"/>
              </a:solidFill>
              <a:latin typeface="Average"/>
              <a:ea typeface="Average"/>
              <a:cs typeface="Average"/>
              <a:sym typeface="Average"/>
            </a:endParaRPr>
          </a:p>
          <a:p>
            <a:pPr indent="0" lvl="0" marL="9144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verage"/>
              <a:ea typeface="Average"/>
              <a:cs typeface="Average"/>
              <a:sym typeface="Average"/>
            </a:endParaRPr>
          </a:p>
        </p:txBody>
      </p:sp>
      <p:sp>
        <p:nvSpPr>
          <p:cNvPr id="1755" name="Google Shape;1755;p103"/>
          <p:cNvSpPr/>
          <p:nvPr/>
        </p:nvSpPr>
        <p:spPr>
          <a:xfrm>
            <a:off x="455425" y="2238675"/>
            <a:ext cx="1676700" cy="12348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Resource Manager</a:t>
            </a:r>
            <a:endParaRPr b="0" i="0" sz="1400" u="none" cap="none" strike="noStrike">
              <a:solidFill>
                <a:srgbClr val="000000"/>
              </a:solidFill>
              <a:latin typeface="Arial"/>
              <a:ea typeface="Arial"/>
              <a:cs typeface="Arial"/>
              <a:sym typeface="Arial"/>
            </a:endParaRPr>
          </a:p>
        </p:txBody>
      </p:sp>
      <p:sp>
        <p:nvSpPr>
          <p:cNvPr id="1756" name="Google Shape;1756;p103"/>
          <p:cNvSpPr/>
          <p:nvPr/>
        </p:nvSpPr>
        <p:spPr>
          <a:xfrm>
            <a:off x="3190900" y="2238675"/>
            <a:ext cx="1676700" cy="1234800"/>
          </a:xfrm>
          <a:prstGeom prst="rect">
            <a:avLst/>
          </a:prstGeom>
          <a:solidFill>
            <a:srgbClr val="69E78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Node Manager</a:t>
            </a:r>
            <a:endParaRPr b="0" i="0" sz="1400" u="none" cap="none" strike="noStrike">
              <a:solidFill>
                <a:srgbClr val="000000"/>
              </a:solidFill>
              <a:latin typeface="Arial"/>
              <a:ea typeface="Arial"/>
              <a:cs typeface="Arial"/>
              <a:sym typeface="Arial"/>
            </a:endParaRPr>
          </a:p>
        </p:txBody>
      </p:sp>
      <p:sp>
        <p:nvSpPr>
          <p:cNvPr id="1757" name="Google Shape;1757;p103"/>
          <p:cNvSpPr/>
          <p:nvPr/>
        </p:nvSpPr>
        <p:spPr>
          <a:xfrm>
            <a:off x="6220950" y="1999675"/>
            <a:ext cx="930000" cy="4995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Node</a:t>
            </a:r>
            <a:endParaRPr b="0" i="0" sz="1400" u="none" cap="none" strike="noStrike">
              <a:solidFill>
                <a:srgbClr val="000000"/>
              </a:solidFill>
              <a:latin typeface="Arial"/>
              <a:ea typeface="Arial"/>
              <a:cs typeface="Arial"/>
              <a:sym typeface="Arial"/>
            </a:endParaRPr>
          </a:p>
        </p:txBody>
      </p:sp>
      <p:sp>
        <p:nvSpPr>
          <p:cNvPr id="1758" name="Google Shape;1758;p103"/>
          <p:cNvSpPr/>
          <p:nvPr/>
        </p:nvSpPr>
        <p:spPr>
          <a:xfrm>
            <a:off x="6220950" y="2682525"/>
            <a:ext cx="930000" cy="4995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Node</a:t>
            </a:r>
            <a:endParaRPr b="0" i="0" sz="1400" u="none" cap="none" strike="noStrike">
              <a:solidFill>
                <a:srgbClr val="000000"/>
              </a:solidFill>
              <a:latin typeface="Arial"/>
              <a:ea typeface="Arial"/>
              <a:cs typeface="Arial"/>
              <a:sym typeface="Arial"/>
            </a:endParaRPr>
          </a:p>
        </p:txBody>
      </p:sp>
      <p:sp>
        <p:nvSpPr>
          <p:cNvPr id="1759" name="Google Shape;1759;p103"/>
          <p:cNvSpPr/>
          <p:nvPr/>
        </p:nvSpPr>
        <p:spPr>
          <a:xfrm>
            <a:off x="6220950" y="3403400"/>
            <a:ext cx="930000" cy="4995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Node</a:t>
            </a:r>
            <a:endParaRPr b="0" i="0" sz="1400" u="none" cap="none" strike="noStrike">
              <a:solidFill>
                <a:srgbClr val="000000"/>
              </a:solidFill>
              <a:latin typeface="Arial"/>
              <a:ea typeface="Arial"/>
              <a:cs typeface="Arial"/>
              <a:sym typeface="Arial"/>
            </a:endParaRPr>
          </a:p>
        </p:txBody>
      </p:sp>
      <p:cxnSp>
        <p:nvCxnSpPr>
          <p:cNvPr id="1760" name="Google Shape;1760;p103"/>
          <p:cNvCxnSpPr/>
          <p:nvPr/>
        </p:nvCxnSpPr>
        <p:spPr>
          <a:xfrm>
            <a:off x="2154825" y="2544550"/>
            <a:ext cx="1065000" cy="0"/>
          </a:xfrm>
          <a:prstGeom prst="straightConnector1">
            <a:avLst/>
          </a:prstGeom>
          <a:noFill/>
          <a:ln cap="flat" cmpd="sng" w="19050">
            <a:solidFill>
              <a:srgbClr val="000000"/>
            </a:solidFill>
            <a:prstDash val="solid"/>
            <a:round/>
            <a:headEnd len="sm" w="sm" type="none"/>
            <a:tailEnd len="med" w="med" type="stealth"/>
          </a:ln>
        </p:spPr>
      </p:cxnSp>
      <p:cxnSp>
        <p:nvCxnSpPr>
          <p:cNvPr id="1761" name="Google Shape;1761;p103"/>
          <p:cNvCxnSpPr/>
          <p:nvPr/>
        </p:nvCxnSpPr>
        <p:spPr>
          <a:xfrm>
            <a:off x="2132125" y="2932275"/>
            <a:ext cx="1065000" cy="0"/>
          </a:xfrm>
          <a:prstGeom prst="straightConnector1">
            <a:avLst/>
          </a:prstGeom>
          <a:noFill/>
          <a:ln cap="flat" cmpd="sng" w="19050">
            <a:solidFill>
              <a:srgbClr val="000000"/>
            </a:solidFill>
            <a:prstDash val="solid"/>
            <a:round/>
            <a:headEnd len="med" w="med" type="stealth"/>
            <a:tailEnd len="sm" w="sm" type="none"/>
          </a:ln>
        </p:spPr>
      </p:cxnSp>
      <p:cxnSp>
        <p:nvCxnSpPr>
          <p:cNvPr id="1762" name="Google Shape;1762;p103"/>
          <p:cNvCxnSpPr>
            <a:endCxn id="1757" idx="1"/>
          </p:cNvCxnSpPr>
          <p:nvPr/>
        </p:nvCxnSpPr>
        <p:spPr>
          <a:xfrm flipH="1" rot="10800000">
            <a:off x="4862550" y="2249425"/>
            <a:ext cx="1358400" cy="306600"/>
          </a:xfrm>
          <a:prstGeom prst="straightConnector1">
            <a:avLst/>
          </a:prstGeom>
          <a:noFill/>
          <a:ln cap="flat" cmpd="sng" w="19050">
            <a:solidFill>
              <a:srgbClr val="000000"/>
            </a:solidFill>
            <a:prstDash val="solid"/>
            <a:round/>
            <a:headEnd len="sm" w="sm" type="none"/>
            <a:tailEnd len="med" w="med" type="stealth"/>
          </a:ln>
        </p:spPr>
      </p:cxnSp>
      <p:cxnSp>
        <p:nvCxnSpPr>
          <p:cNvPr id="1763" name="Google Shape;1763;p103"/>
          <p:cNvCxnSpPr>
            <a:stCxn id="1756" idx="3"/>
            <a:endCxn id="1758" idx="1"/>
          </p:cNvCxnSpPr>
          <p:nvPr/>
        </p:nvCxnSpPr>
        <p:spPr>
          <a:xfrm>
            <a:off x="4867600" y="2856075"/>
            <a:ext cx="1353300" cy="76200"/>
          </a:xfrm>
          <a:prstGeom prst="straightConnector1">
            <a:avLst/>
          </a:prstGeom>
          <a:noFill/>
          <a:ln cap="flat" cmpd="sng" w="19050">
            <a:solidFill>
              <a:srgbClr val="000000"/>
            </a:solidFill>
            <a:prstDash val="solid"/>
            <a:round/>
            <a:headEnd len="sm" w="sm" type="none"/>
            <a:tailEnd len="med" w="med" type="stealth"/>
          </a:ln>
        </p:spPr>
      </p:cxnSp>
      <p:cxnSp>
        <p:nvCxnSpPr>
          <p:cNvPr id="1764" name="Google Shape;1764;p103"/>
          <p:cNvCxnSpPr>
            <a:endCxn id="1759" idx="1"/>
          </p:cNvCxnSpPr>
          <p:nvPr/>
        </p:nvCxnSpPr>
        <p:spPr>
          <a:xfrm>
            <a:off x="4885050" y="3133550"/>
            <a:ext cx="1335900" cy="519600"/>
          </a:xfrm>
          <a:prstGeom prst="straightConnector1">
            <a:avLst/>
          </a:prstGeom>
          <a:noFill/>
          <a:ln cap="flat" cmpd="sng" w="19050">
            <a:solidFill>
              <a:srgbClr val="000000"/>
            </a:solidFill>
            <a:prstDash val="solid"/>
            <a:round/>
            <a:headEnd len="sm" w="sm" type="none"/>
            <a:tailEnd len="med" w="med" type="stealth"/>
          </a:ln>
        </p:spPr>
      </p:cxnSp>
      <p:sp>
        <p:nvSpPr>
          <p:cNvPr id="1765" name="Google Shape;1765;p103"/>
          <p:cNvSpPr txBox="1"/>
          <p:nvPr/>
        </p:nvSpPr>
        <p:spPr>
          <a:xfrm>
            <a:off x="2154825" y="2017825"/>
            <a:ext cx="1065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Assign Containers</a:t>
            </a:r>
            <a:endParaRPr b="0" i="0" sz="1400" u="none" cap="none" strike="noStrike">
              <a:solidFill>
                <a:srgbClr val="000000"/>
              </a:solidFill>
              <a:latin typeface="Average"/>
              <a:ea typeface="Average"/>
              <a:cs typeface="Average"/>
              <a:sym typeface="Average"/>
            </a:endParaRPr>
          </a:p>
        </p:txBody>
      </p:sp>
      <p:sp>
        <p:nvSpPr>
          <p:cNvPr id="1766" name="Google Shape;1766;p103"/>
          <p:cNvSpPr txBox="1"/>
          <p:nvPr/>
        </p:nvSpPr>
        <p:spPr>
          <a:xfrm>
            <a:off x="2132125" y="2885150"/>
            <a:ext cx="1065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Report of nodes</a:t>
            </a:r>
            <a:endParaRPr b="0" i="0" sz="14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4"/>
                                        </p:tgtEl>
                                        <p:attrNameLst>
                                          <p:attrName>style.visibility</p:attrName>
                                        </p:attrNameLst>
                                      </p:cBhvr>
                                      <p:to>
                                        <p:strVal val="visible"/>
                                      </p:to>
                                    </p:set>
                                    <p:animEffect filter="fade" transition="in">
                                      <p:cBhvr>
                                        <p:cTn dur="1000"/>
                                        <p:tgtEl>
                                          <p:spTgt spid="175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55"/>
                                        </p:tgtEl>
                                        <p:attrNameLst>
                                          <p:attrName>style.visibility</p:attrName>
                                        </p:attrNameLst>
                                      </p:cBhvr>
                                      <p:to>
                                        <p:strVal val="visible"/>
                                      </p:to>
                                    </p:set>
                                    <p:animEffect filter="fade" transition="in">
                                      <p:cBhvr>
                                        <p:cTn dur="1000"/>
                                        <p:tgtEl>
                                          <p:spTgt spid="1755"/>
                                        </p:tgtEl>
                                      </p:cBhvr>
                                    </p:animEffect>
                                  </p:childTnLst>
                                </p:cTn>
                              </p:par>
                              <p:par>
                                <p:cTn fill="hold" nodeType="withEffect" presetClass="entr" presetID="10" presetSubtype="0">
                                  <p:stCondLst>
                                    <p:cond delay="0"/>
                                  </p:stCondLst>
                                  <p:childTnLst>
                                    <p:set>
                                      <p:cBhvr>
                                        <p:cTn dur="1" fill="hold">
                                          <p:stCondLst>
                                            <p:cond delay="0"/>
                                          </p:stCondLst>
                                        </p:cTn>
                                        <p:tgtEl>
                                          <p:spTgt spid="1756"/>
                                        </p:tgtEl>
                                        <p:attrNameLst>
                                          <p:attrName>style.visibility</p:attrName>
                                        </p:attrNameLst>
                                      </p:cBhvr>
                                      <p:to>
                                        <p:strVal val="visible"/>
                                      </p:to>
                                    </p:set>
                                    <p:animEffect filter="fade" transition="in">
                                      <p:cBhvr>
                                        <p:cTn dur="1000"/>
                                        <p:tgtEl>
                                          <p:spTgt spid="1756"/>
                                        </p:tgtEl>
                                      </p:cBhvr>
                                    </p:animEffect>
                                  </p:childTnLst>
                                </p:cTn>
                              </p:par>
                              <p:par>
                                <p:cTn fill="hold" nodeType="withEffect" presetClass="entr" presetID="10" presetSubtype="0">
                                  <p:stCondLst>
                                    <p:cond delay="0"/>
                                  </p:stCondLst>
                                  <p:childTnLst>
                                    <p:set>
                                      <p:cBhvr>
                                        <p:cTn dur="1" fill="hold">
                                          <p:stCondLst>
                                            <p:cond delay="0"/>
                                          </p:stCondLst>
                                        </p:cTn>
                                        <p:tgtEl>
                                          <p:spTgt spid="1757"/>
                                        </p:tgtEl>
                                        <p:attrNameLst>
                                          <p:attrName>style.visibility</p:attrName>
                                        </p:attrNameLst>
                                      </p:cBhvr>
                                      <p:to>
                                        <p:strVal val="visible"/>
                                      </p:to>
                                    </p:set>
                                    <p:animEffect filter="fade" transition="in">
                                      <p:cBhvr>
                                        <p:cTn dur="1000"/>
                                        <p:tgtEl>
                                          <p:spTgt spid="1757"/>
                                        </p:tgtEl>
                                      </p:cBhvr>
                                    </p:animEffect>
                                  </p:childTnLst>
                                </p:cTn>
                              </p:par>
                              <p:par>
                                <p:cTn fill="hold" nodeType="withEffect" presetClass="entr" presetID="10" presetSubtype="0">
                                  <p:stCondLst>
                                    <p:cond delay="0"/>
                                  </p:stCondLst>
                                  <p:childTnLst>
                                    <p:set>
                                      <p:cBhvr>
                                        <p:cTn dur="1" fill="hold">
                                          <p:stCondLst>
                                            <p:cond delay="0"/>
                                          </p:stCondLst>
                                        </p:cTn>
                                        <p:tgtEl>
                                          <p:spTgt spid="1758"/>
                                        </p:tgtEl>
                                        <p:attrNameLst>
                                          <p:attrName>style.visibility</p:attrName>
                                        </p:attrNameLst>
                                      </p:cBhvr>
                                      <p:to>
                                        <p:strVal val="visible"/>
                                      </p:to>
                                    </p:set>
                                    <p:animEffect filter="fade" transition="in">
                                      <p:cBhvr>
                                        <p:cTn dur="1000"/>
                                        <p:tgtEl>
                                          <p:spTgt spid="1758"/>
                                        </p:tgtEl>
                                      </p:cBhvr>
                                    </p:animEffect>
                                  </p:childTnLst>
                                </p:cTn>
                              </p:par>
                              <p:par>
                                <p:cTn fill="hold" nodeType="withEffect" presetClass="entr" presetID="10" presetSubtype="0">
                                  <p:stCondLst>
                                    <p:cond delay="0"/>
                                  </p:stCondLst>
                                  <p:childTnLst>
                                    <p:set>
                                      <p:cBhvr>
                                        <p:cTn dur="1" fill="hold">
                                          <p:stCondLst>
                                            <p:cond delay="0"/>
                                          </p:stCondLst>
                                        </p:cTn>
                                        <p:tgtEl>
                                          <p:spTgt spid="1759"/>
                                        </p:tgtEl>
                                        <p:attrNameLst>
                                          <p:attrName>style.visibility</p:attrName>
                                        </p:attrNameLst>
                                      </p:cBhvr>
                                      <p:to>
                                        <p:strVal val="visible"/>
                                      </p:to>
                                    </p:set>
                                    <p:animEffect filter="fade" transition="in">
                                      <p:cBhvr>
                                        <p:cTn dur="1000"/>
                                        <p:tgtEl>
                                          <p:spTgt spid="1759"/>
                                        </p:tgtEl>
                                      </p:cBhvr>
                                    </p:animEffect>
                                  </p:childTnLst>
                                </p:cTn>
                              </p:par>
                              <p:par>
                                <p:cTn fill="hold" nodeType="withEffect" presetClass="entr" presetID="10" presetSubtype="0">
                                  <p:stCondLst>
                                    <p:cond delay="0"/>
                                  </p:stCondLst>
                                  <p:childTnLst>
                                    <p:set>
                                      <p:cBhvr>
                                        <p:cTn dur="1" fill="hold">
                                          <p:stCondLst>
                                            <p:cond delay="0"/>
                                          </p:stCondLst>
                                        </p:cTn>
                                        <p:tgtEl>
                                          <p:spTgt spid="1760"/>
                                        </p:tgtEl>
                                        <p:attrNameLst>
                                          <p:attrName>style.visibility</p:attrName>
                                        </p:attrNameLst>
                                      </p:cBhvr>
                                      <p:to>
                                        <p:strVal val="visible"/>
                                      </p:to>
                                    </p:set>
                                    <p:animEffect filter="fade" transition="in">
                                      <p:cBhvr>
                                        <p:cTn dur="1000"/>
                                        <p:tgtEl>
                                          <p:spTgt spid="1760"/>
                                        </p:tgtEl>
                                      </p:cBhvr>
                                    </p:animEffect>
                                  </p:childTnLst>
                                </p:cTn>
                              </p:par>
                              <p:par>
                                <p:cTn fill="hold" nodeType="withEffect" presetClass="entr" presetID="10" presetSubtype="0">
                                  <p:stCondLst>
                                    <p:cond delay="0"/>
                                  </p:stCondLst>
                                  <p:childTnLst>
                                    <p:set>
                                      <p:cBhvr>
                                        <p:cTn dur="1" fill="hold">
                                          <p:stCondLst>
                                            <p:cond delay="0"/>
                                          </p:stCondLst>
                                        </p:cTn>
                                        <p:tgtEl>
                                          <p:spTgt spid="1761"/>
                                        </p:tgtEl>
                                        <p:attrNameLst>
                                          <p:attrName>style.visibility</p:attrName>
                                        </p:attrNameLst>
                                      </p:cBhvr>
                                      <p:to>
                                        <p:strVal val="visible"/>
                                      </p:to>
                                    </p:set>
                                    <p:animEffect filter="fade" transition="in">
                                      <p:cBhvr>
                                        <p:cTn dur="1000"/>
                                        <p:tgtEl>
                                          <p:spTgt spid="1761"/>
                                        </p:tgtEl>
                                      </p:cBhvr>
                                    </p:animEffect>
                                  </p:childTnLst>
                                </p:cTn>
                              </p:par>
                              <p:par>
                                <p:cTn fill="hold" nodeType="withEffect" presetClass="entr" presetID="10" presetSubtype="0">
                                  <p:stCondLst>
                                    <p:cond delay="0"/>
                                  </p:stCondLst>
                                  <p:childTnLst>
                                    <p:set>
                                      <p:cBhvr>
                                        <p:cTn dur="1" fill="hold">
                                          <p:stCondLst>
                                            <p:cond delay="0"/>
                                          </p:stCondLst>
                                        </p:cTn>
                                        <p:tgtEl>
                                          <p:spTgt spid="1762"/>
                                        </p:tgtEl>
                                        <p:attrNameLst>
                                          <p:attrName>style.visibility</p:attrName>
                                        </p:attrNameLst>
                                      </p:cBhvr>
                                      <p:to>
                                        <p:strVal val="visible"/>
                                      </p:to>
                                    </p:set>
                                    <p:animEffect filter="fade" transition="in">
                                      <p:cBhvr>
                                        <p:cTn dur="1000"/>
                                        <p:tgtEl>
                                          <p:spTgt spid="1762"/>
                                        </p:tgtEl>
                                      </p:cBhvr>
                                    </p:animEffect>
                                  </p:childTnLst>
                                </p:cTn>
                              </p:par>
                              <p:par>
                                <p:cTn fill="hold" nodeType="withEffect" presetClass="entr" presetID="10" presetSubtype="0">
                                  <p:stCondLst>
                                    <p:cond delay="0"/>
                                  </p:stCondLst>
                                  <p:childTnLst>
                                    <p:set>
                                      <p:cBhvr>
                                        <p:cTn dur="1" fill="hold">
                                          <p:stCondLst>
                                            <p:cond delay="0"/>
                                          </p:stCondLst>
                                        </p:cTn>
                                        <p:tgtEl>
                                          <p:spTgt spid="1763"/>
                                        </p:tgtEl>
                                        <p:attrNameLst>
                                          <p:attrName>style.visibility</p:attrName>
                                        </p:attrNameLst>
                                      </p:cBhvr>
                                      <p:to>
                                        <p:strVal val="visible"/>
                                      </p:to>
                                    </p:set>
                                    <p:animEffect filter="fade" transition="in">
                                      <p:cBhvr>
                                        <p:cTn dur="1000"/>
                                        <p:tgtEl>
                                          <p:spTgt spid="1763"/>
                                        </p:tgtEl>
                                      </p:cBhvr>
                                    </p:animEffect>
                                  </p:childTnLst>
                                </p:cTn>
                              </p:par>
                              <p:par>
                                <p:cTn fill="hold" nodeType="withEffect" presetClass="entr" presetID="10" presetSubtype="0">
                                  <p:stCondLst>
                                    <p:cond delay="0"/>
                                  </p:stCondLst>
                                  <p:childTnLst>
                                    <p:set>
                                      <p:cBhvr>
                                        <p:cTn dur="1" fill="hold">
                                          <p:stCondLst>
                                            <p:cond delay="0"/>
                                          </p:stCondLst>
                                        </p:cTn>
                                        <p:tgtEl>
                                          <p:spTgt spid="1764"/>
                                        </p:tgtEl>
                                        <p:attrNameLst>
                                          <p:attrName>style.visibility</p:attrName>
                                        </p:attrNameLst>
                                      </p:cBhvr>
                                      <p:to>
                                        <p:strVal val="visible"/>
                                      </p:to>
                                    </p:set>
                                    <p:animEffect filter="fade" transition="in">
                                      <p:cBhvr>
                                        <p:cTn dur="1000"/>
                                        <p:tgtEl>
                                          <p:spTgt spid="1764"/>
                                        </p:tgtEl>
                                      </p:cBhvr>
                                    </p:animEffect>
                                  </p:childTnLst>
                                </p:cTn>
                              </p:par>
                              <p:par>
                                <p:cTn fill="hold" nodeType="withEffect" presetClass="entr" presetID="10" presetSubtype="0">
                                  <p:stCondLst>
                                    <p:cond delay="0"/>
                                  </p:stCondLst>
                                  <p:childTnLst>
                                    <p:set>
                                      <p:cBhvr>
                                        <p:cTn dur="1" fill="hold">
                                          <p:stCondLst>
                                            <p:cond delay="0"/>
                                          </p:stCondLst>
                                        </p:cTn>
                                        <p:tgtEl>
                                          <p:spTgt spid="1765"/>
                                        </p:tgtEl>
                                        <p:attrNameLst>
                                          <p:attrName>style.visibility</p:attrName>
                                        </p:attrNameLst>
                                      </p:cBhvr>
                                      <p:to>
                                        <p:strVal val="visible"/>
                                      </p:to>
                                    </p:set>
                                    <p:animEffect filter="fade" transition="in">
                                      <p:cBhvr>
                                        <p:cTn dur="1000"/>
                                        <p:tgtEl>
                                          <p:spTgt spid="1765"/>
                                        </p:tgtEl>
                                      </p:cBhvr>
                                    </p:animEffect>
                                  </p:childTnLst>
                                </p:cTn>
                              </p:par>
                              <p:par>
                                <p:cTn fill="hold" nodeType="withEffect" presetClass="entr" presetID="10" presetSubtype="0">
                                  <p:stCondLst>
                                    <p:cond delay="0"/>
                                  </p:stCondLst>
                                  <p:childTnLst>
                                    <p:set>
                                      <p:cBhvr>
                                        <p:cTn dur="1" fill="hold">
                                          <p:stCondLst>
                                            <p:cond delay="0"/>
                                          </p:stCondLst>
                                        </p:cTn>
                                        <p:tgtEl>
                                          <p:spTgt spid="1766"/>
                                        </p:tgtEl>
                                        <p:attrNameLst>
                                          <p:attrName>style.visibility</p:attrName>
                                        </p:attrNameLst>
                                      </p:cBhvr>
                                      <p:to>
                                        <p:strVal val="visible"/>
                                      </p:to>
                                    </p:set>
                                    <p:animEffect filter="fade" transition="in">
                                      <p:cBhvr>
                                        <p:cTn dur="1000"/>
                                        <p:tgtEl>
                                          <p:spTgt spid="17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70" name="Shape 1770"/>
        <p:cNvGrpSpPr/>
        <p:nvPr/>
      </p:nvGrpSpPr>
      <p:grpSpPr>
        <a:xfrm>
          <a:off x="0" y="0"/>
          <a:ext cx="0" cy="0"/>
          <a:chOff x="0" y="0"/>
          <a:chExt cx="0" cy="0"/>
        </a:xfrm>
      </p:grpSpPr>
      <p:sp>
        <p:nvSpPr>
          <p:cNvPr id="1771" name="Google Shape;1771;p104"/>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u="sng">
                <a:solidFill>
                  <a:srgbClr val="E09214"/>
                </a:solidFill>
                <a:latin typeface="Merriweather"/>
                <a:ea typeface="Merriweather"/>
                <a:cs typeface="Merriweather"/>
                <a:sym typeface="Merriweather"/>
              </a:rPr>
              <a:t>Main Components of YARN</a:t>
            </a:r>
            <a:endParaRPr b="1" u="sng">
              <a:solidFill>
                <a:srgbClr val="E09214"/>
              </a:solidFill>
              <a:latin typeface="Merriweather"/>
              <a:ea typeface="Merriweather"/>
              <a:cs typeface="Merriweather"/>
              <a:sym typeface="Merriweather"/>
            </a:endParaRPr>
          </a:p>
        </p:txBody>
      </p:sp>
      <p:pic>
        <p:nvPicPr>
          <p:cNvPr id="1772" name="Google Shape;1772;p104"/>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1773" name="Google Shape;1773;p104"/>
          <p:cNvSpPr txBox="1"/>
          <p:nvPr/>
        </p:nvSpPr>
        <p:spPr>
          <a:xfrm>
            <a:off x="171775" y="806725"/>
            <a:ext cx="8638200" cy="2927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Average"/>
                <a:ea typeface="Average"/>
                <a:cs typeface="Average"/>
                <a:sym typeface="Average"/>
              </a:rPr>
              <a:t>2.   Node  Manager:</a:t>
            </a:r>
            <a:endParaRPr b="1" i="0" sz="20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000"/>
              <a:buFont typeface="Arial"/>
              <a:buNone/>
            </a:pPr>
            <a:r>
              <a:t/>
            </a:r>
            <a:endParaRPr b="1" i="0" sz="2000" u="none" cap="none" strike="noStrike">
              <a:solidFill>
                <a:srgbClr val="000000"/>
              </a:solidFill>
              <a:latin typeface="Average"/>
              <a:ea typeface="Average"/>
              <a:cs typeface="Average"/>
              <a:sym typeface="Average"/>
            </a:endParaRPr>
          </a:p>
          <a:p>
            <a:pPr indent="0" lvl="0" marL="0" marR="0" rtl="0" algn="l">
              <a:lnSpc>
                <a:spcPct val="115000"/>
              </a:lnSpc>
              <a:spcBef>
                <a:spcPts val="1200"/>
              </a:spcBef>
              <a:spcAft>
                <a:spcPts val="0"/>
              </a:spcAft>
              <a:buClr>
                <a:srgbClr val="000000"/>
              </a:buClr>
              <a:buSzPts val="1700"/>
              <a:buFont typeface="Arial"/>
              <a:buNone/>
            </a:pPr>
            <a:r>
              <a:rPr b="0" i="0" lang="en" sz="1700" u="none" cap="none" strike="noStrike">
                <a:solidFill>
                  <a:srgbClr val="4A4A4A"/>
                </a:solidFill>
                <a:latin typeface="Average"/>
                <a:ea typeface="Average"/>
                <a:cs typeface="Average"/>
                <a:sym typeface="Average"/>
              </a:rPr>
              <a:t>Application Master requests the assigned container from the Node Manager by sending it a Container Launch Context(CLC) </a:t>
            </a:r>
            <a:endParaRPr b="0" i="0" sz="1700" u="none" cap="none" strike="noStrike">
              <a:solidFill>
                <a:srgbClr val="4A4A4A"/>
              </a:solidFill>
              <a:latin typeface="Average"/>
              <a:ea typeface="Average"/>
              <a:cs typeface="Average"/>
              <a:sym typeface="Average"/>
            </a:endParaRPr>
          </a:p>
          <a:p>
            <a:pPr indent="0" lvl="0" marL="0" marR="0" rtl="0" algn="l">
              <a:lnSpc>
                <a:spcPct val="115000"/>
              </a:lnSpc>
              <a:spcBef>
                <a:spcPts val="1200"/>
              </a:spcBef>
              <a:spcAft>
                <a:spcPts val="0"/>
              </a:spcAft>
              <a:buClr>
                <a:srgbClr val="000000"/>
              </a:buClr>
              <a:buSzPts val="1700"/>
              <a:buFont typeface="Arial"/>
              <a:buNone/>
            </a:pPr>
            <a:r>
              <a:rPr b="0" i="0" lang="en" sz="1700" u="none" cap="none" strike="noStrike">
                <a:solidFill>
                  <a:srgbClr val="4A4A4A"/>
                </a:solidFill>
                <a:latin typeface="Average"/>
                <a:ea typeface="Average"/>
                <a:cs typeface="Average"/>
                <a:sym typeface="Average"/>
              </a:rPr>
              <a:t>Node manager creates requested container process and starts it</a:t>
            </a:r>
            <a:endParaRPr b="0" i="0" sz="1700" u="none" cap="none" strike="noStrike">
              <a:solidFill>
                <a:srgbClr val="4A4A4A"/>
              </a:solidFill>
              <a:latin typeface="Average"/>
              <a:ea typeface="Average"/>
              <a:cs typeface="Average"/>
              <a:sym typeface="Average"/>
            </a:endParaRPr>
          </a:p>
          <a:p>
            <a:pPr indent="0" lvl="0" marL="0" marR="0" rtl="0" algn="l">
              <a:lnSpc>
                <a:spcPct val="115000"/>
              </a:lnSpc>
              <a:spcBef>
                <a:spcPts val="1200"/>
              </a:spcBef>
              <a:spcAft>
                <a:spcPts val="0"/>
              </a:spcAft>
              <a:buClr>
                <a:srgbClr val="000000"/>
              </a:buClr>
              <a:buSzPts val="1700"/>
              <a:buFont typeface="Arial"/>
              <a:buNone/>
            </a:pPr>
            <a:r>
              <a:rPr b="0" i="0" lang="en" sz="1700" u="none" cap="none" strike="noStrike">
                <a:solidFill>
                  <a:srgbClr val="4A4A4A"/>
                </a:solidFill>
                <a:latin typeface="Average"/>
                <a:ea typeface="Average"/>
                <a:cs typeface="Average"/>
                <a:sym typeface="Average"/>
              </a:rPr>
              <a:t>Perform log management</a:t>
            </a:r>
            <a:endParaRPr b="0" i="0" sz="1700" u="none" cap="none" strike="noStrike">
              <a:solidFill>
                <a:srgbClr val="4A4A4A"/>
              </a:solidFill>
              <a:latin typeface="Average"/>
              <a:ea typeface="Average"/>
              <a:cs typeface="Average"/>
              <a:sym typeface="Average"/>
            </a:endParaRPr>
          </a:p>
          <a:p>
            <a:pPr indent="0" lvl="0" marL="0" marR="0" rtl="0" algn="l">
              <a:lnSpc>
                <a:spcPct val="115000"/>
              </a:lnSpc>
              <a:spcBef>
                <a:spcPts val="1200"/>
              </a:spcBef>
              <a:spcAft>
                <a:spcPts val="1200"/>
              </a:spcAft>
              <a:buClr>
                <a:srgbClr val="000000"/>
              </a:buClr>
              <a:buSzPts val="1700"/>
              <a:buFont typeface="Arial"/>
              <a:buNone/>
            </a:pPr>
            <a:r>
              <a:rPr b="0" i="0" lang="en" sz="1700" u="none" cap="none" strike="noStrike">
                <a:solidFill>
                  <a:srgbClr val="4A4A4A"/>
                </a:solidFill>
                <a:latin typeface="Average"/>
                <a:ea typeface="Average"/>
                <a:cs typeface="Average"/>
                <a:sym typeface="Average"/>
              </a:rPr>
              <a:t>1`t kills container as directed by resource manager</a:t>
            </a:r>
            <a:endParaRPr b="0" i="0" sz="1700" u="none" cap="none" strike="noStrike">
              <a:solidFill>
                <a:srgbClr val="4A4A4A"/>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3"/>
                                        </p:tgtEl>
                                        <p:attrNameLst>
                                          <p:attrName>style.visibility</p:attrName>
                                        </p:attrNameLst>
                                      </p:cBhvr>
                                      <p:to>
                                        <p:strVal val="visible"/>
                                      </p:to>
                                    </p:set>
                                    <p:animEffect filter="fade" transition="in">
                                      <p:cBhvr>
                                        <p:cTn dur="1000"/>
                                        <p:tgtEl>
                                          <p:spTgt spid="17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77" name="Shape 1777"/>
        <p:cNvGrpSpPr/>
        <p:nvPr/>
      </p:nvGrpSpPr>
      <p:grpSpPr>
        <a:xfrm>
          <a:off x="0" y="0"/>
          <a:ext cx="0" cy="0"/>
          <a:chOff x="0" y="0"/>
          <a:chExt cx="0" cy="0"/>
        </a:xfrm>
      </p:grpSpPr>
      <p:sp>
        <p:nvSpPr>
          <p:cNvPr id="1778" name="Google Shape;1778;p105"/>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u="sng">
                <a:solidFill>
                  <a:srgbClr val="E09214"/>
                </a:solidFill>
                <a:latin typeface="Merriweather"/>
                <a:ea typeface="Merriweather"/>
                <a:cs typeface="Merriweather"/>
                <a:sym typeface="Merriweather"/>
              </a:rPr>
              <a:t>Main Components of YARN</a:t>
            </a:r>
            <a:endParaRPr b="1" u="sng">
              <a:solidFill>
                <a:srgbClr val="E09214"/>
              </a:solidFill>
              <a:latin typeface="Merriweather"/>
              <a:ea typeface="Merriweather"/>
              <a:cs typeface="Merriweather"/>
              <a:sym typeface="Merriweather"/>
            </a:endParaRPr>
          </a:p>
        </p:txBody>
      </p:sp>
      <p:pic>
        <p:nvPicPr>
          <p:cNvPr id="1779" name="Google Shape;1779;p105"/>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1780" name="Google Shape;1780;p105"/>
          <p:cNvSpPr txBox="1"/>
          <p:nvPr/>
        </p:nvSpPr>
        <p:spPr>
          <a:xfrm>
            <a:off x="57000" y="654325"/>
            <a:ext cx="9030000" cy="393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Average"/>
                <a:ea typeface="Average"/>
                <a:cs typeface="Average"/>
                <a:sym typeface="Average"/>
              </a:rPr>
              <a:t>3.  Application  Master:</a:t>
            </a:r>
            <a:endParaRPr b="1" i="0" sz="20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Average"/>
              <a:ea typeface="Average"/>
              <a:cs typeface="Average"/>
              <a:sym typeface="Average"/>
            </a:endParaRPr>
          </a:p>
          <a:p>
            <a:pPr indent="-336550" lvl="0" marL="457200" marR="0" rtl="0" algn="l">
              <a:lnSpc>
                <a:spcPct val="115000"/>
              </a:lnSpc>
              <a:spcBef>
                <a:spcPts val="0"/>
              </a:spcBef>
              <a:spcAft>
                <a:spcPts val="0"/>
              </a:spcAft>
              <a:buClr>
                <a:srgbClr val="4A4A4A"/>
              </a:buClr>
              <a:buSzPts val="1700"/>
              <a:buFont typeface="Average"/>
              <a:buAutoNum type="arabicPeriod"/>
            </a:pPr>
            <a:r>
              <a:rPr b="0" i="0" lang="en" sz="1700" u="none" cap="none" strike="noStrike">
                <a:solidFill>
                  <a:srgbClr val="4A4A4A"/>
                </a:solidFill>
                <a:latin typeface="Average"/>
                <a:ea typeface="Average"/>
                <a:cs typeface="Average"/>
                <a:sym typeface="Average"/>
              </a:rPr>
              <a:t>Application Master is a Single Job submitted to framework</a:t>
            </a:r>
            <a:endParaRPr b="0" i="0" sz="1700" u="none" cap="none" strike="noStrike">
              <a:solidFill>
                <a:srgbClr val="4A4A4A"/>
              </a:solidFill>
              <a:latin typeface="Average"/>
              <a:ea typeface="Average"/>
              <a:cs typeface="Average"/>
              <a:sym typeface="Average"/>
            </a:endParaRPr>
          </a:p>
          <a:p>
            <a:pPr indent="-336550" lvl="0" marL="457200" marR="0" rtl="0" algn="l">
              <a:lnSpc>
                <a:spcPct val="115000"/>
              </a:lnSpc>
              <a:spcBef>
                <a:spcPts val="0"/>
              </a:spcBef>
              <a:spcAft>
                <a:spcPts val="0"/>
              </a:spcAft>
              <a:buClr>
                <a:srgbClr val="4A4A4A"/>
              </a:buClr>
              <a:buSzPts val="1700"/>
              <a:buFont typeface="Average"/>
              <a:buAutoNum type="arabicPeriod"/>
            </a:pPr>
            <a:r>
              <a:rPr b="0" i="0" lang="en" sz="1700" u="none" cap="none" strike="noStrike">
                <a:solidFill>
                  <a:srgbClr val="4A4A4A"/>
                </a:solidFill>
                <a:latin typeface="Average"/>
                <a:ea typeface="Average"/>
                <a:cs typeface="Average"/>
                <a:sym typeface="Average"/>
              </a:rPr>
              <a:t>Every Application have a unique application master associated with framework</a:t>
            </a:r>
            <a:endParaRPr b="0" i="0" sz="1700" u="none" cap="none" strike="noStrike">
              <a:solidFill>
                <a:srgbClr val="4A4A4A"/>
              </a:solidFill>
              <a:latin typeface="Average"/>
              <a:ea typeface="Average"/>
              <a:cs typeface="Average"/>
              <a:sym typeface="Average"/>
            </a:endParaRPr>
          </a:p>
          <a:p>
            <a:pPr indent="-336550" lvl="0" marL="457200" marR="0" rtl="0" algn="l">
              <a:lnSpc>
                <a:spcPct val="115000"/>
              </a:lnSpc>
              <a:spcBef>
                <a:spcPts val="0"/>
              </a:spcBef>
              <a:spcAft>
                <a:spcPts val="0"/>
              </a:spcAft>
              <a:buClr>
                <a:srgbClr val="4A4A4A"/>
              </a:buClr>
              <a:buSzPts val="1700"/>
              <a:buFont typeface="Average"/>
              <a:buAutoNum type="arabicPeriod"/>
            </a:pPr>
            <a:r>
              <a:rPr b="0" i="0" lang="en" sz="1700" u="none" cap="none" strike="noStrike">
                <a:solidFill>
                  <a:srgbClr val="4A4A4A"/>
                </a:solidFill>
                <a:latin typeface="Average"/>
                <a:ea typeface="Average"/>
                <a:cs typeface="Average"/>
                <a:sym typeface="Average"/>
              </a:rPr>
              <a:t>Manage faults in applications execution in cluster</a:t>
            </a:r>
            <a:endParaRPr b="0" i="0" sz="1700" u="none" cap="none" strike="noStrike">
              <a:solidFill>
                <a:srgbClr val="4A4A4A"/>
              </a:solidFill>
              <a:latin typeface="Average"/>
              <a:ea typeface="Average"/>
              <a:cs typeface="Average"/>
              <a:sym typeface="Average"/>
            </a:endParaRPr>
          </a:p>
          <a:p>
            <a:pPr indent="0" lvl="0" marL="457200" marR="0" rtl="0" algn="l">
              <a:lnSpc>
                <a:spcPct val="115000"/>
              </a:lnSpc>
              <a:spcBef>
                <a:spcPts val="1200"/>
              </a:spcBef>
              <a:spcAft>
                <a:spcPts val="0"/>
              </a:spcAft>
              <a:buClr>
                <a:srgbClr val="000000"/>
              </a:buClr>
              <a:buSzPts val="1700"/>
              <a:buFont typeface="Arial"/>
              <a:buNone/>
            </a:pPr>
            <a:r>
              <a:rPr b="1" i="0" lang="en" sz="1700" u="none" cap="none" strike="noStrike">
                <a:solidFill>
                  <a:srgbClr val="4A4A4A"/>
                </a:solidFill>
                <a:latin typeface="Average"/>
                <a:ea typeface="Average"/>
                <a:cs typeface="Average"/>
                <a:sym typeface="Average"/>
              </a:rPr>
              <a:t>Main Tasks:</a:t>
            </a:r>
            <a:endParaRPr b="1" i="0" sz="1700" u="none" cap="none" strike="noStrike">
              <a:solidFill>
                <a:srgbClr val="4A4A4A"/>
              </a:solidFill>
              <a:latin typeface="Average"/>
              <a:ea typeface="Average"/>
              <a:cs typeface="Average"/>
              <a:sym typeface="Average"/>
            </a:endParaRPr>
          </a:p>
          <a:p>
            <a:pPr indent="-336550" lvl="0" marL="457200" marR="0" rtl="0" algn="l">
              <a:lnSpc>
                <a:spcPct val="115000"/>
              </a:lnSpc>
              <a:spcBef>
                <a:spcPts val="1200"/>
              </a:spcBef>
              <a:spcAft>
                <a:spcPts val="0"/>
              </a:spcAft>
              <a:buClr>
                <a:srgbClr val="4A4A4A"/>
              </a:buClr>
              <a:buSzPts val="1700"/>
              <a:buFont typeface="Average"/>
              <a:buChar char="●"/>
            </a:pPr>
            <a:r>
              <a:rPr b="0" i="0" lang="en" sz="1700" u="none" cap="none" strike="noStrike">
                <a:solidFill>
                  <a:srgbClr val="4A4A4A"/>
                </a:solidFill>
                <a:latin typeface="Average"/>
                <a:ea typeface="Average"/>
                <a:cs typeface="Average"/>
                <a:sym typeface="Average"/>
              </a:rPr>
              <a:t>Negotiate resources from Resource manager and works with node manager &amp; monitor tasks</a:t>
            </a:r>
            <a:endParaRPr b="0" i="0" sz="1700" u="none" cap="none" strike="noStrike">
              <a:solidFill>
                <a:srgbClr val="4A4A4A"/>
              </a:solidFill>
              <a:latin typeface="Average"/>
              <a:ea typeface="Average"/>
              <a:cs typeface="Average"/>
              <a:sym typeface="Average"/>
            </a:endParaRPr>
          </a:p>
          <a:p>
            <a:pPr indent="-336550" lvl="0" marL="457200" marR="0" rtl="0" algn="l">
              <a:lnSpc>
                <a:spcPct val="115000"/>
              </a:lnSpc>
              <a:spcBef>
                <a:spcPts val="0"/>
              </a:spcBef>
              <a:spcAft>
                <a:spcPts val="0"/>
              </a:spcAft>
              <a:buClr>
                <a:srgbClr val="4A4A4A"/>
              </a:buClr>
              <a:buSzPts val="1700"/>
              <a:buFont typeface="Average"/>
              <a:buChar char="●"/>
            </a:pPr>
            <a:r>
              <a:rPr b="0" i="0" lang="en" sz="1700" u="none" cap="none" strike="noStrike">
                <a:solidFill>
                  <a:srgbClr val="4A4A4A"/>
                </a:solidFill>
                <a:latin typeface="Average"/>
                <a:ea typeface="Average"/>
                <a:cs typeface="Average"/>
                <a:sym typeface="Average"/>
              </a:rPr>
              <a:t>Its should take appropriate containers from Resource Manager</a:t>
            </a:r>
            <a:endParaRPr b="0" i="0" sz="1700" u="none" cap="none" strike="noStrike">
              <a:solidFill>
                <a:srgbClr val="4A4A4A"/>
              </a:solidFill>
              <a:latin typeface="Average"/>
              <a:ea typeface="Average"/>
              <a:cs typeface="Average"/>
              <a:sym typeface="Average"/>
            </a:endParaRPr>
          </a:p>
          <a:p>
            <a:pPr indent="-336550" lvl="0" marL="457200" marR="0" rtl="0" algn="l">
              <a:lnSpc>
                <a:spcPct val="115000"/>
              </a:lnSpc>
              <a:spcBef>
                <a:spcPts val="0"/>
              </a:spcBef>
              <a:spcAft>
                <a:spcPts val="0"/>
              </a:spcAft>
              <a:buClr>
                <a:srgbClr val="4A4A4A"/>
              </a:buClr>
              <a:buSzPts val="1700"/>
              <a:buFont typeface="Average"/>
              <a:buChar char="●"/>
            </a:pPr>
            <a:r>
              <a:rPr b="0" i="0" lang="en" sz="1700" u="none" cap="none" strike="noStrike">
                <a:solidFill>
                  <a:srgbClr val="4A4A4A"/>
                </a:solidFill>
                <a:latin typeface="Average"/>
                <a:ea typeface="Average"/>
                <a:cs typeface="Average"/>
                <a:sym typeface="Average"/>
              </a:rPr>
              <a:t>Track &amp; monitor containers status</a:t>
            </a:r>
            <a:endParaRPr b="0" i="0" sz="1700" u="none" cap="none" strike="noStrike">
              <a:solidFill>
                <a:srgbClr val="4A4A4A"/>
              </a:solidFill>
              <a:latin typeface="Average"/>
              <a:ea typeface="Average"/>
              <a:cs typeface="Average"/>
              <a:sym typeface="Average"/>
            </a:endParaRPr>
          </a:p>
          <a:p>
            <a:pPr indent="-336550" lvl="0" marL="457200" marR="0" rtl="0" algn="l">
              <a:lnSpc>
                <a:spcPct val="115000"/>
              </a:lnSpc>
              <a:spcBef>
                <a:spcPts val="0"/>
              </a:spcBef>
              <a:spcAft>
                <a:spcPts val="0"/>
              </a:spcAft>
              <a:buClr>
                <a:srgbClr val="4A4A4A"/>
              </a:buClr>
              <a:buSzPts val="1700"/>
              <a:buFont typeface="Average"/>
              <a:buChar char="●"/>
            </a:pPr>
            <a:r>
              <a:rPr b="0" i="0" lang="en" sz="1700" u="none" cap="none" strike="noStrike">
                <a:solidFill>
                  <a:srgbClr val="4A4A4A"/>
                </a:solidFill>
                <a:latin typeface="Average"/>
                <a:ea typeface="Average"/>
                <a:cs typeface="Average"/>
                <a:sym typeface="Average"/>
              </a:rPr>
              <a:t>Updates pass to resource manager</a:t>
            </a:r>
            <a:endParaRPr b="0" i="0" sz="1700" u="none" cap="none" strike="noStrike">
              <a:solidFill>
                <a:srgbClr val="4A4A4A"/>
              </a:solidFill>
              <a:latin typeface="Average"/>
              <a:ea typeface="Average"/>
              <a:cs typeface="Average"/>
              <a:sym typeface="Average"/>
            </a:endParaRPr>
          </a:p>
          <a:p>
            <a:pPr indent="0" lvl="0" marL="0" marR="0" rtl="0" algn="l">
              <a:lnSpc>
                <a:spcPct val="115000"/>
              </a:lnSpc>
              <a:spcBef>
                <a:spcPts val="1200"/>
              </a:spcBef>
              <a:spcAft>
                <a:spcPts val="1200"/>
              </a:spcAft>
              <a:buClr>
                <a:srgbClr val="000000"/>
              </a:buClr>
              <a:buSzPts val="1700"/>
              <a:buFont typeface="Arial"/>
              <a:buNone/>
            </a:pPr>
            <a:r>
              <a:t/>
            </a:r>
            <a:endParaRPr b="0" i="0" sz="1700" u="none" cap="none" strike="noStrike">
              <a:solidFill>
                <a:srgbClr val="4A4A4A"/>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0"/>
                                        </p:tgtEl>
                                        <p:attrNameLst>
                                          <p:attrName>style.visibility</p:attrName>
                                        </p:attrNameLst>
                                      </p:cBhvr>
                                      <p:to>
                                        <p:strVal val="visible"/>
                                      </p:to>
                                    </p:set>
                                    <p:animEffect filter="fade" transition="in">
                                      <p:cBhvr>
                                        <p:cTn dur="1000"/>
                                        <p:tgtEl>
                                          <p:spTgt spid="17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84" name="Shape 1784"/>
        <p:cNvGrpSpPr/>
        <p:nvPr/>
      </p:nvGrpSpPr>
      <p:grpSpPr>
        <a:xfrm>
          <a:off x="0" y="0"/>
          <a:ext cx="0" cy="0"/>
          <a:chOff x="0" y="0"/>
          <a:chExt cx="0" cy="0"/>
        </a:xfrm>
      </p:grpSpPr>
      <p:sp>
        <p:nvSpPr>
          <p:cNvPr id="1785" name="Google Shape;1785;p106"/>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u="sng">
                <a:solidFill>
                  <a:srgbClr val="E09214"/>
                </a:solidFill>
                <a:latin typeface="Merriweather"/>
                <a:ea typeface="Merriweather"/>
                <a:cs typeface="Merriweather"/>
                <a:sym typeface="Merriweather"/>
              </a:rPr>
              <a:t>Main Components of YARN</a:t>
            </a:r>
            <a:endParaRPr b="1" u="sng">
              <a:solidFill>
                <a:srgbClr val="E09214"/>
              </a:solidFill>
              <a:latin typeface="Merriweather"/>
              <a:ea typeface="Merriweather"/>
              <a:cs typeface="Merriweather"/>
              <a:sym typeface="Merriweather"/>
            </a:endParaRPr>
          </a:p>
        </p:txBody>
      </p:sp>
      <p:pic>
        <p:nvPicPr>
          <p:cNvPr id="1786" name="Google Shape;1786;p106"/>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1787" name="Google Shape;1787;p106"/>
          <p:cNvSpPr txBox="1"/>
          <p:nvPr/>
        </p:nvSpPr>
        <p:spPr>
          <a:xfrm>
            <a:off x="57000" y="654325"/>
            <a:ext cx="9030000" cy="367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Average"/>
                <a:ea typeface="Average"/>
                <a:cs typeface="Average"/>
                <a:sym typeface="Average"/>
              </a:rPr>
              <a:t>4.  Container:</a:t>
            </a:r>
            <a:endParaRPr b="1" i="0" sz="20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verage"/>
              <a:ea typeface="Average"/>
              <a:cs typeface="Average"/>
              <a:sym typeface="Average"/>
            </a:endParaRPr>
          </a:p>
          <a:p>
            <a:pPr indent="-355600" lvl="0" marL="457200" marR="0" rtl="0" algn="l">
              <a:lnSpc>
                <a:spcPct val="100000"/>
              </a:lnSpc>
              <a:spcBef>
                <a:spcPts val="0"/>
              </a:spcBef>
              <a:spcAft>
                <a:spcPts val="0"/>
              </a:spcAft>
              <a:buClr>
                <a:srgbClr val="000000"/>
              </a:buClr>
              <a:buSzPts val="2000"/>
              <a:buFont typeface="Average"/>
              <a:buAutoNum type="arabicPeriod"/>
            </a:pPr>
            <a:r>
              <a:rPr b="0" i="0" lang="en" sz="2000" u="none" cap="none" strike="noStrike">
                <a:solidFill>
                  <a:srgbClr val="000000"/>
                </a:solidFill>
                <a:latin typeface="Average"/>
                <a:ea typeface="Average"/>
                <a:cs typeface="Average"/>
                <a:sym typeface="Average"/>
              </a:rPr>
              <a:t>Collection of physical resources[RAM, CPU, Disks on Single node]</a:t>
            </a:r>
            <a:endParaRPr b="0" i="0" sz="2000" u="none" cap="none" strike="noStrike">
              <a:solidFill>
                <a:srgbClr val="000000"/>
              </a:solidFill>
              <a:latin typeface="Average"/>
              <a:ea typeface="Average"/>
              <a:cs typeface="Average"/>
              <a:sym typeface="Average"/>
            </a:endParaRPr>
          </a:p>
          <a:p>
            <a:pPr indent="-355600" lvl="0" marL="457200" marR="0" rtl="0" algn="l">
              <a:lnSpc>
                <a:spcPct val="100000"/>
              </a:lnSpc>
              <a:spcBef>
                <a:spcPts val="0"/>
              </a:spcBef>
              <a:spcAft>
                <a:spcPts val="0"/>
              </a:spcAft>
              <a:buClr>
                <a:srgbClr val="000000"/>
              </a:buClr>
              <a:buSzPts val="2000"/>
              <a:buFont typeface="Average"/>
              <a:buAutoNum type="arabicPeriod"/>
            </a:pPr>
            <a:r>
              <a:rPr b="0" i="0" lang="en" sz="2000" u="none" cap="none" strike="noStrike">
                <a:solidFill>
                  <a:srgbClr val="000000"/>
                </a:solidFill>
                <a:latin typeface="Average"/>
                <a:ea typeface="Average"/>
                <a:cs typeface="Average"/>
                <a:sym typeface="Average"/>
              </a:rPr>
              <a:t>Yarn containers managed by CLC(Container Launch Context or Container Life Cycle)</a:t>
            </a:r>
            <a:endParaRPr b="0" i="0" sz="2000" u="none" cap="none" strike="noStrike">
              <a:solidFill>
                <a:srgbClr val="000000"/>
              </a:solidFill>
              <a:latin typeface="Average"/>
              <a:ea typeface="Average"/>
              <a:cs typeface="Average"/>
              <a:sym typeface="Average"/>
            </a:endParaRPr>
          </a:p>
          <a:p>
            <a:pPr indent="-355600" lvl="0" marL="457200" marR="0" rtl="0" algn="l">
              <a:lnSpc>
                <a:spcPct val="100000"/>
              </a:lnSpc>
              <a:spcBef>
                <a:spcPts val="0"/>
              </a:spcBef>
              <a:spcAft>
                <a:spcPts val="0"/>
              </a:spcAft>
              <a:buClr>
                <a:srgbClr val="000000"/>
              </a:buClr>
              <a:buSzPts val="2000"/>
              <a:buFont typeface="Average"/>
              <a:buAutoNum type="arabicPeriod"/>
            </a:pPr>
            <a:r>
              <a:rPr b="0" i="0" lang="en" sz="2000" u="none" cap="none" strike="noStrike">
                <a:solidFill>
                  <a:srgbClr val="000000"/>
                </a:solidFill>
                <a:latin typeface="Average"/>
                <a:ea typeface="Average"/>
                <a:cs typeface="Average"/>
                <a:sym typeface="Average"/>
              </a:rPr>
              <a:t>CLC contains map of environment variable dependencies stored in remotely accessible storage, Security tokens, Payloads for Node manager.</a:t>
            </a:r>
            <a:endParaRPr b="0" i="0" sz="2000" u="none" cap="none" strike="noStrike">
              <a:solidFill>
                <a:srgbClr val="000000"/>
              </a:solidFill>
              <a:latin typeface="Average"/>
              <a:ea typeface="Average"/>
              <a:cs typeface="Average"/>
              <a:sym typeface="Average"/>
            </a:endParaRPr>
          </a:p>
          <a:p>
            <a:pPr indent="-355600" lvl="0" marL="457200" marR="0" rtl="0" algn="l">
              <a:lnSpc>
                <a:spcPct val="100000"/>
              </a:lnSpc>
              <a:spcBef>
                <a:spcPts val="0"/>
              </a:spcBef>
              <a:spcAft>
                <a:spcPts val="0"/>
              </a:spcAft>
              <a:buClr>
                <a:srgbClr val="000000"/>
              </a:buClr>
              <a:buSzPts val="2000"/>
              <a:buFont typeface="Average"/>
              <a:buAutoNum type="arabicPeriod"/>
            </a:pPr>
            <a:r>
              <a:rPr b="0" i="0" lang="en" sz="2000" u="none" cap="none" strike="noStrike">
                <a:solidFill>
                  <a:srgbClr val="000000"/>
                </a:solidFill>
                <a:latin typeface="Average"/>
                <a:ea typeface="Average"/>
                <a:cs typeface="Average"/>
                <a:sym typeface="Average"/>
              </a:rPr>
              <a:t>Grant rights to application to use specific amount of resources on specific host</a:t>
            </a:r>
            <a:endParaRPr b="0" i="0" sz="20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Average"/>
              <a:ea typeface="Average"/>
              <a:cs typeface="Average"/>
              <a:sym typeface="Average"/>
            </a:endParaRPr>
          </a:p>
          <a:p>
            <a:pPr indent="0" lvl="0" marL="914400" marR="0" rtl="0" algn="l">
              <a:lnSpc>
                <a:spcPct val="115000"/>
              </a:lnSpc>
              <a:spcBef>
                <a:spcPts val="0"/>
              </a:spcBef>
              <a:spcAft>
                <a:spcPts val="0"/>
              </a:spcAft>
              <a:buClr>
                <a:srgbClr val="000000"/>
              </a:buClr>
              <a:buSzPts val="1700"/>
              <a:buFont typeface="Arial"/>
              <a:buNone/>
            </a:pPr>
            <a:r>
              <a:t/>
            </a:r>
            <a:endParaRPr b="0" i="0" sz="1700" u="none" cap="none" strike="noStrike">
              <a:solidFill>
                <a:srgbClr val="4A4A4A"/>
              </a:solidFill>
              <a:latin typeface="Average"/>
              <a:ea typeface="Average"/>
              <a:cs typeface="Average"/>
              <a:sym typeface="Average"/>
            </a:endParaRPr>
          </a:p>
          <a:p>
            <a:pPr indent="0" lvl="0" marL="0" marR="0" rtl="0" algn="l">
              <a:lnSpc>
                <a:spcPct val="115000"/>
              </a:lnSpc>
              <a:spcBef>
                <a:spcPts val="1200"/>
              </a:spcBef>
              <a:spcAft>
                <a:spcPts val="1200"/>
              </a:spcAft>
              <a:buClr>
                <a:srgbClr val="000000"/>
              </a:buClr>
              <a:buSzPts val="1700"/>
              <a:buFont typeface="Arial"/>
              <a:buNone/>
            </a:pPr>
            <a:r>
              <a:t/>
            </a:r>
            <a:endParaRPr b="0" i="0" sz="1700" u="none" cap="none" strike="noStrike">
              <a:solidFill>
                <a:srgbClr val="4A4A4A"/>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7"/>
                                        </p:tgtEl>
                                        <p:attrNameLst>
                                          <p:attrName>style.visibility</p:attrName>
                                        </p:attrNameLst>
                                      </p:cBhvr>
                                      <p:to>
                                        <p:strVal val="visible"/>
                                      </p:to>
                                    </p:set>
                                    <p:animEffect filter="fade" transition="in">
                                      <p:cBhvr>
                                        <p:cTn dur="1000"/>
                                        <p:tgtEl>
                                          <p:spTgt spid="17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91" name="Shape 1791"/>
        <p:cNvGrpSpPr/>
        <p:nvPr/>
      </p:nvGrpSpPr>
      <p:grpSpPr>
        <a:xfrm>
          <a:off x="0" y="0"/>
          <a:ext cx="0" cy="0"/>
          <a:chOff x="0" y="0"/>
          <a:chExt cx="0" cy="0"/>
        </a:xfrm>
      </p:grpSpPr>
      <p:sp>
        <p:nvSpPr>
          <p:cNvPr id="1792" name="Google Shape;1792;p107"/>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u="sng">
                <a:solidFill>
                  <a:srgbClr val="E09214"/>
                </a:solidFill>
                <a:latin typeface="Merriweather"/>
                <a:ea typeface="Merriweather"/>
                <a:cs typeface="Merriweather"/>
                <a:sym typeface="Merriweather"/>
              </a:rPr>
              <a:t>Application submission steps in  YARN</a:t>
            </a:r>
            <a:endParaRPr b="1" sz="2500" u="sng">
              <a:solidFill>
                <a:srgbClr val="E09214"/>
              </a:solidFill>
              <a:latin typeface="Merriweather"/>
              <a:ea typeface="Merriweather"/>
              <a:cs typeface="Merriweather"/>
              <a:sym typeface="Merriweather"/>
            </a:endParaRPr>
          </a:p>
        </p:txBody>
      </p:sp>
      <p:pic>
        <p:nvPicPr>
          <p:cNvPr id="1793" name="Google Shape;1793;p107"/>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1794" name="Google Shape;1794;p107"/>
          <p:cNvSpPr txBox="1"/>
          <p:nvPr/>
        </p:nvSpPr>
        <p:spPr>
          <a:xfrm>
            <a:off x="57000" y="654325"/>
            <a:ext cx="70488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200"/>
              </a:spcAft>
              <a:buClr>
                <a:srgbClr val="000000"/>
              </a:buClr>
              <a:buSzPts val="1700"/>
              <a:buFont typeface="Arial"/>
              <a:buNone/>
            </a:pPr>
            <a:r>
              <a:t/>
            </a:r>
            <a:endParaRPr b="0" i="0" sz="1700" u="none" cap="none" strike="noStrike">
              <a:solidFill>
                <a:srgbClr val="4A4A4A"/>
              </a:solidFill>
              <a:latin typeface="Average"/>
              <a:ea typeface="Average"/>
              <a:cs typeface="Average"/>
              <a:sym typeface="Average"/>
            </a:endParaRPr>
          </a:p>
        </p:txBody>
      </p:sp>
      <p:sp>
        <p:nvSpPr>
          <p:cNvPr id="1795" name="Google Shape;1795;p107"/>
          <p:cNvSpPr/>
          <p:nvPr/>
        </p:nvSpPr>
        <p:spPr>
          <a:xfrm>
            <a:off x="102703" y="871838"/>
            <a:ext cx="1574100" cy="1423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107"/>
          <p:cNvSpPr/>
          <p:nvPr/>
        </p:nvSpPr>
        <p:spPr>
          <a:xfrm>
            <a:off x="191103" y="1049353"/>
            <a:ext cx="1397400" cy="10329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Client Node</a:t>
            </a:r>
            <a:endParaRPr b="0" i="0" sz="1400" u="none" cap="none" strike="noStrike">
              <a:solidFill>
                <a:srgbClr val="000000"/>
              </a:solidFill>
              <a:latin typeface="Arial"/>
              <a:ea typeface="Arial"/>
              <a:cs typeface="Arial"/>
              <a:sym typeface="Arial"/>
            </a:endParaRPr>
          </a:p>
        </p:txBody>
      </p:sp>
      <p:sp>
        <p:nvSpPr>
          <p:cNvPr id="1797" name="Google Shape;1797;p107"/>
          <p:cNvSpPr/>
          <p:nvPr/>
        </p:nvSpPr>
        <p:spPr>
          <a:xfrm>
            <a:off x="367962" y="1241813"/>
            <a:ext cx="486300" cy="480000"/>
          </a:xfrm>
          <a:prstGeom prst="rect">
            <a:avLst/>
          </a:prstGeom>
          <a:solidFill>
            <a:srgbClr val="65ABF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MR </a:t>
            </a:r>
            <a:endParaRPr b="0" i="0" sz="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Code</a:t>
            </a:r>
            <a:endParaRPr b="0" i="0" sz="900" u="none" cap="none" strike="noStrike">
              <a:solidFill>
                <a:srgbClr val="000000"/>
              </a:solidFill>
              <a:latin typeface="Arial"/>
              <a:ea typeface="Arial"/>
              <a:cs typeface="Arial"/>
              <a:sym typeface="Arial"/>
            </a:endParaRPr>
          </a:p>
        </p:txBody>
      </p:sp>
      <p:sp>
        <p:nvSpPr>
          <p:cNvPr id="1798" name="Google Shape;1798;p107"/>
          <p:cNvSpPr/>
          <p:nvPr/>
        </p:nvSpPr>
        <p:spPr>
          <a:xfrm>
            <a:off x="999839" y="1241813"/>
            <a:ext cx="441900" cy="480000"/>
          </a:xfrm>
          <a:prstGeom prst="rect">
            <a:avLst/>
          </a:prstGeom>
          <a:solidFill>
            <a:srgbClr val="65ABF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MR</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Job</a:t>
            </a:r>
            <a:endParaRPr b="0" i="0" sz="1200" u="none" cap="none" strike="noStrike">
              <a:solidFill>
                <a:srgbClr val="000000"/>
              </a:solidFill>
              <a:latin typeface="Arial"/>
              <a:ea typeface="Arial"/>
              <a:cs typeface="Arial"/>
              <a:sym typeface="Arial"/>
            </a:endParaRPr>
          </a:p>
        </p:txBody>
      </p:sp>
      <p:sp>
        <p:nvSpPr>
          <p:cNvPr id="1799" name="Google Shape;1799;p107"/>
          <p:cNvSpPr/>
          <p:nvPr/>
        </p:nvSpPr>
        <p:spPr>
          <a:xfrm>
            <a:off x="2927748" y="879414"/>
            <a:ext cx="1791000" cy="10329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Resource manager node</a:t>
            </a:r>
            <a:endParaRPr b="0" i="0" sz="1100" u="none" cap="none" strike="noStrike">
              <a:solidFill>
                <a:srgbClr val="000000"/>
              </a:solidFill>
              <a:latin typeface="Arial"/>
              <a:ea typeface="Arial"/>
              <a:cs typeface="Arial"/>
              <a:sym typeface="Arial"/>
            </a:endParaRPr>
          </a:p>
        </p:txBody>
      </p:sp>
      <p:sp>
        <p:nvSpPr>
          <p:cNvPr id="1800" name="Google Shape;1800;p107"/>
          <p:cNvSpPr/>
          <p:nvPr/>
        </p:nvSpPr>
        <p:spPr>
          <a:xfrm>
            <a:off x="3199505" y="1007490"/>
            <a:ext cx="1030800" cy="527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Resource Manager</a:t>
            </a:r>
            <a:endParaRPr b="0" i="0" sz="1400" u="none" cap="none" strike="noStrike">
              <a:solidFill>
                <a:srgbClr val="000000"/>
              </a:solidFill>
              <a:latin typeface="Arial"/>
              <a:ea typeface="Arial"/>
              <a:cs typeface="Arial"/>
              <a:sym typeface="Arial"/>
            </a:endParaRPr>
          </a:p>
        </p:txBody>
      </p:sp>
      <p:sp>
        <p:nvSpPr>
          <p:cNvPr id="1801" name="Google Shape;1801;p107"/>
          <p:cNvSpPr/>
          <p:nvPr/>
        </p:nvSpPr>
        <p:spPr>
          <a:xfrm>
            <a:off x="102703" y="2723579"/>
            <a:ext cx="1574100" cy="1423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p107"/>
          <p:cNvSpPr/>
          <p:nvPr/>
        </p:nvSpPr>
        <p:spPr>
          <a:xfrm>
            <a:off x="412182" y="2801364"/>
            <a:ext cx="858000" cy="4800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Node Manage</a:t>
            </a:r>
            <a:r>
              <a:rPr b="0" i="0" lang="en" sz="1400" u="none" cap="none" strike="noStrike">
                <a:solidFill>
                  <a:srgbClr val="000000"/>
                </a:solidFill>
                <a:latin typeface="Arial"/>
                <a:ea typeface="Arial"/>
                <a:cs typeface="Arial"/>
                <a:sym typeface="Arial"/>
              </a:rPr>
              <a:t>r</a:t>
            </a:r>
            <a:endParaRPr b="0" i="0" sz="1400" u="none" cap="none" strike="noStrike">
              <a:solidFill>
                <a:srgbClr val="000000"/>
              </a:solidFill>
              <a:latin typeface="Arial"/>
              <a:ea typeface="Arial"/>
              <a:cs typeface="Arial"/>
              <a:sym typeface="Arial"/>
            </a:endParaRPr>
          </a:p>
        </p:txBody>
      </p:sp>
      <p:sp>
        <p:nvSpPr>
          <p:cNvPr id="1803" name="Google Shape;1803;p107"/>
          <p:cNvSpPr/>
          <p:nvPr/>
        </p:nvSpPr>
        <p:spPr>
          <a:xfrm>
            <a:off x="279523" y="3584006"/>
            <a:ext cx="1123200" cy="4800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App Master JVM</a:t>
            </a:r>
            <a:endParaRPr b="0" i="0" sz="1400" u="none" cap="none" strike="noStrike">
              <a:solidFill>
                <a:srgbClr val="000000"/>
              </a:solidFill>
              <a:latin typeface="Arial"/>
              <a:ea typeface="Arial"/>
              <a:cs typeface="Arial"/>
              <a:sym typeface="Arial"/>
            </a:endParaRPr>
          </a:p>
        </p:txBody>
      </p:sp>
      <p:sp>
        <p:nvSpPr>
          <p:cNvPr id="1804" name="Google Shape;1804;p107"/>
          <p:cNvSpPr/>
          <p:nvPr/>
        </p:nvSpPr>
        <p:spPr>
          <a:xfrm>
            <a:off x="2905150" y="2295184"/>
            <a:ext cx="1791000" cy="2322600"/>
          </a:xfrm>
          <a:prstGeom prst="rect">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107"/>
          <p:cNvSpPr/>
          <p:nvPr/>
        </p:nvSpPr>
        <p:spPr>
          <a:xfrm>
            <a:off x="3013689" y="2875396"/>
            <a:ext cx="1510800" cy="1627800"/>
          </a:xfrm>
          <a:prstGeom prst="rect">
            <a:avLst/>
          </a:prstGeom>
          <a:solidFill>
            <a:srgbClr val="E06666"/>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r>
              <a:rPr b="0" i="0" lang="en" sz="1200" u="none" cap="none" strike="noStrike">
                <a:solidFill>
                  <a:srgbClr val="000000"/>
                </a:solidFill>
                <a:latin typeface="Arial"/>
                <a:ea typeface="Arial"/>
                <a:cs typeface="Arial"/>
                <a:sym typeface="Arial"/>
              </a:rPr>
              <a:t>Task JVM </a:t>
            </a:r>
            <a:endParaRPr b="0" i="0" sz="1200" u="none" cap="none" strike="noStrike">
              <a:solidFill>
                <a:srgbClr val="000000"/>
              </a:solidFill>
              <a:latin typeface="Arial"/>
              <a:ea typeface="Arial"/>
              <a:cs typeface="Arial"/>
              <a:sym typeface="Arial"/>
            </a:endParaRPr>
          </a:p>
        </p:txBody>
      </p:sp>
      <p:sp>
        <p:nvSpPr>
          <p:cNvPr id="1806" name="Google Shape;1806;p107"/>
          <p:cNvSpPr/>
          <p:nvPr/>
        </p:nvSpPr>
        <p:spPr>
          <a:xfrm>
            <a:off x="3285915" y="2295184"/>
            <a:ext cx="858000" cy="4800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Node Manage</a:t>
            </a:r>
            <a:r>
              <a:rPr b="0" i="0" lang="en" sz="1400" u="none" cap="none" strike="noStrike">
                <a:solidFill>
                  <a:srgbClr val="000000"/>
                </a:solidFill>
                <a:latin typeface="Arial"/>
                <a:ea typeface="Arial"/>
                <a:cs typeface="Arial"/>
                <a:sym typeface="Arial"/>
              </a:rPr>
              <a:t>r</a:t>
            </a:r>
            <a:endParaRPr b="0" i="0" sz="1400" u="none" cap="none" strike="noStrike">
              <a:solidFill>
                <a:srgbClr val="000000"/>
              </a:solidFill>
              <a:latin typeface="Arial"/>
              <a:ea typeface="Arial"/>
              <a:cs typeface="Arial"/>
              <a:sym typeface="Arial"/>
            </a:endParaRPr>
          </a:p>
        </p:txBody>
      </p:sp>
      <p:sp>
        <p:nvSpPr>
          <p:cNvPr id="1807" name="Google Shape;1807;p107"/>
          <p:cNvSpPr/>
          <p:nvPr/>
        </p:nvSpPr>
        <p:spPr>
          <a:xfrm>
            <a:off x="3323968" y="3345262"/>
            <a:ext cx="890100" cy="4800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YARN Child</a:t>
            </a:r>
            <a:endParaRPr b="0" i="0" sz="1400" u="none" cap="none" strike="noStrike">
              <a:solidFill>
                <a:srgbClr val="000000"/>
              </a:solidFill>
              <a:latin typeface="Arial"/>
              <a:ea typeface="Arial"/>
              <a:cs typeface="Arial"/>
              <a:sym typeface="Arial"/>
            </a:endParaRPr>
          </a:p>
        </p:txBody>
      </p:sp>
      <p:sp>
        <p:nvSpPr>
          <p:cNvPr id="1808" name="Google Shape;1808;p107"/>
          <p:cNvSpPr/>
          <p:nvPr/>
        </p:nvSpPr>
        <p:spPr>
          <a:xfrm>
            <a:off x="3340126" y="4063981"/>
            <a:ext cx="858000" cy="3348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MR Task</a:t>
            </a:r>
            <a:endParaRPr b="0" i="0" sz="1300" u="none" cap="none" strike="noStrike">
              <a:solidFill>
                <a:srgbClr val="000000"/>
              </a:solidFill>
              <a:latin typeface="Arial"/>
              <a:ea typeface="Arial"/>
              <a:cs typeface="Arial"/>
              <a:sym typeface="Arial"/>
            </a:endParaRPr>
          </a:p>
        </p:txBody>
      </p:sp>
      <p:cxnSp>
        <p:nvCxnSpPr>
          <p:cNvPr id="1809" name="Google Shape;1809;p107"/>
          <p:cNvCxnSpPr/>
          <p:nvPr/>
        </p:nvCxnSpPr>
        <p:spPr>
          <a:xfrm flipH="1" rot="10800000">
            <a:off x="1690035" y="1174177"/>
            <a:ext cx="1224900" cy="2700"/>
          </a:xfrm>
          <a:prstGeom prst="straightConnector1">
            <a:avLst/>
          </a:prstGeom>
          <a:noFill/>
          <a:ln cap="flat" cmpd="sng" w="19050">
            <a:solidFill>
              <a:srgbClr val="444444"/>
            </a:solidFill>
            <a:prstDash val="solid"/>
            <a:round/>
            <a:headEnd len="sm" w="sm" type="none"/>
            <a:tailEnd len="med" w="med" type="stealth"/>
          </a:ln>
        </p:spPr>
      </p:cxnSp>
      <p:cxnSp>
        <p:nvCxnSpPr>
          <p:cNvPr id="1810" name="Google Shape;1810;p107"/>
          <p:cNvCxnSpPr/>
          <p:nvPr/>
        </p:nvCxnSpPr>
        <p:spPr>
          <a:xfrm flipH="1" rot="10800000">
            <a:off x="1690035" y="1582055"/>
            <a:ext cx="1224900" cy="2700"/>
          </a:xfrm>
          <a:prstGeom prst="straightConnector1">
            <a:avLst/>
          </a:prstGeom>
          <a:noFill/>
          <a:ln cap="flat" cmpd="sng" w="19050">
            <a:solidFill>
              <a:srgbClr val="444444"/>
            </a:solidFill>
            <a:prstDash val="solid"/>
            <a:round/>
            <a:headEnd len="med" w="med" type="stealth"/>
            <a:tailEnd len="sm" w="sm" type="none"/>
          </a:ln>
        </p:spPr>
      </p:cxnSp>
      <p:cxnSp>
        <p:nvCxnSpPr>
          <p:cNvPr id="1811" name="Google Shape;1811;p107"/>
          <p:cNvCxnSpPr/>
          <p:nvPr/>
        </p:nvCxnSpPr>
        <p:spPr>
          <a:xfrm flipH="1" rot="10800000">
            <a:off x="1694514" y="1883975"/>
            <a:ext cx="1264500" cy="1221000"/>
          </a:xfrm>
          <a:prstGeom prst="straightConnector1">
            <a:avLst/>
          </a:prstGeom>
          <a:noFill/>
          <a:ln cap="flat" cmpd="sng" w="19050">
            <a:solidFill>
              <a:srgbClr val="444444"/>
            </a:solidFill>
            <a:prstDash val="solid"/>
            <a:round/>
            <a:headEnd len="med" w="med" type="stealth"/>
            <a:tailEnd len="sm" w="sm" type="none"/>
          </a:ln>
        </p:spPr>
      </p:cxnSp>
      <p:cxnSp>
        <p:nvCxnSpPr>
          <p:cNvPr id="1812" name="Google Shape;1812;p107"/>
          <p:cNvCxnSpPr/>
          <p:nvPr/>
        </p:nvCxnSpPr>
        <p:spPr>
          <a:xfrm flipH="1" rot="10800000">
            <a:off x="1670258" y="1936086"/>
            <a:ext cx="1509900" cy="1465800"/>
          </a:xfrm>
          <a:prstGeom prst="straightConnector1">
            <a:avLst/>
          </a:prstGeom>
          <a:noFill/>
          <a:ln cap="flat" cmpd="sng" w="19050">
            <a:solidFill>
              <a:srgbClr val="444444"/>
            </a:solidFill>
            <a:prstDash val="solid"/>
            <a:round/>
            <a:headEnd len="sm" w="sm" type="none"/>
            <a:tailEnd len="med" w="med" type="stealth"/>
          </a:ln>
        </p:spPr>
      </p:cxnSp>
      <p:cxnSp>
        <p:nvCxnSpPr>
          <p:cNvPr id="1813" name="Google Shape;1813;p107"/>
          <p:cNvCxnSpPr/>
          <p:nvPr/>
        </p:nvCxnSpPr>
        <p:spPr>
          <a:xfrm flipH="1" rot="10800000">
            <a:off x="1690035" y="3583793"/>
            <a:ext cx="1224900" cy="2700"/>
          </a:xfrm>
          <a:prstGeom prst="straightConnector1">
            <a:avLst/>
          </a:prstGeom>
          <a:noFill/>
          <a:ln cap="flat" cmpd="sng" w="19050">
            <a:solidFill>
              <a:srgbClr val="444444"/>
            </a:solidFill>
            <a:prstDash val="solid"/>
            <a:round/>
            <a:headEnd len="sm" w="sm" type="none"/>
            <a:tailEnd len="med" w="med" type="stealth"/>
          </a:ln>
        </p:spPr>
      </p:cxnSp>
      <p:cxnSp>
        <p:nvCxnSpPr>
          <p:cNvPr id="1814" name="Google Shape;1814;p107"/>
          <p:cNvCxnSpPr/>
          <p:nvPr/>
        </p:nvCxnSpPr>
        <p:spPr>
          <a:xfrm>
            <a:off x="4117601" y="3042365"/>
            <a:ext cx="389100" cy="0"/>
          </a:xfrm>
          <a:prstGeom prst="straightConnector1">
            <a:avLst/>
          </a:prstGeom>
          <a:noFill/>
          <a:ln cap="flat" cmpd="sng" w="19050">
            <a:solidFill>
              <a:srgbClr val="444444"/>
            </a:solidFill>
            <a:prstDash val="solid"/>
            <a:round/>
            <a:headEnd len="sm" w="sm" type="none"/>
            <a:tailEnd len="med" w="med" type="stealth"/>
          </a:ln>
        </p:spPr>
      </p:cxnSp>
      <p:cxnSp>
        <p:nvCxnSpPr>
          <p:cNvPr id="1815" name="Google Shape;1815;p107"/>
          <p:cNvCxnSpPr>
            <a:stCxn id="1807" idx="2"/>
            <a:endCxn id="1808" idx="0"/>
          </p:cNvCxnSpPr>
          <p:nvPr/>
        </p:nvCxnSpPr>
        <p:spPr>
          <a:xfrm>
            <a:off x="3769018" y="3825262"/>
            <a:ext cx="0" cy="238800"/>
          </a:xfrm>
          <a:prstGeom prst="straightConnector1">
            <a:avLst/>
          </a:prstGeom>
          <a:noFill/>
          <a:ln cap="flat" cmpd="sng" w="19050">
            <a:solidFill>
              <a:srgbClr val="444444"/>
            </a:solidFill>
            <a:prstDash val="solid"/>
            <a:round/>
            <a:headEnd len="sm" w="sm" type="none"/>
            <a:tailEnd len="med" w="med" type="stealth"/>
          </a:ln>
        </p:spPr>
      </p:cxnSp>
      <p:sp>
        <p:nvSpPr>
          <p:cNvPr id="1816" name="Google Shape;1816;p107"/>
          <p:cNvSpPr txBox="1"/>
          <p:nvPr/>
        </p:nvSpPr>
        <p:spPr>
          <a:xfrm>
            <a:off x="1977512" y="862144"/>
            <a:ext cx="48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1,3</a:t>
            </a:r>
            <a:endParaRPr b="0" i="0" sz="1400" u="none" cap="none" strike="noStrike">
              <a:solidFill>
                <a:srgbClr val="000000"/>
              </a:solidFill>
              <a:latin typeface="Average"/>
              <a:ea typeface="Average"/>
              <a:cs typeface="Average"/>
              <a:sym typeface="Average"/>
            </a:endParaRPr>
          </a:p>
        </p:txBody>
      </p:sp>
      <p:sp>
        <p:nvSpPr>
          <p:cNvPr id="1817" name="Google Shape;1817;p107"/>
          <p:cNvSpPr txBox="1"/>
          <p:nvPr/>
        </p:nvSpPr>
        <p:spPr>
          <a:xfrm>
            <a:off x="2059092" y="1534993"/>
            <a:ext cx="48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2</a:t>
            </a:r>
            <a:endParaRPr b="0" i="0" sz="1400" u="none" cap="none" strike="noStrike">
              <a:solidFill>
                <a:srgbClr val="000000"/>
              </a:solidFill>
              <a:latin typeface="Average"/>
              <a:ea typeface="Average"/>
              <a:cs typeface="Average"/>
              <a:sym typeface="Average"/>
            </a:endParaRPr>
          </a:p>
        </p:txBody>
      </p:sp>
      <p:sp>
        <p:nvSpPr>
          <p:cNvPr id="1818" name="Google Shape;1818;p107"/>
          <p:cNvSpPr txBox="1"/>
          <p:nvPr/>
        </p:nvSpPr>
        <p:spPr>
          <a:xfrm>
            <a:off x="1977512" y="2223075"/>
            <a:ext cx="48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4-b</a:t>
            </a:r>
            <a:endParaRPr b="0" i="0" sz="1400" u="none" cap="none" strike="noStrike">
              <a:solidFill>
                <a:srgbClr val="000000"/>
              </a:solidFill>
              <a:latin typeface="Average"/>
              <a:ea typeface="Average"/>
              <a:cs typeface="Average"/>
              <a:sym typeface="Average"/>
            </a:endParaRPr>
          </a:p>
        </p:txBody>
      </p:sp>
      <p:sp>
        <p:nvSpPr>
          <p:cNvPr id="1819" name="Google Shape;1819;p107"/>
          <p:cNvSpPr txBox="1"/>
          <p:nvPr/>
        </p:nvSpPr>
        <p:spPr>
          <a:xfrm>
            <a:off x="2238166" y="2723579"/>
            <a:ext cx="48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5</a:t>
            </a:r>
            <a:endParaRPr b="0" i="0" sz="1400" u="none" cap="none" strike="noStrike">
              <a:solidFill>
                <a:srgbClr val="000000"/>
              </a:solidFill>
              <a:latin typeface="Average"/>
              <a:ea typeface="Average"/>
              <a:cs typeface="Average"/>
              <a:sym typeface="Average"/>
            </a:endParaRPr>
          </a:p>
        </p:txBody>
      </p:sp>
      <p:sp>
        <p:nvSpPr>
          <p:cNvPr id="1820" name="Google Shape;1820;p107"/>
          <p:cNvSpPr txBox="1"/>
          <p:nvPr/>
        </p:nvSpPr>
        <p:spPr>
          <a:xfrm>
            <a:off x="2047793" y="3637901"/>
            <a:ext cx="48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6-a</a:t>
            </a:r>
            <a:endParaRPr b="0" i="0" sz="1400" u="none" cap="none" strike="noStrike">
              <a:solidFill>
                <a:srgbClr val="000000"/>
              </a:solidFill>
              <a:latin typeface="Average"/>
              <a:ea typeface="Average"/>
              <a:cs typeface="Average"/>
              <a:sym typeface="Average"/>
            </a:endParaRPr>
          </a:p>
        </p:txBody>
      </p:sp>
      <p:sp>
        <p:nvSpPr>
          <p:cNvPr id="1821" name="Google Shape;1821;p107"/>
          <p:cNvSpPr txBox="1"/>
          <p:nvPr/>
        </p:nvSpPr>
        <p:spPr>
          <a:xfrm>
            <a:off x="4506787" y="2858045"/>
            <a:ext cx="48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6-b</a:t>
            </a:r>
            <a:endParaRPr b="0" i="0" sz="1400" u="none" cap="none" strike="noStrike">
              <a:solidFill>
                <a:srgbClr val="000000"/>
              </a:solidFill>
              <a:latin typeface="Average"/>
              <a:ea typeface="Average"/>
              <a:cs typeface="Average"/>
              <a:sym typeface="Average"/>
            </a:endParaRPr>
          </a:p>
        </p:txBody>
      </p:sp>
      <p:sp>
        <p:nvSpPr>
          <p:cNvPr id="1822" name="Google Shape;1822;p107"/>
          <p:cNvSpPr txBox="1"/>
          <p:nvPr/>
        </p:nvSpPr>
        <p:spPr>
          <a:xfrm>
            <a:off x="3816454" y="3760301"/>
            <a:ext cx="48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7</a:t>
            </a:r>
            <a:endParaRPr b="0" i="0" sz="1400" u="none" cap="none" strike="noStrike">
              <a:solidFill>
                <a:srgbClr val="000000"/>
              </a:solidFill>
              <a:latin typeface="Average"/>
              <a:ea typeface="Average"/>
              <a:cs typeface="Average"/>
              <a:sym typeface="Average"/>
            </a:endParaRPr>
          </a:p>
        </p:txBody>
      </p:sp>
      <p:cxnSp>
        <p:nvCxnSpPr>
          <p:cNvPr id="1823" name="Google Shape;1823;p107"/>
          <p:cNvCxnSpPr>
            <a:stCxn id="1802" idx="2"/>
            <a:endCxn id="1803" idx="0"/>
          </p:cNvCxnSpPr>
          <p:nvPr/>
        </p:nvCxnSpPr>
        <p:spPr>
          <a:xfrm>
            <a:off x="841182" y="3281364"/>
            <a:ext cx="0" cy="302700"/>
          </a:xfrm>
          <a:prstGeom prst="straightConnector1">
            <a:avLst/>
          </a:prstGeom>
          <a:noFill/>
          <a:ln cap="flat" cmpd="sng" w="19050">
            <a:solidFill>
              <a:srgbClr val="444444"/>
            </a:solidFill>
            <a:prstDash val="solid"/>
            <a:round/>
            <a:headEnd len="sm" w="sm" type="none"/>
            <a:tailEnd len="med" w="med" type="stealth"/>
          </a:ln>
        </p:spPr>
      </p:cxnSp>
      <p:sp>
        <p:nvSpPr>
          <p:cNvPr id="1824" name="Google Shape;1824;p107"/>
          <p:cNvSpPr txBox="1"/>
          <p:nvPr/>
        </p:nvSpPr>
        <p:spPr>
          <a:xfrm>
            <a:off x="354683" y="3272255"/>
            <a:ext cx="48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4-a</a:t>
            </a:r>
            <a:endParaRPr b="0" i="0" sz="1400" u="none" cap="none" strike="noStrike">
              <a:solidFill>
                <a:srgbClr val="000000"/>
              </a:solidFill>
              <a:latin typeface="Average"/>
              <a:ea typeface="Average"/>
              <a:cs typeface="Average"/>
              <a:sym typeface="Average"/>
            </a:endParaRPr>
          </a:p>
        </p:txBody>
      </p:sp>
      <p:sp>
        <p:nvSpPr>
          <p:cNvPr id="1825" name="Google Shape;1825;p107"/>
          <p:cNvSpPr txBox="1"/>
          <p:nvPr/>
        </p:nvSpPr>
        <p:spPr>
          <a:xfrm>
            <a:off x="5293050" y="1173725"/>
            <a:ext cx="3872400" cy="26781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rgbClr val="000000"/>
              </a:buClr>
              <a:buSzPts val="1800"/>
              <a:buFont typeface="Average"/>
              <a:buAutoNum type="arabicPeriod"/>
            </a:pPr>
            <a:r>
              <a:rPr b="0" i="0" lang="en" sz="1800" u="none" cap="none" strike="noStrike">
                <a:solidFill>
                  <a:srgbClr val="000000"/>
                </a:solidFill>
                <a:latin typeface="Average"/>
                <a:ea typeface="Average"/>
                <a:cs typeface="Average"/>
                <a:sym typeface="Average"/>
              </a:rPr>
              <a:t>Submit the Job</a:t>
            </a:r>
            <a:endParaRPr b="0" i="0" sz="1800" u="none" cap="none" strike="noStrike">
              <a:solidFill>
                <a:srgbClr val="000000"/>
              </a:solidFill>
              <a:latin typeface="Average"/>
              <a:ea typeface="Average"/>
              <a:cs typeface="Average"/>
              <a:sym typeface="Average"/>
            </a:endParaRPr>
          </a:p>
          <a:p>
            <a:pPr indent="-342900" lvl="0" marL="457200" marR="0" rtl="0" algn="l">
              <a:lnSpc>
                <a:spcPct val="100000"/>
              </a:lnSpc>
              <a:spcBef>
                <a:spcPts val="0"/>
              </a:spcBef>
              <a:spcAft>
                <a:spcPts val="0"/>
              </a:spcAft>
              <a:buClr>
                <a:srgbClr val="000000"/>
              </a:buClr>
              <a:buSzPts val="1800"/>
              <a:buFont typeface="Average"/>
              <a:buAutoNum type="arabicPeriod"/>
            </a:pPr>
            <a:r>
              <a:rPr b="0" i="0" lang="en" sz="1800" u="none" cap="none" strike="noStrike">
                <a:solidFill>
                  <a:srgbClr val="000000"/>
                </a:solidFill>
                <a:latin typeface="Average"/>
                <a:ea typeface="Average"/>
                <a:cs typeface="Average"/>
                <a:sym typeface="Average"/>
              </a:rPr>
              <a:t>Get Application ID</a:t>
            </a:r>
            <a:endParaRPr b="0" i="0" sz="1800" u="none" cap="none" strike="noStrike">
              <a:solidFill>
                <a:srgbClr val="000000"/>
              </a:solidFill>
              <a:latin typeface="Average"/>
              <a:ea typeface="Average"/>
              <a:cs typeface="Average"/>
              <a:sym typeface="Average"/>
            </a:endParaRPr>
          </a:p>
          <a:p>
            <a:pPr indent="-342900" lvl="0" marL="457200" marR="0" rtl="0" algn="l">
              <a:lnSpc>
                <a:spcPct val="100000"/>
              </a:lnSpc>
              <a:spcBef>
                <a:spcPts val="0"/>
              </a:spcBef>
              <a:spcAft>
                <a:spcPts val="0"/>
              </a:spcAft>
              <a:buClr>
                <a:srgbClr val="000000"/>
              </a:buClr>
              <a:buSzPts val="1800"/>
              <a:buFont typeface="Average"/>
              <a:buAutoNum type="arabicPeriod"/>
            </a:pPr>
            <a:r>
              <a:rPr b="0" i="0" lang="en" sz="1800" u="none" cap="none" strike="noStrike">
                <a:solidFill>
                  <a:srgbClr val="000000"/>
                </a:solidFill>
                <a:latin typeface="Average"/>
                <a:ea typeface="Average"/>
                <a:cs typeface="Average"/>
                <a:sym typeface="Average"/>
              </a:rPr>
              <a:t>Application submission context</a:t>
            </a:r>
            <a:endParaRPr b="0" i="0" sz="1800" u="none" cap="none" strike="noStrike">
              <a:solidFill>
                <a:srgbClr val="000000"/>
              </a:solidFill>
              <a:latin typeface="Average"/>
              <a:ea typeface="Average"/>
              <a:cs typeface="Average"/>
              <a:sym typeface="Average"/>
            </a:endParaRPr>
          </a:p>
          <a:p>
            <a:pPr indent="-342900" lvl="0" marL="457200" marR="0" rtl="0" algn="l">
              <a:lnSpc>
                <a:spcPct val="100000"/>
              </a:lnSpc>
              <a:spcBef>
                <a:spcPts val="0"/>
              </a:spcBef>
              <a:spcAft>
                <a:spcPts val="0"/>
              </a:spcAft>
              <a:buClr>
                <a:srgbClr val="000000"/>
              </a:buClr>
              <a:buSzPts val="1800"/>
              <a:buFont typeface="Average"/>
              <a:buAutoNum type="arabicPeriod"/>
            </a:pPr>
            <a:r>
              <a:rPr b="0" i="0" lang="en" sz="1800" u="none" cap="none" strike="noStrike">
                <a:solidFill>
                  <a:srgbClr val="000000"/>
                </a:solidFill>
                <a:latin typeface="Average"/>
                <a:ea typeface="Average"/>
                <a:cs typeface="Average"/>
                <a:sym typeface="Average"/>
              </a:rPr>
              <a:t>(a) Start Container launch</a:t>
            </a:r>
            <a:endParaRPr b="0" i="0" sz="18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verage"/>
                <a:ea typeface="Average"/>
                <a:cs typeface="Average"/>
                <a:sym typeface="Average"/>
              </a:rPr>
              <a:t>(b) Launch Application Master</a:t>
            </a:r>
            <a:endParaRPr b="0" i="0" sz="1800" u="none" cap="none" strike="noStrike">
              <a:solidFill>
                <a:srgbClr val="000000"/>
              </a:solidFill>
              <a:latin typeface="Average"/>
              <a:ea typeface="Average"/>
              <a:cs typeface="Average"/>
              <a:sym typeface="Average"/>
            </a:endParaRPr>
          </a:p>
          <a:p>
            <a:pPr indent="-342900" lvl="0" marL="457200" marR="0" rtl="0" algn="l">
              <a:lnSpc>
                <a:spcPct val="100000"/>
              </a:lnSpc>
              <a:spcBef>
                <a:spcPts val="0"/>
              </a:spcBef>
              <a:spcAft>
                <a:spcPts val="0"/>
              </a:spcAft>
              <a:buClr>
                <a:srgbClr val="000000"/>
              </a:buClr>
              <a:buSzPts val="1800"/>
              <a:buFont typeface="Average"/>
              <a:buAutoNum type="arabicPeriod"/>
            </a:pPr>
            <a:r>
              <a:rPr b="0" i="0" lang="en" sz="1800" u="none" cap="none" strike="noStrike">
                <a:solidFill>
                  <a:srgbClr val="000000"/>
                </a:solidFill>
                <a:latin typeface="Average"/>
                <a:ea typeface="Average"/>
                <a:cs typeface="Average"/>
                <a:sym typeface="Average"/>
              </a:rPr>
              <a:t>Allocate Resources</a:t>
            </a:r>
            <a:endParaRPr b="0" i="0" sz="1800" u="none" cap="none" strike="noStrike">
              <a:solidFill>
                <a:srgbClr val="000000"/>
              </a:solidFill>
              <a:latin typeface="Average"/>
              <a:ea typeface="Average"/>
              <a:cs typeface="Average"/>
              <a:sym typeface="Average"/>
            </a:endParaRPr>
          </a:p>
          <a:p>
            <a:pPr indent="-342900" lvl="0" marL="457200" marR="0" rtl="0" algn="l">
              <a:lnSpc>
                <a:spcPct val="100000"/>
              </a:lnSpc>
              <a:spcBef>
                <a:spcPts val="0"/>
              </a:spcBef>
              <a:spcAft>
                <a:spcPts val="0"/>
              </a:spcAft>
              <a:buClr>
                <a:srgbClr val="000000"/>
              </a:buClr>
              <a:buSzPts val="1800"/>
              <a:buFont typeface="Average"/>
              <a:buAutoNum type="arabicPeriod"/>
            </a:pPr>
            <a:r>
              <a:rPr b="0" i="0" lang="en" sz="1800" u="none" cap="none" strike="noStrike">
                <a:solidFill>
                  <a:srgbClr val="000000"/>
                </a:solidFill>
                <a:latin typeface="Average"/>
                <a:ea typeface="Average"/>
                <a:cs typeface="Average"/>
                <a:sym typeface="Average"/>
              </a:rPr>
              <a:t>(a) Container</a:t>
            </a:r>
            <a:endParaRPr b="0" i="0" sz="18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verage"/>
                <a:ea typeface="Average"/>
                <a:cs typeface="Average"/>
                <a:sym typeface="Average"/>
              </a:rPr>
              <a:t>(b) Launch</a:t>
            </a:r>
            <a:endParaRPr b="0" i="0" sz="1800" u="none" cap="none" strike="noStrike">
              <a:solidFill>
                <a:srgbClr val="000000"/>
              </a:solidFill>
              <a:latin typeface="Average"/>
              <a:ea typeface="Average"/>
              <a:cs typeface="Average"/>
              <a:sym typeface="Average"/>
            </a:endParaRPr>
          </a:p>
          <a:p>
            <a:pPr indent="-342900" lvl="0" marL="457200" marR="0" rtl="0" algn="l">
              <a:lnSpc>
                <a:spcPct val="100000"/>
              </a:lnSpc>
              <a:spcBef>
                <a:spcPts val="0"/>
              </a:spcBef>
              <a:spcAft>
                <a:spcPts val="0"/>
              </a:spcAft>
              <a:buClr>
                <a:srgbClr val="000000"/>
              </a:buClr>
              <a:buSzPts val="1800"/>
              <a:buFont typeface="Average"/>
              <a:buAutoNum type="arabicPeriod"/>
            </a:pPr>
            <a:r>
              <a:rPr b="0" i="0" lang="en" sz="1800" u="none" cap="none" strike="noStrike">
                <a:solidFill>
                  <a:srgbClr val="000000"/>
                </a:solidFill>
                <a:latin typeface="Average"/>
                <a:ea typeface="Average"/>
                <a:cs typeface="Average"/>
                <a:sym typeface="Average"/>
              </a:rPr>
              <a:t>Execute</a:t>
            </a:r>
            <a:endParaRPr b="0" i="0" sz="18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792"/>
                                        </p:tgtEl>
                                        <p:attrNameLst>
                                          <p:attrName>style.visibility</p:attrName>
                                        </p:attrNameLst>
                                      </p:cBhvr>
                                      <p:to>
                                        <p:strVal val="visible"/>
                                      </p:to>
                                    </p:set>
                                    <p:anim calcmode="lin" valueType="num">
                                      <p:cBhvr additive="base">
                                        <p:cTn dur="1000"/>
                                        <p:tgtEl>
                                          <p:spTgt spid="179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4"/>
                                        </p:tgtEl>
                                        <p:attrNameLst>
                                          <p:attrName>style.visibility</p:attrName>
                                        </p:attrNameLst>
                                      </p:cBhvr>
                                      <p:to>
                                        <p:strVal val="visible"/>
                                      </p:to>
                                    </p:set>
                                    <p:animEffect filter="fade" transition="in">
                                      <p:cBhvr>
                                        <p:cTn dur="1000"/>
                                        <p:tgtEl>
                                          <p:spTgt spid="1794"/>
                                        </p:tgtEl>
                                      </p:cBhvr>
                                    </p:animEffect>
                                  </p:childTnLst>
                                </p:cTn>
                              </p:par>
                              <p:par>
                                <p:cTn fill="hold" nodeType="withEffect" presetClass="entr" presetID="10" presetSubtype="0">
                                  <p:stCondLst>
                                    <p:cond delay="0"/>
                                  </p:stCondLst>
                                  <p:childTnLst>
                                    <p:set>
                                      <p:cBhvr>
                                        <p:cTn dur="1" fill="hold">
                                          <p:stCondLst>
                                            <p:cond delay="0"/>
                                          </p:stCondLst>
                                        </p:cTn>
                                        <p:tgtEl>
                                          <p:spTgt spid="1795"/>
                                        </p:tgtEl>
                                        <p:attrNameLst>
                                          <p:attrName>style.visibility</p:attrName>
                                        </p:attrNameLst>
                                      </p:cBhvr>
                                      <p:to>
                                        <p:strVal val="visible"/>
                                      </p:to>
                                    </p:set>
                                    <p:animEffect filter="fade" transition="in">
                                      <p:cBhvr>
                                        <p:cTn dur="1000"/>
                                        <p:tgtEl>
                                          <p:spTgt spid="1795"/>
                                        </p:tgtEl>
                                      </p:cBhvr>
                                    </p:animEffect>
                                  </p:childTnLst>
                                </p:cTn>
                              </p:par>
                              <p:par>
                                <p:cTn fill="hold" nodeType="withEffect" presetClass="entr" presetID="10" presetSubtype="0">
                                  <p:stCondLst>
                                    <p:cond delay="0"/>
                                  </p:stCondLst>
                                  <p:childTnLst>
                                    <p:set>
                                      <p:cBhvr>
                                        <p:cTn dur="1" fill="hold">
                                          <p:stCondLst>
                                            <p:cond delay="0"/>
                                          </p:stCondLst>
                                        </p:cTn>
                                        <p:tgtEl>
                                          <p:spTgt spid="1796"/>
                                        </p:tgtEl>
                                        <p:attrNameLst>
                                          <p:attrName>style.visibility</p:attrName>
                                        </p:attrNameLst>
                                      </p:cBhvr>
                                      <p:to>
                                        <p:strVal val="visible"/>
                                      </p:to>
                                    </p:set>
                                    <p:animEffect filter="fade" transition="in">
                                      <p:cBhvr>
                                        <p:cTn dur="1000"/>
                                        <p:tgtEl>
                                          <p:spTgt spid="1796"/>
                                        </p:tgtEl>
                                      </p:cBhvr>
                                    </p:animEffect>
                                  </p:childTnLst>
                                </p:cTn>
                              </p:par>
                              <p:par>
                                <p:cTn fill="hold" nodeType="withEffect" presetClass="entr" presetID="10" presetSubtype="0">
                                  <p:stCondLst>
                                    <p:cond delay="0"/>
                                  </p:stCondLst>
                                  <p:childTnLst>
                                    <p:set>
                                      <p:cBhvr>
                                        <p:cTn dur="1" fill="hold">
                                          <p:stCondLst>
                                            <p:cond delay="0"/>
                                          </p:stCondLst>
                                        </p:cTn>
                                        <p:tgtEl>
                                          <p:spTgt spid="1797"/>
                                        </p:tgtEl>
                                        <p:attrNameLst>
                                          <p:attrName>style.visibility</p:attrName>
                                        </p:attrNameLst>
                                      </p:cBhvr>
                                      <p:to>
                                        <p:strVal val="visible"/>
                                      </p:to>
                                    </p:set>
                                    <p:animEffect filter="fade" transition="in">
                                      <p:cBhvr>
                                        <p:cTn dur="1000"/>
                                        <p:tgtEl>
                                          <p:spTgt spid="1797"/>
                                        </p:tgtEl>
                                      </p:cBhvr>
                                    </p:animEffect>
                                  </p:childTnLst>
                                </p:cTn>
                              </p:par>
                              <p:par>
                                <p:cTn fill="hold" nodeType="withEffect" presetClass="entr" presetID="10" presetSubtype="0">
                                  <p:stCondLst>
                                    <p:cond delay="0"/>
                                  </p:stCondLst>
                                  <p:childTnLst>
                                    <p:set>
                                      <p:cBhvr>
                                        <p:cTn dur="1" fill="hold">
                                          <p:stCondLst>
                                            <p:cond delay="0"/>
                                          </p:stCondLst>
                                        </p:cTn>
                                        <p:tgtEl>
                                          <p:spTgt spid="1798"/>
                                        </p:tgtEl>
                                        <p:attrNameLst>
                                          <p:attrName>style.visibility</p:attrName>
                                        </p:attrNameLst>
                                      </p:cBhvr>
                                      <p:to>
                                        <p:strVal val="visible"/>
                                      </p:to>
                                    </p:set>
                                    <p:animEffect filter="fade" transition="in">
                                      <p:cBhvr>
                                        <p:cTn dur="1000"/>
                                        <p:tgtEl>
                                          <p:spTgt spid="1798"/>
                                        </p:tgtEl>
                                      </p:cBhvr>
                                    </p:animEffect>
                                  </p:childTnLst>
                                </p:cTn>
                              </p:par>
                              <p:par>
                                <p:cTn fill="hold" nodeType="withEffect" presetClass="entr" presetID="10" presetSubtype="0">
                                  <p:stCondLst>
                                    <p:cond delay="0"/>
                                  </p:stCondLst>
                                  <p:childTnLst>
                                    <p:set>
                                      <p:cBhvr>
                                        <p:cTn dur="1" fill="hold">
                                          <p:stCondLst>
                                            <p:cond delay="0"/>
                                          </p:stCondLst>
                                        </p:cTn>
                                        <p:tgtEl>
                                          <p:spTgt spid="1799"/>
                                        </p:tgtEl>
                                        <p:attrNameLst>
                                          <p:attrName>style.visibility</p:attrName>
                                        </p:attrNameLst>
                                      </p:cBhvr>
                                      <p:to>
                                        <p:strVal val="visible"/>
                                      </p:to>
                                    </p:set>
                                    <p:animEffect filter="fade" transition="in">
                                      <p:cBhvr>
                                        <p:cTn dur="1000"/>
                                        <p:tgtEl>
                                          <p:spTgt spid="1799"/>
                                        </p:tgtEl>
                                      </p:cBhvr>
                                    </p:animEffect>
                                  </p:childTnLst>
                                </p:cTn>
                              </p:par>
                              <p:par>
                                <p:cTn fill="hold" nodeType="withEffect" presetClass="entr" presetID="10" presetSubtype="0">
                                  <p:stCondLst>
                                    <p:cond delay="0"/>
                                  </p:stCondLst>
                                  <p:childTnLst>
                                    <p:set>
                                      <p:cBhvr>
                                        <p:cTn dur="1" fill="hold">
                                          <p:stCondLst>
                                            <p:cond delay="0"/>
                                          </p:stCondLst>
                                        </p:cTn>
                                        <p:tgtEl>
                                          <p:spTgt spid="1800"/>
                                        </p:tgtEl>
                                        <p:attrNameLst>
                                          <p:attrName>style.visibility</p:attrName>
                                        </p:attrNameLst>
                                      </p:cBhvr>
                                      <p:to>
                                        <p:strVal val="visible"/>
                                      </p:to>
                                    </p:set>
                                    <p:animEffect filter="fade" transition="in">
                                      <p:cBhvr>
                                        <p:cTn dur="1000"/>
                                        <p:tgtEl>
                                          <p:spTgt spid="1800"/>
                                        </p:tgtEl>
                                      </p:cBhvr>
                                    </p:animEffect>
                                  </p:childTnLst>
                                </p:cTn>
                              </p:par>
                              <p:par>
                                <p:cTn fill="hold" nodeType="withEffect" presetClass="entr" presetID="10" presetSubtype="0">
                                  <p:stCondLst>
                                    <p:cond delay="0"/>
                                  </p:stCondLst>
                                  <p:childTnLst>
                                    <p:set>
                                      <p:cBhvr>
                                        <p:cTn dur="1" fill="hold">
                                          <p:stCondLst>
                                            <p:cond delay="0"/>
                                          </p:stCondLst>
                                        </p:cTn>
                                        <p:tgtEl>
                                          <p:spTgt spid="1801"/>
                                        </p:tgtEl>
                                        <p:attrNameLst>
                                          <p:attrName>style.visibility</p:attrName>
                                        </p:attrNameLst>
                                      </p:cBhvr>
                                      <p:to>
                                        <p:strVal val="visible"/>
                                      </p:to>
                                    </p:set>
                                    <p:animEffect filter="fade" transition="in">
                                      <p:cBhvr>
                                        <p:cTn dur="1000"/>
                                        <p:tgtEl>
                                          <p:spTgt spid="1801"/>
                                        </p:tgtEl>
                                      </p:cBhvr>
                                    </p:animEffect>
                                  </p:childTnLst>
                                </p:cTn>
                              </p:par>
                              <p:par>
                                <p:cTn fill="hold" nodeType="withEffect" presetClass="entr" presetID="10" presetSubtype="0">
                                  <p:stCondLst>
                                    <p:cond delay="0"/>
                                  </p:stCondLst>
                                  <p:childTnLst>
                                    <p:set>
                                      <p:cBhvr>
                                        <p:cTn dur="1" fill="hold">
                                          <p:stCondLst>
                                            <p:cond delay="0"/>
                                          </p:stCondLst>
                                        </p:cTn>
                                        <p:tgtEl>
                                          <p:spTgt spid="1802"/>
                                        </p:tgtEl>
                                        <p:attrNameLst>
                                          <p:attrName>style.visibility</p:attrName>
                                        </p:attrNameLst>
                                      </p:cBhvr>
                                      <p:to>
                                        <p:strVal val="visible"/>
                                      </p:to>
                                    </p:set>
                                    <p:animEffect filter="fade" transition="in">
                                      <p:cBhvr>
                                        <p:cTn dur="1000"/>
                                        <p:tgtEl>
                                          <p:spTgt spid="1802"/>
                                        </p:tgtEl>
                                      </p:cBhvr>
                                    </p:animEffect>
                                  </p:childTnLst>
                                </p:cTn>
                              </p:par>
                              <p:par>
                                <p:cTn fill="hold" nodeType="withEffect" presetClass="entr" presetID="10" presetSubtype="0">
                                  <p:stCondLst>
                                    <p:cond delay="0"/>
                                  </p:stCondLst>
                                  <p:childTnLst>
                                    <p:set>
                                      <p:cBhvr>
                                        <p:cTn dur="1" fill="hold">
                                          <p:stCondLst>
                                            <p:cond delay="0"/>
                                          </p:stCondLst>
                                        </p:cTn>
                                        <p:tgtEl>
                                          <p:spTgt spid="1803"/>
                                        </p:tgtEl>
                                        <p:attrNameLst>
                                          <p:attrName>style.visibility</p:attrName>
                                        </p:attrNameLst>
                                      </p:cBhvr>
                                      <p:to>
                                        <p:strVal val="visible"/>
                                      </p:to>
                                    </p:set>
                                    <p:animEffect filter="fade" transition="in">
                                      <p:cBhvr>
                                        <p:cTn dur="1000"/>
                                        <p:tgtEl>
                                          <p:spTgt spid="1803"/>
                                        </p:tgtEl>
                                      </p:cBhvr>
                                    </p:animEffect>
                                  </p:childTnLst>
                                </p:cTn>
                              </p:par>
                              <p:par>
                                <p:cTn fill="hold" nodeType="withEffect" presetClass="entr" presetID="10" presetSubtype="0">
                                  <p:stCondLst>
                                    <p:cond delay="0"/>
                                  </p:stCondLst>
                                  <p:childTnLst>
                                    <p:set>
                                      <p:cBhvr>
                                        <p:cTn dur="1" fill="hold">
                                          <p:stCondLst>
                                            <p:cond delay="0"/>
                                          </p:stCondLst>
                                        </p:cTn>
                                        <p:tgtEl>
                                          <p:spTgt spid="1804"/>
                                        </p:tgtEl>
                                        <p:attrNameLst>
                                          <p:attrName>style.visibility</p:attrName>
                                        </p:attrNameLst>
                                      </p:cBhvr>
                                      <p:to>
                                        <p:strVal val="visible"/>
                                      </p:to>
                                    </p:set>
                                    <p:animEffect filter="fade" transition="in">
                                      <p:cBhvr>
                                        <p:cTn dur="1000"/>
                                        <p:tgtEl>
                                          <p:spTgt spid="1804"/>
                                        </p:tgtEl>
                                      </p:cBhvr>
                                    </p:animEffect>
                                  </p:childTnLst>
                                </p:cTn>
                              </p:par>
                              <p:par>
                                <p:cTn fill="hold" nodeType="withEffect" presetClass="entr" presetID="10" presetSubtype="0">
                                  <p:stCondLst>
                                    <p:cond delay="0"/>
                                  </p:stCondLst>
                                  <p:childTnLst>
                                    <p:set>
                                      <p:cBhvr>
                                        <p:cTn dur="1" fill="hold">
                                          <p:stCondLst>
                                            <p:cond delay="0"/>
                                          </p:stCondLst>
                                        </p:cTn>
                                        <p:tgtEl>
                                          <p:spTgt spid="1805"/>
                                        </p:tgtEl>
                                        <p:attrNameLst>
                                          <p:attrName>style.visibility</p:attrName>
                                        </p:attrNameLst>
                                      </p:cBhvr>
                                      <p:to>
                                        <p:strVal val="visible"/>
                                      </p:to>
                                    </p:set>
                                    <p:animEffect filter="fade" transition="in">
                                      <p:cBhvr>
                                        <p:cTn dur="1000"/>
                                        <p:tgtEl>
                                          <p:spTgt spid="1805"/>
                                        </p:tgtEl>
                                      </p:cBhvr>
                                    </p:animEffect>
                                  </p:childTnLst>
                                </p:cTn>
                              </p:par>
                              <p:par>
                                <p:cTn fill="hold" nodeType="withEffect" presetClass="entr" presetID="10" presetSubtype="0">
                                  <p:stCondLst>
                                    <p:cond delay="0"/>
                                  </p:stCondLst>
                                  <p:childTnLst>
                                    <p:set>
                                      <p:cBhvr>
                                        <p:cTn dur="1" fill="hold">
                                          <p:stCondLst>
                                            <p:cond delay="0"/>
                                          </p:stCondLst>
                                        </p:cTn>
                                        <p:tgtEl>
                                          <p:spTgt spid="1806"/>
                                        </p:tgtEl>
                                        <p:attrNameLst>
                                          <p:attrName>style.visibility</p:attrName>
                                        </p:attrNameLst>
                                      </p:cBhvr>
                                      <p:to>
                                        <p:strVal val="visible"/>
                                      </p:to>
                                    </p:set>
                                    <p:animEffect filter="fade" transition="in">
                                      <p:cBhvr>
                                        <p:cTn dur="1000"/>
                                        <p:tgtEl>
                                          <p:spTgt spid="1806"/>
                                        </p:tgtEl>
                                      </p:cBhvr>
                                    </p:animEffect>
                                  </p:childTnLst>
                                </p:cTn>
                              </p:par>
                              <p:par>
                                <p:cTn fill="hold" nodeType="withEffect" presetClass="entr" presetID="10" presetSubtype="0">
                                  <p:stCondLst>
                                    <p:cond delay="0"/>
                                  </p:stCondLst>
                                  <p:childTnLst>
                                    <p:set>
                                      <p:cBhvr>
                                        <p:cTn dur="1" fill="hold">
                                          <p:stCondLst>
                                            <p:cond delay="0"/>
                                          </p:stCondLst>
                                        </p:cTn>
                                        <p:tgtEl>
                                          <p:spTgt spid="1807"/>
                                        </p:tgtEl>
                                        <p:attrNameLst>
                                          <p:attrName>style.visibility</p:attrName>
                                        </p:attrNameLst>
                                      </p:cBhvr>
                                      <p:to>
                                        <p:strVal val="visible"/>
                                      </p:to>
                                    </p:set>
                                    <p:animEffect filter="fade" transition="in">
                                      <p:cBhvr>
                                        <p:cTn dur="1000"/>
                                        <p:tgtEl>
                                          <p:spTgt spid="1807"/>
                                        </p:tgtEl>
                                      </p:cBhvr>
                                    </p:animEffect>
                                  </p:childTnLst>
                                </p:cTn>
                              </p:par>
                              <p:par>
                                <p:cTn fill="hold" nodeType="withEffect" presetClass="entr" presetID="10" presetSubtype="0">
                                  <p:stCondLst>
                                    <p:cond delay="0"/>
                                  </p:stCondLst>
                                  <p:childTnLst>
                                    <p:set>
                                      <p:cBhvr>
                                        <p:cTn dur="1" fill="hold">
                                          <p:stCondLst>
                                            <p:cond delay="0"/>
                                          </p:stCondLst>
                                        </p:cTn>
                                        <p:tgtEl>
                                          <p:spTgt spid="1808"/>
                                        </p:tgtEl>
                                        <p:attrNameLst>
                                          <p:attrName>style.visibility</p:attrName>
                                        </p:attrNameLst>
                                      </p:cBhvr>
                                      <p:to>
                                        <p:strVal val="visible"/>
                                      </p:to>
                                    </p:set>
                                    <p:animEffect filter="fade" transition="in">
                                      <p:cBhvr>
                                        <p:cTn dur="1000"/>
                                        <p:tgtEl>
                                          <p:spTgt spid="1808"/>
                                        </p:tgtEl>
                                      </p:cBhvr>
                                    </p:animEffect>
                                  </p:childTnLst>
                                </p:cTn>
                              </p:par>
                              <p:par>
                                <p:cTn fill="hold" nodeType="withEffect" presetClass="entr" presetID="10" presetSubtype="0">
                                  <p:stCondLst>
                                    <p:cond delay="0"/>
                                  </p:stCondLst>
                                  <p:childTnLst>
                                    <p:set>
                                      <p:cBhvr>
                                        <p:cTn dur="1" fill="hold">
                                          <p:stCondLst>
                                            <p:cond delay="0"/>
                                          </p:stCondLst>
                                        </p:cTn>
                                        <p:tgtEl>
                                          <p:spTgt spid="1809"/>
                                        </p:tgtEl>
                                        <p:attrNameLst>
                                          <p:attrName>style.visibility</p:attrName>
                                        </p:attrNameLst>
                                      </p:cBhvr>
                                      <p:to>
                                        <p:strVal val="visible"/>
                                      </p:to>
                                    </p:set>
                                    <p:animEffect filter="fade" transition="in">
                                      <p:cBhvr>
                                        <p:cTn dur="1000"/>
                                        <p:tgtEl>
                                          <p:spTgt spid="1809"/>
                                        </p:tgtEl>
                                      </p:cBhvr>
                                    </p:animEffect>
                                  </p:childTnLst>
                                </p:cTn>
                              </p:par>
                              <p:par>
                                <p:cTn fill="hold" nodeType="withEffect" presetClass="entr" presetID="10" presetSubtype="0">
                                  <p:stCondLst>
                                    <p:cond delay="0"/>
                                  </p:stCondLst>
                                  <p:childTnLst>
                                    <p:set>
                                      <p:cBhvr>
                                        <p:cTn dur="1" fill="hold">
                                          <p:stCondLst>
                                            <p:cond delay="0"/>
                                          </p:stCondLst>
                                        </p:cTn>
                                        <p:tgtEl>
                                          <p:spTgt spid="1810"/>
                                        </p:tgtEl>
                                        <p:attrNameLst>
                                          <p:attrName>style.visibility</p:attrName>
                                        </p:attrNameLst>
                                      </p:cBhvr>
                                      <p:to>
                                        <p:strVal val="visible"/>
                                      </p:to>
                                    </p:set>
                                    <p:animEffect filter="fade" transition="in">
                                      <p:cBhvr>
                                        <p:cTn dur="1000"/>
                                        <p:tgtEl>
                                          <p:spTgt spid="1810"/>
                                        </p:tgtEl>
                                      </p:cBhvr>
                                    </p:animEffect>
                                  </p:childTnLst>
                                </p:cTn>
                              </p:par>
                              <p:par>
                                <p:cTn fill="hold" nodeType="withEffect" presetClass="entr" presetID="10" presetSubtype="0">
                                  <p:stCondLst>
                                    <p:cond delay="0"/>
                                  </p:stCondLst>
                                  <p:childTnLst>
                                    <p:set>
                                      <p:cBhvr>
                                        <p:cTn dur="1" fill="hold">
                                          <p:stCondLst>
                                            <p:cond delay="0"/>
                                          </p:stCondLst>
                                        </p:cTn>
                                        <p:tgtEl>
                                          <p:spTgt spid="1811"/>
                                        </p:tgtEl>
                                        <p:attrNameLst>
                                          <p:attrName>style.visibility</p:attrName>
                                        </p:attrNameLst>
                                      </p:cBhvr>
                                      <p:to>
                                        <p:strVal val="visible"/>
                                      </p:to>
                                    </p:set>
                                    <p:animEffect filter="fade" transition="in">
                                      <p:cBhvr>
                                        <p:cTn dur="1000"/>
                                        <p:tgtEl>
                                          <p:spTgt spid="1811"/>
                                        </p:tgtEl>
                                      </p:cBhvr>
                                    </p:animEffect>
                                  </p:childTnLst>
                                </p:cTn>
                              </p:par>
                              <p:par>
                                <p:cTn fill="hold" nodeType="withEffect" presetClass="entr" presetID="10" presetSubtype="0">
                                  <p:stCondLst>
                                    <p:cond delay="0"/>
                                  </p:stCondLst>
                                  <p:childTnLst>
                                    <p:set>
                                      <p:cBhvr>
                                        <p:cTn dur="1" fill="hold">
                                          <p:stCondLst>
                                            <p:cond delay="0"/>
                                          </p:stCondLst>
                                        </p:cTn>
                                        <p:tgtEl>
                                          <p:spTgt spid="1812"/>
                                        </p:tgtEl>
                                        <p:attrNameLst>
                                          <p:attrName>style.visibility</p:attrName>
                                        </p:attrNameLst>
                                      </p:cBhvr>
                                      <p:to>
                                        <p:strVal val="visible"/>
                                      </p:to>
                                    </p:set>
                                    <p:animEffect filter="fade" transition="in">
                                      <p:cBhvr>
                                        <p:cTn dur="1000"/>
                                        <p:tgtEl>
                                          <p:spTgt spid="1812"/>
                                        </p:tgtEl>
                                      </p:cBhvr>
                                    </p:animEffect>
                                  </p:childTnLst>
                                </p:cTn>
                              </p:par>
                              <p:par>
                                <p:cTn fill="hold" nodeType="withEffect" presetClass="entr" presetID="10" presetSubtype="0">
                                  <p:stCondLst>
                                    <p:cond delay="0"/>
                                  </p:stCondLst>
                                  <p:childTnLst>
                                    <p:set>
                                      <p:cBhvr>
                                        <p:cTn dur="1" fill="hold">
                                          <p:stCondLst>
                                            <p:cond delay="0"/>
                                          </p:stCondLst>
                                        </p:cTn>
                                        <p:tgtEl>
                                          <p:spTgt spid="1813"/>
                                        </p:tgtEl>
                                        <p:attrNameLst>
                                          <p:attrName>style.visibility</p:attrName>
                                        </p:attrNameLst>
                                      </p:cBhvr>
                                      <p:to>
                                        <p:strVal val="visible"/>
                                      </p:to>
                                    </p:set>
                                    <p:animEffect filter="fade" transition="in">
                                      <p:cBhvr>
                                        <p:cTn dur="1000"/>
                                        <p:tgtEl>
                                          <p:spTgt spid="1813"/>
                                        </p:tgtEl>
                                      </p:cBhvr>
                                    </p:animEffect>
                                  </p:childTnLst>
                                </p:cTn>
                              </p:par>
                              <p:par>
                                <p:cTn fill="hold" nodeType="withEffect" presetClass="entr" presetID="10" presetSubtype="0">
                                  <p:stCondLst>
                                    <p:cond delay="0"/>
                                  </p:stCondLst>
                                  <p:childTnLst>
                                    <p:set>
                                      <p:cBhvr>
                                        <p:cTn dur="1" fill="hold">
                                          <p:stCondLst>
                                            <p:cond delay="0"/>
                                          </p:stCondLst>
                                        </p:cTn>
                                        <p:tgtEl>
                                          <p:spTgt spid="1814"/>
                                        </p:tgtEl>
                                        <p:attrNameLst>
                                          <p:attrName>style.visibility</p:attrName>
                                        </p:attrNameLst>
                                      </p:cBhvr>
                                      <p:to>
                                        <p:strVal val="visible"/>
                                      </p:to>
                                    </p:set>
                                    <p:animEffect filter="fade" transition="in">
                                      <p:cBhvr>
                                        <p:cTn dur="1000"/>
                                        <p:tgtEl>
                                          <p:spTgt spid="1814"/>
                                        </p:tgtEl>
                                      </p:cBhvr>
                                    </p:animEffect>
                                  </p:childTnLst>
                                </p:cTn>
                              </p:par>
                              <p:par>
                                <p:cTn fill="hold" nodeType="withEffect" presetClass="entr" presetID="10" presetSubtype="0">
                                  <p:stCondLst>
                                    <p:cond delay="0"/>
                                  </p:stCondLst>
                                  <p:childTnLst>
                                    <p:set>
                                      <p:cBhvr>
                                        <p:cTn dur="1" fill="hold">
                                          <p:stCondLst>
                                            <p:cond delay="0"/>
                                          </p:stCondLst>
                                        </p:cTn>
                                        <p:tgtEl>
                                          <p:spTgt spid="1815"/>
                                        </p:tgtEl>
                                        <p:attrNameLst>
                                          <p:attrName>style.visibility</p:attrName>
                                        </p:attrNameLst>
                                      </p:cBhvr>
                                      <p:to>
                                        <p:strVal val="visible"/>
                                      </p:to>
                                    </p:set>
                                    <p:animEffect filter="fade" transition="in">
                                      <p:cBhvr>
                                        <p:cTn dur="1000"/>
                                        <p:tgtEl>
                                          <p:spTgt spid="1815"/>
                                        </p:tgtEl>
                                      </p:cBhvr>
                                    </p:animEffect>
                                  </p:childTnLst>
                                </p:cTn>
                              </p:par>
                              <p:par>
                                <p:cTn fill="hold" nodeType="withEffect" presetClass="entr" presetID="10" presetSubtype="0">
                                  <p:stCondLst>
                                    <p:cond delay="0"/>
                                  </p:stCondLst>
                                  <p:childTnLst>
                                    <p:set>
                                      <p:cBhvr>
                                        <p:cTn dur="1" fill="hold">
                                          <p:stCondLst>
                                            <p:cond delay="0"/>
                                          </p:stCondLst>
                                        </p:cTn>
                                        <p:tgtEl>
                                          <p:spTgt spid="1816"/>
                                        </p:tgtEl>
                                        <p:attrNameLst>
                                          <p:attrName>style.visibility</p:attrName>
                                        </p:attrNameLst>
                                      </p:cBhvr>
                                      <p:to>
                                        <p:strVal val="visible"/>
                                      </p:to>
                                    </p:set>
                                    <p:animEffect filter="fade" transition="in">
                                      <p:cBhvr>
                                        <p:cTn dur="1000"/>
                                        <p:tgtEl>
                                          <p:spTgt spid="1816"/>
                                        </p:tgtEl>
                                      </p:cBhvr>
                                    </p:animEffect>
                                  </p:childTnLst>
                                </p:cTn>
                              </p:par>
                              <p:par>
                                <p:cTn fill="hold" nodeType="withEffect" presetClass="entr" presetID="10" presetSubtype="0">
                                  <p:stCondLst>
                                    <p:cond delay="0"/>
                                  </p:stCondLst>
                                  <p:childTnLst>
                                    <p:set>
                                      <p:cBhvr>
                                        <p:cTn dur="1" fill="hold">
                                          <p:stCondLst>
                                            <p:cond delay="0"/>
                                          </p:stCondLst>
                                        </p:cTn>
                                        <p:tgtEl>
                                          <p:spTgt spid="1817"/>
                                        </p:tgtEl>
                                        <p:attrNameLst>
                                          <p:attrName>style.visibility</p:attrName>
                                        </p:attrNameLst>
                                      </p:cBhvr>
                                      <p:to>
                                        <p:strVal val="visible"/>
                                      </p:to>
                                    </p:set>
                                    <p:animEffect filter="fade" transition="in">
                                      <p:cBhvr>
                                        <p:cTn dur="1000"/>
                                        <p:tgtEl>
                                          <p:spTgt spid="1817"/>
                                        </p:tgtEl>
                                      </p:cBhvr>
                                    </p:animEffect>
                                  </p:childTnLst>
                                </p:cTn>
                              </p:par>
                              <p:par>
                                <p:cTn fill="hold" nodeType="withEffect" presetClass="entr" presetID="10" presetSubtype="0">
                                  <p:stCondLst>
                                    <p:cond delay="0"/>
                                  </p:stCondLst>
                                  <p:childTnLst>
                                    <p:set>
                                      <p:cBhvr>
                                        <p:cTn dur="1" fill="hold">
                                          <p:stCondLst>
                                            <p:cond delay="0"/>
                                          </p:stCondLst>
                                        </p:cTn>
                                        <p:tgtEl>
                                          <p:spTgt spid="1818"/>
                                        </p:tgtEl>
                                        <p:attrNameLst>
                                          <p:attrName>style.visibility</p:attrName>
                                        </p:attrNameLst>
                                      </p:cBhvr>
                                      <p:to>
                                        <p:strVal val="visible"/>
                                      </p:to>
                                    </p:set>
                                    <p:animEffect filter="fade" transition="in">
                                      <p:cBhvr>
                                        <p:cTn dur="1000"/>
                                        <p:tgtEl>
                                          <p:spTgt spid="1818"/>
                                        </p:tgtEl>
                                      </p:cBhvr>
                                    </p:animEffect>
                                  </p:childTnLst>
                                </p:cTn>
                              </p:par>
                              <p:par>
                                <p:cTn fill="hold" nodeType="withEffect" presetClass="entr" presetID="10" presetSubtype="0">
                                  <p:stCondLst>
                                    <p:cond delay="0"/>
                                  </p:stCondLst>
                                  <p:childTnLst>
                                    <p:set>
                                      <p:cBhvr>
                                        <p:cTn dur="1" fill="hold">
                                          <p:stCondLst>
                                            <p:cond delay="0"/>
                                          </p:stCondLst>
                                        </p:cTn>
                                        <p:tgtEl>
                                          <p:spTgt spid="1819"/>
                                        </p:tgtEl>
                                        <p:attrNameLst>
                                          <p:attrName>style.visibility</p:attrName>
                                        </p:attrNameLst>
                                      </p:cBhvr>
                                      <p:to>
                                        <p:strVal val="visible"/>
                                      </p:to>
                                    </p:set>
                                    <p:animEffect filter="fade" transition="in">
                                      <p:cBhvr>
                                        <p:cTn dur="1000"/>
                                        <p:tgtEl>
                                          <p:spTgt spid="1819"/>
                                        </p:tgtEl>
                                      </p:cBhvr>
                                    </p:animEffect>
                                  </p:childTnLst>
                                </p:cTn>
                              </p:par>
                              <p:par>
                                <p:cTn fill="hold" nodeType="withEffect" presetClass="entr" presetID="10" presetSubtype="0">
                                  <p:stCondLst>
                                    <p:cond delay="0"/>
                                  </p:stCondLst>
                                  <p:childTnLst>
                                    <p:set>
                                      <p:cBhvr>
                                        <p:cTn dur="1" fill="hold">
                                          <p:stCondLst>
                                            <p:cond delay="0"/>
                                          </p:stCondLst>
                                        </p:cTn>
                                        <p:tgtEl>
                                          <p:spTgt spid="1820"/>
                                        </p:tgtEl>
                                        <p:attrNameLst>
                                          <p:attrName>style.visibility</p:attrName>
                                        </p:attrNameLst>
                                      </p:cBhvr>
                                      <p:to>
                                        <p:strVal val="visible"/>
                                      </p:to>
                                    </p:set>
                                    <p:animEffect filter="fade" transition="in">
                                      <p:cBhvr>
                                        <p:cTn dur="1000"/>
                                        <p:tgtEl>
                                          <p:spTgt spid="1820"/>
                                        </p:tgtEl>
                                      </p:cBhvr>
                                    </p:animEffect>
                                  </p:childTnLst>
                                </p:cTn>
                              </p:par>
                              <p:par>
                                <p:cTn fill="hold" nodeType="withEffect" presetClass="entr" presetID="10" presetSubtype="0">
                                  <p:stCondLst>
                                    <p:cond delay="0"/>
                                  </p:stCondLst>
                                  <p:childTnLst>
                                    <p:set>
                                      <p:cBhvr>
                                        <p:cTn dur="1" fill="hold">
                                          <p:stCondLst>
                                            <p:cond delay="0"/>
                                          </p:stCondLst>
                                        </p:cTn>
                                        <p:tgtEl>
                                          <p:spTgt spid="1821"/>
                                        </p:tgtEl>
                                        <p:attrNameLst>
                                          <p:attrName>style.visibility</p:attrName>
                                        </p:attrNameLst>
                                      </p:cBhvr>
                                      <p:to>
                                        <p:strVal val="visible"/>
                                      </p:to>
                                    </p:set>
                                    <p:animEffect filter="fade" transition="in">
                                      <p:cBhvr>
                                        <p:cTn dur="1000"/>
                                        <p:tgtEl>
                                          <p:spTgt spid="1821"/>
                                        </p:tgtEl>
                                      </p:cBhvr>
                                    </p:animEffect>
                                  </p:childTnLst>
                                </p:cTn>
                              </p:par>
                              <p:par>
                                <p:cTn fill="hold" nodeType="withEffect" presetClass="entr" presetID="10" presetSubtype="0">
                                  <p:stCondLst>
                                    <p:cond delay="0"/>
                                  </p:stCondLst>
                                  <p:childTnLst>
                                    <p:set>
                                      <p:cBhvr>
                                        <p:cTn dur="1" fill="hold">
                                          <p:stCondLst>
                                            <p:cond delay="0"/>
                                          </p:stCondLst>
                                        </p:cTn>
                                        <p:tgtEl>
                                          <p:spTgt spid="1822"/>
                                        </p:tgtEl>
                                        <p:attrNameLst>
                                          <p:attrName>style.visibility</p:attrName>
                                        </p:attrNameLst>
                                      </p:cBhvr>
                                      <p:to>
                                        <p:strVal val="visible"/>
                                      </p:to>
                                    </p:set>
                                    <p:animEffect filter="fade" transition="in">
                                      <p:cBhvr>
                                        <p:cTn dur="1000"/>
                                        <p:tgtEl>
                                          <p:spTgt spid="1822"/>
                                        </p:tgtEl>
                                      </p:cBhvr>
                                    </p:animEffect>
                                  </p:childTnLst>
                                </p:cTn>
                              </p:par>
                              <p:par>
                                <p:cTn fill="hold" nodeType="withEffect" presetClass="entr" presetID="10" presetSubtype="0">
                                  <p:stCondLst>
                                    <p:cond delay="0"/>
                                  </p:stCondLst>
                                  <p:childTnLst>
                                    <p:set>
                                      <p:cBhvr>
                                        <p:cTn dur="1" fill="hold">
                                          <p:stCondLst>
                                            <p:cond delay="0"/>
                                          </p:stCondLst>
                                        </p:cTn>
                                        <p:tgtEl>
                                          <p:spTgt spid="1823"/>
                                        </p:tgtEl>
                                        <p:attrNameLst>
                                          <p:attrName>style.visibility</p:attrName>
                                        </p:attrNameLst>
                                      </p:cBhvr>
                                      <p:to>
                                        <p:strVal val="visible"/>
                                      </p:to>
                                    </p:set>
                                    <p:animEffect filter="fade" transition="in">
                                      <p:cBhvr>
                                        <p:cTn dur="1000"/>
                                        <p:tgtEl>
                                          <p:spTgt spid="1823"/>
                                        </p:tgtEl>
                                      </p:cBhvr>
                                    </p:animEffect>
                                  </p:childTnLst>
                                </p:cTn>
                              </p:par>
                              <p:par>
                                <p:cTn fill="hold" nodeType="withEffect" presetClass="entr" presetID="10" presetSubtype="0">
                                  <p:stCondLst>
                                    <p:cond delay="0"/>
                                  </p:stCondLst>
                                  <p:childTnLst>
                                    <p:set>
                                      <p:cBhvr>
                                        <p:cTn dur="1" fill="hold">
                                          <p:stCondLst>
                                            <p:cond delay="0"/>
                                          </p:stCondLst>
                                        </p:cTn>
                                        <p:tgtEl>
                                          <p:spTgt spid="1824"/>
                                        </p:tgtEl>
                                        <p:attrNameLst>
                                          <p:attrName>style.visibility</p:attrName>
                                        </p:attrNameLst>
                                      </p:cBhvr>
                                      <p:to>
                                        <p:strVal val="visible"/>
                                      </p:to>
                                    </p:set>
                                    <p:animEffect filter="fade" transition="in">
                                      <p:cBhvr>
                                        <p:cTn dur="1000"/>
                                        <p:tgtEl>
                                          <p:spTgt spid="1824"/>
                                        </p:tgtEl>
                                      </p:cBhvr>
                                    </p:animEffect>
                                  </p:childTnLst>
                                </p:cTn>
                              </p:par>
                              <p:par>
                                <p:cTn fill="hold" nodeType="withEffect" presetClass="entr" presetID="10" presetSubtype="0">
                                  <p:stCondLst>
                                    <p:cond delay="0"/>
                                  </p:stCondLst>
                                  <p:childTnLst>
                                    <p:set>
                                      <p:cBhvr>
                                        <p:cTn dur="1" fill="hold">
                                          <p:stCondLst>
                                            <p:cond delay="0"/>
                                          </p:stCondLst>
                                        </p:cTn>
                                        <p:tgtEl>
                                          <p:spTgt spid="1825"/>
                                        </p:tgtEl>
                                        <p:attrNameLst>
                                          <p:attrName>style.visibility</p:attrName>
                                        </p:attrNameLst>
                                      </p:cBhvr>
                                      <p:to>
                                        <p:strVal val="visible"/>
                                      </p:to>
                                    </p:set>
                                    <p:animEffect filter="fade" transition="in">
                                      <p:cBhvr>
                                        <p:cTn dur="1000"/>
                                        <p:tgtEl>
                                          <p:spTgt spid="18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29" name="Shape 1829"/>
        <p:cNvGrpSpPr/>
        <p:nvPr/>
      </p:nvGrpSpPr>
      <p:grpSpPr>
        <a:xfrm>
          <a:off x="0" y="0"/>
          <a:ext cx="0" cy="0"/>
          <a:chOff x="0" y="0"/>
          <a:chExt cx="0" cy="0"/>
        </a:xfrm>
      </p:grpSpPr>
      <p:sp>
        <p:nvSpPr>
          <p:cNvPr id="1830" name="Google Shape;1830;p108"/>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u="sng">
                <a:solidFill>
                  <a:srgbClr val="E09214"/>
                </a:solidFill>
                <a:latin typeface="Merriweather"/>
                <a:ea typeface="Merriweather"/>
                <a:cs typeface="Merriweather"/>
                <a:sym typeface="Merriweather"/>
              </a:rPr>
              <a:t>Application Workflow of  YARN</a:t>
            </a:r>
            <a:endParaRPr b="1" sz="2500" u="sng">
              <a:solidFill>
                <a:srgbClr val="E09214"/>
              </a:solidFill>
              <a:latin typeface="Merriweather"/>
              <a:ea typeface="Merriweather"/>
              <a:cs typeface="Merriweather"/>
              <a:sym typeface="Merriweather"/>
            </a:endParaRPr>
          </a:p>
        </p:txBody>
      </p:sp>
      <p:pic>
        <p:nvPicPr>
          <p:cNvPr id="1831" name="Google Shape;1831;p108"/>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1832" name="Google Shape;1832;p108"/>
          <p:cNvSpPr txBox="1"/>
          <p:nvPr/>
        </p:nvSpPr>
        <p:spPr>
          <a:xfrm>
            <a:off x="57000" y="654325"/>
            <a:ext cx="70488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200"/>
              </a:spcAft>
              <a:buClr>
                <a:srgbClr val="000000"/>
              </a:buClr>
              <a:buSzPts val="1700"/>
              <a:buFont typeface="Arial"/>
              <a:buNone/>
            </a:pPr>
            <a:r>
              <a:t/>
            </a:r>
            <a:endParaRPr b="0" i="0" sz="1700" u="none" cap="none" strike="noStrike">
              <a:solidFill>
                <a:srgbClr val="4A4A4A"/>
              </a:solidFill>
              <a:latin typeface="Average"/>
              <a:ea typeface="Average"/>
              <a:cs typeface="Average"/>
              <a:sym typeface="Average"/>
            </a:endParaRPr>
          </a:p>
        </p:txBody>
      </p:sp>
      <p:sp>
        <p:nvSpPr>
          <p:cNvPr id="1833" name="Google Shape;1833;p108"/>
          <p:cNvSpPr/>
          <p:nvPr/>
        </p:nvSpPr>
        <p:spPr>
          <a:xfrm>
            <a:off x="308150" y="867825"/>
            <a:ext cx="1246200" cy="4464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Client</a:t>
            </a:r>
            <a:endParaRPr b="0" i="0" sz="1400" u="none" cap="none" strike="noStrike">
              <a:solidFill>
                <a:srgbClr val="000000"/>
              </a:solidFill>
              <a:latin typeface="Arial"/>
              <a:ea typeface="Arial"/>
              <a:cs typeface="Arial"/>
              <a:sym typeface="Arial"/>
            </a:endParaRPr>
          </a:p>
        </p:txBody>
      </p:sp>
      <p:sp>
        <p:nvSpPr>
          <p:cNvPr id="1834" name="Google Shape;1834;p108"/>
          <p:cNvSpPr/>
          <p:nvPr/>
        </p:nvSpPr>
        <p:spPr>
          <a:xfrm>
            <a:off x="1876175" y="867825"/>
            <a:ext cx="1711800" cy="4464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Resource Manager</a:t>
            </a:r>
            <a:endParaRPr b="0" i="0" sz="1400" u="none" cap="none" strike="noStrike">
              <a:solidFill>
                <a:srgbClr val="000000"/>
              </a:solidFill>
              <a:latin typeface="Arial"/>
              <a:ea typeface="Arial"/>
              <a:cs typeface="Arial"/>
              <a:sym typeface="Arial"/>
            </a:endParaRPr>
          </a:p>
        </p:txBody>
      </p:sp>
      <p:sp>
        <p:nvSpPr>
          <p:cNvPr id="1835" name="Google Shape;1835;p108"/>
          <p:cNvSpPr/>
          <p:nvPr/>
        </p:nvSpPr>
        <p:spPr>
          <a:xfrm>
            <a:off x="4220900" y="867825"/>
            <a:ext cx="1711800" cy="446400"/>
          </a:xfrm>
          <a:prstGeom prst="rect">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Node Manager</a:t>
            </a:r>
            <a:endParaRPr b="0" i="0" sz="1400" u="none" cap="none" strike="noStrike">
              <a:solidFill>
                <a:srgbClr val="000000"/>
              </a:solidFill>
              <a:latin typeface="Arial"/>
              <a:ea typeface="Arial"/>
              <a:cs typeface="Arial"/>
              <a:sym typeface="Arial"/>
            </a:endParaRPr>
          </a:p>
        </p:txBody>
      </p:sp>
      <p:sp>
        <p:nvSpPr>
          <p:cNvPr id="1836" name="Google Shape;1836;p108"/>
          <p:cNvSpPr/>
          <p:nvPr/>
        </p:nvSpPr>
        <p:spPr>
          <a:xfrm>
            <a:off x="6475500" y="867825"/>
            <a:ext cx="2295600" cy="446400"/>
          </a:xfrm>
          <a:prstGeom prst="rect">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Application Manager</a:t>
            </a:r>
            <a:endParaRPr b="0" i="0" sz="1400" u="none" cap="none" strike="noStrike">
              <a:solidFill>
                <a:srgbClr val="000000"/>
              </a:solidFill>
              <a:latin typeface="Arial"/>
              <a:ea typeface="Arial"/>
              <a:cs typeface="Arial"/>
              <a:sym typeface="Arial"/>
            </a:endParaRPr>
          </a:p>
        </p:txBody>
      </p:sp>
      <p:cxnSp>
        <p:nvCxnSpPr>
          <p:cNvPr id="1837" name="Google Shape;1837;p108"/>
          <p:cNvCxnSpPr>
            <a:stCxn id="1833" idx="2"/>
          </p:cNvCxnSpPr>
          <p:nvPr/>
        </p:nvCxnSpPr>
        <p:spPr>
          <a:xfrm flipH="1">
            <a:off x="919850" y="1314225"/>
            <a:ext cx="11400" cy="3235500"/>
          </a:xfrm>
          <a:prstGeom prst="straightConnector1">
            <a:avLst/>
          </a:prstGeom>
          <a:noFill/>
          <a:ln cap="flat" cmpd="sng" w="19050">
            <a:solidFill>
              <a:srgbClr val="000000"/>
            </a:solidFill>
            <a:prstDash val="dash"/>
            <a:round/>
            <a:headEnd len="sm" w="sm" type="none"/>
            <a:tailEnd len="sm" w="sm" type="none"/>
          </a:ln>
        </p:spPr>
      </p:cxnSp>
      <p:cxnSp>
        <p:nvCxnSpPr>
          <p:cNvPr id="1838" name="Google Shape;1838;p108"/>
          <p:cNvCxnSpPr/>
          <p:nvPr/>
        </p:nvCxnSpPr>
        <p:spPr>
          <a:xfrm flipH="1">
            <a:off x="2669675" y="1314225"/>
            <a:ext cx="11400" cy="3235500"/>
          </a:xfrm>
          <a:prstGeom prst="straightConnector1">
            <a:avLst/>
          </a:prstGeom>
          <a:noFill/>
          <a:ln cap="flat" cmpd="sng" w="19050">
            <a:solidFill>
              <a:srgbClr val="000000"/>
            </a:solidFill>
            <a:prstDash val="dash"/>
            <a:round/>
            <a:headEnd len="sm" w="sm" type="none"/>
            <a:tailEnd len="sm" w="sm" type="none"/>
          </a:ln>
        </p:spPr>
      </p:cxnSp>
      <p:cxnSp>
        <p:nvCxnSpPr>
          <p:cNvPr id="1839" name="Google Shape;1839;p108"/>
          <p:cNvCxnSpPr/>
          <p:nvPr/>
        </p:nvCxnSpPr>
        <p:spPr>
          <a:xfrm flipH="1">
            <a:off x="4997300" y="1314225"/>
            <a:ext cx="11400" cy="3235500"/>
          </a:xfrm>
          <a:prstGeom prst="straightConnector1">
            <a:avLst/>
          </a:prstGeom>
          <a:noFill/>
          <a:ln cap="flat" cmpd="sng" w="19050">
            <a:solidFill>
              <a:srgbClr val="000000"/>
            </a:solidFill>
            <a:prstDash val="dash"/>
            <a:round/>
            <a:headEnd len="sm" w="sm" type="none"/>
            <a:tailEnd len="sm" w="sm" type="none"/>
          </a:ln>
        </p:spPr>
      </p:cxnSp>
      <p:cxnSp>
        <p:nvCxnSpPr>
          <p:cNvPr id="1840" name="Google Shape;1840;p108"/>
          <p:cNvCxnSpPr/>
          <p:nvPr/>
        </p:nvCxnSpPr>
        <p:spPr>
          <a:xfrm flipH="1">
            <a:off x="7472525" y="1314225"/>
            <a:ext cx="11400" cy="3235500"/>
          </a:xfrm>
          <a:prstGeom prst="straightConnector1">
            <a:avLst/>
          </a:prstGeom>
          <a:noFill/>
          <a:ln cap="flat" cmpd="sng" w="19050">
            <a:solidFill>
              <a:srgbClr val="000000"/>
            </a:solidFill>
            <a:prstDash val="dash"/>
            <a:round/>
            <a:headEnd len="sm" w="sm" type="none"/>
            <a:tailEnd len="sm" w="sm" type="none"/>
          </a:ln>
        </p:spPr>
      </p:cxnSp>
      <p:cxnSp>
        <p:nvCxnSpPr>
          <p:cNvPr id="1841" name="Google Shape;1841;p108"/>
          <p:cNvCxnSpPr/>
          <p:nvPr/>
        </p:nvCxnSpPr>
        <p:spPr>
          <a:xfrm>
            <a:off x="965250" y="1615550"/>
            <a:ext cx="1699500" cy="0"/>
          </a:xfrm>
          <a:prstGeom prst="straightConnector1">
            <a:avLst/>
          </a:prstGeom>
          <a:noFill/>
          <a:ln cap="flat" cmpd="sng" w="9525">
            <a:solidFill>
              <a:srgbClr val="000000"/>
            </a:solidFill>
            <a:prstDash val="solid"/>
            <a:round/>
            <a:headEnd len="sm" w="sm" type="none"/>
            <a:tailEnd len="med" w="med" type="stealth"/>
          </a:ln>
        </p:spPr>
      </p:cxnSp>
      <p:cxnSp>
        <p:nvCxnSpPr>
          <p:cNvPr id="1842" name="Google Shape;1842;p108"/>
          <p:cNvCxnSpPr/>
          <p:nvPr/>
        </p:nvCxnSpPr>
        <p:spPr>
          <a:xfrm flipH="1" rot="10800000">
            <a:off x="2669675" y="1887475"/>
            <a:ext cx="4798500" cy="5100"/>
          </a:xfrm>
          <a:prstGeom prst="straightConnector1">
            <a:avLst/>
          </a:prstGeom>
          <a:noFill/>
          <a:ln cap="flat" cmpd="sng" w="9525">
            <a:solidFill>
              <a:srgbClr val="000000"/>
            </a:solidFill>
            <a:prstDash val="solid"/>
            <a:round/>
            <a:headEnd len="sm" w="sm" type="none"/>
            <a:tailEnd len="med" w="med" type="stealth"/>
          </a:ln>
        </p:spPr>
      </p:cxnSp>
      <p:cxnSp>
        <p:nvCxnSpPr>
          <p:cNvPr id="1843" name="Google Shape;1843;p108"/>
          <p:cNvCxnSpPr/>
          <p:nvPr/>
        </p:nvCxnSpPr>
        <p:spPr>
          <a:xfrm flipH="1" rot="10800000">
            <a:off x="2655250" y="2323100"/>
            <a:ext cx="4798500" cy="5100"/>
          </a:xfrm>
          <a:prstGeom prst="straightConnector1">
            <a:avLst/>
          </a:prstGeom>
          <a:noFill/>
          <a:ln cap="flat" cmpd="sng" w="9525">
            <a:solidFill>
              <a:srgbClr val="000000"/>
            </a:solidFill>
            <a:prstDash val="solid"/>
            <a:round/>
            <a:headEnd len="med" w="med" type="stealth"/>
            <a:tailEnd len="sm" w="sm" type="none"/>
          </a:ln>
        </p:spPr>
      </p:cxnSp>
      <p:cxnSp>
        <p:nvCxnSpPr>
          <p:cNvPr id="1844" name="Google Shape;1844;p108"/>
          <p:cNvCxnSpPr/>
          <p:nvPr/>
        </p:nvCxnSpPr>
        <p:spPr>
          <a:xfrm flipH="1" rot="10800000">
            <a:off x="2669675" y="2758725"/>
            <a:ext cx="4798500" cy="5100"/>
          </a:xfrm>
          <a:prstGeom prst="straightConnector1">
            <a:avLst/>
          </a:prstGeom>
          <a:noFill/>
          <a:ln cap="flat" cmpd="sng" w="9525">
            <a:solidFill>
              <a:srgbClr val="000000"/>
            </a:solidFill>
            <a:prstDash val="solid"/>
            <a:round/>
            <a:headEnd len="med" w="med" type="stealth"/>
            <a:tailEnd len="sm" w="sm" type="none"/>
          </a:ln>
        </p:spPr>
      </p:cxnSp>
      <p:cxnSp>
        <p:nvCxnSpPr>
          <p:cNvPr id="1845" name="Google Shape;1845;p108"/>
          <p:cNvCxnSpPr/>
          <p:nvPr/>
        </p:nvCxnSpPr>
        <p:spPr>
          <a:xfrm>
            <a:off x="5009825" y="3122350"/>
            <a:ext cx="2458500" cy="3600"/>
          </a:xfrm>
          <a:prstGeom prst="straightConnector1">
            <a:avLst/>
          </a:prstGeom>
          <a:noFill/>
          <a:ln cap="flat" cmpd="sng" w="9525">
            <a:solidFill>
              <a:srgbClr val="000000"/>
            </a:solidFill>
            <a:prstDash val="solid"/>
            <a:round/>
            <a:headEnd len="med" w="med" type="stealth"/>
            <a:tailEnd len="sm" w="sm" type="none"/>
          </a:ln>
        </p:spPr>
      </p:cxnSp>
      <p:cxnSp>
        <p:nvCxnSpPr>
          <p:cNvPr id="1846" name="Google Shape;1846;p108"/>
          <p:cNvCxnSpPr/>
          <p:nvPr/>
        </p:nvCxnSpPr>
        <p:spPr>
          <a:xfrm>
            <a:off x="950713" y="3331375"/>
            <a:ext cx="4047900" cy="6300"/>
          </a:xfrm>
          <a:prstGeom prst="straightConnector1">
            <a:avLst/>
          </a:prstGeom>
          <a:noFill/>
          <a:ln cap="flat" cmpd="sng" w="9525">
            <a:solidFill>
              <a:srgbClr val="000000"/>
            </a:solidFill>
            <a:prstDash val="solid"/>
            <a:round/>
            <a:headEnd len="sm" w="sm" type="none"/>
            <a:tailEnd len="med" w="med" type="stealth"/>
          </a:ln>
        </p:spPr>
      </p:cxnSp>
      <p:cxnSp>
        <p:nvCxnSpPr>
          <p:cNvPr id="1847" name="Google Shape;1847;p108"/>
          <p:cNvCxnSpPr/>
          <p:nvPr/>
        </p:nvCxnSpPr>
        <p:spPr>
          <a:xfrm>
            <a:off x="950713" y="3784575"/>
            <a:ext cx="1699500" cy="0"/>
          </a:xfrm>
          <a:prstGeom prst="straightConnector1">
            <a:avLst/>
          </a:prstGeom>
          <a:noFill/>
          <a:ln cap="flat" cmpd="sng" w="9525">
            <a:solidFill>
              <a:srgbClr val="000000"/>
            </a:solidFill>
            <a:prstDash val="solid"/>
            <a:round/>
            <a:headEnd len="sm" w="sm" type="none"/>
            <a:tailEnd len="med" w="med" type="stealth"/>
          </a:ln>
        </p:spPr>
      </p:cxnSp>
      <p:cxnSp>
        <p:nvCxnSpPr>
          <p:cNvPr id="1848" name="Google Shape;1848;p108"/>
          <p:cNvCxnSpPr/>
          <p:nvPr/>
        </p:nvCxnSpPr>
        <p:spPr>
          <a:xfrm flipH="1" rot="10800000">
            <a:off x="2669675" y="4157350"/>
            <a:ext cx="4798500" cy="5100"/>
          </a:xfrm>
          <a:prstGeom prst="straightConnector1">
            <a:avLst/>
          </a:prstGeom>
          <a:noFill/>
          <a:ln cap="flat" cmpd="sng" w="9525">
            <a:solidFill>
              <a:srgbClr val="000000"/>
            </a:solidFill>
            <a:prstDash val="solid"/>
            <a:round/>
            <a:headEnd len="med" w="med" type="stealth"/>
            <a:tailEnd len="sm" w="sm" type="none"/>
          </a:ln>
        </p:spPr>
      </p:cxnSp>
      <p:sp>
        <p:nvSpPr>
          <p:cNvPr id="1849" name="Google Shape;1849;p108"/>
          <p:cNvSpPr txBox="1"/>
          <p:nvPr/>
        </p:nvSpPr>
        <p:spPr>
          <a:xfrm>
            <a:off x="1557325" y="1314219"/>
            <a:ext cx="48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1</a:t>
            </a:r>
            <a:endParaRPr b="0" i="0" sz="1400" u="none" cap="none" strike="noStrike">
              <a:solidFill>
                <a:srgbClr val="000000"/>
              </a:solidFill>
              <a:latin typeface="Average"/>
              <a:ea typeface="Average"/>
              <a:cs typeface="Average"/>
              <a:sym typeface="Average"/>
            </a:endParaRPr>
          </a:p>
        </p:txBody>
      </p:sp>
      <p:sp>
        <p:nvSpPr>
          <p:cNvPr id="1850" name="Google Shape;1850;p108"/>
          <p:cNvSpPr txBox="1"/>
          <p:nvPr/>
        </p:nvSpPr>
        <p:spPr>
          <a:xfrm>
            <a:off x="5392737" y="1511806"/>
            <a:ext cx="48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2</a:t>
            </a:r>
            <a:endParaRPr b="0" i="0" sz="1400" u="none" cap="none" strike="noStrike">
              <a:solidFill>
                <a:srgbClr val="000000"/>
              </a:solidFill>
              <a:latin typeface="Average"/>
              <a:ea typeface="Average"/>
              <a:cs typeface="Average"/>
              <a:sym typeface="Average"/>
            </a:endParaRPr>
          </a:p>
        </p:txBody>
      </p:sp>
      <p:sp>
        <p:nvSpPr>
          <p:cNvPr id="1851" name="Google Shape;1851;p108"/>
          <p:cNvSpPr txBox="1"/>
          <p:nvPr/>
        </p:nvSpPr>
        <p:spPr>
          <a:xfrm>
            <a:off x="5499812" y="1999994"/>
            <a:ext cx="48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3</a:t>
            </a:r>
            <a:endParaRPr b="0" i="0" sz="1400" u="none" cap="none" strike="noStrike">
              <a:solidFill>
                <a:srgbClr val="000000"/>
              </a:solidFill>
              <a:latin typeface="Average"/>
              <a:ea typeface="Average"/>
              <a:cs typeface="Average"/>
              <a:sym typeface="Average"/>
            </a:endParaRPr>
          </a:p>
        </p:txBody>
      </p:sp>
      <p:sp>
        <p:nvSpPr>
          <p:cNvPr id="1852" name="Google Shape;1852;p108"/>
          <p:cNvSpPr txBox="1"/>
          <p:nvPr/>
        </p:nvSpPr>
        <p:spPr>
          <a:xfrm>
            <a:off x="5499812" y="2428931"/>
            <a:ext cx="48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4</a:t>
            </a:r>
            <a:endParaRPr b="0" i="0" sz="1400" u="none" cap="none" strike="noStrike">
              <a:solidFill>
                <a:srgbClr val="000000"/>
              </a:solidFill>
              <a:latin typeface="Average"/>
              <a:ea typeface="Average"/>
              <a:cs typeface="Average"/>
              <a:sym typeface="Average"/>
            </a:endParaRPr>
          </a:p>
        </p:txBody>
      </p:sp>
      <p:sp>
        <p:nvSpPr>
          <p:cNvPr id="1853" name="Google Shape;1853;p108"/>
          <p:cNvSpPr txBox="1"/>
          <p:nvPr/>
        </p:nvSpPr>
        <p:spPr>
          <a:xfrm>
            <a:off x="6212487" y="2824856"/>
            <a:ext cx="48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5</a:t>
            </a:r>
            <a:endParaRPr b="0" i="0" sz="1400" u="none" cap="none" strike="noStrike">
              <a:solidFill>
                <a:srgbClr val="000000"/>
              </a:solidFill>
              <a:latin typeface="Average"/>
              <a:ea typeface="Average"/>
              <a:cs typeface="Average"/>
              <a:sym typeface="Average"/>
            </a:endParaRPr>
          </a:p>
        </p:txBody>
      </p:sp>
      <p:sp>
        <p:nvSpPr>
          <p:cNvPr id="1854" name="Google Shape;1854;p108"/>
          <p:cNvSpPr txBox="1"/>
          <p:nvPr/>
        </p:nvSpPr>
        <p:spPr>
          <a:xfrm>
            <a:off x="1799162" y="2988606"/>
            <a:ext cx="48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6</a:t>
            </a:r>
            <a:endParaRPr b="0" i="0" sz="1400" u="none" cap="none" strike="noStrike">
              <a:solidFill>
                <a:srgbClr val="000000"/>
              </a:solidFill>
              <a:latin typeface="Average"/>
              <a:ea typeface="Average"/>
              <a:cs typeface="Average"/>
              <a:sym typeface="Average"/>
            </a:endParaRPr>
          </a:p>
        </p:txBody>
      </p:sp>
      <p:sp>
        <p:nvSpPr>
          <p:cNvPr id="1855" name="Google Shape;1855;p108"/>
          <p:cNvSpPr txBox="1"/>
          <p:nvPr/>
        </p:nvSpPr>
        <p:spPr>
          <a:xfrm>
            <a:off x="1736287" y="3446881"/>
            <a:ext cx="48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7</a:t>
            </a:r>
            <a:endParaRPr b="0" i="0" sz="1400" u="none" cap="none" strike="noStrike">
              <a:solidFill>
                <a:srgbClr val="000000"/>
              </a:solidFill>
              <a:latin typeface="Average"/>
              <a:ea typeface="Average"/>
              <a:cs typeface="Average"/>
              <a:sym typeface="Average"/>
            </a:endParaRPr>
          </a:p>
        </p:txBody>
      </p:sp>
      <p:sp>
        <p:nvSpPr>
          <p:cNvPr id="1856" name="Google Shape;1856;p108"/>
          <p:cNvSpPr txBox="1"/>
          <p:nvPr/>
        </p:nvSpPr>
        <p:spPr>
          <a:xfrm>
            <a:off x="5785962" y="3745881"/>
            <a:ext cx="48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8</a:t>
            </a:r>
            <a:endParaRPr b="0" i="0" sz="14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3"/>
                                        </p:tgtEl>
                                        <p:attrNameLst>
                                          <p:attrName>style.visibility</p:attrName>
                                        </p:attrNameLst>
                                      </p:cBhvr>
                                      <p:to>
                                        <p:strVal val="visible"/>
                                      </p:to>
                                    </p:set>
                                    <p:animEffect filter="fade" transition="in">
                                      <p:cBhvr>
                                        <p:cTn dur="1000"/>
                                        <p:tgtEl>
                                          <p:spTgt spid="1833"/>
                                        </p:tgtEl>
                                      </p:cBhvr>
                                    </p:animEffect>
                                  </p:childTnLst>
                                </p:cTn>
                              </p:par>
                              <p:par>
                                <p:cTn fill="hold" nodeType="withEffect" presetClass="entr" presetID="10" presetSubtype="0">
                                  <p:stCondLst>
                                    <p:cond delay="0"/>
                                  </p:stCondLst>
                                  <p:childTnLst>
                                    <p:set>
                                      <p:cBhvr>
                                        <p:cTn dur="1" fill="hold">
                                          <p:stCondLst>
                                            <p:cond delay="0"/>
                                          </p:stCondLst>
                                        </p:cTn>
                                        <p:tgtEl>
                                          <p:spTgt spid="1834"/>
                                        </p:tgtEl>
                                        <p:attrNameLst>
                                          <p:attrName>style.visibility</p:attrName>
                                        </p:attrNameLst>
                                      </p:cBhvr>
                                      <p:to>
                                        <p:strVal val="visible"/>
                                      </p:to>
                                    </p:set>
                                    <p:animEffect filter="fade" transition="in">
                                      <p:cBhvr>
                                        <p:cTn dur="1000"/>
                                        <p:tgtEl>
                                          <p:spTgt spid="1834"/>
                                        </p:tgtEl>
                                      </p:cBhvr>
                                    </p:animEffect>
                                  </p:childTnLst>
                                </p:cTn>
                              </p:par>
                              <p:par>
                                <p:cTn fill="hold" nodeType="withEffect" presetClass="entr" presetID="10" presetSubtype="0">
                                  <p:stCondLst>
                                    <p:cond delay="0"/>
                                  </p:stCondLst>
                                  <p:childTnLst>
                                    <p:set>
                                      <p:cBhvr>
                                        <p:cTn dur="1" fill="hold">
                                          <p:stCondLst>
                                            <p:cond delay="0"/>
                                          </p:stCondLst>
                                        </p:cTn>
                                        <p:tgtEl>
                                          <p:spTgt spid="1835"/>
                                        </p:tgtEl>
                                        <p:attrNameLst>
                                          <p:attrName>style.visibility</p:attrName>
                                        </p:attrNameLst>
                                      </p:cBhvr>
                                      <p:to>
                                        <p:strVal val="visible"/>
                                      </p:to>
                                    </p:set>
                                    <p:animEffect filter="fade" transition="in">
                                      <p:cBhvr>
                                        <p:cTn dur="1000"/>
                                        <p:tgtEl>
                                          <p:spTgt spid="1835"/>
                                        </p:tgtEl>
                                      </p:cBhvr>
                                    </p:animEffect>
                                  </p:childTnLst>
                                </p:cTn>
                              </p:par>
                              <p:par>
                                <p:cTn fill="hold" nodeType="withEffect" presetClass="entr" presetID="10" presetSubtype="0">
                                  <p:stCondLst>
                                    <p:cond delay="0"/>
                                  </p:stCondLst>
                                  <p:childTnLst>
                                    <p:set>
                                      <p:cBhvr>
                                        <p:cTn dur="1" fill="hold">
                                          <p:stCondLst>
                                            <p:cond delay="0"/>
                                          </p:stCondLst>
                                        </p:cTn>
                                        <p:tgtEl>
                                          <p:spTgt spid="1836"/>
                                        </p:tgtEl>
                                        <p:attrNameLst>
                                          <p:attrName>style.visibility</p:attrName>
                                        </p:attrNameLst>
                                      </p:cBhvr>
                                      <p:to>
                                        <p:strVal val="visible"/>
                                      </p:to>
                                    </p:set>
                                    <p:animEffect filter="fade" transition="in">
                                      <p:cBhvr>
                                        <p:cTn dur="1000"/>
                                        <p:tgtEl>
                                          <p:spTgt spid="1836"/>
                                        </p:tgtEl>
                                      </p:cBhvr>
                                    </p:animEffect>
                                  </p:childTnLst>
                                </p:cTn>
                              </p:par>
                              <p:par>
                                <p:cTn fill="hold" nodeType="withEffect" presetClass="entr" presetID="10" presetSubtype="0">
                                  <p:stCondLst>
                                    <p:cond delay="0"/>
                                  </p:stCondLst>
                                  <p:childTnLst>
                                    <p:set>
                                      <p:cBhvr>
                                        <p:cTn dur="1" fill="hold">
                                          <p:stCondLst>
                                            <p:cond delay="0"/>
                                          </p:stCondLst>
                                        </p:cTn>
                                        <p:tgtEl>
                                          <p:spTgt spid="1837"/>
                                        </p:tgtEl>
                                        <p:attrNameLst>
                                          <p:attrName>style.visibility</p:attrName>
                                        </p:attrNameLst>
                                      </p:cBhvr>
                                      <p:to>
                                        <p:strVal val="visible"/>
                                      </p:to>
                                    </p:set>
                                    <p:animEffect filter="fade" transition="in">
                                      <p:cBhvr>
                                        <p:cTn dur="1000"/>
                                        <p:tgtEl>
                                          <p:spTgt spid="1837"/>
                                        </p:tgtEl>
                                      </p:cBhvr>
                                    </p:animEffect>
                                  </p:childTnLst>
                                </p:cTn>
                              </p:par>
                              <p:par>
                                <p:cTn fill="hold" nodeType="withEffect" presetClass="entr" presetID="10" presetSubtype="0">
                                  <p:stCondLst>
                                    <p:cond delay="0"/>
                                  </p:stCondLst>
                                  <p:childTnLst>
                                    <p:set>
                                      <p:cBhvr>
                                        <p:cTn dur="1" fill="hold">
                                          <p:stCondLst>
                                            <p:cond delay="0"/>
                                          </p:stCondLst>
                                        </p:cTn>
                                        <p:tgtEl>
                                          <p:spTgt spid="1838"/>
                                        </p:tgtEl>
                                        <p:attrNameLst>
                                          <p:attrName>style.visibility</p:attrName>
                                        </p:attrNameLst>
                                      </p:cBhvr>
                                      <p:to>
                                        <p:strVal val="visible"/>
                                      </p:to>
                                    </p:set>
                                    <p:animEffect filter="fade" transition="in">
                                      <p:cBhvr>
                                        <p:cTn dur="1000"/>
                                        <p:tgtEl>
                                          <p:spTgt spid="1838"/>
                                        </p:tgtEl>
                                      </p:cBhvr>
                                    </p:animEffect>
                                  </p:childTnLst>
                                </p:cTn>
                              </p:par>
                              <p:par>
                                <p:cTn fill="hold" nodeType="withEffect" presetClass="entr" presetID="10" presetSubtype="0">
                                  <p:stCondLst>
                                    <p:cond delay="0"/>
                                  </p:stCondLst>
                                  <p:childTnLst>
                                    <p:set>
                                      <p:cBhvr>
                                        <p:cTn dur="1" fill="hold">
                                          <p:stCondLst>
                                            <p:cond delay="0"/>
                                          </p:stCondLst>
                                        </p:cTn>
                                        <p:tgtEl>
                                          <p:spTgt spid="1839"/>
                                        </p:tgtEl>
                                        <p:attrNameLst>
                                          <p:attrName>style.visibility</p:attrName>
                                        </p:attrNameLst>
                                      </p:cBhvr>
                                      <p:to>
                                        <p:strVal val="visible"/>
                                      </p:to>
                                    </p:set>
                                    <p:animEffect filter="fade" transition="in">
                                      <p:cBhvr>
                                        <p:cTn dur="1000"/>
                                        <p:tgtEl>
                                          <p:spTgt spid="1839"/>
                                        </p:tgtEl>
                                      </p:cBhvr>
                                    </p:animEffect>
                                  </p:childTnLst>
                                </p:cTn>
                              </p:par>
                              <p:par>
                                <p:cTn fill="hold" nodeType="withEffect" presetClass="entr" presetID="10" presetSubtype="0">
                                  <p:stCondLst>
                                    <p:cond delay="0"/>
                                  </p:stCondLst>
                                  <p:childTnLst>
                                    <p:set>
                                      <p:cBhvr>
                                        <p:cTn dur="1" fill="hold">
                                          <p:stCondLst>
                                            <p:cond delay="0"/>
                                          </p:stCondLst>
                                        </p:cTn>
                                        <p:tgtEl>
                                          <p:spTgt spid="1840"/>
                                        </p:tgtEl>
                                        <p:attrNameLst>
                                          <p:attrName>style.visibility</p:attrName>
                                        </p:attrNameLst>
                                      </p:cBhvr>
                                      <p:to>
                                        <p:strVal val="visible"/>
                                      </p:to>
                                    </p:set>
                                    <p:animEffect filter="fade" transition="in">
                                      <p:cBhvr>
                                        <p:cTn dur="1000"/>
                                        <p:tgtEl>
                                          <p:spTgt spid="1840"/>
                                        </p:tgtEl>
                                      </p:cBhvr>
                                    </p:animEffect>
                                  </p:childTnLst>
                                </p:cTn>
                              </p:par>
                              <p:par>
                                <p:cTn fill="hold" nodeType="withEffect" presetClass="entr" presetID="10" presetSubtype="0">
                                  <p:stCondLst>
                                    <p:cond delay="0"/>
                                  </p:stCondLst>
                                  <p:childTnLst>
                                    <p:set>
                                      <p:cBhvr>
                                        <p:cTn dur="1" fill="hold">
                                          <p:stCondLst>
                                            <p:cond delay="0"/>
                                          </p:stCondLst>
                                        </p:cTn>
                                        <p:tgtEl>
                                          <p:spTgt spid="1841"/>
                                        </p:tgtEl>
                                        <p:attrNameLst>
                                          <p:attrName>style.visibility</p:attrName>
                                        </p:attrNameLst>
                                      </p:cBhvr>
                                      <p:to>
                                        <p:strVal val="visible"/>
                                      </p:to>
                                    </p:set>
                                    <p:animEffect filter="fade" transition="in">
                                      <p:cBhvr>
                                        <p:cTn dur="1000"/>
                                        <p:tgtEl>
                                          <p:spTgt spid="1841"/>
                                        </p:tgtEl>
                                      </p:cBhvr>
                                    </p:animEffect>
                                  </p:childTnLst>
                                </p:cTn>
                              </p:par>
                              <p:par>
                                <p:cTn fill="hold" nodeType="withEffect" presetClass="entr" presetID="10" presetSubtype="0">
                                  <p:stCondLst>
                                    <p:cond delay="0"/>
                                  </p:stCondLst>
                                  <p:childTnLst>
                                    <p:set>
                                      <p:cBhvr>
                                        <p:cTn dur="1" fill="hold">
                                          <p:stCondLst>
                                            <p:cond delay="0"/>
                                          </p:stCondLst>
                                        </p:cTn>
                                        <p:tgtEl>
                                          <p:spTgt spid="1842"/>
                                        </p:tgtEl>
                                        <p:attrNameLst>
                                          <p:attrName>style.visibility</p:attrName>
                                        </p:attrNameLst>
                                      </p:cBhvr>
                                      <p:to>
                                        <p:strVal val="visible"/>
                                      </p:to>
                                    </p:set>
                                    <p:animEffect filter="fade" transition="in">
                                      <p:cBhvr>
                                        <p:cTn dur="1000"/>
                                        <p:tgtEl>
                                          <p:spTgt spid="1842"/>
                                        </p:tgtEl>
                                      </p:cBhvr>
                                    </p:animEffect>
                                  </p:childTnLst>
                                </p:cTn>
                              </p:par>
                              <p:par>
                                <p:cTn fill="hold" nodeType="withEffect" presetClass="entr" presetID="10" presetSubtype="0">
                                  <p:stCondLst>
                                    <p:cond delay="0"/>
                                  </p:stCondLst>
                                  <p:childTnLst>
                                    <p:set>
                                      <p:cBhvr>
                                        <p:cTn dur="1" fill="hold">
                                          <p:stCondLst>
                                            <p:cond delay="0"/>
                                          </p:stCondLst>
                                        </p:cTn>
                                        <p:tgtEl>
                                          <p:spTgt spid="1843"/>
                                        </p:tgtEl>
                                        <p:attrNameLst>
                                          <p:attrName>style.visibility</p:attrName>
                                        </p:attrNameLst>
                                      </p:cBhvr>
                                      <p:to>
                                        <p:strVal val="visible"/>
                                      </p:to>
                                    </p:set>
                                    <p:animEffect filter="fade" transition="in">
                                      <p:cBhvr>
                                        <p:cTn dur="1000"/>
                                        <p:tgtEl>
                                          <p:spTgt spid="1843"/>
                                        </p:tgtEl>
                                      </p:cBhvr>
                                    </p:animEffect>
                                  </p:childTnLst>
                                </p:cTn>
                              </p:par>
                              <p:par>
                                <p:cTn fill="hold" nodeType="withEffect" presetClass="entr" presetID="10" presetSubtype="0">
                                  <p:stCondLst>
                                    <p:cond delay="0"/>
                                  </p:stCondLst>
                                  <p:childTnLst>
                                    <p:set>
                                      <p:cBhvr>
                                        <p:cTn dur="1" fill="hold">
                                          <p:stCondLst>
                                            <p:cond delay="0"/>
                                          </p:stCondLst>
                                        </p:cTn>
                                        <p:tgtEl>
                                          <p:spTgt spid="1844"/>
                                        </p:tgtEl>
                                        <p:attrNameLst>
                                          <p:attrName>style.visibility</p:attrName>
                                        </p:attrNameLst>
                                      </p:cBhvr>
                                      <p:to>
                                        <p:strVal val="visible"/>
                                      </p:to>
                                    </p:set>
                                    <p:animEffect filter="fade" transition="in">
                                      <p:cBhvr>
                                        <p:cTn dur="1000"/>
                                        <p:tgtEl>
                                          <p:spTgt spid="1844"/>
                                        </p:tgtEl>
                                      </p:cBhvr>
                                    </p:animEffect>
                                  </p:childTnLst>
                                </p:cTn>
                              </p:par>
                              <p:par>
                                <p:cTn fill="hold" nodeType="withEffect" presetClass="entr" presetID="10" presetSubtype="0">
                                  <p:stCondLst>
                                    <p:cond delay="0"/>
                                  </p:stCondLst>
                                  <p:childTnLst>
                                    <p:set>
                                      <p:cBhvr>
                                        <p:cTn dur="1" fill="hold">
                                          <p:stCondLst>
                                            <p:cond delay="0"/>
                                          </p:stCondLst>
                                        </p:cTn>
                                        <p:tgtEl>
                                          <p:spTgt spid="1845"/>
                                        </p:tgtEl>
                                        <p:attrNameLst>
                                          <p:attrName>style.visibility</p:attrName>
                                        </p:attrNameLst>
                                      </p:cBhvr>
                                      <p:to>
                                        <p:strVal val="visible"/>
                                      </p:to>
                                    </p:set>
                                    <p:animEffect filter="fade" transition="in">
                                      <p:cBhvr>
                                        <p:cTn dur="1000"/>
                                        <p:tgtEl>
                                          <p:spTgt spid="1845"/>
                                        </p:tgtEl>
                                      </p:cBhvr>
                                    </p:animEffect>
                                  </p:childTnLst>
                                </p:cTn>
                              </p:par>
                              <p:par>
                                <p:cTn fill="hold" nodeType="withEffect" presetClass="entr" presetID="10" presetSubtype="0">
                                  <p:stCondLst>
                                    <p:cond delay="0"/>
                                  </p:stCondLst>
                                  <p:childTnLst>
                                    <p:set>
                                      <p:cBhvr>
                                        <p:cTn dur="1" fill="hold">
                                          <p:stCondLst>
                                            <p:cond delay="0"/>
                                          </p:stCondLst>
                                        </p:cTn>
                                        <p:tgtEl>
                                          <p:spTgt spid="1846"/>
                                        </p:tgtEl>
                                        <p:attrNameLst>
                                          <p:attrName>style.visibility</p:attrName>
                                        </p:attrNameLst>
                                      </p:cBhvr>
                                      <p:to>
                                        <p:strVal val="visible"/>
                                      </p:to>
                                    </p:set>
                                    <p:animEffect filter="fade" transition="in">
                                      <p:cBhvr>
                                        <p:cTn dur="1000"/>
                                        <p:tgtEl>
                                          <p:spTgt spid="1846"/>
                                        </p:tgtEl>
                                      </p:cBhvr>
                                    </p:animEffect>
                                  </p:childTnLst>
                                </p:cTn>
                              </p:par>
                              <p:par>
                                <p:cTn fill="hold" nodeType="withEffect" presetClass="entr" presetID="10" presetSubtype="0">
                                  <p:stCondLst>
                                    <p:cond delay="0"/>
                                  </p:stCondLst>
                                  <p:childTnLst>
                                    <p:set>
                                      <p:cBhvr>
                                        <p:cTn dur="1" fill="hold">
                                          <p:stCondLst>
                                            <p:cond delay="0"/>
                                          </p:stCondLst>
                                        </p:cTn>
                                        <p:tgtEl>
                                          <p:spTgt spid="1847"/>
                                        </p:tgtEl>
                                        <p:attrNameLst>
                                          <p:attrName>style.visibility</p:attrName>
                                        </p:attrNameLst>
                                      </p:cBhvr>
                                      <p:to>
                                        <p:strVal val="visible"/>
                                      </p:to>
                                    </p:set>
                                    <p:animEffect filter="fade" transition="in">
                                      <p:cBhvr>
                                        <p:cTn dur="1000"/>
                                        <p:tgtEl>
                                          <p:spTgt spid="1847"/>
                                        </p:tgtEl>
                                      </p:cBhvr>
                                    </p:animEffect>
                                  </p:childTnLst>
                                </p:cTn>
                              </p:par>
                              <p:par>
                                <p:cTn fill="hold" nodeType="withEffect" presetClass="entr" presetID="10" presetSubtype="0">
                                  <p:stCondLst>
                                    <p:cond delay="0"/>
                                  </p:stCondLst>
                                  <p:childTnLst>
                                    <p:set>
                                      <p:cBhvr>
                                        <p:cTn dur="1" fill="hold">
                                          <p:stCondLst>
                                            <p:cond delay="0"/>
                                          </p:stCondLst>
                                        </p:cTn>
                                        <p:tgtEl>
                                          <p:spTgt spid="1848"/>
                                        </p:tgtEl>
                                        <p:attrNameLst>
                                          <p:attrName>style.visibility</p:attrName>
                                        </p:attrNameLst>
                                      </p:cBhvr>
                                      <p:to>
                                        <p:strVal val="visible"/>
                                      </p:to>
                                    </p:set>
                                    <p:animEffect filter="fade" transition="in">
                                      <p:cBhvr>
                                        <p:cTn dur="1000"/>
                                        <p:tgtEl>
                                          <p:spTgt spid="1848"/>
                                        </p:tgtEl>
                                      </p:cBhvr>
                                    </p:animEffect>
                                  </p:childTnLst>
                                </p:cTn>
                              </p:par>
                              <p:par>
                                <p:cTn fill="hold" nodeType="withEffect" presetClass="entr" presetID="10" presetSubtype="0">
                                  <p:stCondLst>
                                    <p:cond delay="0"/>
                                  </p:stCondLst>
                                  <p:childTnLst>
                                    <p:set>
                                      <p:cBhvr>
                                        <p:cTn dur="1" fill="hold">
                                          <p:stCondLst>
                                            <p:cond delay="0"/>
                                          </p:stCondLst>
                                        </p:cTn>
                                        <p:tgtEl>
                                          <p:spTgt spid="1849"/>
                                        </p:tgtEl>
                                        <p:attrNameLst>
                                          <p:attrName>style.visibility</p:attrName>
                                        </p:attrNameLst>
                                      </p:cBhvr>
                                      <p:to>
                                        <p:strVal val="visible"/>
                                      </p:to>
                                    </p:set>
                                    <p:animEffect filter="fade" transition="in">
                                      <p:cBhvr>
                                        <p:cTn dur="1000"/>
                                        <p:tgtEl>
                                          <p:spTgt spid="1849"/>
                                        </p:tgtEl>
                                      </p:cBhvr>
                                    </p:animEffect>
                                  </p:childTnLst>
                                </p:cTn>
                              </p:par>
                              <p:par>
                                <p:cTn fill="hold" nodeType="withEffect" presetClass="entr" presetID="10" presetSubtype="0">
                                  <p:stCondLst>
                                    <p:cond delay="0"/>
                                  </p:stCondLst>
                                  <p:childTnLst>
                                    <p:set>
                                      <p:cBhvr>
                                        <p:cTn dur="1" fill="hold">
                                          <p:stCondLst>
                                            <p:cond delay="0"/>
                                          </p:stCondLst>
                                        </p:cTn>
                                        <p:tgtEl>
                                          <p:spTgt spid="1850"/>
                                        </p:tgtEl>
                                        <p:attrNameLst>
                                          <p:attrName>style.visibility</p:attrName>
                                        </p:attrNameLst>
                                      </p:cBhvr>
                                      <p:to>
                                        <p:strVal val="visible"/>
                                      </p:to>
                                    </p:set>
                                    <p:animEffect filter="fade" transition="in">
                                      <p:cBhvr>
                                        <p:cTn dur="1000"/>
                                        <p:tgtEl>
                                          <p:spTgt spid="1850"/>
                                        </p:tgtEl>
                                      </p:cBhvr>
                                    </p:animEffect>
                                  </p:childTnLst>
                                </p:cTn>
                              </p:par>
                              <p:par>
                                <p:cTn fill="hold" nodeType="withEffect" presetClass="entr" presetID="10" presetSubtype="0">
                                  <p:stCondLst>
                                    <p:cond delay="0"/>
                                  </p:stCondLst>
                                  <p:childTnLst>
                                    <p:set>
                                      <p:cBhvr>
                                        <p:cTn dur="1" fill="hold">
                                          <p:stCondLst>
                                            <p:cond delay="0"/>
                                          </p:stCondLst>
                                        </p:cTn>
                                        <p:tgtEl>
                                          <p:spTgt spid="1851"/>
                                        </p:tgtEl>
                                        <p:attrNameLst>
                                          <p:attrName>style.visibility</p:attrName>
                                        </p:attrNameLst>
                                      </p:cBhvr>
                                      <p:to>
                                        <p:strVal val="visible"/>
                                      </p:to>
                                    </p:set>
                                    <p:animEffect filter="fade" transition="in">
                                      <p:cBhvr>
                                        <p:cTn dur="1000"/>
                                        <p:tgtEl>
                                          <p:spTgt spid="1851"/>
                                        </p:tgtEl>
                                      </p:cBhvr>
                                    </p:animEffect>
                                  </p:childTnLst>
                                </p:cTn>
                              </p:par>
                              <p:par>
                                <p:cTn fill="hold" nodeType="withEffect" presetClass="entr" presetID="10" presetSubtype="0">
                                  <p:stCondLst>
                                    <p:cond delay="0"/>
                                  </p:stCondLst>
                                  <p:childTnLst>
                                    <p:set>
                                      <p:cBhvr>
                                        <p:cTn dur="1" fill="hold">
                                          <p:stCondLst>
                                            <p:cond delay="0"/>
                                          </p:stCondLst>
                                        </p:cTn>
                                        <p:tgtEl>
                                          <p:spTgt spid="1852"/>
                                        </p:tgtEl>
                                        <p:attrNameLst>
                                          <p:attrName>style.visibility</p:attrName>
                                        </p:attrNameLst>
                                      </p:cBhvr>
                                      <p:to>
                                        <p:strVal val="visible"/>
                                      </p:to>
                                    </p:set>
                                    <p:animEffect filter="fade" transition="in">
                                      <p:cBhvr>
                                        <p:cTn dur="1000"/>
                                        <p:tgtEl>
                                          <p:spTgt spid="1852"/>
                                        </p:tgtEl>
                                      </p:cBhvr>
                                    </p:animEffect>
                                  </p:childTnLst>
                                </p:cTn>
                              </p:par>
                              <p:par>
                                <p:cTn fill="hold" nodeType="withEffect" presetClass="entr" presetID="10" presetSubtype="0">
                                  <p:stCondLst>
                                    <p:cond delay="0"/>
                                  </p:stCondLst>
                                  <p:childTnLst>
                                    <p:set>
                                      <p:cBhvr>
                                        <p:cTn dur="1" fill="hold">
                                          <p:stCondLst>
                                            <p:cond delay="0"/>
                                          </p:stCondLst>
                                        </p:cTn>
                                        <p:tgtEl>
                                          <p:spTgt spid="1853"/>
                                        </p:tgtEl>
                                        <p:attrNameLst>
                                          <p:attrName>style.visibility</p:attrName>
                                        </p:attrNameLst>
                                      </p:cBhvr>
                                      <p:to>
                                        <p:strVal val="visible"/>
                                      </p:to>
                                    </p:set>
                                    <p:animEffect filter="fade" transition="in">
                                      <p:cBhvr>
                                        <p:cTn dur="1000"/>
                                        <p:tgtEl>
                                          <p:spTgt spid="1853"/>
                                        </p:tgtEl>
                                      </p:cBhvr>
                                    </p:animEffect>
                                  </p:childTnLst>
                                </p:cTn>
                              </p:par>
                              <p:par>
                                <p:cTn fill="hold" nodeType="withEffect" presetClass="entr" presetID="10" presetSubtype="0">
                                  <p:stCondLst>
                                    <p:cond delay="0"/>
                                  </p:stCondLst>
                                  <p:childTnLst>
                                    <p:set>
                                      <p:cBhvr>
                                        <p:cTn dur="1" fill="hold">
                                          <p:stCondLst>
                                            <p:cond delay="0"/>
                                          </p:stCondLst>
                                        </p:cTn>
                                        <p:tgtEl>
                                          <p:spTgt spid="1854"/>
                                        </p:tgtEl>
                                        <p:attrNameLst>
                                          <p:attrName>style.visibility</p:attrName>
                                        </p:attrNameLst>
                                      </p:cBhvr>
                                      <p:to>
                                        <p:strVal val="visible"/>
                                      </p:to>
                                    </p:set>
                                    <p:animEffect filter="fade" transition="in">
                                      <p:cBhvr>
                                        <p:cTn dur="1000"/>
                                        <p:tgtEl>
                                          <p:spTgt spid="1854"/>
                                        </p:tgtEl>
                                      </p:cBhvr>
                                    </p:animEffect>
                                  </p:childTnLst>
                                </p:cTn>
                              </p:par>
                              <p:par>
                                <p:cTn fill="hold" nodeType="withEffect" presetClass="entr" presetID="10" presetSubtype="0">
                                  <p:stCondLst>
                                    <p:cond delay="0"/>
                                  </p:stCondLst>
                                  <p:childTnLst>
                                    <p:set>
                                      <p:cBhvr>
                                        <p:cTn dur="1" fill="hold">
                                          <p:stCondLst>
                                            <p:cond delay="0"/>
                                          </p:stCondLst>
                                        </p:cTn>
                                        <p:tgtEl>
                                          <p:spTgt spid="1855"/>
                                        </p:tgtEl>
                                        <p:attrNameLst>
                                          <p:attrName>style.visibility</p:attrName>
                                        </p:attrNameLst>
                                      </p:cBhvr>
                                      <p:to>
                                        <p:strVal val="visible"/>
                                      </p:to>
                                    </p:set>
                                    <p:animEffect filter="fade" transition="in">
                                      <p:cBhvr>
                                        <p:cTn dur="1000"/>
                                        <p:tgtEl>
                                          <p:spTgt spid="1855"/>
                                        </p:tgtEl>
                                      </p:cBhvr>
                                    </p:animEffect>
                                  </p:childTnLst>
                                </p:cTn>
                              </p:par>
                              <p:par>
                                <p:cTn fill="hold" nodeType="withEffect" presetClass="entr" presetID="10" presetSubtype="0">
                                  <p:stCondLst>
                                    <p:cond delay="0"/>
                                  </p:stCondLst>
                                  <p:childTnLst>
                                    <p:set>
                                      <p:cBhvr>
                                        <p:cTn dur="1" fill="hold">
                                          <p:stCondLst>
                                            <p:cond delay="0"/>
                                          </p:stCondLst>
                                        </p:cTn>
                                        <p:tgtEl>
                                          <p:spTgt spid="1856"/>
                                        </p:tgtEl>
                                        <p:attrNameLst>
                                          <p:attrName>style.visibility</p:attrName>
                                        </p:attrNameLst>
                                      </p:cBhvr>
                                      <p:to>
                                        <p:strVal val="visible"/>
                                      </p:to>
                                    </p:set>
                                    <p:animEffect filter="fade" transition="in">
                                      <p:cBhvr>
                                        <p:cTn dur="1000"/>
                                        <p:tgtEl>
                                          <p:spTgt spid="18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60" name="Shape 1860"/>
        <p:cNvGrpSpPr/>
        <p:nvPr/>
      </p:nvGrpSpPr>
      <p:grpSpPr>
        <a:xfrm>
          <a:off x="0" y="0"/>
          <a:ext cx="0" cy="0"/>
          <a:chOff x="0" y="0"/>
          <a:chExt cx="0" cy="0"/>
        </a:xfrm>
      </p:grpSpPr>
      <p:sp>
        <p:nvSpPr>
          <p:cNvPr id="1861" name="Google Shape;1861;p109"/>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u="sng">
                <a:solidFill>
                  <a:srgbClr val="E09214"/>
                </a:solidFill>
                <a:latin typeface="Merriweather"/>
                <a:ea typeface="Merriweather"/>
                <a:cs typeface="Merriweather"/>
                <a:sym typeface="Merriweather"/>
              </a:rPr>
              <a:t>Application Workflow of  YARN</a:t>
            </a:r>
            <a:endParaRPr b="1" sz="2500" u="sng">
              <a:solidFill>
                <a:srgbClr val="E09214"/>
              </a:solidFill>
              <a:latin typeface="Merriweather"/>
              <a:ea typeface="Merriweather"/>
              <a:cs typeface="Merriweather"/>
              <a:sym typeface="Merriweather"/>
            </a:endParaRPr>
          </a:p>
        </p:txBody>
      </p:sp>
      <p:pic>
        <p:nvPicPr>
          <p:cNvPr id="1862" name="Google Shape;1862;p109"/>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1863" name="Google Shape;1863;p109"/>
          <p:cNvSpPr txBox="1"/>
          <p:nvPr/>
        </p:nvSpPr>
        <p:spPr>
          <a:xfrm>
            <a:off x="228850" y="845175"/>
            <a:ext cx="7386600" cy="3109200"/>
          </a:xfrm>
          <a:prstGeom prst="rect">
            <a:avLst/>
          </a:prstGeom>
          <a:noFill/>
          <a:ln>
            <a:noFill/>
          </a:ln>
        </p:spPr>
        <p:txBody>
          <a:bodyPr anchorCtr="0" anchor="t" bIns="91425" lIns="91425" spcFirstLastPara="1" rIns="91425" wrap="square" tIns="91425">
            <a:spAutoFit/>
          </a:bodyPr>
          <a:lstStyle/>
          <a:p>
            <a:pPr indent="-349250" lvl="0" marL="457200" marR="0" rtl="0" algn="l">
              <a:lnSpc>
                <a:spcPct val="100000"/>
              </a:lnSpc>
              <a:spcBef>
                <a:spcPts val="0"/>
              </a:spcBef>
              <a:spcAft>
                <a:spcPts val="0"/>
              </a:spcAft>
              <a:buClr>
                <a:srgbClr val="000000"/>
              </a:buClr>
              <a:buSzPts val="1900"/>
              <a:buFont typeface="Average"/>
              <a:buAutoNum type="arabicPeriod"/>
            </a:pPr>
            <a:r>
              <a:rPr b="0" i="0" lang="en" sz="1900" u="none" cap="none" strike="noStrike">
                <a:solidFill>
                  <a:srgbClr val="000000"/>
                </a:solidFill>
                <a:latin typeface="Average"/>
                <a:ea typeface="Average"/>
                <a:cs typeface="Average"/>
                <a:sym typeface="Average"/>
              </a:rPr>
              <a:t>Client submit an application</a:t>
            </a:r>
            <a:endParaRPr b="0" i="0" sz="1900" u="none" cap="none" strike="noStrike">
              <a:solidFill>
                <a:srgbClr val="000000"/>
              </a:solidFill>
              <a:latin typeface="Average"/>
              <a:ea typeface="Average"/>
              <a:cs typeface="Average"/>
              <a:sym typeface="Average"/>
            </a:endParaRPr>
          </a:p>
          <a:p>
            <a:pPr indent="-349250" lvl="0" marL="457200" marR="0" rtl="0" algn="l">
              <a:lnSpc>
                <a:spcPct val="100000"/>
              </a:lnSpc>
              <a:spcBef>
                <a:spcPts val="0"/>
              </a:spcBef>
              <a:spcAft>
                <a:spcPts val="0"/>
              </a:spcAft>
              <a:buClr>
                <a:srgbClr val="000000"/>
              </a:buClr>
              <a:buSzPts val="1900"/>
              <a:buFont typeface="Average"/>
              <a:buAutoNum type="arabicPeriod"/>
            </a:pPr>
            <a:r>
              <a:rPr b="0" i="0" lang="en" sz="1900" u="none" cap="none" strike="noStrike">
                <a:solidFill>
                  <a:srgbClr val="000000"/>
                </a:solidFill>
                <a:latin typeface="Average"/>
                <a:ea typeface="Average"/>
                <a:cs typeface="Average"/>
                <a:sym typeface="Average"/>
              </a:rPr>
              <a:t>Resource Manager allocates a container to start application manager</a:t>
            </a:r>
            <a:endParaRPr b="0" i="0" sz="1900" u="none" cap="none" strike="noStrike">
              <a:solidFill>
                <a:srgbClr val="000000"/>
              </a:solidFill>
              <a:latin typeface="Average"/>
              <a:ea typeface="Average"/>
              <a:cs typeface="Average"/>
              <a:sym typeface="Average"/>
            </a:endParaRPr>
          </a:p>
          <a:p>
            <a:pPr indent="-349250" lvl="0" marL="457200" marR="0" rtl="0" algn="l">
              <a:lnSpc>
                <a:spcPct val="100000"/>
              </a:lnSpc>
              <a:spcBef>
                <a:spcPts val="0"/>
              </a:spcBef>
              <a:spcAft>
                <a:spcPts val="0"/>
              </a:spcAft>
              <a:buClr>
                <a:srgbClr val="000000"/>
              </a:buClr>
              <a:buSzPts val="1900"/>
              <a:buFont typeface="Average"/>
              <a:buAutoNum type="arabicPeriod"/>
            </a:pPr>
            <a:r>
              <a:rPr b="0" i="0" lang="en" sz="1900" u="none" cap="none" strike="noStrike">
                <a:solidFill>
                  <a:srgbClr val="000000"/>
                </a:solidFill>
                <a:latin typeface="Average"/>
                <a:ea typeface="Average"/>
                <a:cs typeface="Average"/>
                <a:sym typeface="Average"/>
              </a:rPr>
              <a:t>Application manager register with resource manager</a:t>
            </a:r>
            <a:endParaRPr b="0" i="0" sz="1900" u="none" cap="none" strike="noStrike">
              <a:solidFill>
                <a:srgbClr val="000000"/>
              </a:solidFill>
              <a:latin typeface="Average"/>
              <a:ea typeface="Average"/>
              <a:cs typeface="Average"/>
              <a:sym typeface="Average"/>
            </a:endParaRPr>
          </a:p>
          <a:p>
            <a:pPr indent="-349250" lvl="0" marL="457200" marR="0" rtl="0" algn="l">
              <a:lnSpc>
                <a:spcPct val="100000"/>
              </a:lnSpc>
              <a:spcBef>
                <a:spcPts val="0"/>
              </a:spcBef>
              <a:spcAft>
                <a:spcPts val="0"/>
              </a:spcAft>
              <a:buClr>
                <a:srgbClr val="000000"/>
              </a:buClr>
              <a:buSzPts val="1900"/>
              <a:buFont typeface="Average"/>
              <a:buAutoNum type="arabicPeriod"/>
            </a:pPr>
            <a:r>
              <a:rPr b="0" i="0" lang="en" sz="1900" u="none" cap="none" strike="noStrike">
                <a:solidFill>
                  <a:srgbClr val="000000"/>
                </a:solidFill>
                <a:latin typeface="Average"/>
                <a:ea typeface="Average"/>
                <a:cs typeface="Average"/>
                <a:sym typeface="Average"/>
              </a:rPr>
              <a:t>Application manager ask container from resource manager</a:t>
            </a:r>
            <a:endParaRPr b="0" i="0" sz="1900" u="none" cap="none" strike="noStrike">
              <a:solidFill>
                <a:srgbClr val="000000"/>
              </a:solidFill>
              <a:latin typeface="Average"/>
              <a:ea typeface="Average"/>
              <a:cs typeface="Average"/>
              <a:sym typeface="Average"/>
            </a:endParaRPr>
          </a:p>
          <a:p>
            <a:pPr indent="-349250" lvl="0" marL="457200" marR="0" rtl="0" algn="l">
              <a:lnSpc>
                <a:spcPct val="100000"/>
              </a:lnSpc>
              <a:spcBef>
                <a:spcPts val="0"/>
              </a:spcBef>
              <a:spcAft>
                <a:spcPts val="0"/>
              </a:spcAft>
              <a:buClr>
                <a:srgbClr val="000000"/>
              </a:buClr>
              <a:buSzPts val="1900"/>
              <a:buFont typeface="Average"/>
              <a:buAutoNum type="arabicPeriod"/>
            </a:pPr>
            <a:r>
              <a:rPr b="0" i="0" lang="en" sz="1900" u="none" cap="none" strike="noStrike">
                <a:solidFill>
                  <a:srgbClr val="000000"/>
                </a:solidFill>
                <a:latin typeface="Average"/>
                <a:ea typeface="Average"/>
                <a:cs typeface="Average"/>
                <a:sym typeface="Average"/>
              </a:rPr>
              <a:t>Application manager notifies Node manager to launch containers</a:t>
            </a:r>
            <a:endParaRPr b="0" i="0" sz="1900" u="none" cap="none" strike="noStrike">
              <a:solidFill>
                <a:srgbClr val="000000"/>
              </a:solidFill>
              <a:latin typeface="Average"/>
              <a:ea typeface="Average"/>
              <a:cs typeface="Average"/>
              <a:sym typeface="Average"/>
            </a:endParaRPr>
          </a:p>
          <a:p>
            <a:pPr indent="-349250" lvl="0" marL="457200" marR="0" rtl="0" algn="l">
              <a:lnSpc>
                <a:spcPct val="100000"/>
              </a:lnSpc>
              <a:spcBef>
                <a:spcPts val="0"/>
              </a:spcBef>
              <a:spcAft>
                <a:spcPts val="0"/>
              </a:spcAft>
              <a:buClr>
                <a:srgbClr val="000000"/>
              </a:buClr>
              <a:buSzPts val="1900"/>
              <a:buFont typeface="Average"/>
              <a:buAutoNum type="arabicPeriod"/>
            </a:pPr>
            <a:r>
              <a:rPr b="0" i="0" lang="en" sz="1900" u="none" cap="none" strike="noStrike">
                <a:solidFill>
                  <a:srgbClr val="000000"/>
                </a:solidFill>
                <a:latin typeface="Average"/>
                <a:ea typeface="Average"/>
                <a:cs typeface="Average"/>
                <a:sym typeface="Average"/>
              </a:rPr>
              <a:t>Application code executed in container</a:t>
            </a:r>
            <a:endParaRPr b="0" i="0" sz="1900" u="none" cap="none" strike="noStrike">
              <a:solidFill>
                <a:srgbClr val="000000"/>
              </a:solidFill>
              <a:latin typeface="Average"/>
              <a:ea typeface="Average"/>
              <a:cs typeface="Average"/>
              <a:sym typeface="Average"/>
            </a:endParaRPr>
          </a:p>
          <a:p>
            <a:pPr indent="-349250" lvl="0" marL="457200" marR="0" rtl="0" algn="l">
              <a:lnSpc>
                <a:spcPct val="100000"/>
              </a:lnSpc>
              <a:spcBef>
                <a:spcPts val="0"/>
              </a:spcBef>
              <a:spcAft>
                <a:spcPts val="0"/>
              </a:spcAft>
              <a:buClr>
                <a:srgbClr val="000000"/>
              </a:buClr>
              <a:buSzPts val="1900"/>
              <a:buFont typeface="Average"/>
              <a:buAutoNum type="arabicPeriod"/>
            </a:pPr>
            <a:r>
              <a:rPr b="0" i="0" lang="en" sz="1900" u="none" cap="none" strike="noStrike">
                <a:solidFill>
                  <a:srgbClr val="000000"/>
                </a:solidFill>
                <a:latin typeface="Average"/>
                <a:ea typeface="Average"/>
                <a:cs typeface="Average"/>
                <a:sym typeface="Average"/>
              </a:rPr>
              <a:t>Client contact resource manager [Application manager to monitor application status]</a:t>
            </a:r>
            <a:endParaRPr b="0" i="0" sz="1900" u="none" cap="none" strike="noStrike">
              <a:solidFill>
                <a:srgbClr val="000000"/>
              </a:solidFill>
              <a:latin typeface="Average"/>
              <a:ea typeface="Average"/>
              <a:cs typeface="Average"/>
              <a:sym typeface="Average"/>
            </a:endParaRPr>
          </a:p>
          <a:p>
            <a:pPr indent="-349250" lvl="0" marL="457200" marR="0" rtl="0" algn="l">
              <a:lnSpc>
                <a:spcPct val="100000"/>
              </a:lnSpc>
              <a:spcBef>
                <a:spcPts val="0"/>
              </a:spcBef>
              <a:spcAft>
                <a:spcPts val="0"/>
              </a:spcAft>
              <a:buClr>
                <a:srgbClr val="000000"/>
              </a:buClr>
              <a:buSzPts val="1900"/>
              <a:buFont typeface="Average"/>
              <a:buAutoNum type="arabicPeriod"/>
            </a:pPr>
            <a:r>
              <a:rPr b="0" i="0" lang="en" sz="1900" u="none" cap="none" strike="noStrike">
                <a:solidFill>
                  <a:srgbClr val="000000"/>
                </a:solidFill>
                <a:latin typeface="Average"/>
                <a:ea typeface="Average"/>
                <a:cs typeface="Average"/>
                <a:sym typeface="Average"/>
              </a:rPr>
              <a:t>Application manager unregister with resource manager </a:t>
            </a:r>
            <a:endParaRPr b="0" i="0" sz="19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3"/>
                                        </p:tgtEl>
                                        <p:attrNameLst>
                                          <p:attrName>style.visibility</p:attrName>
                                        </p:attrNameLst>
                                      </p:cBhvr>
                                      <p:to>
                                        <p:strVal val="visible"/>
                                      </p:to>
                                    </p:set>
                                    <p:animEffect filter="fade" transition="in">
                                      <p:cBhvr>
                                        <p:cTn dur="1000"/>
                                        <p:tgtEl>
                                          <p:spTgt spid="18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84" name="Shape 184"/>
        <p:cNvGrpSpPr/>
        <p:nvPr/>
      </p:nvGrpSpPr>
      <p:grpSpPr>
        <a:xfrm>
          <a:off x="0" y="0"/>
          <a:ext cx="0" cy="0"/>
          <a:chOff x="0" y="0"/>
          <a:chExt cx="0" cy="0"/>
        </a:xfrm>
      </p:grpSpPr>
      <p:sp>
        <p:nvSpPr>
          <p:cNvPr id="185" name="Google Shape;185;p11"/>
          <p:cNvSpPr txBox="1"/>
          <p:nvPr>
            <p:ph type="title"/>
          </p:nvPr>
        </p:nvSpPr>
        <p:spPr>
          <a:xfrm>
            <a:off x="129500" y="1367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solidFill>
                  <a:schemeClr val="lt1"/>
                </a:solidFill>
                <a:latin typeface="Merriweather"/>
                <a:ea typeface="Merriweather"/>
                <a:cs typeface="Merriweather"/>
                <a:sym typeface="Merriweather"/>
              </a:rPr>
              <a:t>Characteristics Big Data</a:t>
            </a:r>
            <a:endParaRPr>
              <a:solidFill>
                <a:schemeClr val="lt1"/>
              </a:solidFill>
              <a:latin typeface="Merriweather"/>
              <a:ea typeface="Merriweather"/>
              <a:cs typeface="Merriweather"/>
              <a:sym typeface="Merriweather"/>
            </a:endParaRPr>
          </a:p>
        </p:txBody>
      </p:sp>
      <p:pic>
        <p:nvPicPr>
          <p:cNvPr id="186" name="Google Shape;186;p11"/>
          <p:cNvPicPr preferRelativeResize="0"/>
          <p:nvPr/>
        </p:nvPicPr>
        <p:blipFill rotWithShape="1">
          <a:blip r:embed="rId3">
            <a:alphaModFix/>
          </a:blip>
          <a:srcRect b="0" l="0" r="0" t="0"/>
          <a:stretch/>
        </p:blipFill>
        <p:spPr>
          <a:xfrm>
            <a:off x="799475" y="828625"/>
            <a:ext cx="7340979" cy="41293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85"/>
                                        </p:tgtEl>
                                        <p:attrNameLst>
                                          <p:attrName>style.visibility</p:attrName>
                                        </p:attrNameLst>
                                      </p:cBhvr>
                                      <p:to>
                                        <p:strVal val="visible"/>
                                      </p:to>
                                    </p:set>
                                    <p:anim calcmode="lin" valueType="num">
                                      <p:cBhvr additive="base">
                                        <p:cTn dur="1000"/>
                                        <p:tgtEl>
                                          <p:spTgt spid="18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7" name="Shape 1867"/>
        <p:cNvGrpSpPr/>
        <p:nvPr/>
      </p:nvGrpSpPr>
      <p:grpSpPr>
        <a:xfrm>
          <a:off x="0" y="0"/>
          <a:ext cx="0" cy="0"/>
          <a:chOff x="0" y="0"/>
          <a:chExt cx="0" cy="0"/>
        </a:xfrm>
      </p:grpSpPr>
      <p:sp>
        <p:nvSpPr>
          <p:cNvPr id="1868" name="Google Shape;1868;p110"/>
          <p:cNvSpPr txBox="1"/>
          <p:nvPr>
            <p:ph type="title"/>
          </p:nvPr>
        </p:nvSpPr>
        <p:spPr>
          <a:xfrm>
            <a:off x="99325" y="263250"/>
            <a:ext cx="7852200" cy="927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sz="3000">
                <a:latin typeface="Average"/>
                <a:ea typeface="Average"/>
                <a:cs typeface="Average"/>
                <a:sym typeface="Average"/>
              </a:rPr>
              <a:t>Hadoop Ecosystem</a:t>
            </a:r>
            <a:endParaRPr sz="3000"/>
          </a:p>
        </p:txBody>
      </p:sp>
      <p:grpSp>
        <p:nvGrpSpPr>
          <p:cNvPr id="1869" name="Google Shape;1869;p110"/>
          <p:cNvGrpSpPr/>
          <p:nvPr/>
        </p:nvGrpSpPr>
        <p:grpSpPr>
          <a:xfrm>
            <a:off x="1436600" y="1347425"/>
            <a:ext cx="2967000" cy="2967000"/>
            <a:chOff x="1436600" y="1347425"/>
            <a:chExt cx="2967000" cy="2967000"/>
          </a:xfrm>
        </p:grpSpPr>
        <p:sp>
          <p:nvSpPr>
            <p:cNvPr id="1870" name="Google Shape;1870;p110"/>
            <p:cNvSpPr/>
            <p:nvPr/>
          </p:nvSpPr>
          <p:spPr>
            <a:xfrm>
              <a:off x="1436600" y="1347425"/>
              <a:ext cx="2967000" cy="2967000"/>
            </a:xfrm>
            <a:prstGeom prst="arc">
              <a:avLst>
                <a:gd fmla="val 17813811" name="adj1"/>
                <a:gd fmla="val 3845812" name="adj2"/>
              </a:avLst>
            </a:prstGeom>
            <a:no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871" name="Google Shape;1871;p110"/>
            <p:cNvSpPr/>
            <p:nvPr/>
          </p:nvSpPr>
          <p:spPr>
            <a:xfrm>
              <a:off x="2082846" y="1993559"/>
              <a:ext cx="1674508" cy="1674508"/>
            </a:xfrm>
            <a:custGeom>
              <a:rect b="b" l="l" r="r" t="t"/>
              <a:pathLst>
                <a:path extrusionOk="0" h="95156" w="95156">
                  <a:moveTo>
                    <a:pt x="47578" y="1"/>
                  </a:moveTo>
                  <a:cubicBezTo>
                    <a:pt x="21301" y="1"/>
                    <a:pt x="1" y="21301"/>
                    <a:pt x="1" y="47578"/>
                  </a:cubicBezTo>
                  <a:cubicBezTo>
                    <a:pt x="1" y="73855"/>
                    <a:pt x="21301" y="95155"/>
                    <a:pt x="47578" y="95155"/>
                  </a:cubicBezTo>
                  <a:cubicBezTo>
                    <a:pt x="73855" y="95155"/>
                    <a:pt x="95156" y="73855"/>
                    <a:pt x="95156" y="47578"/>
                  </a:cubicBezTo>
                  <a:cubicBezTo>
                    <a:pt x="95156" y="21301"/>
                    <a:pt x="73855" y="1"/>
                    <a:pt x="47578"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2000" u="none" cap="none" strike="noStrike">
                <a:solidFill>
                  <a:schemeClr val="dk1"/>
                </a:solidFill>
                <a:latin typeface="Arial"/>
                <a:ea typeface="Arial"/>
                <a:cs typeface="Arial"/>
                <a:sym typeface="Arial"/>
              </a:endParaRPr>
            </a:p>
          </p:txBody>
        </p:sp>
        <p:sp>
          <p:nvSpPr>
            <p:cNvPr id="1872" name="Google Shape;1872;p110"/>
            <p:cNvSpPr/>
            <p:nvPr/>
          </p:nvSpPr>
          <p:spPr>
            <a:xfrm>
              <a:off x="2155031" y="2065717"/>
              <a:ext cx="1530138" cy="1530190"/>
            </a:xfrm>
            <a:custGeom>
              <a:rect b="b" l="l" r="r" t="t"/>
              <a:pathLst>
                <a:path extrusionOk="0" h="29184" w="29183">
                  <a:moveTo>
                    <a:pt x="14586" y="1"/>
                  </a:moveTo>
                  <a:cubicBezTo>
                    <a:pt x="6525" y="1"/>
                    <a:pt x="0" y="6537"/>
                    <a:pt x="0" y="14598"/>
                  </a:cubicBezTo>
                  <a:cubicBezTo>
                    <a:pt x="0" y="22647"/>
                    <a:pt x="6525" y="29183"/>
                    <a:pt x="14586" y="29183"/>
                  </a:cubicBezTo>
                  <a:cubicBezTo>
                    <a:pt x="22646" y="29183"/>
                    <a:pt x="29183" y="22647"/>
                    <a:pt x="29183" y="14598"/>
                  </a:cubicBezTo>
                  <a:cubicBezTo>
                    <a:pt x="29183" y="6537"/>
                    <a:pt x="22646" y="1"/>
                    <a:pt x="14586" y="1"/>
                  </a:cubicBez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365750">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Fira Sans Extra Condensed Medium"/>
                  <a:ea typeface="Fira Sans Extra Condensed Medium"/>
                  <a:cs typeface="Fira Sans Extra Condensed Medium"/>
                  <a:sym typeface="Fira Sans Extra Condensed Medium"/>
                </a:rPr>
                <a:t>Big Data</a:t>
              </a:r>
              <a:endParaRPr b="0" i="0" sz="2000" u="none" cap="none" strike="noStrike">
                <a:solidFill>
                  <a:schemeClr val="dk1"/>
                </a:solidFill>
                <a:latin typeface="Arial"/>
                <a:ea typeface="Arial"/>
                <a:cs typeface="Arial"/>
                <a:sym typeface="Arial"/>
              </a:endParaRPr>
            </a:p>
          </p:txBody>
        </p:sp>
      </p:grpSp>
      <p:grpSp>
        <p:nvGrpSpPr>
          <p:cNvPr id="1873" name="Google Shape;1873;p110"/>
          <p:cNvGrpSpPr/>
          <p:nvPr/>
        </p:nvGrpSpPr>
        <p:grpSpPr>
          <a:xfrm>
            <a:off x="3287528" y="1116959"/>
            <a:ext cx="3659505" cy="618916"/>
            <a:chOff x="3287528" y="1193159"/>
            <a:chExt cx="3659505" cy="618916"/>
          </a:xfrm>
        </p:grpSpPr>
        <p:sp>
          <p:nvSpPr>
            <p:cNvPr id="1874" name="Google Shape;1874;p110"/>
            <p:cNvSpPr/>
            <p:nvPr/>
          </p:nvSpPr>
          <p:spPr>
            <a:xfrm>
              <a:off x="3287528" y="1193159"/>
              <a:ext cx="601462" cy="601482"/>
            </a:xfrm>
            <a:custGeom>
              <a:rect b="b" l="l" r="r" t="t"/>
              <a:pathLst>
                <a:path extrusionOk="0" h="29184" w="29183">
                  <a:moveTo>
                    <a:pt x="14586" y="1"/>
                  </a:moveTo>
                  <a:cubicBezTo>
                    <a:pt x="6525" y="1"/>
                    <a:pt x="0" y="6537"/>
                    <a:pt x="0" y="14598"/>
                  </a:cubicBezTo>
                  <a:cubicBezTo>
                    <a:pt x="0" y="22647"/>
                    <a:pt x="6525" y="29183"/>
                    <a:pt x="14586" y="29183"/>
                  </a:cubicBezTo>
                  <a:cubicBezTo>
                    <a:pt x="22646" y="29183"/>
                    <a:pt x="29183" y="22647"/>
                    <a:pt x="29183" y="14598"/>
                  </a:cubicBezTo>
                  <a:cubicBezTo>
                    <a:pt x="29183" y="6537"/>
                    <a:pt x="22646" y="1"/>
                    <a:pt x="14586" y="1"/>
                  </a:cubicBezTo>
                  <a:close/>
                </a:path>
              </a:pathLst>
            </a:custGeom>
            <a:solidFill>
              <a:srgbClr val="EC3A3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2200" u="none" cap="none" strike="noStrike">
                <a:solidFill>
                  <a:schemeClr val="dk1"/>
                </a:solidFill>
                <a:latin typeface="Average"/>
                <a:ea typeface="Average"/>
                <a:cs typeface="Average"/>
                <a:sym typeface="Average"/>
              </a:endParaRPr>
            </a:p>
          </p:txBody>
        </p:sp>
        <p:grpSp>
          <p:nvGrpSpPr>
            <p:cNvPr id="1875" name="Google Shape;1875;p110"/>
            <p:cNvGrpSpPr/>
            <p:nvPr/>
          </p:nvGrpSpPr>
          <p:grpSpPr>
            <a:xfrm>
              <a:off x="4113004" y="1266238"/>
              <a:ext cx="2834029" cy="545837"/>
              <a:chOff x="4934799" y="3748813"/>
              <a:chExt cx="3498801" cy="545837"/>
            </a:xfrm>
          </p:grpSpPr>
          <p:sp>
            <p:nvSpPr>
              <p:cNvPr id="1876" name="Google Shape;1876;p110"/>
              <p:cNvSpPr txBox="1"/>
              <p:nvPr/>
            </p:nvSpPr>
            <p:spPr>
              <a:xfrm>
                <a:off x="5222700" y="3928950"/>
                <a:ext cx="3210900" cy="36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verage"/>
                  <a:ea typeface="Average"/>
                  <a:cs typeface="Average"/>
                  <a:sym typeface="Average"/>
                </a:endParaRPr>
              </a:p>
            </p:txBody>
          </p:sp>
          <p:sp>
            <p:nvSpPr>
              <p:cNvPr id="1877" name="Google Shape;1877;p110"/>
              <p:cNvSpPr txBox="1"/>
              <p:nvPr/>
            </p:nvSpPr>
            <p:spPr>
              <a:xfrm>
                <a:off x="4934799" y="3748813"/>
                <a:ext cx="3210900" cy="36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Average"/>
                    <a:ea typeface="Average"/>
                    <a:cs typeface="Average"/>
                    <a:sym typeface="Average"/>
                  </a:rPr>
                  <a:t>HDFS</a:t>
                </a:r>
                <a:endParaRPr b="0" i="0" sz="2000" u="none" cap="none" strike="noStrike">
                  <a:solidFill>
                    <a:schemeClr val="dk1"/>
                  </a:solidFill>
                  <a:latin typeface="Average"/>
                  <a:ea typeface="Average"/>
                  <a:cs typeface="Average"/>
                  <a:sym typeface="Average"/>
                </a:endParaRPr>
              </a:p>
            </p:txBody>
          </p:sp>
        </p:grpSp>
        <p:sp>
          <p:nvSpPr>
            <p:cNvPr id="1878" name="Google Shape;1878;p110"/>
            <p:cNvSpPr/>
            <p:nvPr/>
          </p:nvSpPr>
          <p:spPr>
            <a:xfrm>
              <a:off x="3319075" y="1224713"/>
              <a:ext cx="538353" cy="538372"/>
            </a:xfrm>
            <a:custGeom>
              <a:rect b="b" l="l" r="r" t="t"/>
              <a:pathLst>
                <a:path extrusionOk="0" h="29184" w="29183">
                  <a:moveTo>
                    <a:pt x="14586" y="1"/>
                  </a:moveTo>
                  <a:cubicBezTo>
                    <a:pt x="6525" y="1"/>
                    <a:pt x="0" y="6537"/>
                    <a:pt x="0" y="14598"/>
                  </a:cubicBezTo>
                  <a:cubicBezTo>
                    <a:pt x="0" y="22647"/>
                    <a:pt x="6525" y="29183"/>
                    <a:pt x="14586" y="29183"/>
                  </a:cubicBezTo>
                  <a:cubicBezTo>
                    <a:pt x="22646" y="29183"/>
                    <a:pt x="29183" y="22647"/>
                    <a:pt x="29183" y="14598"/>
                  </a:cubicBezTo>
                  <a:cubicBezTo>
                    <a:pt x="29183" y="6537"/>
                    <a:pt x="22646" y="1"/>
                    <a:pt x="14586" y="1"/>
                  </a:cubicBez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 sz="2200" u="none" cap="none" strike="noStrike">
                  <a:solidFill>
                    <a:schemeClr val="dk1"/>
                  </a:solidFill>
                  <a:latin typeface="Average"/>
                  <a:ea typeface="Average"/>
                  <a:cs typeface="Average"/>
                  <a:sym typeface="Average"/>
                </a:rPr>
                <a:t>01</a:t>
              </a:r>
              <a:endParaRPr b="0" i="0" sz="2200" u="none" cap="none" strike="noStrike">
                <a:solidFill>
                  <a:schemeClr val="dk1"/>
                </a:solidFill>
                <a:latin typeface="Average"/>
                <a:ea typeface="Average"/>
                <a:cs typeface="Average"/>
                <a:sym typeface="Average"/>
              </a:endParaRPr>
            </a:p>
          </p:txBody>
        </p:sp>
      </p:grpSp>
      <p:grpSp>
        <p:nvGrpSpPr>
          <p:cNvPr id="1879" name="Google Shape;1879;p110"/>
          <p:cNvGrpSpPr/>
          <p:nvPr/>
        </p:nvGrpSpPr>
        <p:grpSpPr>
          <a:xfrm>
            <a:off x="3287688" y="3867236"/>
            <a:ext cx="5107370" cy="618898"/>
            <a:chOff x="3287528" y="3867284"/>
            <a:chExt cx="3873034" cy="618898"/>
          </a:xfrm>
        </p:grpSpPr>
        <p:sp>
          <p:nvSpPr>
            <p:cNvPr id="1880" name="Google Shape;1880;p110"/>
            <p:cNvSpPr/>
            <p:nvPr/>
          </p:nvSpPr>
          <p:spPr>
            <a:xfrm>
              <a:off x="3287528" y="3867284"/>
              <a:ext cx="601462" cy="601462"/>
            </a:xfrm>
            <a:custGeom>
              <a:rect b="b" l="l" r="r" t="t"/>
              <a:pathLst>
                <a:path extrusionOk="0" h="29183" w="29183">
                  <a:moveTo>
                    <a:pt x="14586" y="1"/>
                  </a:moveTo>
                  <a:cubicBezTo>
                    <a:pt x="6525" y="1"/>
                    <a:pt x="0" y="6537"/>
                    <a:pt x="0" y="14598"/>
                  </a:cubicBezTo>
                  <a:cubicBezTo>
                    <a:pt x="0" y="22646"/>
                    <a:pt x="6525" y="29183"/>
                    <a:pt x="14586" y="29183"/>
                  </a:cubicBezTo>
                  <a:cubicBezTo>
                    <a:pt x="22646" y="29183"/>
                    <a:pt x="29183" y="22646"/>
                    <a:pt x="29183" y="14598"/>
                  </a:cubicBezTo>
                  <a:cubicBezTo>
                    <a:pt x="29183" y="6537"/>
                    <a:pt x="22646" y="1"/>
                    <a:pt x="14586" y="1"/>
                  </a:cubicBezTo>
                  <a:close/>
                </a:path>
              </a:pathLst>
            </a:custGeom>
            <a:solidFill>
              <a:srgbClr val="5EB2F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2200" u="none" cap="none" strike="noStrike">
                <a:solidFill>
                  <a:schemeClr val="dk1"/>
                </a:solidFill>
                <a:latin typeface="Arial"/>
                <a:ea typeface="Arial"/>
                <a:cs typeface="Arial"/>
                <a:sym typeface="Arial"/>
              </a:endParaRPr>
            </a:p>
          </p:txBody>
        </p:sp>
        <p:grpSp>
          <p:nvGrpSpPr>
            <p:cNvPr id="1881" name="Google Shape;1881;p110"/>
            <p:cNvGrpSpPr/>
            <p:nvPr/>
          </p:nvGrpSpPr>
          <p:grpSpPr>
            <a:xfrm>
              <a:off x="4013712" y="4071200"/>
              <a:ext cx="3146850" cy="414982"/>
              <a:chOff x="4812215" y="3879668"/>
              <a:chExt cx="3885000" cy="414982"/>
            </a:xfrm>
          </p:grpSpPr>
          <p:sp>
            <p:nvSpPr>
              <p:cNvPr id="1882" name="Google Shape;1882;p110"/>
              <p:cNvSpPr txBox="1"/>
              <p:nvPr/>
            </p:nvSpPr>
            <p:spPr>
              <a:xfrm>
                <a:off x="5222700" y="3928950"/>
                <a:ext cx="3210900" cy="36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Roboto"/>
                  <a:ea typeface="Roboto"/>
                  <a:cs typeface="Roboto"/>
                  <a:sym typeface="Roboto"/>
                </a:endParaRPr>
              </a:p>
            </p:txBody>
          </p:sp>
          <p:sp>
            <p:nvSpPr>
              <p:cNvPr id="1883" name="Google Shape;1883;p110"/>
              <p:cNvSpPr txBox="1"/>
              <p:nvPr/>
            </p:nvSpPr>
            <p:spPr>
              <a:xfrm>
                <a:off x="4812215" y="3879668"/>
                <a:ext cx="3885000" cy="36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Average"/>
                    <a:ea typeface="Average"/>
                    <a:cs typeface="Average"/>
                    <a:sym typeface="Average"/>
                  </a:rPr>
                  <a:t>Other Tools of Hadoop</a:t>
                </a:r>
                <a:endParaRPr b="0" i="0" sz="2000" u="none" cap="none" strike="noStrike">
                  <a:solidFill>
                    <a:schemeClr val="dk1"/>
                  </a:solidFill>
                  <a:latin typeface="Average"/>
                  <a:ea typeface="Average"/>
                  <a:cs typeface="Average"/>
                  <a:sym typeface="Average"/>
                </a:endParaRPr>
              </a:p>
            </p:txBody>
          </p:sp>
        </p:grpSp>
        <p:sp>
          <p:nvSpPr>
            <p:cNvPr id="1884" name="Google Shape;1884;p110"/>
            <p:cNvSpPr/>
            <p:nvPr/>
          </p:nvSpPr>
          <p:spPr>
            <a:xfrm>
              <a:off x="3319075" y="3898538"/>
              <a:ext cx="538353" cy="538372"/>
            </a:xfrm>
            <a:custGeom>
              <a:rect b="b" l="l" r="r" t="t"/>
              <a:pathLst>
                <a:path extrusionOk="0" h="29184" w="29183">
                  <a:moveTo>
                    <a:pt x="14586" y="1"/>
                  </a:moveTo>
                  <a:cubicBezTo>
                    <a:pt x="6525" y="1"/>
                    <a:pt x="0" y="6537"/>
                    <a:pt x="0" y="14598"/>
                  </a:cubicBezTo>
                  <a:cubicBezTo>
                    <a:pt x="0" y="22647"/>
                    <a:pt x="6525" y="29183"/>
                    <a:pt x="14586" y="29183"/>
                  </a:cubicBezTo>
                  <a:cubicBezTo>
                    <a:pt x="22646" y="29183"/>
                    <a:pt x="29183" y="22647"/>
                    <a:pt x="29183" y="14598"/>
                  </a:cubicBezTo>
                  <a:cubicBezTo>
                    <a:pt x="29183" y="6537"/>
                    <a:pt x="22646" y="1"/>
                    <a:pt x="14586" y="1"/>
                  </a:cubicBez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 sz="2200" u="none" cap="none" strike="noStrike">
                  <a:solidFill>
                    <a:schemeClr val="dk1"/>
                  </a:solidFill>
                  <a:latin typeface="Fira Sans Extra Condensed Medium"/>
                  <a:ea typeface="Fira Sans Extra Condensed Medium"/>
                  <a:cs typeface="Fira Sans Extra Condensed Medium"/>
                  <a:sym typeface="Fira Sans Extra Condensed Medium"/>
                </a:rPr>
                <a:t>05</a:t>
              </a:r>
              <a:endParaRPr b="0" i="0" sz="2200" u="none" cap="none" strike="noStrike">
                <a:solidFill>
                  <a:schemeClr val="dk1"/>
                </a:solidFill>
                <a:latin typeface="Arial"/>
                <a:ea typeface="Arial"/>
                <a:cs typeface="Arial"/>
                <a:sym typeface="Arial"/>
              </a:endParaRPr>
            </a:p>
          </p:txBody>
        </p:sp>
      </p:grpSp>
      <p:grpSp>
        <p:nvGrpSpPr>
          <p:cNvPr id="1885" name="Google Shape;1885;p110"/>
          <p:cNvGrpSpPr/>
          <p:nvPr/>
        </p:nvGrpSpPr>
        <p:grpSpPr>
          <a:xfrm>
            <a:off x="3833488" y="3252612"/>
            <a:ext cx="5152847" cy="618901"/>
            <a:chOff x="3833488" y="3252612"/>
            <a:chExt cx="5152847" cy="618901"/>
          </a:xfrm>
        </p:grpSpPr>
        <p:sp>
          <p:nvSpPr>
            <p:cNvPr id="1886" name="Google Shape;1886;p110"/>
            <p:cNvSpPr/>
            <p:nvPr/>
          </p:nvSpPr>
          <p:spPr>
            <a:xfrm>
              <a:off x="3833488" y="3252612"/>
              <a:ext cx="601462" cy="601462"/>
            </a:xfrm>
            <a:custGeom>
              <a:rect b="b" l="l" r="r" t="t"/>
              <a:pathLst>
                <a:path extrusionOk="0" h="29183" w="29183">
                  <a:moveTo>
                    <a:pt x="14586" y="1"/>
                  </a:moveTo>
                  <a:cubicBezTo>
                    <a:pt x="6525" y="1"/>
                    <a:pt x="1" y="6525"/>
                    <a:pt x="1" y="14586"/>
                  </a:cubicBezTo>
                  <a:cubicBezTo>
                    <a:pt x="1" y="22646"/>
                    <a:pt x="6525" y="29183"/>
                    <a:pt x="14586" y="29183"/>
                  </a:cubicBezTo>
                  <a:cubicBezTo>
                    <a:pt x="22647" y="29183"/>
                    <a:pt x="29183" y="22646"/>
                    <a:pt x="29183" y="14586"/>
                  </a:cubicBezTo>
                  <a:cubicBezTo>
                    <a:pt x="29183" y="6525"/>
                    <a:pt x="22647" y="1"/>
                    <a:pt x="14586" y="1"/>
                  </a:cubicBezTo>
                  <a:close/>
                </a:path>
              </a:pathLst>
            </a:custGeom>
            <a:solidFill>
              <a:srgbClr val="69E78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2200" u="none" cap="none" strike="noStrike">
                <a:solidFill>
                  <a:schemeClr val="dk1"/>
                </a:solidFill>
                <a:latin typeface="Average"/>
                <a:ea typeface="Average"/>
                <a:cs typeface="Average"/>
                <a:sym typeface="Average"/>
              </a:endParaRPr>
            </a:p>
          </p:txBody>
        </p:sp>
        <p:grpSp>
          <p:nvGrpSpPr>
            <p:cNvPr id="1887" name="Google Shape;1887;p110"/>
            <p:cNvGrpSpPr/>
            <p:nvPr/>
          </p:nvGrpSpPr>
          <p:grpSpPr>
            <a:xfrm>
              <a:off x="4571997" y="3419800"/>
              <a:ext cx="4414338" cy="451713"/>
              <a:chOff x="4827444" y="3842937"/>
              <a:chExt cx="5449800" cy="451713"/>
            </a:xfrm>
          </p:grpSpPr>
          <p:sp>
            <p:nvSpPr>
              <p:cNvPr id="1888" name="Google Shape;1888;p110"/>
              <p:cNvSpPr txBox="1"/>
              <p:nvPr/>
            </p:nvSpPr>
            <p:spPr>
              <a:xfrm>
                <a:off x="5222700" y="3928950"/>
                <a:ext cx="3210900" cy="36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verage"/>
                  <a:ea typeface="Average"/>
                  <a:cs typeface="Average"/>
                  <a:sym typeface="Average"/>
                </a:endParaRPr>
              </a:p>
            </p:txBody>
          </p:sp>
          <p:sp>
            <p:nvSpPr>
              <p:cNvPr id="1889" name="Google Shape;1889;p110"/>
              <p:cNvSpPr txBox="1"/>
              <p:nvPr/>
            </p:nvSpPr>
            <p:spPr>
              <a:xfrm>
                <a:off x="4827444" y="3842937"/>
                <a:ext cx="5449800" cy="36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Average"/>
                    <a:ea typeface="Average"/>
                    <a:cs typeface="Average"/>
                    <a:sym typeface="Average"/>
                  </a:rPr>
                  <a:t>Apache Pig,  Apache Spark, Hive</a:t>
                </a:r>
                <a:endParaRPr b="0" i="0" sz="2000" u="none" cap="none" strike="noStrike">
                  <a:solidFill>
                    <a:schemeClr val="dk1"/>
                  </a:solidFill>
                  <a:latin typeface="Average"/>
                  <a:ea typeface="Average"/>
                  <a:cs typeface="Average"/>
                  <a:sym typeface="Average"/>
                </a:endParaRPr>
              </a:p>
            </p:txBody>
          </p:sp>
        </p:grpSp>
        <p:sp>
          <p:nvSpPr>
            <p:cNvPr id="1890" name="Google Shape;1890;p110"/>
            <p:cNvSpPr/>
            <p:nvPr/>
          </p:nvSpPr>
          <p:spPr>
            <a:xfrm>
              <a:off x="3865050" y="3284163"/>
              <a:ext cx="538353" cy="538372"/>
            </a:xfrm>
            <a:custGeom>
              <a:rect b="b" l="l" r="r" t="t"/>
              <a:pathLst>
                <a:path extrusionOk="0" h="29184" w="29183">
                  <a:moveTo>
                    <a:pt x="14586" y="1"/>
                  </a:moveTo>
                  <a:cubicBezTo>
                    <a:pt x="6525" y="1"/>
                    <a:pt x="0" y="6537"/>
                    <a:pt x="0" y="14598"/>
                  </a:cubicBezTo>
                  <a:cubicBezTo>
                    <a:pt x="0" y="22647"/>
                    <a:pt x="6525" y="29183"/>
                    <a:pt x="14586" y="29183"/>
                  </a:cubicBezTo>
                  <a:cubicBezTo>
                    <a:pt x="22646" y="29183"/>
                    <a:pt x="29183" y="22647"/>
                    <a:pt x="29183" y="14598"/>
                  </a:cubicBezTo>
                  <a:cubicBezTo>
                    <a:pt x="29183" y="6537"/>
                    <a:pt x="22646" y="1"/>
                    <a:pt x="14586" y="1"/>
                  </a:cubicBez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 sz="2200" u="none" cap="none" strike="noStrike">
                  <a:solidFill>
                    <a:schemeClr val="dk1"/>
                  </a:solidFill>
                  <a:latin typeface="Average"/>
                  <a:ea typeface="Average"/>
                  <a:cs typeface="Average"/>
                  <a:sym typeface="Average"/>
                </a:rPr>
                <a:t>04</a:t>
              </a:r>
              <a:endParaRPr b="0" i="0" sz="2200" u="none" cap="none" strike="noStrike">
                <a:solidFill>
                  <a:schemeClr val="dk1"/>
                </a:solidFill>
                <a:latin typeface="Average"/>
                <a:ea typeface="Average"/>
                <a:cs typeface="Average"/>
                <a:sym typeface="Average"/>
              </a:endParaRPr>
            </a:p>
          </p:txBody>
        </p:sp>
      </p:grpSp>
      <p:grpSp>
        <p:nvGrpSpPr>
          <p:cNvPr id="1891" name="Google Shape;1891;p110"/>
          <p:cNvGrpSpPr/>
          <p:nvPr/>
        </p:nvGrpSpPr>
        <p:grpSpPr>
          <a:xfrm>
            <a:off x="3833488" y="1742913"/>
            <a:ext cx="5310557" cy="618919"/>
            <a:chOff x="3833488" y="1819113"/>
            <a:chExt cx="5310557" cy="618919"/>
          </a:xfrm>
        </p:grpSpPr>
        <p:sp>
          <p:nvSpPr>
            <p:cNvPr id="1892" name="Google Shape;1892;p110"/>
            <p:cNvSpPr/>
            <p:nvPr/>
          </p:nvSpPr>
          <p:spPr>
            <a:xfrm>
              <a:off x="3833488" y="1819113"/>
              <a:ext cx="601462" cy="601462"/>
            </a:xfrm>
            <a:custGeom>
              <a:rect b="b" l="l" r="r" t="t"/>
              <a:pathLst>
                <a:path extrusionOk="0" h="29183" w="29183">
                  <a:moveTo>
                    <a:pt x="14586" y="1"/>
                  </a:moveTo>
                  <a:cubicBezTo>
                    <a:pt x="6525" y="1"/>
                    <a:pt x="1" y="6525"/>
                    <a:pt x="1" y="14586"/>
                  </a:cubicBezTo>
                  <a:cubicBezTo>
                    <a:pt x="1" y="22646"/>
                    <a:pt x="6525" y="29183"/>
                    <a:pt x="14586" y="29183"/>
                  </a:cubicBezTo>
                  <a:cubicBezTo>
                    <a:pt x="22647" y="29183"/>
                    <a:pt x="29183" y="22646"/>
                    <a:pt x="29183" y="14586"/>
                  </a:cubicBezTo>
                  <a:cubicBezTo>
                    <a:pt x="29183" y="6525"/>
                    <a:pt x="22647" y="1"/>
                    <a:pt x="14586" y="1"/>
                  </a:cubicBezTo>
                  <a:close/>
                </a:path>
              </a:pathLst>
            </a:custGeom>
            <a:solidFill>
              <a:srgbClr val="FCBD2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2200" u="none" cap="none" strike="noStrike">
                <a:solidFill>
                  <a:schemeClr val="dk1"/>
                </a:solidFill>
                <a:latin typeface="Average"/>
                <a:ea typeface="Average"/>
                <a:cs typeface="Average"/>
                <a:sym typeface="Average"/>
              </a:endParaRPr>
            </a:p>
          </p:txBody>
        </p:sp>
        <p:grpSp>
          <p:nvGrpSpPr>
            <p:cNvPr id="1893" name="Google Shape;1893;p110"/>
            <p:cNvGrpSpPr/>
            <p:nvPr/>
          </p:nvGrpSpPr>
          <p:grpSpPr>
            <a:xfrm>
              <a:off x="4572000" y="1936988"/>
              <a:ext cx="4572045" cy="501044"/>
              <a:chOff x="4827448" y="3793606"/>
              <a:chExt cx="5644500" cy="501044"/>
            </a:xfrm>
          </p:grpSpPr>
          <p:sp>
            <p:nvSpPr>
              <p:cNvPr id="1894" name="Google Shape;1894;p110"/>
              <p:cNvSpPr txBox="1"/>
              <p:nvPr/>
            </p:nvSpPr>
            <p:spPr>
              <a:xfrm>
                <a:off x="5222700" y="3928950"/>
                <a:ext cx="3210900" cy="36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verage"/>
                  <a:ea typeface="Average"/>
                  <a:cs typeface="Average"/>
                  <a:sym typeface="Average"/>
                </a:endParaRPr>
              </a:p>
            </p:txBody>
          </p:sp>
          <p:sp>
            <p:nvSpPr>
              <p:cNvPr id="1895" name="Google Shape;1895;p110"/>
              <p:cNvSpPr txBox="1"/>
              <p:nvPr/>
            </p:nvSpPr>
            <p:spPr>
              <a:xfrm>
                <a:off x="4827448" y="3793606"/>
                <a:ext cx="5644500" cy="36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Average"/>
                    <a:ea typeface="Average"/>
                    <a:cs typeface="Average"/>
                    <a:sym typeface="Average"/>
                  </a:rPr>
                  <a:t>YARN</a:t>
                </a:r>
                <a:endParaRPr b="0" i="0" sz="2000" u="none" cap="none" strike="noStrike">
                  <a:solidFill>
                    <a:schemeClr val="dk1"/>
                  </a:solidFill>
                  <a:latin typeface="Average"/>
                  <a:ea typeface="Average"/>
                  <a:cs typeface="Average"/>
                  <a:sym typeface="Average"/>
                </a:endParaRPr>
              </a:p>
            </p:txBody>
          </p:sp>
        </p:grpSp>
        <p:sp>
          <p:nvSpPr>
            <p:cNvPr id="1896" name="Google Shape;1896;p110"/>
            <p:cNvSpPr/>
            <p:nvPr/>
          </p:nvSpPr>
          <p:spPr>
            <a:xfrm>
              <a:off x="3865050" y="1850658"/>
              <a:ext cx="538353" cy="538372"/>
            </a:xfrm>
            <a:custGeom>
              <a:rect b="b" l="l" r="r" t="t"/>
              <a:pathLst>
                <a:path extrusionOk="0" h="29184" w="29183">
                  <a:moveTo>
                    <a:pt x="14586" y="1"/>
                  </a:moveTo>
                  <a:cubicBezTo>
                    <a:pt x="6525" y="1"/>
                    <a:pt x="0" y="6537"/>
                    <a:pt x="0" y="14598"/>
                  </a:cubicBezTo>
                  <a:cubicBezTo>
                    <a:pt x="0" y="22647"/>
                    <a:pt x="6525" y="29183"/>
                    <a:pt x="14586" y="29183"/>
                  </a:cubicBezTo>
                  <a:cubicBezTo>
                    <a:pt x="22646" y="29183"/>
                    <a:pt x="29183" y="22647"/>
                    <a:pt x="29183" y="14598"/>
                  </a:cubicBezTo>
                  <a:cubicBezTo>
                    <a:pt x="29183" y="6537"/>
                    <a:pt x="22646" y="1"/>
                    <a:pt x="14586" y="1"/>
                  </a:cubicBez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 sz="2200" u="none" cap="none" strike="noStrike">
                  <a:solidFill>
                    <a:schemeClr val="dk1"/>
                  </a:solidFill>
                  <a:latin typeface="Average"/>
                  <a:ea typeface="Average"/>
                  <a:cs typeface="Average"/>
                  <a:sym typeface="Average"/>
                </a:rPr>
                <a:t>02</a:t>
              </a:r>
              <a:endParaRPr b="0" i="0" sz="2200" u="none" cap="none" strike="noStrike">
                <a:solidFill>
                  <a:schemeClr val="dk1"/>
                </a:solidFill>
                <a:latin typeface="Average"/>
                <a:ea typeface="Average"/>
                <a:cs typeface="Average"/>
                <a:sym typeface="Average"/>
              </a:endParaRPr>
            </a:p>
          </p:txBody>
        </p:sp>
      </p:grpSp>
      <p:grpSp>
        <p:nvGrpSpPr>
          <p:cNvPr id="1897" name="Google Shape;1897;p110"/>
          <p:cNvGrpSpPr/>
          <p:nvPr/>
        </p:nvGrpSpPr>
        <p:grpSpPr>
          <a:xfrm>
            <a:off x="4082798" y="2530216"/>
            <a:ext cx="4760619" cy="650334"/>
            <a:chOff x="4082798" y="2530216"/>
            <a:chExt cx="4760619" cy="650334"/>
          </a:xfrm>
        </p:grpSpPr>
        <p:sp>
          <p:nvSpPr>
            <p:cNvPr id="1898" name="Google Shape;1898;p110"/>
            <p:cNvSpPr/>
            <p:nvPr/>
          </p:nvSpPr>
          <p:spPr>
            <a:xfrm>
              <a:off x="4082798" y="2530216"/>
              <a:ext cx="601462" cy="601462"/>
            </a:xfrm>
            <a:custGeom>
              <a:rect b="b" l="l" r="r" t="t"/>
              <a:pathLst>
                <a:path extrusionOk="0" h="29183" w="29183">
                  <a:moveTo>
                    <a:pt x="14598" y="1"/>
                  </a:moveTo>
                  <a:cubicBezTo>
                    <a:pt x="6537" y="1"/>
                    <a:pt x="1" y="6525"/>
                    <a:pt x="1" y="14586"/>
                  </a:cubicBezTo>
                  <a:cubicBezTo>
                    <a:pt x="1" y="22646"/>
                    <a:pt x="6537" y="29183"/>
                    <a:pt x="14598" y="29183"/>
                  </a:cubicBezTo>
                  <a:cubicBezTo>
                    <a:pt x="22646" y="29183"/>
                    <a:pt x="29183" y="22646"/>
                    <a:pt x="29183" y="14586"/>
                  </a:cubicBezTo>
                  <a:cubicBezTo>
                    <a:pt x="29183" y="6525"/>
                    <a:pt x="22646" y="1"/>
                    <a:pt x="14598" y="1"/>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2200" u="none" cap="none" strike="noStrike">
                <a:solidFill>
                  <a:schemeClr val="dk1"/>
                </a:solidFill>
                <a:latin typeface="Average"/>
                <a:ea typeface="Average"/>
                <a:cs typeface="Average"/>
                <a:sym typeface="Average"/>
              </a:endParaRPr>
            </a:p>
          </p:txBody>
        </p:sp>
        <p:grpSp>
          <p:nvGrpSpPr>
            <p:cNvPr id="1899" name="Google Shape;1899;p110"/>
            <p:cNvGrpSpPr/>
            <p:nvPr/>
          </p:nvGrpSpPr>
          <p:grpSpPr>
            <a:xfrm>
              <a:off x="4847525" y="2783419"/>
              <a:ext cx="3995892" cy="397131"/>
              <a:chOff x="4859825" y="3928950"/>
              <a:chExt cx="4933200" cy="397131"/>
            </a:xfrm>
          </p:grpSpPr>
          <p:sp>
            <p:nvSpPr>
              <p:cNvPr id="1900" name="Google Shape;1900;p110"/>
              <p:cNvSpPr txBox="1"/>
              <p:nvPr/>
            </p:nvSpPr>
            <p:spPr>
              <a:xfrm>
                <a:off x="5222700" y="3928950"/>
                <a:ext cx="3210900" cy="36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verage"/>
                  <a:ea typeface="Average"/>
                  <a:cs typeface="Average"/>
                  <a:sym typeface="Average"/>
                </a:endParaRPr>
              </a:p>
            </p:txBody>
          </p:sp>
          <p:sp>
            <p:nvSpPr>
              <p:cNvPr id="1901" name="Google Shape;1901;p110"/>
              <p:cNvSpPr txBox="1"/>
              <p:nvPr/>
            </p:nvSpPr>
            <p:spPr>
              <a:xfrm>
                <a:off x="4859825" y="3960381"/>
                <a:ext cx="4933200" cy="365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n" sz="2000" u="none" cap="none" strike="noStrike">
                    <a:solidFill>
                      <a:schemeClr val="dk1"/>
                    </a:solidFill>
                    <a:latin typeface="Average"/>
                    <a:ea typeface="Average"/>
                    <a:cs typeface="Average"/>
                    <a:sym typeface="Average"/>
                  </a:rPr>
                  <a:t>Map Reduce</a:t>
                </a:r>
                <a:endParaRPr b="0" i="0" sz="2000" u="none" cap="none" strike="noStrike">
                  <a:solidFill>
                    <a:schemeClr val="dk1"/>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verage"/>
                  <a:ea typeface="Average"/>
                  <a:cs typeface="Average"/>
                  <a:sym typeface="Average"/>
                </a:endParaRPr>
              </a:p>
            </p:txBody>
          </p:sp>
        </p:grpSp>
        <p:sp>
          <p:nvSpPr>
            <p:cNvPr id="1902" name="Google Shape;1902;p110"/>
            <p:cNvSpPr/>
            <p:nvPr/>
          </p:nvSpPr>
          <p:spPr>
            <a:xfrm>
              <a:off x="4114350" y="2567408"/>
              <a:ext cx="538353" cy="538372"/>
            </a:xfrm>
            <a:custGeom>
              <a:rect b="b" l="l" r="r" t="t"/>
              <a:pathLst>
                <a:path extrusionOk="0" h="29184" w="29183">
                  <a:moveTo>
                    <a:pt x="14586" y="1"/>
                  </a:moveTo>
                  <a:cubicBezTo>
                    <a:pt x="6525" y="1"/>
                    <a:pt x="0" y="6537"/>
                    <a:pt x="0" y="14598"/>
                  </a:cubicBezTo>
                  <a:cubicBezTo>
                    <a:pt x="0" y="22647"/>
                    <a:pt x="6525" y="29183"/>
                    <a:pt x="14586" y="29183"/>
                  </a:cubicBezTo>
                  <a:cubicBezTo>
                    <a:pt x="22646" y="29183"/>
                    <a:pt x="29183" y="22647"/>
                    <a:pt x="29183" y="14598"/>
                  </a:cubicBezTo>
                  <a:cubicBezTo>
                    <a:pt x="29183" y="6537"/>
                    <a:pt x="22646" y="1"/>
                    <a:pt x="14586" y="1"/>
                  </a:cubicBez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 sz="2200" u="none" cap="none" strike="noStrike">
                  <a:solidFill>
                    <a:schemeClr val="dk1"/>
                  </a:solidFill>
                  <a:latin typeface="Average"/>
                  <a:ea typeface="Average"/>
                  <a:cs typeface="Average"/>
                  <a:sym typeface="Average"/>
                </a:rPr>
                <a:t>03</a:t>
              </a:r>
              <a:endParaRPr b="0" i="0" sz="2200" u="none" cap="none" strike="noStrike">
                <a:solidFill>
                  <a:schemeClr val="dk1"/>
                </a:solidFill>
                <a:latin typeface="Average"/>
                <a:ea typeface="Average"/>
                <a:cs typeface="Average"/>
                <a:sym typeface="Average"/>
              </a:endParaRPr>
            </a:p>
          </p:txBody>
        </p:sp>
      </p:grpSp>
      <p:pic>
        <p:nvPicPr>
          <p:cNvPr id="1903" name="Google Shape;1903;p110"/>
          <p:cNvPicPr preferRelativeResize="0"/>
          <p:nvPr/>
        </p:nvPicPr>
        <p:blipFill rotWithShape="1">
          <a:blip r:embed="rId3">
            <a:alphaModFix/>
          </a:blip>
          <a:srcRect b="0" l="0" r="0" t="0"/>
          <a:stretch/>
        </p:blipFill>
        <p:spPr>
          <a:xfrm>
            <a:off x="2718350" y="2211763"/>
            <a:ext cx="403500" cy="40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868"/>
                                        </p:tgtEl>
                                        <p:attrNameLst>
                                          <p:attrName>style.visibility</p:attrName>
                                        </p:attrNameLst>
                                      </p:cBhvr>
                                      <p:to>
                                        <p:strVal val="visible"/>
                                      </p:to>
                                    </p:set>
                                    <p:anim calcmode="lin" valueType="num">
                                      <p:cBhvr additive="base">
                                        <p:cTn dur="1000"/>
                                        <p:tgtEl>
                                          <p:spTgt spid="186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9"/>
                                        </p:tgtEl>
                                        <p:attrNameLst>
                                          <p:attrName>style.visibility</p:attrName>
                                        </p:attrNameLst>
                                      </p:cBhvr>
                                      <p:to>
                                        <p:strVal val="visible"/>
                                      </p:to>
                                    </p:set>
                                    <p:animEffect filter="fade" transition="in">
                                      <p:cBhvr>
                                        <p:cTn dur="1000"/>
                                        <p:tgtEl>
                                          <p:spTgt spid="1869"/>
                                        </p:tgtEl>
                                      </p:cBhvr>
                                    </p:animEffect>
                                  </p:childTnLst>
                                </p:cTn>
                              </p:par>
                              <p:par>
                                <p:cTn fill="hold" nodeType="withEffect" presetClass="entr" presetID="10" presetSubtype="0">
                                  <p:stCondLst>
                                    <p:cond delay="0"/>
                                  </p:stCondLst>
                                  <p:childTnLst>
                                    <p:set>
                                      <p:cBhvr>
                                        <p:cTn dur="1" fill="hold">
                                          <p:stCondLst>
                                            <p:cond delay="0"/>
                                          </p:stCondLst>
                                        </p:cTn>
                                        <p:tgtEl>
                                          <p:spTgt spid="1903"/>
                                        </p:tgtEl>
                                        <p:attrNameLst>
                                          <p:attrName>style.visibility</p:attrName>
                                        </p:attrNameLst>
                                      </p:cBhvr>
                                      <p:to>
                                        <p:strVal val="visible"/>
                                      </p:to>
                                    </p:set>
                                    <p:animEffect filter="fade" transition="in">
                                      <p:cBhvr>
                                        <p:cTn dur="1000"/>
                                        <p:tgtEl>
                                          <p:spTgt spid="19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873"/>
                                        </p:tgtEl>
                                        <p:attrNameLst>
                                          <p:attrName>style.visibility</p:attrName>
                                        </p:attrNameLst>
                                      </p:cBhvr>
                                      <p:to>
                                        <p:strVal val="visible"/>
                                      </p:to>
                                    </p:set>
                                    <p:anim calcmode="lin" valueType="num">
                                      <p:cBhvr additive="base">
                                        <p:cTn dur="1000"/>
                                        <p:tgtEl>
                                          <p:spTgt spid="187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891"/>
                                        </p:tgtEl>
                                        <p:attrNameLst>
                                          <p:attrName>style.visibility</p:attrName>
                                        </p:attrNameLst>
                                      </p:cBhvr>
                                      <p:to>
                                        <p:strVal val="visible"/>
                                      </p:to>
                                    </p:set>
                                    <p:anim calcmode="lin" valueType="num">
                                      <p:cBhvr additive="base">
                                        <p:cTn dur="1000"/>
                                        <p:tgtEl>
                                          <p:spTgt spid="189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897"/>
                                        </p:tgtEl>
                                        <p:attrNameLst>
                                          <p:attrName>style.visibility</p:attrName>
                                        </p:attrNameLst>
                                      </p:cBhvr>
                                      <p:to>
                                        <p:strVal val="visible"/>
                                      </p:to>
                                    </p:set>
                                    <p:anim calcmode="lin" valueType="num">
                                      <p:cBhvr additive="base">
                                        <p:cTn dur="1000"/>
                                        <p:tgtEl>
                                          <p:spTgt spid="189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885"/>
                                        </p:tgtEl>
                                        <p:attrNameLst>
                                          <p:attrName>style.visibility</p:attrName>
                                        </p:attrNameLst>
                                      </p:cBhvr>
                                      <p:to>
                                        <p:strVal val="visible"/>
                                      </p:to>
                                    </p:set>
                                    <p:anim calcmode="lin" valueType="num">
                                      <p:cBhvr additive="base">
                                        <p:cTn dur="1000"/>
                                        <p:tgtEl>
                                          <p:spTgt spid="188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879"/>
                                        </p:tgtEl>
                                        <p:attrNameLst>
                                          <p:attrName>style.visibility</p:attrName>
                                        </p:attrNameLst>
                                      </p:cBhvr>
                                      <p:to>
                                        <p:strVal val="visible"/>
                                      </p:to>
                                    </p:set>
                                    <p:anim calcmode="lin" valueType="num">
                                      <p:cBhvr additive="base">
                                        <p:cTn dur="1000"/>
                                        <p:tgtEl>
                                          <p:spTgt spid="187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07" name="Shape 1907"/>
        <p:cNvGrpSpPr/>
        <p:nvPr/>
      </p:nvGrpSpPr>
      <p:grpSpPr>
        <a:xfrm>
          <a:off x="0" y="0"/>
          <a:ext cx="0" cy="0"/>
          <a:chOff x="0" y="0"/>
          <a:chExt cx="0" cy="0"/>
        </a:xfrm>
      </p:grpSpPr>
      <p:sp>
        <p:nvSpPr>
          <p:cNvPr id="1908" name="Google Shape;1908;p111"/>
          <p:cNvSpPr txBox="1"/>
          <p:nvPr>
            <p:ph type="title"/>
          </p:nvPr>
        </p:nvSpPr>
        <p:spPr>
          <a:xfrm>
            <a:off x="129175" y="2459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lang="en">
                <a:solidFill>
                  <a:srgbClr val="E09214"/>
                </a:solidFill>
                <a:latin typeface="Average"/>
                <a:ea typeface="Average"/>
                <a:cs typeface="Average"/>
                <a:sym typeface="Average"/>
              </a:rPr>
              <a:t>Hadoop Ecosystem</a:t>
            </a:r>
            <a:endParaRPr sz="2000">
              <a:latin typeface="Average"/>
              <a:ea typeface="Average"/>
              <a:cs typeface="Average"/>
              <a:sym typeface="Average"/>
            </a:endParaRPr>
          </a:p>
          <a:p>
            <a:pPr indent="0" lvl="0" marL="0" rtl="0" algn="l">
              <a:lnSpc>
                <a:spcPct val="100000"/>
              </a:lnSpc>
              <a:spcBef>
                <a:spcPts val="0"/>
              </a:spcBef>
              <a:spcAft>
                <a:spcPts val="0"/>
              </a:spcAft>
              <a:buSzPts val="3000"/>
              <a:buNone/>
            </a:pPr>
            <a:r>
              <a:t/>
            </a:r>
            <a:endParaRPr b="1">
              <a:solidFill>
                <a:srgbClr val="E09214"/>
              </a:solidFill>
              <a:latin typeface="Average"/>
              <a:ea typeface="Average"/>
              <a:cs typeface="Average"/>
              <a:sym typeface="Average"/>
            </a:endParaRPr>
          </a:p>
        </p:txBody>
      </p:sp>
      <p:sp>
        <p:nvSpPr>
          <p:cNvPr id="1909" name="Google Shape;1909;p111"/>
          <p:cNvSpPr txBox="1"/>
          <p:nvPr/>
        </p:nvSpPr>
        <p:spPr>
          <a:xfrm>
            <a:off x="270900" y="1260225"/>
            <a:ext cx="4225500" cy="3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2400"/>
              </a:spcBef>
              <a:spcAft>
                <a:spcPts val="0"/>
              </a:spcAft>
              <a:buClr>
                <a:srgbClr val="000000"/>
              </a:buClr>
              <a:buSzPts val="2100"/>
              <a:buFont typeface="Arial"/>
              <a:buNone/>
            </a:pPr>
            <a:r>
              <a:rPr b="0" i="0" lang="en" sz="2100" u="none" cap="none" strike="noStrike">
                <a:solidFill>
                  <a:srgbClr val="323E48"/>
                </a:solidFill>
                <a:latin typeface="Average"/>
                <a:ea typeface="Average"/>
                <a:cs typeface="Average"/>
                <a:sym typeface="Average"/>
              </a:rPr>
              <a:t>Hadoop is is a platform with various integral components that enable distributed data storage and processing. </a:t>
            </a:r>
            <a:endParaRPr b="0" i="0" sz="2100" u="none" cap="none" strike="noStrike">
              <a:solidFill>
                <a:srgbClr val="323E48"/>
              </a:solidFill>
              <a:latin typeface="Average"/>
              <a:ea typeface="Average"/>
              <a:cs typeface="Average"/>
              <a:sym typeface="Average"/>
            </a:endParaRPr>
          </a:p>
          <a:p>
            <a:pPr indent="0" lvl="0" marL="0" marR="0" rtl="0" algn="l">
              <a:lnSpc>
                <a:spcPct val="115000"/>
              </a:lnSpc>
              <a:spcBef>
                <a:spcPts val="2400"/>
              </a:spcBef>
              <a:spcAft>
                <a:spcPts val="0"/>
              </a:spcAft>
              <a:buClr>
                <a:srgbClr val="000000"/>
              </a:buClr>
              <a:buSzPts val="2100"/>
              <a:buFont typeface="Arial"/>
              <a:buNone/>
            </a:pPr>
            <a:r>
              <a:rPr b="0" i="0" lang="en" sz="2100" u="none" cap="none" strike="noStrike">
                <a:solidFill>
                  <a:srgbClr val="323E48"/>
                </a:solidFill>
                <a:latin typeface="Average"/>
                <a:ea typeface="Average"/>
                <a:cs typeface="Average"/>
                <a:sym typeface="Average"/>
              </a:rPr>
              <a:t>These components together form the Hadoop ecosystem.</a:t>
            </a:r>
            <a:endParaRPr b="0" i="0" sz="3100" u="none" cap="none" strike="noStrike">
              <a:solidFill>
                <a:srgbClr val="323E48"/>
              </a:solidFill>
              <a:latin typeface="Average"/>
              <a:ea typeface="Average"/>
              <a:cs typeface="Average"/>
              <a:sym typeface="Average"/>
            </a:endParaRPr>
          </a:p>
          <a:p>
            <a:pPr indent="0" lvl="0" marL="457200" marR="0" rtl="0" algn="l">
              <a:lnSpc>
                <a:spcPct val="100000"/>
              </a:lnSpc>
              <a:spcBef>
                <a:spcPts val="2400"/>
              </a:spcBef>
              <a:spcAft>
                <a:spcPts val="0"/>
              </a:spcAft>
              <a:buClr>
                <a:srgbClr val="000000"/>
              </a:buClr>
              <a:buSzPts val="2100"/>
              <a:buFont typeface="Arial"/>
              <a:buNone/>
            </a:pPr>
            <a:r>
              <a:t/>
            </a:r>
            <a:endParaRPr b="0" i="0" sz="2100" u="none" cap="none" strike="noStrike">
              <a:solidFill>
                <a:srgbClr val="323E48"/>
              </a:solidFill>
              <a:latin typeface="Average"/>
              <a:ea typeface="Average"/>
              <a:cs typeface="Average"/>
              <a:sym typeface="Average"/>
            </a:endParaRPr>
          </a:p>
        </p:txBody>
      </p:sp>
      <p:pic>
        <p:nvPicPr>
          <p:cNvPr id="1910" name="Google Shape;1910;p111"/>
          <p:cNvPicPr preferRelativeResize="0"/>
          <p:nvPr/>
        </p:nvPicPr>
        <p:blipFill rotWithShape="1">
          <a:blip r:embed="rId3">
            <a:alphaModFix/>
          </a:blip>
          <a:srcRect b="0" l="0" r="0" t="0"/>
          <a:stretch/>
        </p:blipFill>
        <p:spPr>
          <a:xfrm>
            <a:off x="4300375" y="1260225"/>
            <a:ext cx="4742225" cy="3118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908"/>
                                        </p:tgtEl>
                                        <p:attrNameLst>
                                          <p:attrName>style.visibility</p:attrName>
                                        </p:attrNameLst>
                                      </p:cBhvr>
                                      <p:to>
                                        <p:strVal val="visible"/>
                                      </p:to>
                                    </p:set>
                                    <p:anim calcmode="lin" valueType="num">
                                      <p:cBhvr additive="base">
                                        <p:cTn dur="1000"/>
                                        <p:tgtEl>
                                          <p:spTgt spid="190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909"/>
                                        </p:tgtEl>
                                        <p:attrNameLst>
                                          <p:attrName>style.visibility</p:attrName>
                                        </p:attrNameLst>
                                      </p:cBhvr>
                                      <p:to>
                                        <p:strVal val="visible"/>
                                      </p:to>
                                    </p:set>
                                    <p:anim calcmode="lin" valueType="num">
                                      <p:cBhvr additive="base">
                                        <p:cTn dur="1000"/>
                                        <p:tgtEl>
                                          <p:spTgt spid="1909"/>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10"/>
                                        </p:tgtEl>
                                        <p:attrNameLst>
                                          <p:attrName>style.visibility</p:attrName>
                                        </p:attrNameLst>
                                      </p:cBhvr>
                                      <p:to>
                                        <p:strVal val="visible"/>
                                      </p:to>
                                    </p:set>
                                    <p:animEffect filter="fade" transition="in">
                                      <p:cBhvr>
                                        <p:cTn dur="1000"/>
                                        <p:tgtEl>
                                          <p:spTgt spid="19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14" name="Shape 1914"/>
        <p:cNvGrpSpPr/>
        <p:nvPr/>
      </p:nvGrpSpPr>
      <p:grpSpPr>
        <a:xfrm>
          <a:off x="0" y="0"/>
          <a:ext cx="0" cy="0"/>
          <a:chOff x="0" y="0"/>
          <a:chExt cx="0" cy="0"/>
        </a:xfrm>
      </p:grpSpPr>
      <p:sp>
        <p:nvSpPr>
          <p:cNvPr id="1915" name="Google Shape;1915;p112"/>
          <p:cNvSpPr txBox="1"/>
          <p:nvPr>
            <p:ph type="title"/>
          </p:nvPr>
        </p:nvSpPr>
        <p:spPr>
          <a:xfrm>
            <a:off x="129175" y="2459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3000"/>
              <a:buNone/>
            </a:pPr>
            <a:r>
              <a:rPr lang="en">
                <a:solidFill>
                  <a:srgbClr val="E09214"/>
                </a:solidFill>
                <a:latin typeface="Average"/>
                <a:ea typeface="Average"/>
                <a:cs typeface="Average"/>
                <a:sym typeface="Average"/>
              </a:rPr>
              <a:t>Hadoop Core Components</a:t>
            </a:r>
            <a:endParaRPr sz="2000">
              <a:latin typeface="Average"/>
              <a:ea typeface="Average"/>
              <a:cs typeface="Average"/>
              <a:sym typeface="Average"/>
            </a:endParaRPr>
          </a:p>
          <a:p>
            <a:pPr indent="0" lvl="0" marL="0" rtl="0" algn="l">
              <a:lnSpc>
                <a:spcPct val="100000"/>
              </a:lnSpc>
              <a:spcBef>
                <a:spcPts val="0"/>
              </a:spcBef>
              <a:spcAft>
                <a:spcPts val="0"/>
              </a:spcAft>
              <a:buSzPts val="3000"/>
              <a:buNone/>
            </a:pPr>
            <a:r>
              <a:t/>
            </a:r>
            <a:endParaRPr b="1">
              <a:solidFill>
                <a:srgbClr val="E09214"/>
              </a:solidFill>
              <a:latin typeface="Average"/>
              <a:ea typeface="Average"/>
              <a:cs typeface="Average"/>
              <a:sym typeface="Average"/>
            </a:endParaRPr>
          </a:p>
        </p:txBody>
      </p:sp>
      <p:sp>
        <p:nvSpPr>
          <p:cNvPr id="1916" name="Google Shape;1916;p112"/>
          <p:cNvSpPr txBox="1"/>
          <p:nvPr/>
        </p:nvSpPr>
        <p:spPr>
          <a:xfrm>
            <a:off x="222900" y="818625"/>
            <a:ext cx="4225500" cy="45969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15000"/>
              </a:lnSpc>
              <a:spcBef>
                <a:spcPts val="2400"/>
              </a:spcBef>
              <a:spcAft>
                <a:spcPts val="0"/>
              </a:spcAft>
              <a:buClr>
                <a:srgbClr val="323E48"/>
              </a:buClr>
              <a:buSzPts val="2100"/>
              <a:buFont typeface="Average"/>
              <a:buAutoNum type="arabicPeriod"/>
            </a:pPr>
            <a:r>
              <a:rPr b="0" i="0" lang="en" sz="2100" u="none" cap="none" strike="noStrike">
                <a:solidFill>
                  <a:srgbClr val="323E48"/>
                </a:solidFill>
                <a:latin typeface="Average"/>
                <a:ea typeface="Average"/>
                <a:cs typeface="Average"/>
                <a:sym typeface="Average"/>
              </a:rPr>
              <a:t>HDFS</a:t>
            </a:r>
            <a:endParaRPr b="0" i="0" sz="2100" u="none" cap="none" strike="noStrike">
              <a:solidFill>
                <a:srgbClr val="323E48"/>
              </a:solidFill>
              <a:latin typeface="Average"/>
              <a:ea typeface="Average"/>
              <a:cs typeface="Average"/>
              <a:sym typeface="Average"/>
            </a:endParaRPr>
          </a:p>
          <a:p>
            <a:pPr indent="-361950" lvl="0" marL="457200" marR="0" rtl="0" algn="l">
              <a:lnSpc>
                <a:spcPct val="115000"/>
              </a:lnSpc>
              <a:spcBef>
                <a:spcPts val="0"/>
              </a:spcBef>
              <a:spcAft>
                <a:spcPts val="0"/>
              </a:spcAft>
              <a:buClr>
                <a:srgbClr val="323E48"/>
              </a:buClr>
              <a:buSzPts val="2100"/>
              <a:buFont typeface="Average"/>
              <a:buAutoNum type="arabicPeriod"/>
            </a:pPr>
            <a:r>
              <a:rPr b="0" i="0" lang="en" sz="2100" u="none" cap="none" strike="noStrike">
                <a:solidFill>
                  <a:srgbClr val="444444"/>
                </a:solidFill>
                <a:highlight>
                  <a:srgbClr val="FFFFFF"/>
                </a:highlight>
                <a:latin typeface="Average"/>
                <a:ea typeface="Average"/>
                <a:cs typeface="Average"/>
                <a:sym typeface="Average"/>
              </a:rPr>
              <a:t>MapReduce</a:t>
            </a:r>
            <a:endParaRPr b="0" i="0" sz="2100" u="none" cap="none" strike="noStrike">
              <a:solidFill>
                <a:srgbClr val="444444"/>
              </a:solidFill>
              <a:highlight>
                <a:srgbClr val="FFFFFF"/>
              </a:highlight>
              <a:latin typeface="Average"/>
              <a:ea typeface="Average"/>
              <a:cs typeface="Average"/>
              <a:sym typeface="Average"/>
            </a:endParaRPr>
          </a:p>
          <a:p>
            <a:pPr indent="-361950" lvl="0" marL="457200" marR="0" rtl="0" algn="l">
              <a:lnSpc>
                <a:spcPct val="115000"/>
              </a:lnSpc>
              <a:spcBef>
                <a:spcPts val="0"/>
              </a:spcBef>
              <a:spcAft>
                <a:spcPts val="0"/>
              </a:spcAft>
              <a:buClr>
                <a:srgbClr val="323E48"/>
              </a:buClr>
              <a:buSzPts val="2100"/>
              <a:buFont typeface="Average"/>
              <a:buAutoNum type="arabicPeriod"/>
            </a:pPr>
            <a:r>
              <a:rPr b="0" i="0" lang="en" sz="2100" u="none" cap="none" strike="noStrike">
                <a:solidFill>
                  <a:srgbClr val="444444"/>
                </a:solidFill>
                <a:highlight>
                  <a:srgbClr val="FFFFFF"/>
                </a:highlight>
                <a:latin typeface="Average"/>
                <a:ea typeface="Average"/>
                <a:cs typeface="Average"/>
                <a:sym typeface="Average"/>
              </a:rPr>
              <a:t>YARN</a:t>
            </a:r>
            <a:endParaRPr b="0" i="0" sz="2100" u="none" cap="none" strike="noStrike">
              <a:solidFill>
                <a:srgbClr val="444444"/>
              </a:solidFill>
              <a:highlight>
                <a:srgbClr val="FFFFFF"/>
              </a:highlight>
              <a:latin typeface="Average"/>
              <a:ea typeface="Average"/>
              <a:cs typeface="Average"/>
              <a:sym typeface="Average"/>
            </a:endParaRPr>
          </a:p>
          <a:p>
            <a:pPr indent="-361950" lvl="0" marL="457200" marR="0" rtl="0" algn="l">
              <a:lnSpc>
                <a:spcPct val="115000"/>
              </a:lnSpc>
              <a:spcBef>
                <a:spcPts val="0"/>
              </a:spcBef>
              <a:spcAft>
                <a:spcPts val="0"/>
              </a:spcAft>
              <a:buClr>
                <a:srgbClr val="323E48"/>
              </a:buClr>
              <a:buSzPts val="2100"/>
              <a:buFont typeface="Average"/>
              <a:buAutoNum type="arabicPeriod"/>
            </a:pPr>
            <a:r>
              <a:rPr b="0" i="0" lang="en" sz="2100" u="none" cap="none" strike="noStrike">
                <a:solidFill>
                  <a:srgbClr val="444444"/>
                </a:solidFill>
                <a:highlight>
                  <a:srgbClr val="FFFFFF"/>
                </a:highlight>
                <a:latin typeface="Average"/>
                <a:ea typeface="Average"/>
                <a:cs typeface="Average"/>
                <a:sym typeface="Average"/>
              </a:rPr>
              <a:t>Hive</a:t>
            </a:r>
            <a:endParaRPr b="0" i="0" sz="2100" u="none" cap="none" strike="noStrike">
              <a:solidFill>
                <a:srgbClr val="444444"/>
              </a:solidFill>
              <a:highlight>
                <a:srgbClr val="FFFFFF"/>
              </a:highlight>
              <a:latin typeface="Average"/>
              <a:ea typeface="Average"/>
              <a:cs typeface="Average"/>
              <a:sym typeface="Average"/>
            </a:endParaRPr>
          </a:p>
          <a:p>
            <a:pPr indent="-361950" lvl="0" marL="457200" marR="0" rtl="0" algn="l">
              <a:lnSpc>
                <a:spcPct val="115000"/>
              </a:lnSpc>
              <a:spcBef>
                <a:spcPts val="0"/>
              </a:spcBef>
              <a:spcAft>
                <a:spcPts val="0"/>
              </a:spcAft>
              <a:buClr>
                <a:srgbClr val="323E48"/>
              </a:buClr>
              <a:buSzPts val="2100"/>
              <a:buFont typeface="Average"/>
              <a:buAutoNum type="arabicPeriod"/>
            </a:pPr>
            <a:r>
              <a:rPr b="0" i="0" lang="en" sz="2100" u="none" cap="none" strike="noStrike">
                <a:solidFill>
                  <a:srgbClr val="444444"/>
                </a:solidFill>
                <a:highlight>
                  <a:srgbClr val="FFFFFF"/>
                </a:highlight>
                <a:latin typeface="Average"/>
                <a:ea typeface="Average"/>
                <a:cs typeface="Average"/>
                <a:sym typeface="Average"/>
              </a:rPr>
              <a:t>Apache Pig</a:t>
            </a:r>
            <a:endParaRPr b="0" i="0" sz="2100" u="none" cap="none" strike="noStrike">
              <a:solidFill>
                <a:srgbClr val="444444"/>
              </a:solidFill>
              <a:highlight>
                <a:srgbClr val="FFFFFF"/>
              </a:highlight>
              <a:latin typeface="Average"/>
              <a:ea typeface="Average"/>
              <a:cs typeface="Average"/>
              <a:sym typeface="Average"/>
            </a:endParaRPr>
          </a:p>
          <a:p>
            <a:pPr indent="-361950" lvl="0" marL="457200" marR="0" rtl="0" algn="l">
              <a:lnSpc>
                <a:spcPct val="115000"/>
              </a:lnSpc>
              <a:spcBef>
                <a:spcPts val="0"/>
              </a:spcBef>
              <a:spcAft>
                <a:spcPts val="0"/>
              </a:spcAft>
              <a:buClr>
                <a:srgbClr val="323E48"/>
              </a:buClr>
              <a:buSzPts val="2100"/>
              <a:buFont typeface="Average"/>
              <a:buAutoNum type="arabicPeriod"/>
            </a:pPr>
            <a:r>
              <a:rPr b="0" i="0" lang="en" sz="2100" u="none" cap="none" strike="noStrike">
                <a:solidFill>
                  <a:srgbClr val="444444"/>
                </a:solidFill>
                <a:highlight>
                  <a:srgbClr val="FFFFFF"/>
                </a:highlight>
                <a:latin typeface="Average"/>
                <a:ea typeface="Average"/>
                <a:cs typeface="Average"/>
                <a:sym typeface="Average"/>
              </a:rPr>
              <a:t>Apache HBase </a:t>
            </a:r>
            <a:endParaRPr b="0" i="0" sz="2100" u="none" cap="none" strike="noStrike">
              <a:solidFill>
                <a:srgbClr val="444444"/>
              </a:solidFill>
              <a:highlight>
                <a:srgbClr val="FFFFFF"/>
              </a:highlight>
              <a:latin typeface="Average"/>
              <a:ea typeface="Average"/>
              <a:cs typeface="Average"/>
              <a:sym typeface="Average"/>
            </a:endParaRPr>
          </a:p>
          <a:p>
            <a:pPr indent="-361950" lvl="0" marL="457200" marR="0" rtl="0" algn="l">
              <a:lnSpc>
                <a:spcPct val="115000"/>
              </a:lnSpc>
              <a:spcBef>
                <a:spcPts val="0"/>
              </a:spcBef>
              <a:spcAft>
                <a:spcPts val="0"/>
              </a:spcAft>
              <a:buClr>
                <a:srgbClr val="323E48"/>
              </a:buClr>
              <a:buSzPts val="2100"/>
              <a:buFont typeface="Average"/>
              <a:buAutoNum type="arabicPeriod"/>
            </a:pPr>
            <a:r>
              <a:rPr b="0" i="0" lang="en" sz="2100" u="none" cap="none" strike="noStrike">
                <a:solidFill>
                  <a:srgbClr val="444444"/>
                </a:solidFill>
                <a:highlight>
                  <a:srgbClr val="FFFFFF"/>
                </a:highlight>
                <a:latin typeface="Average"/>
                <a:ea typeface="Average"/>
                <a:cs typeface="Average"/>
                <a:sym typeface="Average"/>
              </a:rPr>
              <a:t>Sqoop,</a:t>
            </a:r>
            <a:endParaRPr b="0" i="0" sz="2100" u="none" cap="none" strike="noStrike">
              <a:solidFill>
                <a:srgbClr val="444444"/>
              </a:solidFill>
              <a:highlight>
                <a:srgbClr val="FFFFFF"/>
              </a:highlight>
              <a:latin typeface="Average"/>
              <a:ea typeface="Average"/>
              <a:cs typeface="Average"/>
              <a:sym typeface="Average"/>
            </a:endParaRPr>
          </a:p>
          <a:p>
            <a:pPr indent="-361950" lvl="0" marL="457200" marR="0" rtl="0" algn="l">
              <a:lnSpc>
                <a:spcPct val="115000"/>
              </a:lnSpc>
              <a:spcBef>
                <a:spcPts val="0"/>
              </a:spcBef>
              <a:spcAft>
                <a:spcPts val="0"/>
              </a:spcAft>
              <a:buClr>
                <a:srgbClr val="323E48"/>
              </a:buClr>
              <a:buSzPts val="2100"/>
              <a:buFont typeface="Average"/>
              <a:buAutoNum type="arabicPeriod"/>
            </a:pPr>
            <a:r>
              <a:rPr b="0" i="0" lang="en" sz="2100" u="none" cap="none" strike="noStrike">
                <a:solidFill>
                  <a:srgbClr val="444444"/>
                </a:solidFill>
                <a:highlight>
                  <a:srgbClr val="FFFFFF"/>
                </a:highlight>
                <a:latin typeface="Average"/>
                <a:ea typeface="Average"/>
                <a:cs typeface="Average"/>
                <a:sym typeface="Average"/>
              </a:rPr>
              <a:t> Apache Flume</a:t>
            </a:r>
            <a:endParaRPr b="0" i="0" sz="2100" u="none" cap="none" strike="noStrike">
              <a:solidFill>
                <a:srgbClr val="444444"/>
              </a:solidFill>
              <a:highlight>
                <a:srgbClr val="FFFFFF"/>
              </a:highlight>
              <a:latin typeface="Average"/>
              <a:ea typeface="Average"/>
              <a:cs typeface="Average"/>
              <a:sym typeface="Average"/>
            </a:endParaRPr>
          </a:p>
          <a:p>
            <a:pPr indent="-361950" lvl="0" marL="457200" marR="0" rtl="0" algn="l">
              <a:lnSpc>
                <a:spcPct val="115000"/>
              </a:lnSpc>
              <a:spcBef>
                <a:spcPts val="0"/>
              </a:spcBef>
              <a:spcAft>
                <a:spcPts val="0"/>
              </a:spcAft>
              <a:buClr>
                <a:srgbClr val="444444"/>
              </a:buClr>
              <a:buSzPts val="2100"/>
              <a:buFont typeface="Average"/>
              <a:buAutoNum type="arabicPeriod"/>
            </a:pPr>
            <a:r>
              <a:rPr b="0" i="0" lang="en" sz="2100" u="none" cap="none" strike="noStrike">
                <a:solidFill>
                  <a:srgbClr val="444444"/>
                </a:solidFill>
                <a:highlight>
                  <a:schemeClr val="dk1"/>
                </a:highlight>
                <a:latin typeface="Average"/>
                <a:ea typeface="Average"/>
                <a:cs typeface="Average"/>
                <a:sym typeface="Average"/>
              </a:rPr>
              <a:t> Apache Drill</a:t>
            </a:r>
            <a:endParaRPr b="0" i="0" sz="2100" u="none" cap="none" strike="noStrike">
              <a:solidFill>
                <a:srgbClr val="444444"/>
              </a:solidFill>
              <a:highlight>
                <a:schemeClr val="dk1"/>
              </a:highlight>
              <a:latin typeface="Average"/>
              <a:ea typeface="Average"/>
              <a:cs typeface="Average"/>
              <a:sym typeface="Average"/>
            </a:endParaRPr>
          </a:p>
          <a:p>
            <a:pPr indent="-361950" lvl="0" marL="457200" marR="0" rtl="0" algn="l">
              <a:lnSpc>
                <a:spcPct val="115000"/>
              </a:lnSpc>
              <a:spcBef>
                <a:spcPts val="0"/>
              </a:spcBef>
              <a:spcAft>
                <a:spcPts val="0"/>
              </a:spcAft>
              <a:buClr>
                <a:srgbClr val="444444"/>
              </a:buClr>
              <a:buSzPts val="2100"/>
              <a:buFont typeface="Average"/>
              <a:buAutoNum type="arabicPeriod"/>
            </a:pPr>
            <a:r>
              <a:rPr b="0" i="0" lang="en" sz="2100" u="none" cap="none" strike="noStrike">
                <a:solidFill>
                  <a:srgbClr val="444444"/>
                </a:solidFill>
                <a:highlight>
                  <a:schemeClr val="dk1"/>
                </a:highlight>
                <a:latin typeface="Average"/>
                <a:ea typeface="Average"/>
                <a:cs typeface="Average"/>
                <a:sym typeface="Average"/>
              </a:rPr>
              <a:t>Apache Mahout</a:t>
            </a:r>
            <a:endParaRPr b="0" i="0" sz="2100" u="none" cap="none" strike="noStrike">
              <a:solidFill>
                <a:srgbClr val="444444"/>
              </a:solidFill>
              <a:highlight>
                <a:schemeClr val="dk1"/>
              </a:highlight>
              <a:latin typeface="Average"/>
              <a:ea typeface="Average"/>
              <a:cs typeface="Average"/>
              <a:sym typeface="Average"/>
            </a:endParaRPr>
          </a:p>
          <a:p>
            <a:pPr indent="-361950" lvl="0" marL="457200" marR="0" rtl="0" algn="l">
              <a:lnSpc>
                <a:spcPct val="115000"/>
              </a:lnSpc>
              <a:spcBef>
                <a:spcPts val="0"/>
              </a:spcBef>
              <a:spcAft>
                <a:spcPts val="0"/>
              </a:spcAft>
              <a:buClr>
                <a:srgbClr val="444444"/>
              </a:buClr>
              <a:buSzPts val="2100"/>
              <a:buFont typeface="Average"/>
              <a:buAutoNum type="arabicPeriod"/>
            </a:pPr>
            <a:r>
              <a:rPr b="0" i="0" lang="en" sz="2100" u="none" cap="none" strike="noStrike">
                <a:solidFill>
                  <a:srgbClr val="444444"/>
                </a:solidFill>
                <a:highlight>
                  <a:schemeClr val="dk1"/>
                </a:highlight>
                <a:latin typeface="Average"/>
                <a:ea typeface="Average"/>
                <a:cs typeface="Average"/>
                <a:sym typeface="Average"/>
              </a:rPr>
              <a:t>Zookeeper</a:t>
            </a:r>
            <a:endParaRPr b="0" i="0" sz="2100" u="none" cap="none" strike="noStrike">
              <a:solidFill>
                <a:srgbClr val="444444"/>
              </a:solidFill>
              <a:highlight>
                <a:srgbClr val="FFFFFF"/>
              </a:highlight>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323E48"/>
              </a:solidFill>
              <a:latin typeface="Average"/>
              <a:ea typeface="Average"/>
              <a:cs typeface="Average"/>
              <a:sym typeface="Average"/>
            </a:endParaRPr>
          </a:p>
        </p:txBody>
      </p:sp>
      <p:sp>
        <p:nvSpPr>
          <p:cNvPr id="1917" name="Google Shape;1917;p112"/>
          <p:cNvSpPr txBox="1"/>
          <p:nvPr/>
        </p:nvSpPr>
        <p:spPr>
          <a:xfrm>
            <a:off x="4572000" y="982200"/>
            <a:ext cx="4225500" cy="1994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100"/>
              <a:buFont typeface="Arial"/>
              <a:buNone/>
            </a:pPr>
            <a:r>
              <a:t/>
            </a:r>
            <a:endParaRPr b="0" i="0" sz="2100" u="none" cap="none" strike="noStrike">
              <a:solidFill>
                <a:srgbClr val="444444"/>
              </a:solidFill>
              <a:highlight>
                <a:srgbClr val="FFFFFF"/>
              </a:highlight>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100"/>
              <a:buFont typeface="Arial"/>
              <a:buNone/>
            </a:pPr>
            <a:r>
              <a:t/>
            </a:r>
            <a:endParaRPr b="0" i="0" sz="2100" u="none" cap="none" strike="noStrike">
              <a:solidFill>
                <a:srgbClr val="444444"/>
              </a:solidFill>
              <a:highlight>
                <a:srgbClr val="FFFFFF"/>
              </a:highlight>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100"/>
              <a:buFont typeface="Arial"/>
              <a:buNone/>
            </a:pPr>
            <a:r>
              <a:t/>
            </a:r>
            <a:endParaRPr b="0" i="0" sz="2100" u="none" cap="none" strike="noStrike">
              <a:solidFill>
                <a:srgbClr val="444444"/>
              </a:solidFill>
              <a:highlight>
                <a:srgbClr val="FFFFFF"/>
              </a:highlight>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100"/>
              <a:buFont typeface="Arial"/>
              <a:buNone/>
            </a:pPr>
            <a:r>
              <a:t/>
            </a:r>
            <a:endParaRPr b="0" i="0" sz="2100" u="none" cap="none" strike="noStrike">
              <a:solidFill>
                <a:srgbClr val="323E48"/>
              </a:solidFill>
              <a:latin typeface="Average"/>
              <a:ea typeface="Average"/>
              <a:cs typeface="Average"/>
              <a:sym typeface="Average"/>
            </a:endParaRPr>
          </a:p>
          <a:p>
            <a:pPr indent="0" lvl="0" marL="457200" marR="0" rtl="0" algn="l">
              <a:lnSpc>
                <a:spcPct val="115000"/>
              </a:lnSpc>
              <a:spcBef>
                <a:spcPts val="0"/>
              </a:spcBef>
              <a:spcAft>
                <a:spcPts val="0"/>
              </a:spcAft>
              <a:buClr>
                <a:srgbClr val="000000"/>
              </a:buClr>
              <a:buSzPts val="2100"/>
              <a:buFont typeface="Arial"/>
              <a:buNone/>
            </a:pPr>
            <a:r>
              <a:t/>
            </a:r>
            <a:endParaRPr b="0" i="0" sz="2100" u="none" cap="none" strike="noStrike">
              <a:solidFill>
                <a:srgbClr val="323E48"/>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915"/>
                                        </p:tgtEl>
                                        <p:attrNameLst>
                                          <p:attrName>style.visibility</p:attrName>
                                        </p:attrNameLst>
                                      </p:cBhvr>
                                      <p:to>
                                        <p:strVal val="visible"/>
                                      </p:to>
                                    </p:set>
                                    <p:anim calcmode="lin" valueType="num">
                                      <p:cBhvr additive="base">
                                        <p:cTn dur="1000"/>
                                        <p:tgtEl>
                                          <p:spTgt spid="191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916"/>
                                        </p:tgtEl>
                                        <p:attrNameLst>
                                          <p:attrName>style.visibility</p:attrName>
                                        </p:attrNameLst>
                                      </p:cBhvr>
                                      <p:to>
                                        <p:strVal val="visible"/>
                                      </p:to>
                                    </p:set>
                                    <p:anim calcmode="lin" valueType="num">
                                      <p:cBhvr additive="base">
                                        <p:cTn dur="1000"/>
                                        <p:tgtEl>
                                          <p:spTgt spid="191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1" name="Shape 1921"/>
        <p:cNvGrpSpPr/>
        <p:nvPr/>
      </p:nvGrpSpPr>
      <p:grpSpPr>
        <a:xfrm>
          <a:off x="0" y="0"/>
          <a:ext cx="0" cy="0"/>
          <a:chOff x="0" y="0"/>
          <a:chExt cx="0" cy="0"/>
        </a:xfrm>
      </p:grpSpPr>
      <p:sp>
        <p:nvSpPr>
          <p:cNvPr id="1922" name="Google Shape;1922;p113"/>
          <p:cNvSpPr txBox="1"/>
          <p:nvPr>
            <p:ph type="title"/>
          </p:nvPr>
        </p:nvSpPr>
        <p:spPr>
          <a:xfrm>
            <a:off x="3129800" y="2008325"/>
            <a:ext cx="3341700" cy="1385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b="1" i="1" lang="en" sz="6000">
                <a:solidFill>
                  <a:srgbClr val="FFFF00"/>
                </a:solidFill>
                <a:latin typeface="Impact"/>
                <a:ea typeface="Impact"/>
                <a:cs typeface="Impact"/>
                <a:sym typeface="Impact"/>
              </a:rPr>
              <a:t>H D F S</a:t>
            </a:r>
            <a:endParaRPr i="1" sz="6000"/>
          </a:p>
        </p:txBody>
      </p:sp>
      <p:pic>
        <p:nvPicPr>
          <p:cNvPr id="1923" name="Google Shape;1923;p113"/>
          <p:cNvPicPr preferRelativeResize="0"/>
          <p:nvPr/>
        </p:nvPicPr>
        <p:blipFill rotWithShape="1">
          <a:blip r:embed="rId3">
            <a:alphaModFix/>
          </a:blip>
          <a:srcRect b="0" l="0" r="0" t="0"/>
          <a:stretch/>
        </p:blipFill>
        <p:spPr>
          <a:xfrm>
            <a:off x="1554548" y="779050"/>
            <a:ext cx="6345325" cy="1645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2"/>
                                        </p:tgtEl>
                                        <p:attrNameLst>
                                          <p:attrName>style.visibility</p:attrName>
                                        </p:attrNameLst>
                                      </p:cBhvr>
                                      <p:to>
                                        <p:strVal val="visible"/>
                                      </p:to>
                                    </p:set>
                                    <p:animEffect filter="fade" transition="in">
                                      <p:cBhvr>
                                        <p:cTn dur="1000"/>
                                        <p:tgtEl>
                                          <p:spTgt spid="1922"/>
                                        </p:tgtEl>
                                      </p:cBhvr>
                                    </p:animEffect>
                                  </p:childTnLst>
                                </p:cTn>
                              </p:par>
                              <p:par>
                                <p:cTn fill="hold" nodeType="withEffect" presetClass="entr" presetID="10" presetSubtype="0">
                                  <p:stCondLst>
                                    <p:cond delay="0"/>
                                  </p:stCondLst>
                                  <p:childTnLst>
                                    <p:set>
                                      <p:cBhvr>
                                        <p:cTn dur="1" fill="hold">
                                          <p:stCondLst>
                                            <p:cond delay="0"/>
                                          </p:stCondLst>
                                        </p:cTn>
                                        <p:tgtEl>
                                          <p:spTgt spid="1923"/>
                                        </p:tgtEl>
                                        <p:attrNameLst>
                                          <p:attrName>style.visibility</p:attrName>
                                        </p:attrNameLst>
                                      </p:cBhvr>
                                      <p:to>
                                        <p:strVal val="visible"/>
                                      </p:to>
                                    </p:set>
                                    <p:animEffect filter="fade" transition="in">
                                      <p:cBhvr>
                                        <p:cTn dur="1000"/>
                                        <p:tgtEl>
                                          <p:spTgt spid="19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27" name="Shape 1927"/>
        <p:cNvGrpSpPr/>
        <p:nvPr/>
      </p:nvGrpSpPr>
      <p:grpSpPr>
        <a:xfrm>
          <a:off x="0" y="0"/>
          <a:ext cx="0" cy="0"/>
          <a:chOff x="0" y="0"/>
          <a:chExt cx="0" cy="0"/>
        </a:xfrm>
      </p:grpSpPr>
      <p:sp>
        <p:nvSpPr>
          <p:cNvPr id="1928" name="Google Shape;1928;p114"/>
          <p:cNvSpPr txBox="1"/>
          <p:nvPr>
            <p:ph type="title"/>
          </p:nvPr>
        </p:nvSpPr>
        <p:spPr>
          <a:xfrm>
            <a:off x="129175" y="2459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3100" u="sng">
                <a:solidFill>
                  <a:srgbClr val="E09214"/>
                </a:solidFill>
                <a:latin typeface="Merriweather"/>
                <a:ea typeface="Merriweather"/>
                <a:cs typeface="Merriweather"/>
                <a:sym typeface="Merriweather"/>
              </a:rPr>
              <a:t>HDFS</a:t>
            </a:r>
            <a:endParaRPr b="1" sz="3100" u="sng">
              <a:solidFill>
                <a:srgbClr val="E09214"/>
              </a:solidFill>
              <a:latin typeface="Merriweather"/>
              <a:ea typeface="Merriweather"/>
              <a:cs typeface="Merriweather"/>
              <a:sym typeface="Merriweather"/>
            </a:endParaRPr>
          </a:p>
        </p:txBody>
      </p:sp>
      <p:sp>
        <p:nvSpPr>
          <p:cNvPr id="1929" name="Google Shape;1929;p114"/>
          <p:cNvSpPr txBox="1"/>
          <p:nvPr/>
        </p:nvSpPr>
        <p:spPr>
          <a:xfrm>
            <a:off x="202800" y="1019100"/>
            <a:ext cx="8941200" cy="4248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000000"/>
                </a:solidFill>
                <a:latin typeface="Average"/>
                <a:ea typeface="Average"/>
                <a:cs typeface="Average"/>
                <a:sym typeface="Average"/>
              </a:rPr>
              <a:t>Distributed File System:</a:t>
            </a:r>
            <a:endParaRPr b="1" i="0" sz="22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Managing Data [Files, Folders across multiple servers, Computers]</a:t>
            </a:r>
            <a:endParaRPr b="0" i="0" sz="22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DFS allow us to store data in multiple nodes or multiple machines in a cluster, multiple users can access data.</a:t>
            </a:r>
            <a:endParaRPr b="0" i="0" sz="22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Ex: Works like File System</a:t>
            </a:r>
            <a:endParaRPr b="0" i="0" sz="22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Windows—&gt; NTFS [New Technology File System]</a:t>
            </a:r>
            <a:endParaRPr b="0" i="0" sz="22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Mac         —&gt;HFS [Hierarchical File System]</a:t>
            </a:r>
            <a:endParaRPr b="0" i="0" sz="22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NTFS, HFS Stores data in single machine</a:t>
            </a:r>
            <a:endParaRPr b="0" i="0" sz="22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DFS Stores  data in multiple machines</a:t>
            </a:r>
            <a:endParaRPr b="0" i="0" sz="22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 </a:t>
            </a:r>
            <a:endParaRPr b="0" i="0" sz="2200" u="none" cap="none" strike="noStrike">
              <a:solidFill>
                <a:srgbClr val="000000"/>
              </a:solidFill>
              <a:latin typeface="Average"/>
              <a:ea typeface="Average"/>
              <a:cs typeface="Average"/>
              <a:sym typeface="Average"/>
            </a:endParaRPr>
          </a:p>
        </p:txBody>
      </p:sp>
      <p:pic>
        <p:nvPicPr>
          <p:cNvPr id="1930" name="Google Shape;1930;p114"/>
          <p:cNvPicPr preferRelativeResize="0"/>
          <p:nvPr/>
        </p:nvPicPr>
        <p:blipFill rotWithShape="1">
          <a:blip r:embed="rId3">
            <a:alphaModFix/>
          </a:blip>
          <a:srcRect b="0" l="0" r="0" t="0"/>
          <a:stretch/>
        </p:blipFill>
        <p:spPr>
          <a:xfrm>
            <a:off x="5823773" y="245925"/>
            <a:ext cx="2980950" cy="773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928"/>
                                        </p:tgtEl>
                                        <p:attrNameLst>
                                          <p:attrName>style.visibility</p:attrName>
                                        </p:attrNameLst>
                                      </p:cBhvr>
                                      <p:to>
                                        <p:strVal val="visible"/>
                                      </p:to>
                                    </p:set>
                                    <p:anim calcmode="lin" valueType="num">
                                      <p:cBhvr additive="base">
                                        <p:cTn dur="1000"/>
                                        <p:tgtEl>
                                          <p:spTgt spid="192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9"/>
                                        </p:tgtEl>
                                        <p:attrNameLst>
                                          <p:attrName>style.visibility</p:attrName>
                                        </p:attrNameLst>
                                      </p:cBhvr>
                                      <p:to>
                                        <p:strVal val="visible"/>
                                      </p:to>
                                    </p:set>
                                    <p:animEffect filter="fade" transition="in">
                                      <p:cBhvr>
                                        <p:cTn dur="1000"/>
                                        <p:tgtEl>
                                          <p:spTgt spid="19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34" name="Shape 1934"/>
        <p:cNvGrpSpPr/>
        <p:nvPr/>
      </p:nvGrpSpPr>
      <p:grpSpPr>
        <a:xfrm>
          <a:off x="0" y="0"/>
          <a:ext cx="0" cy="0"/>
          <a:chOff x="0" y="0"/>
          <a:chExt cx="0" cy="0"/>
        </a:xfrm>
      </p:grpSpPr>
      <p:sp>
        <p:nvSpPr>
          <p:cNvPr id="1935" name="Google Shape;1935;p115"/>
          <p:cNvSpPr txBox="1"/>
          <p:nvPr>
            <p:ph type="title"/>
          </p:nvPr>
        </p:nvSpPr>
        <p:spPr>
          <a:xfrm>
            <a:off x="129175" y="2459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3100" u="sng">
                <a:solidFill>
                  <a:srgbClr val="E09214"/>
                </a:solidFill>
                <a:latin typeface="Merriweather"/>
                <a:ea typeface="Merriweather"/>
                <a:cs typeface="Merriweather"/>
                <a:sym typeface="Merriweather"/>
              </a:rPr>
              <a:t>HDFS</a:t>
            </a:r>
            <a:endParaRPr b="1" sz="3100" u="sng">
              <a:solidFill>
                <a:srgbClr val="E09214"/>
              </a:solidFill>
              <a:latin typeface="Merriweather"/>
              <a:ea typeface="Merriweather"/>
              <a:cs typeface="Merriweather"/>
              <a:sym typeface="Merriweather"/>
            </a:endParaRPr>
          </a:p>
        </p:txBody>
      </p:sp>
      <p:sp>
        <p:nvSpPr>
          <p:cNvPr id="1936" name="Google Shape;1936;p115"/>
          <p:cNvSpPr txBox="1"/>
          <p:nvPr/>
        </p:nvSpPr>
        <p:spPr>
          <a:xfrm>
            <a:off x="202800" y="1019100"/>
            <a:ext cx="89412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 </a:t>
            </a:r>
            <a:endParaRPr b="0" i="0" sz="2200" u="none" cap="none" strike="noStrike">
              <a:solidFill>
                <a:srgbClr val="000000"/>
              </a:solidFill>
              <a:latin typeface="Average"/>
              <a:ea typeface="Average"/>
              <a:cs typeface="Average"/>
              <a:sym typeface="Average"/>
            </a:endParaRPr>
          </a:p>
        </p:txBody>
      </p:sp>
      <p:pic>
        <p:nvPicPr>
          <p:cNvPr id="1937" name="Google Shape;1937;p115"/>
          <p:cNvPicPr preferRelativeResize="0"/>
          <p:nvPr/>
        </p:nvPicPr>
        <p:blipFill rotWithShape="1">
          <a:blip r:embed="rId3">
            <a:alphaModFix/>
          </a:blip>
          <a:srcRect b="0" l="0" r="0" t="0"/>
          <a:stretch/>
        </p:blipFill>
        <p:spPr>
          <a:xfrm>
            <a:off x="5823773" y="245925"/>
            <a:ext cx="2980950" cy="773175"/>
          </a:xfrm>
          <a:prstGeom prst="rect">
            <a:avLst/>
          </a:prstGeom>
          <a:noFill/>
          <a:ln>
            <a:noFill/>
          </a:ln>
        </p:spPr>
      </p:pic>
      <p:sp>
        <p:nvSpPr>
          <p:cNvPr id="1938" name="Google Shape;1938;p115"/>
          <p:cNvSpPr/>
          <p:nvPr/>
        </p:nvSpPr>
        <p:spPr>
          <a:xfrm>
            <a:off x="526297" y="1798275"/>
            <a:ext cx="2617800" cy="2273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verage"/>
              <a:ea typeface="Average"/>
              <a:cs typeface="Average"/>
              <a:sym typeface="Average"/>
            </a:endParaRPr>
          </a:p>
        </p:txBody>
      </p:sp>
      <p:sp>
        <p:nvSpPr>
          <p:cNvPr id="1939" name="Google Shape;1939;p115"/>
          <p:cNvSpPr txBox="1"/>
          <p:nvPr/>
        </p:nvSpPr>
        <p:spPr>
          <a:xfrm>
            <a:off x="818225" y="3668575"/>
            <a:ext cx="1801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verage"/>
                <a:ea typeface="Average"/>
                <a:cs typeface="Average"/>
                <a:sym typeface="Average"/>
              </a:rPr>
              <a:t>Hadoop Cluster</a:t>
            </a:r>
            <a:endParaRPr b="0" i="0" sz="18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935"/>
                                        </p:tgtEl>
                                        <p:attrNameLst>
                                          <p:attrName>style.visibility</p:attrName>
                                        </p:attrNameLst>
                                      </p:cBhvr>
                                      <p:to>
                                        <p:strVal val="visible"/>
                                      </p:to>
                                    </p:set>
                                    <p:anim calcmode="lin" valueType="num">
                                      <p:cBhvr additive="base">
                                        <p:cTn dur="1000"/>
                                        <p:tgtEl>
                                          <p:spTgt spid="193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8"/>
                                        </p:tgtEl>
                                        <p:attrNameLst>
                                          <p:attrName>style.visibility</p:attrName>
                                        </p:attrNameLst>
                                      </p:cBhvr>
                                      <p:to>
                                        <p:strVal val="visible"/>
                                      </p:to>
                                    </p:set>
                                    <p:animEffect filter="fade" transition="in">
                                      <p:cBhvr>
                                        <p:cTn dur="1000"/>
                                        <p:tgtEl>
                                          <p:spTgt spid="19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39"/>
                                        </p:tgtEl>
                                        <p:attrNameLst>
                                          <p:attrName>style.visibility</p:attrName>
                                        </p:attrNameLst>
                                      </p:cBhvr>
                                      <p:to>
                                        <p:strVal val="visible"/>
                                      </p:to>
                                    </p:set>
                                    <p:anim calcmode="lin" valueType="num">
                                      <p:cBhvr additive="base">
                                        <p:cTn dur="1000"/>
                                        <p:tgtEl>
                                          <p:spTgt spid="193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43" name="Shape 1943"/>
        <p:cNvGrpSpPr/>
        <p:nvPr/>
      </p:nvGrpSpPr>
      <p:grpSpPr>
        <a:xfrm>
          <a:off x="0" y="0"/>
          <a:ext cx="0" cy="0"/>
          <a:chOff x="0" y="0"/>
          <a:chExt cx="0" cy="0"/>
        </a:xfrm>
      </p:grpSpPr>
      <p:sp>
        <p:nvSpPr>
          <p:cNvPr id="1944" name="Google Shape;1944;p116"/>
          <p:cNvSpPr txBox="1"/>
          <p:nvPr>
            <p:ph type="title"/>
          </p:nvPr>
        </p:nvSpPr>
        <p:spPr>
          <a:xfrm>
            <a:off x="129175" y="2459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3100" u="sng">
                <a:solidFill>
                  <a:srgbClr val="E09214"/>
                </a:solidFill>
                <a:latin typeface="Merriweather"/>
                <a:ea typeface="Merriweather"/>
                <a:cs typeface="Merriweather"/>
                <a:sym typeface="Merriweather"/>
              </a:rPr>
              <a:t>HDFS</a:t>
            </a:r>
            <a:endParaRPr b="1" sz="3100" u="sng">
              <a:solidFill>
                <a:srgbClr val="E09214"/>
              </a:solidFill>
              <a:latin typeface="Merriweather"/>
              <a:ea typeface="Merriweather"/>
              <a:cs typeface="Merriweather"/>
              <a:sym typeface="Merriweather"/>
            </a:endParaRPr>
          </a:p>
        </p:txBody>
      </p:sp>
      <p:sp>
        <p:nvSpPr>
          <p:cNvPr id="1945" name="Google Shape;1945;p116"/>
          <p:cNvSpPr txBox="1"/>
          <p:nvPr/>
        </p:nvSpPr>
        <p:spPr>
          <a:xfrm>
            <a:off x="202800" y="1019100"/>
            <a:ext cx="89412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 </a:t>
            </a:r>
            <a:endParaRPr b="0" i="0" sz="2200" u="none" cap="none" strike="noStrike">
              <a:solidFill>
                <a:srgbClr val="000000"/>
              </a:solidFill>
              <a:latin typeface="Average"/>
              <a:ea typeface="Average"/>
              <a:cs typeface="Average"/>
              <a:sym typeface="Average"/>
            </a:endParaRPr>
          </a:p>
        </p:txBody>
      </p:sp>
      <p:pic>
        <p:nvPicPr>
          <p:cNvPr id="1946" name="Google Shape;1946;p116"/>
          <p:cNvPicPr preferRelativeResize="0"/>
          <p:nvPr/>
        </p:nvPicPr>
        <p:blipFill rotWithShape="1">
          <a:blip r:embed="rId3">
            <a:alphaModFix/>
          </a:blip>
          <a:srcRect b="0" l="0" r="0" t="0"/>
          <a:stretch/>
        </p:blipFill>
        <p:spPr>
          <a:xfrm>
            <a:off x="5823773" y="245925"/>
            <a:ext cx="2980950" cy="773175"/>
          </a:xfrm>
          <a:prstGeom prst="rect">
            <a:avLst/>
          </a:prstGeom>
          <a:noFill/>
          <a:ln>
            <a:noFill/>
          </a:ln>
        </p:spPr>
      </p:pic>
      <p:sp>
        <p:nvSpPr>
          <p:cNvPr id="1947" name="Google Shape;1947;p116"/>
          <p:cNvSpPr/>
          <p:nvPr/>
        </p:nvSpPr>
        <p:spPr>
          <a:xfrm>
            <a:off x="565047" y="1817650"/>
            <a:ext cx="2617800" cy="2273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verage"/>
              <a:ea typeface="Average"/>
              <a:cs typeface="Average"/>
              <a:sym typeface="Average"/>
            </a:endParaRPr>
          </a:p>
        </p:txBody>
      </p:sp>
      <p:sp>
        <p:nvSpPr>
          <p:cNvPr id="1948" name="Google Shape;1948;p116"/>
          <p:cNvSpPr/>
          <p:nvPr/>
        </p:nvSpPr>
        <p:spPr>
          <a:xfrm>
            <a:off x="987925" y="2081475"/>
            <a:ext cx="1586100" cy="649800"/>
          </a:xfrm>
          <a:prstGeom prst="roundRect">
            <a:avLst>
              <a:gd fmla="val 16667"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Average"/>
                <a:ea typeface="Average"/>
                <a:cs typeface="Average"/>
                <a:sym typeface="Average"/>
              </a:rPr>
              <a:t>Data</a:t>
            </a:r>
            <a:endParaRPr b="0" i="0" sz="2100" u="none" cap="none" strike="noStrike">
              <a:solidFill>
                <a:srgbClr val="000000"/>
              </a:solidFill>
              <a:latin typeface="Average"/>
              <a:ea typeface="Average"/>
              <a:cs typeface="Average"/>
              <a:sym typeface="Average"/>
            </a:endParaRPr>
          </a:p>
        </p:txBody>
      </p:sp>
      <p:sp>
        <p:nvSpPr>
          <p:cNvPr id="1949" name="Google Shape;1949;p116"/>
          <p:cNvSpPr/>
          <p:nvPr/>
        </p:nvSpPr>
        <p:spPr>
          <a:xfrm>
            <a:off x="987925" y="2849600"/>
            <a:ext cx="1586100" cy="649800"/>
          </a:xfrm>
          <a:prstGeom prst="roundRect">
            <a:avLst>
              <a:gd fmla="val 16667"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Average"/>
                <a:ea typeface="Average"/>
                <a:cs typeface="Average"/>
                <a:sym typeface="Average"/>
              </a:rPr>
              <a:t>Data</a:t>
            </a:r>
            <a:endParaRPr b="0" i="0" sz="2100" u="none" cap="none" strike="noStrike">
              <a:solidFill>
                <a:srgbClr val="000000"/>
              </a:solidFill>
              <a:latin typeface="Average"/>
              <a:ea typeface="Average"/>
              <a:cs typeface="Average"/>
              <a:sym typeface="Average"/>
            </a:endParaRPr>
          </a:p>
        </p:txBody>
      </p:sp>
      <p:sp>
        <p:nvSpPr>
          <p:cNvPr id="1950" name="Google Shape;1950;p116"/>
          <p:cNvSpPr txBox="1"/>
          <p:nvPr/>
        </p:nvSpPr>
        <p:spPr>
          <a:xfrm>
            <a:off x="1021650" y="3668575"/>
            <a:ext cx="1801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verage"/>
                <a:ea typeface="Average"/>
                <a:cs typeface="Average"/>
                <a:sym typeface="Average"/>
              </a:rPr>
              <a:t>Hadoop Cluster</a:t>
            </a:r>
            <a:endParaRPr b="0" i="0" sz="18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8"/>
                                        </p:tgtEl>
                                        <p:attrNameLst>
                                          <p:attrName>style.visibility</p:attrName>
                                        </p:attrNameLst>
                                      </p:cBhvr>
                                      <p:to>
                                        <p:strVal val="visible"/>
                                      </p:to>
                                    </p:set>
                                    <p:animEffect filter="fade" transition="in">
                                      <p:cBhvr>
                                        <p:cTn dur="1000"/>
                                        <p:tgtEl>
                                          <p:spTgt spid="1948"/>
                                        </p:tgtEl>
                                      </p:cBhvr>
                                    </p:animEffect>
                                  </p:childTnLst>
                                </p:cTn>
                              </p:par>
                              <p:par>
                                <p:cTn fill="hold" nodeType="withEffect" presetClass="entr" presetID="10" presetSubtype="0">
                                  <p:stCondLst>
                                    <p:cond delay="0"/>
                                  </p:stCondLst>
                                  <p:childTnLst>
                                    <p:set>
                                      <p:cBhvr>
                                        <p:cTn dur="1" fill="hold">
                                          <p:stCondLst>
                                            <p:cond delay="0"/>
                                          </p:stCondLst>
                                        </p:cTn>
                                        <p:tgtEl>
                                          <p:spTgt spid="1949"/>
                                        </p:tgtEl>
                                        <p:attrNameLst>
                                          <p:attrName>style.visibility</p:attrName>
                                        </p:attrNameLst>
                                      </p:cBhvr>
                                      <p:to>
                                        <p:strVal val="visible"/>
                                      </p:to>
                                    </p:set>
                                    <p:animEffect filter="fade" transition="in">
                                      <p:cBhvr>
                                        <p:cTn dur="1000"/>
                                        <p:tgtEl>
                                          <p:spTgt spid="19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54" name="Shape 1954"/>
        <p:cNvGrpSpPr/>
        <p:nvPr/>
      </p:nvGrpSpPr>
      <p:grpSpPr>
        <a:xfrm>
          <a:off x="0" y="0"/>
          <a:ext cx="0" cy="0"/>
          <a:chOff x="0" y="0"/>
          <a:chExt cx="0" cy="0"/>
        </a:xfrm>
      </p:grpSpPr>
      <p:sp>
        <p:nvSpPr>
          <p:cNvPr id="1955" name="Google Shape;1955;p117"/>
          <p:cNvSpPr txBox="1"/>
          <p:nvPr>
            <p:ph type="title"/>
          </p:nvPr>
        </p:nvSpPr>
        <p:spPr>
          <a:xfrm>
            <a:off x="129175" y="2459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3100" u="sng">
                <a:solidFill>
                  <a:srgbClr val="E09214"/>
                </a:solidFill>
                <a:latin typeface="Merriweather"/>
                <a:ea typeface="Merriweather"/>
                <a:cs typeface="Merriweather"/>
                <a:sym typeface="Merriweather"/>
              </a:rPr>
              <a:t>HDFS</a:t>
            </a:r>
            <a:endParaRPr b="1" sz="3100" u="sng">
              <a:solidFill>
                <a:srgbClr val="E09214"/>
              </a:solidFill>
              <a:latin typeface="Merriweather"/>
              <a:ea typeface="Merriweather"/>
              <a:cs typeface="Merriweather"/>
              <a:sym typeface="Merriweather"/>
            </a:endParaRPr>
          </a:p>
        </p:txBody>
      </p:sp>
      <p:sp>
        <p:nvSpPr>
          <p:cNvPr id="1956" name="Google Shape;1956;p117"/>
          <p:cNvSpPr txBox="1"/>
          <p:nvPr/>
        </p:nvSpPr>
        <p:spPr>
          <a:xfrm>
            <a:off x="202800" y="1019100"/>
            <a:ext cx="89412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 </a:t>
            </a:r>
            <a:endParaRPr b="0" i="0" sz="2200" u="none" cap="none" strike="noStrike">
              <a:solidFill>
                <a:srgbClr val="000000"/>
              </a:solidFill>
              <a:latin typeface="Average"/>
              <a:ea typeface="Average"/>
              <a:cs typeface="Average"/>
              <a:sym typeface="Average"/>
            </a:endParaRPr>
          </a:p>
        </p:txBody>
      </p:sp>
      <p:pic>
        <p:nvPicPr>
          <p:cNvPr id="1957" name="Google Shape;1957;p117"/>
          <p:cNvPicPr preferRelativeResize="0"/>
          <p:nvPr/>
        </p:nvPicPr>
        <p:blipFill rotWithShape="1">
          <a:blip r:embed="rId3">
            <a:alphaModFix/>
          </a:blip>
          <a:srcRect b="0" l="0" r="0" t="0"/>
          <a:stretch/>
        </p:blipFill>
        <p:spPr>
          <a:xfrm>
            <a:off x="5823773" y="245925"/>
            <a:ext cx="2980950" cy="773175"/>
          </a:xfrm>
          <a:prstGeom prst="rect">
            <a:avLst/>
          </a:prstGeom>
          <a:noFill/>
          <a:ln>
            <a:noFill/>
          </a:ln>
        </p:spPr>
      </p:pic>
      <p:sp>
        <p:nvSpPr>
          <p:cNvPr id="1958" name="Google Shape;1958;p117"/>
          <p:cNvSpPr/>
          <p:nvPr/>
        </p:nvSpPr>
        <p:spPr>
          <a:xfrm>
            <a:off x="4267727" y="2695008"/>
            <a:ext cx="1119000" cy="629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HDFS</a:t>
            </a:r>
            <a:endParaRPr b="0" i="0" sz="1400" u="none" cap="none" strike="noStrike">
              <a:solidFill>
                <a:srgbClr val="000000"/>
              </a:solidFill>
              <a:latin typeface="Average"/>
              <a:ea typeface="Average"/>
              <a:cs typeface="Average"/>
              <a:sym typeface="Average"/>
            </a:endParaRPr>
          </a:p>
        </p:txBody>
      </p:sp>
      <p:sp>
        <p:nvSpPr>
          <p:cNvPr id="1959" name="Google Shape;1959;p117"/>
          <p:cNvSpPr/>
          <p:nvPr/>
        </p:nvSpPr>
        <p:spPr>
          <a:xfrm>
            <a:off x="6879444" y="1846700"/>
            <a:ext cx="815400" cy="4245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960" name="Google Shape;1960;p117"/>
          <p:cNvSpPr/>
          <p:nvPr/>
        </p:nvSpPr>
        <p:spPr>
          <a:xfrm>
            <a:off x="6879444" y="2505483"/>
            <a:ext cx="815400" cy="4245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1" name="Google Shape;1961;p117"/>
          <p:cNvSpPr/>
          <p:nvPr/>
        </p:nvSpPr>
        <p:spPr>
          <a:xfrm>
            <a:off x="6879444" y="3164266"/>
            <a:ext cx="815400" cy="4245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2" name="Google Shape;1962;p117"/>
          <p:cNvSpPr/>
          <p:nvPr/>
        </p:nvSpPr>
        <p:spPr>
          <a:xfrm>
            <a:off x="6879444" y="3887329"/>
            <a:ext cx="815400" cy="4245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63" name="Google Shape;1963;p117"/>
          <p:cNvCxnSpPr>
            <a:stCxn id="1958" idx="3"/>
            <a:endCxn id="1959" idx="1"/>
          </p:cNvCxnSpPr>
          <p:nvPr/>
        </p:nvCxnSpPr>
        <p:spPr>
          <a:xfrm flipH="1" rot="10800000">
            <a:off x="5386727" y="2058858"/>
            <a:ext cx="1492800" cy="950700"/>
          </a:xfrm>
          <a:prstGeom prst="straightConnector1">
            <a:avLst/>
          </a:prstGeom>
          <a:noFill/>
          <a:ln cap="flat" cmpd="sng" w="19050">
            <a:solidFill>
              <a:schemeClr val="lt1"/>
            </a:solidFill>
            <a:prstDash val="solid"/>
            <a:round/>
            <a:headEnd len="sm" w="sm" type="none"/>
            <a:tailEnd len="med" w="med" type="stealth"/>
          </a:ln>
        </p:spPr>
      </p:cxnSp>
      <p:cxnSp>
        <p:nvCxnSpPr>
          <p:cNvPr id="1964" name="Google Shape;1964;p117"/>
          <p:cNvCxnSpPr>
            <a:stCxn id="1958" idx="3"/>
            <a:endCxn id="1960" idx="1"/>
          </p:cNvCxnSpPr>
          <p:nvPr/>
        </p:nvCxnSpPr>
        <p:spPr>
          <a:xfrm flipH="1" rot="10800000">
            <a:off x="5386727" y="2717658"/>
            <a:ext cx="1492800" cy="291900"/>
          </a:xfrm>
          <a:prstGeom prst="straightConnector1">
            <a:avLst/>
          </a:prstGeom>
          <a:noFill/>
          <a:ln cap="flat" cmpd="sng" w="19050">
            <a:solidFill>
              <a:schemeClr val="lt1"/>
            </a:solidFill>
            <a:prstDash val="solid"/>
            <a:round/>
            <a:headEnd len="sm" w="sm" type="none"/>
            <a:tailEnd len="med" w="med" type="stealth"/>
          </a:ln>
        </p:spPr>
      </p:cxnSp>
      <p:cxnSp>
        <p:nvCxnSpPr>
          <p:cNvPr id="1965" name="Google Shape;1965;p117"/>
          <p:cNvCxnSpPr>
            <a:stCxn id="1958" idx="3"/>
          </p:cNvCxnSpPr>
          <p:nvPr/>
        </p:nvCxnSpPr>
        <p:spPr>
          <a:xfrm>
            <a:off x="5386727" y="3009558"/>
            <a:ext cx="1492800" cy="314700"/>
          </a:xfrm>
          <a:prstGeom prst="straightConnector1">
            <a:avLst/>
          </a:prstGeom>
          <a:noFill/>
          <a:ln cap="flat" cmpd="sng" w="19050">
            <a:solidFill>
              <a:schemeClr val="lt1"/>
            </a:solidFill>
            <a:prstDash val="solid"/>
            <a:round/>
            <a:headEnd len="sm" w="sm" type="none"/>
            <a:tailEnd len="med" w="med" type="stealth"/>
          </a:ln>
        </p:spPr>
      </p:cxnSp>
      <p:cxnSp>
        <p:nvCxnSpPr>
          <p:cNvPr id="1966" name="Google Shape;1966;p117"/>
          <p:cNvCxnSpPr>
            <a:stCxn id="1958" idx="3"/>
            <a:endCxn id="1962" idx="1"/>
          </p:cNvCxnSpPr>
          <p:nvPr/>
        </p:nvCxnSpPr>
        <p:spPr>
          <a:xfrm>
            <a:off x="5386727" y="3009558"/>
            <a:ext cx="1492800" cy="1089900"/>
          </a:xfrm>
          <a:prstGeom prst="straightConnector1">
            <a:avLst/>
          </a:prstGeom>
          <a:noFill/>
          <a:ln cap="flat" cmpd="sng" w="19050">
            <a:solidFill>
              <a:schemeClr val="lt1"/>
            </a:solidFill>
            <a:prstDash val="solid"/>
            <a:round/>
            <a:headEnd len="sm" w="sm" type="none"/>
            <a:tailEnd len="med" w="med" type="stealth"/>
          </a:ln>
        </p:spPr>
      </p:cxnSp>
      <p:sp>
        <p:nvSpPr>
          <p:cNvPr id="1967" name="Google Shape;1967;p117"/>
          <p:cNvSpPr/>
          <p:nvPr/>
        </p:nvSpPr>
        <p:spPr>
          <a:xfrm>
            <a:off x="613497" y="1846700"/>
            <a:ext cx="2617800" cy="2273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verage"/>
              <a:ea typeface="Average"/>
              <a:cs typeface="Average"/>
              <a:sym typeface="Average"/>
            </a:endParaRPr>
          </a:p>
        </p:txBody>
      </p:sp>
      <p:sp>
        <p:nvSpPr>
          <p:cNvPr id="1968" name="Google Shape;1968;p117"/>
          <p:cNvSpPr/>
          <p:nvPr/>
        </p:nvSpPr>
        <p:spPr>
          <a:xfrm>
            <a:off x="987925" y="2081475"/>
            <a:ext cx="1586100" cy="649800"/>
          </a:xfrm>
          <a:prstGeom prst="roundRect">
            <a:avLst>
              <a:gd fmla="val 16667"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Average"/>
                <a:ea typeface="Average"/>
                <a:cs typeface="Average"/>
                <a:sym typeface="Average"/>
              </a:rPr>
              <a:t>Data</a:t>
            </a:r>
            <a:endParaRPr b="0" i="0" sz="2100" u="none" cap="none" strike="noStrike">
              <a:solidFill>
                <a:srgbClr val="000000"/>
              </a:solidFill>
              <a:latin typeface="Average"/>
              <a:ea typeface="Average"/>
              <a:cs typeface="Average"/>
              <a:sym typeface="Average"/>
            </a:endParaRPr>
          </a:p>
        </p:txBody>
      </p:sp>
      <p:sp>
        <p:nvSpPr>
          <p:cNvPr id="1969" name="Google Shape;1969;p117"/>
          <p:cNvSpPr/>
          <p:nvPr/>
        </p:nvSpPr>
        <p:spPr>
          <a:xfrm>
            <a:off x="987925" y="2849600"/>
            <a:ext cx="1586100" cy="649800"/>
          </a:xfrm>
          <a:prstGeom prst="roundRect">
            <a:avLst>
              <a:gd fmla="val 16667"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Average"/>
                <a:ea typeface="Average"/>
                <a:cs typeface="Average"/>
                <a:sym typeface="Average"/>
              </a:rPr>
              <a:t>Data</a:t>
            </a:r>
            <a:endParaRPr b="0" i="0" sz="2100" u="none" cap="none" strike="noStrike">
              <a:solidFill>
                <a:srgbClr val="000000"/>
              </a:solidFill>
              <a:latin typeface="Average"/>
              <a:ea typeface="Average"/>
              <a:cs typeface="Average"/>
              <a:sym typeface="Average"/>
            </a:endParaRPr>
          </a:p>
        </p:txBody>
      </p:sp>
      <p:sp>
        <p:nvSpPr>
          <p:cNvPr id="1970" name="Google Shape;1970;p117"/>
          <p:cNvSpPr txBox="1"/>
          <p:nvPr/>
        </p:nvSpPr>
        <p:spPr>
          <a:xfrm>
            <a:off x="1021650" y="3668575"/>
            <a:ext cx="1801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verage"/>
                <a:ea typeface="Average"/>
                <a:cs typeface="Average"/>
                <a:sym typeface="Average"/>
              </a:rPr>
              <a:t>Hadoop Cluster</a:t>
            </a:r>
            <a:endParaRPr b="0" i="0" sz="1800" u="none" cap="none" strike="noStrike">
              <a:solidFill>
                <a:srgbClr val="000000"/>
              </a:solidFill>
              <a:latin typeface="Average"/>
              <a:ea typeface="Average"/>
              <a:cs typeface="Average"/>
              <a:sym typeface="Average"/>
            </a:endParaRPr>
          </a:p>
        </p:txBody>
      </p:sp>
      <p:sp>
        <p:nvSpPr>
          <p:cNvPr id="1971" name="Google Shape;1971;p117"/>
          <p:cNvSpPr txBox="1"/>
          <p:nvPr/>
        </p:nvSpPr>
        <p:spPr>
          <a:xfrm>
            <a:off x="6413500" y="4416350"/>
            <a:ext cx="1801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verage"/>
                <a:ea typeface="Average"/>
                <a:cs typeface="Average"/>
                <a:sym typeface="Average"/>
              </a:rPr>
              <a:t>Data Node</a:t>
            </a:r>
            <a:endParaRPr b="0" i="0" sz="18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8"/>
                                        </p:tgtEl>
                                        <p:attrNameLst>
                                          <p:attrName>style.visibility</p:attrName>
                                        </p:attrNameLst>
                                      </p:cBhvr>
                                      <p:to>
                                        <p:strVal val="visible"/>
                                      </p:to>
                                    </p:set>
                                    <p:animEffect filter="fade" transition="in">
                                      <p:cBhvr>
                                        <p:cTn dur="1000"/>
                                        <p:tgtEl>
                                          <p:spTgt spid="1958"/>
                                        </p:tgtEl>
                                      </p:cBhvr>
                                    </p:animEffect>
                                  </p:childTnLst>
                                </p:cTn>
                              </p:par>
                              <p:par>
                                <p:cTn fill="hold" nodeType="withEffect" presetClass="entr" presetID="10" presetSubtype="0">
                                  <p:stCondLst>
                                    <p:cond delay="0"/>
                                  </p:stCondLst>
                                  <p:childTnLst>
                                    <p:set>
                                      <p:cBhvr>
                                        <p:cTn dur="1" fill="hold">
                                          <p:stCondLst>
                                            <p:cond delay="0"/>
                                          </p:stCondLst>
                                        </p:cTn>
                                        <p:tgtEl>
                                          <p:spTgt spid="1959"/>
                                        </p:tgtEl>
                                        <p:attrNameLst>
                                          <p:attrName>style.visibility</p:attrName>
                                        </p:attrNameLst>
                                      </p:cBhvr>
                                      <p:to>
                                        <p:strVal val="visible"/>
                                      </p:to>
                                    </p:set>
                                    <p:animEffect filter="fade" transition="in">
                                      <p:cBhvr>
                                        <p:cTn dur="1000"/>
                                        <p:tgtEl>
                                          <p:spTgt spid="1959"/>
                                        </p:tgtEl>
                                      </p:cBhvr>
                                    </p:animEffect>
                                  </p:childTnLst>
                                </p:cTn>
                              </p:par>
                              <p:par>
                                <p:cTn fill="hold" nodeType="withEffect" presetClass="entr" presetID="10" presetSubtype="0">
                                  <p:stCondLst>
                                    <p:cond delay="0"/>
                                  </p:stCondLst>
                                  <p:childTnLst>
                                    <p:set>
                                      <p:cBhvr>
                                        <p:cTn dur="1" fill="hold">
                                          <p:stCondLst>
                                            <p:cond delay="0"/>
                                          </p:stCondLst>
                                        </p:cTn>
                                        <p:tgtEl>
                                          <p:spTgt spid="1960"/>
                                        </p:tgtEl>
                                        <p:attrNameLst>
                                          <p:attrName>style.visibility</p:attrName>
                                        </p:attrNameLst>
                                      </p:cBhvr>
                                      <p:to>
                                        <p:strVal val="visible"/>
                                      </p:to>
                                    </p:set>
                                    <p:animEffect filter="fade" transition="in">
                                      <p:cBhvr>
                                        <p:cTn dur="1000"/>
                                        <p:tgtEl>
                                          <p:spTgt spid="1960"/>
                                        </p:tgtEl>
                                      </p:cBhvr>
                                    </p:animEffect>
                                  </p:childTnLst>
                                </p:cTn>
                              </p:par>
                              <p:par>
                                <p:cTn fill="hold" nodeType="withEffect" presetClass="entr" presetID="10" presetSubtype="0">
                                  <p:stCondLst>
                                    <p:cond delay="0"/>
                                  </p:stCondLst>
                                  <p:childTnLst>
                                    <p:set>
                                      <p:cBhvr>
                                        <p:cTn dur="1" fill="hold">
                                          <p:stCondLst>
                                            <p:cond delay="0"/>
                                          </p:stCondLst>
                                        </p:cTn>
                                        <p:tgtEl>
                                          <p:spTgt spid="1961"/>
                                        </p:tgtEl>
                                        <p:attrNameLst>
                                          <p:attrName>style.visibility</p:attrName>
                                        </p:attrNameLst>
                                      </p:cBhvr>
                                      <p:to>
                                        <p:strVal val="visible"/>
                                      </p:to>
                                    </p:set>
                                    <p:animEffect filter="fade" transition="in">
                                      <p:cBhvr>
                                        <p:cTn dur="1000"/>
                                        <p:tgtEl>
                                          <p:spTgt spid="1961"/>
                                        </p:tgtEl>
                                      </p:cBhvr>
                                    </p:animEffect>
                                  </p:childTnLst>
                                </p:cTn>
                              </p:par>
                              <p:par>
                                <p:cTn fill="hold" nodeType="withEffect" presetClass="entr" presetID="10" presetSubtype="0">
                                  <p:stCondLst>
                                    <p:cond delay="0"/>
                                  </p:stCondLst>
                                  <p:childTnLst>
                                    <p:set>
                                      <p:cBhvr>
                                        <p:cTn dur="1" fill="hold">
                                          <p:stCondLst>
                                            <p:cond delay="0"/>
                                          </p:stCondLst>
                                        </p:cTn>
                                        <p:tgtEl>
                                          <p:spTgt spid="1962"/>
                                        </p:tgtEl>
                                        <p:attrNameLst>
                                          <p:attrName>style.visibility</p:attrName>
                                        </p:attrNameLst>
                                      </p:cBhvr>
                                      <p:to>
                                        <p:strVal val="visible"/>
                                      </p:to>
                                    </p:set>
                                    <p:animEffect filter="fade" transition="in">
                                      <p:cBhvr>
                                        <p:cTn dur="1000"/>
                                        <p:tgtEl>
                                          <p:spTgt spid="1962"/>
                                        </p:tgtEl>
                                      </p:cBhvr>
                                    </p:animEffect>
                                  </p:childTnLst>
                                </p:cTn>
                              </p:par>
                              <p:par>
                                <p:cTn fill="hold" nodeType="withEffect" presetClass="entr" presetID="10" presetSubtype="0">
                                  <p:stCondLst>
                                    <p:cond delay="0"/>
                                  </p:stCondLst>
                                  <p:childTnLst>
                                    <p:set>
                                      <p:cBhvr>
                                        <p:cTn dur="1" fill="hold">
                                          <p:stCondLst>
                                            <p:cond delay="0"/>
                                          </p:stCondLst>
                                        </p:cTn>
                                        <p:tgtEl>
                                          <p:spTgt spid="1963"/>
                                        </p:tgtEl>
                                        <p:attrNameLst>
                                          <p:attrName>style.visibility</p:attrName>
                                        </p:attrNameLst>
                                      </p:cBhvr>
                                      <p:to>
                                        <p:strVal val="visible"/>
                                      </p:to>
                                    </p:set>
                                    <p:animEffect filter="fade" transition="in">
                                      <p:cBhvr>
                                        <p:cTn dur="1000"/>
                                        <p:tgtEl>
                                          <p:spTgt spid="1963"/>
                                        </p:tgtEl>
                                      </p:cBhvr>
                                    </p:animEffect>
                                  </p:childTnLst>
                                </p:cTn>
                              </p:par>
                              <p:par>
                                <p:cTn fill="hold" nodeType="withEffect" presetClass="entr" presetID="10" presetSubtype="0">
                                  <p:stCondLst>
                                    <p:cond delay="0"/>
                                  </p:stCondLst>
                                  <p:childTnLst>
                                    <p:set>
                                      <p:cBhvr>
                                        <p:cTn dur="1" fill="hold">
                                          <p:stCondLst>
                                            <p:cond delay="0"/>
                                          </p:stCondLst>
                                        </p:cTn>
                                        <p:tgtEl>
                                          <p:spTgt spid="1964"/>
                                        </p:tgtEl>
                                        <p:attrNameLst>
                                          <p:attrName>style.visibility</p:attrName>
                                        </p:attrNameLst>
                                      </p:cBhvr>
                                      <p:to>
                                        <p:strVal val="visible"/>
                                      </p:to>
                                    </p:set>
                                    <p:animEffect filter="fade" transition="in">
                                      <p:cBhvr>
                                        <p:cTn dur="1000"/>
                                        <p:tgtEl>
                                          <p:spTgt spid="1964"/>
                                        </p:tgtEl>
                                      </p:cBhvr>
                                    </p:animEffect>
                                  </p:childTnLst>
                                </p:cTn>
                              </p:par>
                              <p:par>
                                <p:cTn fill="hold" nodeType="withEffect" presetClass="entr" presetID="10" presetSubtype="0">
                                  <p:stCondLst>
                                    <p:cond delay="0"/>
                                  </p:stCondLst>
                                  <p:childTnLst>
                                    <p:set>
                                      <p:cBhvr>
                                        <p:cTn dur="1" fill="hold">
                                          <p:stCondLst>
                                            <p:cond delay="0"/>
                                          </p:stCondLst>
                                        </p:cTn>
                                        <p:tgtEl>
                                          <p:spTgt spid="1965"/>
                                        </p:tgtEl>
                                        <p:attrNameLst>
                                          <p:attrName>style.visibility</p:attrName>
                                        </p:attrNameLst>
                                      </p:cBhvr>
                                      <p:to>
                                        <p:strVal val="visible"/>
                                      </p:to>
                                    </p:set>
                                    <p:animEffect filter="fade" transition="in">
                                      <p:cBhvr>
                                        <p:cTn dur="1000"/>
                                        <p:tgtEl>
                                          <p:spTgt spid="1965"/>
                                        </p:tgtEl>
                                      </p:cBhvr>
                                    </p:animEffect>
                                  </p:childTnLst>
                                </p:cTn>
                              </p:par>
                              <p:par>
                                <p:cTn fill="hold" nodeType="withEffect" presetClass="entr" presetID="10" presetSubtype="0">
                                  <p:stCondLst>
                                    <p:cond delay="0"/>
                                  </p:stCondLst>
                                  <p:childTnLst>
                                    <p:set>
                                      <p:cBhvr>
                                        <p:cTn dur="1" fill="hold">
                                          <p:stCondLst>
                                            <p:cond delay="0"/>
                                          </p:stCondLst>
                                        </p:cTn>
                                        <p:tgtEl>
                                          <p:spTgt spid="1966"/>
                                        </p:tgtEl>
                                        <p:attrNameLst>
                                          <p:attrName>style.visibility</p:attrName>
                                        </p:attrNameLst>
                                      </p:cBhvr>
                                      <p:to>
                                        <p:strVal val="visible"/>
                                      </p:to>
                                    </p:set>
                                    <p:animEffect filter="fade" transition="in">
                                      <p:cBhvr>
                                        <p:cTn dur="1000"/>
                                        <p:tgtEl>
                                          <p:spTgt spid="1966"/>
                                        </p:tgtEl>
                                      </p:cBhvr>
                                    </p:animEffect>
                                  </p:childTnLst>
                                </p:cTn>
                              </p:par>
                              <p:par>
                                <p:cTn fill="hold" nodeType="withEffect" presetClass="entr" presetID="10" presetSubtype="0">
                                  <p:stCondLst>
                                    <p:cond delay="0"/>
                                  </p:stCondLst>
                                  <p:childTnLst>
                                    <p:set>
                                      <p:cBhvr>
                                        <p:cTn dur="1" fill="hold">
                                          <p:stCondLst>
                                            <p:cond delay="0"/>
                                          </p:stCondLst>
                                        </p:cTn>
                                        <p:tgtEl>
                                          <p:spTgt spid="1971"/>
                                        </p:tgtEl>
                                        <p:attrNameLst>
                                          <p:attrName>style.visibility</p:attrName>
                                        </p:attrNameLst>
                                      </p:cBhvr>
                                      <p:to>
                                        <p:strVal val="visible"/>
                                      </p:to>
                                    </p:set>
                                    <p:animEffect filter="fade" transition="in">
                                      <p:cBhvr>
                                        <p:cTn dur="1000"/>
                                        <p:tgtEl>
                                          <p:spTgt spid="19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75" name="Shape 1975"/>
        <p:cNvGrpSpPr/>
        <p:nvPr/>
      </p:nvGrpSpPr>
      <p:grpSpPr>
        <a:xfrm>
          <a:off x="0" y="0"/>
          <a:ext cx="0" cy="0"/>
          <a:chOff x="0" y="0"/>
          <a:chExt cx="0" cy="0"/>
        </a:xfrm>
      </p:grpSpPr>
      <p:sp>
        <p:nvSpPr>
          <p:cNvPr id="1976" name="Google Shape;1976;p118"/>
          <p:cNvSpPr txBox="1"/>
          <p:nvPr>
            <p:ph type="title"/>
          </p:nvPr>
        </p:nvSpPr>
        <p:spPr>
          <a:xfrm>
            <a:off x="129175" y="2459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3100" u="sng">
                <a:solidFill>
                  <a:srgbClr val="E09214"/>
                </a:solidFill>
                <a:latin typeface="Merriweather"/>
                <a:ea typeface="Merriweather"/>
                <a:cs typeface="Merriweather"/>
                <a:sym typeface="Merriweather"/>
              </a:rPr>
              <a:t>HDFS</a:t>
            </a:r>
            <a:endParaRPr b="1" sz="3100" u="sng">
              <a:solidFill>
                <a:srgbClr val="E09214"/>
              </a:solidFill>
              <a:latin typeface="Merriweather"/>
              <a:ea typeface="Merriweather"/>
              <a:cs typeface="Merriweather"/>
              <a:sym typeface="Merriweather"/>
            </a:endParaRPr>
          </a:p>
        </p:txBody>
      </p:sp>
      <p:sp>
        <p:nvSpPr>
          <p:cNvPr id="1977" name="Google Shape;1977;p118"/>
          <p:cNvSpPr txBox="1"/>
          <p:nvPr/>
        </p:nvSpPr>
        <p:spPr>
          <a:xfrm>
            <a:off x="202800" y="1019100"/>
            <a:ext cx="4755900" cy="335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000000"/>
                </a:solidFill>
                <a:latin typeface="Average"/>
                <a:ea typeface="Average"/>
                <a:cs typeface="Average"/>
                <a:sym typeface="Average"/>
              </a:rPr>
              <a:t>Advantages of Hadoop:</a:t>
            </a:r>
            <a:endParaRPr b="1" i="0" sz="23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300"/>
              <a:buFont typeface="Arial"/>
              <a:buNone/>
            </a:pPr>
            <a:r>
              <a:t/>
            </a:r>
            <a:endParaRPr b="1" i="0" sz="2300" u="none" cap="none" strike="noStrike">
              <a:solidFill>
                <a:srgbClr val="000000"/>
              </a:solidFill>
              <a:latin typeface="Average"/>
              <a:ea typeface="Average"/>
              <a:cs typeface="Average"/>
              <a:sym typeface="Average"/>
            </a:endParaRPr>
          </a:p>
          <a:p>
            <a:pPr indent="-374650" lvl="0" marL="457200" marR="0" rtl="0" algn="l">
              <a:lnSpc>
                <a:spcPct val="100000"/>
              </a:lnSpc>
              <a:spcBef>
                <a:spcPts val="0"/>
              </a:spcBef>
              <a:spcAft>
                <a:spcPts val="0"/>
              </a:spcAft>
              <a:buClr>
                <a:srgbClr val="000000"/>
              </a:buClr>
              <a:buSzPts val="2300"/>
              <a:buFont typeface="Average"/>
              <a:buAutoNum type="arabicPeriod"/>
            </a:pPr>
            <a:r>
              <a:rPr b="1" i="0" lang="en" sz="2300" u="none" cap="none" strike="noStrike">
                <a:solidFill>
                  <a:srgbClr val="000000"/>
                </a:solidFill>
                <a:latin typeface="Average"/>
                <a:ea typeface="Average"/>
                <a:cs typeface="Average"/>
                <a:sym typeface="Average"/>
              </a:rPr>
              <a:t>Distributed Storage:</a:t>
            </a:r>
            <a:endParaRPr b="1" i="0" sz="23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300"/>
              <a:buFont typeface="Arial"/>
              <a:buNone/>
            </a:pPr>
            <a:r>
              <a:rPr b="0" i="0" lang="en" sz="2300" u="none" cap="none" strike="noStrike">
                <a:solidFill>
                  <a:srgbClr val="000000"/>
                </a:solidFill>
                <a:latin typeface="Average"/>
                <a:ea typeface="Average"/>
                <a:cs typeface="Average"/>
                <a:sym typeface="Average"/>
              </a:rPr>
              <a:t>Example:</a:t>
            </a:r>
            <a:endParaRPr b="0" i="0" sz="23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300"/>
              <a:buFont typeface="Arial"/>
              <a:buNone/>
            </a:pPr>
            <a:r>
              <a:rPr b="0" i="0" lang="en" sz="2300" u="none" cap="none" strike="noStrike">
                <a:solidFill>
                  <a:srgbClr val="000000"/>
                </a:solidFill>
                <a:latin typeface="Average"/>
                <a:ea typeface="Average"/>
                <a:cs typeface="Average"/>
                <a:sym typeface="Average"/>
              </a:rPr>
              <a:t>10TB data stored in 10 machines</a:t>
            </a:r>
            <a:endParaRPr b="0" i="0" sz="23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300"/>
              <a:buFont typeface="Arial"/>
              <a:buNone/>
            </a:pPr>
            <a:r>
              <a:rPr b="0" i="0" lang="en" sz="2300" u="none" cap="none" strike="noStrike">
                <a:solidFill>
                  <a:srgbClr val="000000"/>
                </a:solidFill>
                <a:latin typeface="Average"/>
                <a:ea typeface="Average"/>
                <a:cs typeface="Average"/>
                <a:sym typeface="Average"/>
              </a:rPr>
              <a:t>But it looks like all 10 TB data in </a:t>
            </a:r>
            <a:endParaRPr b="0" i="0" sz="23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300"/>
              <a:buFont typeface="Arial"/>
              <a:buNone/>
            </a:pPr>
            <a:r>
              <a:rPr b="0" i="0" lang="en" sz="2300" u="none" cap="none" strike="noStrike">
                <a:solidFill>
                  <a:srgbClr val="000000"/>
                </a:solidFill>
                <a:latin typeface="Average"/>
                <a:ea typeface="Average"/>
                <a:cs typeface="Average"/>
                <a:sym typeface="Average"/>
              </a:rPr>
              <a:t>Single machine</a:t>
            </a:r>
            <a:endParaRPr b="0" i="0" sz="23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 </a:t>
            </a:r>
            <a:endParaRPr b="0" i="0" sz="2200" u="none" cap="none" strike="noStrike">
              <a:solidFill>
                <a:srgbClr val="000000"/>
              </a:solidFill>
              <a:latin typeface="Average"/>
              <a:ea typeface="Average"/>
              <a:cs typeface="Average"/>
              <a:sym typeface="Average"/>
            </a:endParaRPr>
          </a:p>
        </p:txBody>
      </p:sp>
      <p:pic>
        <p:nvPicPr>
          <p:cNvPr id="1978" name="Google Shape;1978;p118"/>
          <p:cNvPicPr preferRelativeResize="0"/>
          <p:nvPr/>
        </p:nvPicPr>
        <p:blipFill rotWithShape="1">
          <a:blip r:embed="rId3">
            <a:alphaModFix/>
          </a:blip>
          <a:srcRect b="0" l="0" r="0" t="0"/>
          <a:stretch/>
        </p:blipFill>
        <p:spPr>
          <a:xfrm>
            <a:off x="5823773" y="245925"/>
            <a:ext cx="2980950" cy="773175"/>
          </a:xfrm>
          <a:prstGeom prst="rect">
            <a:avLst/>
          </a:prstGeom>
          <a:noFill/>
          <a:ln>
            <a:noFill/>
          </a:ln>
        </p:spPr>
      </p:pic>
      <p:sp>
        <p:nvSpPr>
          <p:cNvPr id="1979" name="Google Shape;1979;p118"/>
          <p:cNvSpPr/>
          <p:nvPr/>
        </p:nvSpPr>
        <p:spPr>
          <a:xfrm>
            <a:off x="4958802" y="2728983"/>
            <a:ext cx="1119000" cy="629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HDFS</a:t>
            </a:r>
            <a:endParaRPr b="0" i="0" sz="1400" u="none" cap="none" strike="noStrike">
              <a:solidFill>
                <a:srgbClr val="000000"/>
              </a:solidFill>
              <a:latin typeface="Average"/>
              <a:ea typeface="Average"/>
              <a:cs typeface="Average"/>
              <a:sym typeface="Average"/>
            </a:endParaRPr>
          </a:p>
        </p:txBody>
      </p:sp>
      <p:sp>
        <p:nvSpPr>
          <p:cNvPr id="1980" name="Google Shape;1980;p118"/>
          <p:cNvSpPr/>
          <p:nvPr/>
        </p:nvSpPr>
        <p:spPr>
          <a:xfrm>
            <a:off x="7570519" y="1880675"/>
            <a:ext cx="815400" cy="4245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981" name="Google Shape;1981;p118"/>
          <p:cNvSpPr/>
          <p:nvPr/>
        </p:nvSpPr>
        <p:spPr>
          <a:xfrm>
            <a:off x="7570519" y="2539458"/>
            <a:ext cx="815400" cy="4245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2" name="Google Shape;1982;p118"/>
          <p:cNvSpPr/>
          <p:nvPr/>
        </p:nvSpPr>
        <p:spPr>
          <a:xfrm>
            <a:off x="7570519" y="3198241"/>
            <a:ext cx="815400" cy="4245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118"/>
          <p:cNvSpPr/>
          <p:nvPr/>
        </p:nvSpPr>
        <p:spPr>
          <a:xfrm>
            <a:off x="7570519" y="3921304"/>
            <a:ext cx="815400" cy="4245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84" name="Google Shape;1984;p118"/>
          <p:cNvCxnSpPr>
            <a:stCxn id="1979" idx="3"/>
            <a:endCxn id="1980" idx="1"/>
          </p:cNvCxnSpPr>
          <p:nvPr/>
        </p:nvCxnSpPr>
        <p:spPr>
          <a:xfrm flipH="1" rot="10800000">
            <a:off x="6077802" y="2092833"/>
            <a:ext cx="1492800" cy="950700"/>
          </a:xfrm>
          <a:prstGeom prst="straightConnector1">
            <a:avLst/>
          </a:prstGeom>
          <a:noFill/>
          <a:ln cap="flat" cmpd="sng" w="19050">
            <a:solidFill>
              <a:schemeClr val="lt1"/>
            </a:solidFill>
            <a:prstDash val="solid"/>
            <a:round/>
            <a:headEnd len="sm" w="sm" type="none"/>
            <a:tailEnd len="med" w="med" type="stealth"/>
          </a:ln>
        </p:spPr>
      </p:cxnSp>
      <p:cxnSp>
        <p:nvCxnSpPr>
          <p:cNvPr id="1985" name="Google Shape;1985;p118"/>
          <p:cNvCxnSpPr>
            <a:stCxn id="1979" idx="3"/>
            <a:endCxn id="1981" idx="1"/>
          </p:cNvCxnSpPr>
          <p:nvPr/>
        </p:nvCxnSpPr>
        <p:spPr>
          <a:xfrm flipH="1" rot="10800000">
            <a:off x="6077802" y="2751633"/>
            <a:ext cx="1492800" cy="291900"/>
          </a:xfrm>
          <a:prstGeom prst="straightConnector1">
            <a:avLst/>
          </a:prstGeom>
          <a:noFill/>
          <a:ln cap="flat" cmpd="sng" w="19050">
            <a:solidFill>
              <a:schemeClr val="lt1"/>
            </a:solidFill>
            <a:prstDash val="solid"/>
            <a:round/>
            <a:headEnd len="sm" w="sm" type="none"/>
            <a:tailEnd len="med" w="med" type="stealth"/>
          </a:ln>
        </p:spPr>
      </p:cxnSp>
      <p:cxnSp>
        <p:nvCxnSpPr>
          <p:cNvPr id="1986" name="Google Shape;1986;p118"/>
          <p:cNvCxnSpPr>
            <a:stCxn id="1979" idx="3"/>
          </p:cNvCxnSpPr>
          <p:nvPr/>
        </p:nvCxnSpPr>
        <p:spPr>
          <a:xfrm>
            <a:off x="6077802" y="3043533"/>
            <a:ext cx="1492800" cy="314700"/>
          </a:xfrm>
          <a:prstGeom prst="straightConnector1">
            <a:avLst/>
          </a:prstGeom>
          <a:noFill/>
          <a:ln cap="flat" cmpd="sng" w="19050">
            <a:solidFill>
              <a:schemeClr val="lt1"/>
            </a:solidFill>
            <a:prstDash val="solid"/>
            <a:round/>
            <a:headEnd len="sm" w="sm" type="none"/>
            <a:tailEnd len="med" w="med" type="stealth"/>
          </a:ln>
        </p:spPr>
      </p:cxnSp>
      <p:cxnSp>
        <p:nvCxnSpPr>
          <p:cNvPr id="1987" name="Google Shape;1987;p118"/>
          <p:cNvCxnSpPr>
            <a:stCxn id="1979" idx="3"/>
            <a:endCxn id="1983" idx="1"/>
          </p:cNvCxnSpPr>
          <p:nvPr/>
        </p:nvCxnSpPr>
        <p:spPr>
          <a:xfrm>
            <a:off x="6077802" y="3043533"/>
            <a:ext cx="1492800" cy="1089900"/>
          </a:xfrm>
          <a:prstGeom prst="straightConnector1">
            <a:avLst/>
          </a:prstGeom>
          <a:noFill/>
          <a:ln cap="flat" cmpd="sng" w="19050">
            <a:solidFill>
              <a:schemeClr val="lt1"/>
            </a:solidFill>
            <a:prstDash val="solid"/>
            <a:round/>
            <a:headEnd len="sm" w="sm" type="none"/>
            <a:tailEnd len="med" w="med" type="stealth"/>
          </a:ln>
        </p:spPr>
      </p:cxnSp>
      <p:sp>
        <p:nvSpPr>
          <p:cNvPr id="1988" name="Google Shape;1988;p118"/>
          <p:cNvSpPr txBox="1"/>
          <p:nvPr/>
        </p:nvSpPr>
        <p:spPr>
          <a:xfrm>
            <a:off x="7342500" y="4405000"/>
            <a:ext cx="1801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verage"/>
                <a:ea typeface="Average"/>
                <a:cs typeface="Average"/>
                <a:sym typeface="Average"/>
              </a:rPr>
              <a:t>Data Node</a:t>
            </a:r>
            <a:endParaRPr b="0" i="0" sz="18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7"/>
                                        </p:tgtEl>
                                        <p:attrNameLst>
                                          <p:attrName>style.visibility</p:attrName>
                                        </p:attrNameLst>
                                      </p:cBhvr>
                                      <p:to>
                                        <p:strVal val="visible"/>
                                      </p:to>
                                    </p:set>
                                    <p:animEffect filter="fade" transition="in">
                                      <p:cBhvr>
                                        <p:cTn dur="1000"/>
                                        <p:tgtEl>
                                          <p:spTgt spid="19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9"/>
                                        </p:tgtEl>
                                        <p:attrNameLst>
                                          <p:attrName>style.visibility</p:attrName>
                                        </p:attrNameLst>
                                      </p:cBhvr>
                                      <p:to>
                                        <p:strVal val="visible"/>
                                      </p:to>
                                    </p:set>
                                    <p:animEffect filter="fade" transition="in">
                                      <p:cBhvr>
                                        <p:cTn dur="1000"/>
                                        <p:tgtEl>
                                          <p:spTgt spid="1979"/>
                                        </p:tgtEl>
                                      </p:cBhvr>
                                    </p:animEffect>
                                  </p:childTnLst>
                                </p:cTn>
                              </p:par>
                              <p:par>
                                <p:cTn fill="hold" nodeType="withEffect" presetClass="entr" presetID="10" presetSubtype="0">
                                  <p:stCondLst>
                                    <p:cond delay="0"/>
                                  </p:stCondLst>
                                  <p:childTnLst>
                                    <p:set>
                                      <p:cBhvr>
                                        <p:cTn dur="1" fill="hold">
                                          <p:stCondLst>
                                            <p:cond delay="0"/>
                                          </p:stCondLst>
                                        </p:cTn>
                                        <p:tgtEl>
                                          <p:spTgt spid="1980"/>
                                        </p:tgtEl>
                                        <p:attrNameLst>
                                          <p:attrName>style.visibility</p:attrName>
                                        </p:attrNameLst>
                                      </p:cBhvr>
                                      <p:to>
                                        <p:strVal val="visible"/>
                                      </p:to>
                                    </p:set>
                                    <p:animEffect filter="fade" transition="in">
                                      <p:cBhvr>
                                        <p:cTn dur="1000"/>
                                        <p:tgtEl>
                                          <p:spTgt spid="1980"/>
                                        </p:tgtEl>
                                      </p:cBhvr>
                                    </p:animEffect>
                                  </p:childTnLst>
                                </p:cTn>
                              </p:par>
                              <p:par>
                                <p:cTn fill="hold" nodeType="withEffect" presetClass="entr" presetID="10" presetSubtype="0">
                                  <p:stCondLst>
                                    <p:cond delay="0"/>
                                  </p:stCondLst>
                                  <p:childTnLst>
                                    <p:set>
                                      <p:cBhvr>
                                        <p:cTn dur="1" fill="hold">
                                          <p:stCondLst>
                                            <p:cond delay="0"/>
                                          </p:stCondLst>
                                        </p:cTn>
                                        <p:tgtEl>
                                          <p:spTgt spid="1981"/>
                                        </p:tgtEl>
                                        <p:attrNameLst>
                                          <p:attrName>style.visibility</p:attrName>
                                        </p:attrNameLst>
                                      </p:cBhvr>
                                      <p:to>
                                        <p:strVal val="visible"/>
                                      </p:to>
                                    </p:set>
                                    <p:animEffect filter="fade" transition="in">
                                      <p:cBhvr>
                                        <p:cTn dur="1000"/>
                                        <p:tgtEl>
                                          <p:spTgt spid="1981"/>
                                        </p:tgtEl>
                                      </p:cBhvr>
                                    </p:animEffect>
                                  </p:childTnLst>
                                </p:cTn>
                              </p:par>
                              <p:par>
                                <p:cTn fill="hold" nodeType="withEffect" presetClass="entr" presetID="10" presetSubtype="0">
                                  <p:stCondLst>
                                    <p:cond delay="0"/>
                                  </p:stCondLst>
                                  <p:childTnLst>
                                    <p:set>
                                      <p:cBhvr>
                                        <p:cTn dur="1" fill="hold">
                                          <p:stCondLst>
                                            <p:cond delay="0"/>
                                          </p:stCondLst>
                                        </p:cTn>
                                        <p:tgtEl>
                                          <p:spTgt spid="1982"/>
                                        </p:tgtEl>
                                        <p:attrNameLst>
                                          <p:attrName>style.visibility</p:attrName>
                                        </p:attrNameLst>
                                      </p:cBhvr>
                                      <p:to>
                                        <p:strVal val="visible"/>
                                      </p:to>
                                    </p:set>
                                    <p:animEffect filter="fade" transition="in">
                                      <p:cBhvr>
                                        <p:cTn dur="1000"/>
                                        <p:tgtEl>
                                          <p:spTgt spid="1982"/>
                                        </p:tgtEl>
                                      </p:cBhvr>
                                    </p:animEffect>
                                  </p:childTnLst>
                                </p:cTn>
                              </p:par>
                              <p:par>
                                <p:cTn fill="hold" nodeType="withEffect" presetClass="entr" presetID="10" presetSubtype="0">
                                  <p:stCondLst>
                                    <p:cond delay="0"/>
                                  </p:stCondLst>
                                  <p:childTnLst>
                                    <p:set>
                                      <p:cBhvr>
                                        <p:cTn dur="1" fill="hold">
                                          <p:stCondLst>
                                            <p:cond delay="0"/>
                                          </p:stCondLst>
                                        </p:cTn>
                                        <p:tgtEl>
                                          <p:spTgt spid="1983"/>
                                        </p:tgtEl>
                                        <p:attrNameLst>
                                          <p:attrName>style.visibility</p:attrName>
                                        </p:attrNameLst>
                                      </p:cBhvr>
                                      <p:to>
                                        <p:strVal val="visible"/>
                                      </p:to>
                                    </p:set>
                                    <p:animEffect filter="fade" transition="in">
                                      <p:cBhvr>
                                        <p:cTn dur="1000"/>
                                        <p:tgtEl>
                                          <p:spTgt spid="1983"/>
                                        </p:tgtEl>
                                      </p:cBhvr>
                                    </p:animEffect>
                                  </p:childTnLst>
                                </p:cTn>
                              </p:par>
                              <p:par>
                                <p:cTn fill="hold" nodeType="withEffect" presetClass="entr" presetID="10" presetSubtype="0">
                                  <p:stCondLst>
                                    <p:cond delay="0"/>
                                  </p:stCondLst>
                                  <p:childTnLst>
                                    <p:set>
                                      <p:cBhvr>
                                        <p:cTn dur="1" fill="hold">
                                          <p:stCondLst>
                                            <p:cond delay="0"/>
                                          </p:stCondLst>
                                        </p:cTn>
                                        <p:tgtEl>
                                          <p:spTgt spid="1984"/>
                                        </p:tgtEl>
                                        <p:attrNameLst>
                                          <p:attrName>style.visibility</p:attrName>
                                        </p:attrNameLst>
                                      </p:cBhvr>
                                      <p:to>
                                        <p:strVal val="visible"/>
                                      </p:to>
                                    </p:set>
                                    <p:animEffect filter="fade" transition="in">
                                      <p:cBhvr>
                                        <p:cTn dur="1000"/>
                                        <p:tgtEl>
                                          <p:spTgt spid="1984"/>
                                        </p:tgtEl>
                                      </p:cBhvr>
                                    </p:animEffect>
                                  </p:childTnLst>
                                </p:cTn>
                              </p:par>
                              <p:par>
                                <p:cTn fill="hold" nodeType="withEffect" presetClass="entr" presetID="10" presetSubtype="0">
                                  <p:stCondLst>
                                    <p:cond delay="0"/>
                                  </p:stCondLst>
                                  <p:childTnLst>
                                    <p:set>
                                      <p:cBhvr>
                                        <p:cTn dur="1" fill="hold">
                                          <p:stCondLst>
                                            <p:cond delay="0"/>
                                          </p:stCondLst>
                                        </p:cTn>
                                        <p:tgtEl>
                                          <p:spTgt spid="1985"/>
                                        </p:tgtEl>
                                        <p:attrNameLst>
                                          <p:attrName>style.visibility</p:attrName>
                                        </p:attrNameLst>
                                      </p:cBhvr>
                                      <p:to>
                                        <p:strVal val="visible"/>
                                      </p:to>
                                    </p:set>
                                    <p:animEffect filter="fade" transition="in">
                                      <p:cBhvr>
                                        <p:cTn dur="1000"/>
                                        <p:tgtEl>
                                          <p:spTgt spid="1985"/>
                                        </p:tgtEl>
                                      </p:cBhvr>
                                    </p:animEffect>
                                  </p:childTnLst>
                                </p:cTn>
                              </p:par>
                              <p:par>
                                <p:cTn fill="hold" nodeType="withEffect" presetClass="entr" presetID="10" presetSubtype="0">
                                  <p:stCondLst>
                                    <p:cond delay="0"/>
                                  </p:stCondLst>
                                  <p:childTnLst>
                                    <p:set>
                                      <p:cBhvr>
                                        <p:cTn dur="1" fill="hold">
                                          <p:stCondLst>
                                            <p:cond delay="0"/>
                                          </p:stCondLst>
                                        </p:cTn>
                                        <p:tgtEl>
                                          <p:spTgt spid="1986"/>
                                        </p:tgtEl>
                                        <p:attrNameLst>
                                          <p:attrName>style.visibility</p:attrName>
                                        </p:attrNameLst>
                                      </p:cBhvr>
                                      <p:to>
                                        <p:strVal val="visible"/>
                                      </p:to>
                                    </p:set>
                                    <p:animEffect filter="fade" transition="in">
                                      <p:cBhvr>
                                        <p:cTn dur="1000"/>
                                        <p:tgtEl>
                                          <p:spTgt spid="1986"/>
                                        </p:tgtEl>
                                      </p:cBhvr>
                                    </p:animEffect>
                                  </p:childTnLst>
                                </p:cTn>
                              </p:par>
                              <p:par>
                                <p:cTn fill="hold" nodeType="withEffect" presetClass="entr" presetID="10" presetSubtype="0">
                                  <p:stCondLst>
                                    <p:cond delay="0"/>
                                  </p:stCondLst>
                                  <p:childTnLst>
                                    <p:set>
                                      <p:cBhvr>
                                        <p:cTn dur="1" fill="hold">
                                          <p:stCondLst>
                                            <p:cond delay="0"/>
                                          </p:stCondLst>
                                        </p:cTn>
                                        <p:tgtEl>
                                          <p:spTgt spid="1987"/>
                                        </p:tgtEl>
                                        <p:attrNameLst>
                                          <p:attrName>style.visibility</p:attrName>
                                        </p:attrNameLst>
                                      </p:cBhvr>
                                      <p:to>
                                        <p:strVal val="visible"/>
                                      </p:to>
                                    </p:set>
                                    <p:animEffect filter="fade" transition="in">
                                      <p:cBhvr>
                                        <p:cTn dur="1000"/>
                                        <p:tgtEl>
                                          <p:spTgt spid="1987"/>
                                        </p:tgtEl>
                                      </p:cBhvr>
                                    </p:animEffect>
                                  </p:childTnLst>
                                </p:cTn>
                              </p:par>
                              <p:par>
                                <p:cTn fill="hold" nodeType="withEffect" presetClass="entr" presetID="10" presetSubtype="0">
                                  <p:stCondLst>
                                    <p:cond delay="0"/>
                                  </p:stCondLst>
                                  <p:childTnLst>
                                    <p:set>
                                      <p:cBhvr>
                                        <p:cTn dur="1" fill="hold">
                                          <p:stCondLst>
                                            <p:cond delay="0"/>
                                          </p:stCondLst>
                                        </p:cTn>
                                        <p:tgtEl>
                                          <p:spTgt spid="1988"/>
                                        </p:tgtEl>
                                        <p:attrNameLst>
                                          <p:attrName>style.visibility</p:attrName>
                                        </p:attrNameLst>
                                      </p:cBhvr>
                                      <p:to>
                                        <p:strVal val="visible"/>
                                      </p:to>
                                    </p:set>
                                    <p:animEffect filter="fade" transition="in">
                                      <p:cBhvr>
                                        <p:cTn dur="1000"/>
                                        <p:tgtEl>
                                          <p:spTgt spid="19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92" name="Shape 1992"/>
        <p:cNvGrpSpPr/>
        <p:nvPr/>
      </p:nvGrpSpPr>
      <p:grpSpPr>
        <a:xfrm>
          <a:off x="0" y="0"/>
          <a:ext cx="0" cy="0"/>
          <a:chOff x="0" y="0"/>
          <a:chExt cx="0" cy="0"/>
        </a:xfrm>
      </p:grpSpPr>
      <p:sp>
        <p:nvSpPr>
          <p:cNvPr id="1993" name="Google Shape;1993;p119"/>
          <p:cNvSpPr txBox="1"/>
          <p:nvPr>
            <p:ph type="title"/>
          </p:nvPr>
        </p:nvSpPr>
        <p:spPr>
          <a:xfrm>
            <a:off x="129175" y="2459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3100" u="sng">
                <a:solidFill>
                  <a:srgbClr val="E09214"/>
                </a:solidFill>
                <a:latin typeface="Merriweather"/>
                <a:ea typeface="Merriweather"/>
                <a:cs typeface="Merriweather"/>
                <a:sym typeface="Merriweather"/>
              </a:rPr>
              <a:t>HDFS</a:t>
            </a:r>
            <a:endParaRPr b="1" sz="3100" u="sng">
              <a:solidFill>
                <a:srgbClr val="E09214"/>
              </a:solidFill>
              <a:latin typeface="Merriweather"/>
              <a:ea typeface="Merriweather"/>
              <a:cs typeface="Merriweather"/>
              <a:sym typeface="Merriweather"/>
            </a:endParaRPr>
          </a:p>
        </p:txBody>
      </p:sp>
      <p:sp>
        <p:nvSpPr>
          <p:cNvPr id="1994" name="Google Shape;1994;p119"/>
          <p:cNvSpPr txBox="1"/>
          <p:nvPr/>
        </p:nvSpPr>
        <p:spPr>
          <a:xfrm>
            <a:off x="207325" y="973775"/>
            <a:ext cx="8364300" cy="368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000000"/>
                </a:solidFill>
                <a:latin typeface="Average"/>
                <a:ea typeface="Average"/>
                <a:cs typeface="Average"/>
                <a:sym typeface="Average"/>
              </a:rPr>
              <a:t>Advantages of Hadoop:</a:t>
            </a:r>
            <a:endParaRPr b="1" i="0" sz="23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300"/>
              <a:buFont typeface="Arial"/>
              <a:buNone/>
            </a:pPr>
            <a:r>
              <a:t/>
            </a:r>
            <a:endParaRPr b="1" i="0" sz="23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300"/>
              <a:buFont typeface="Arial"/>
              <a:buNone/>
            </a:pPr>
            <a:r>
              <a:rPr b="1" i="0" lang="en" sz="2300" u="none" cap="none" strike="noStrike">
                <a:solidFill>
                  <a:srgbClr val="000000"/>
                </a:solidFill>
                <a:latin typeface="Average"/>
                <a:ea typeface="Average"/>
                <a:cs typeface="Average"/>
                <a:sym typeface="Average"/>
              </a:rPr>
              <a:t>2. Distributed &amp; Parallel Computation:</a:t>
            </a:r>
            <a:endParaRPr b="1" i="0" sz="23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300"/>
              <a:buFont typeface="Arial"/>
              <a:buNone/>
            </a:pPr>
            <a:r>
              <a:rPr b="1" i="0" lang="en" sz="2300" u="none" cap="none" strike="noStrike">
                <a:solidFill>
                  <a:srgbClr val="000000"/>
                </a:solidFill>
                <a:latin typeface="Average"/>
                <a:ea typeface="Average"/>
                <a:cs typeface="Average"/>
                <a:sym typeface="Average"/>
              </a:rPr>
              <a:t>Example:</a:t>
            </a:r>
            <a:endParaRPr b="1" i="0" sz="23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300"/>
              <a:buFont typeface="Arial"/>
              <a:buNone/>
            </a:pPr>
            <a:r>
              <a:rPr b="0" i="0" lang="en" sz="2300" u="none" cap="none" strike="noStrike">
                <a:solidFill>
                  <a:srgbClr val="000000"/>
                </a:solidFill>
                <a:latin typeface="Average"/>
                <a:ea typeface="Average"/>
                <a:cs typeface="Average"/>
                <a:sym typeface="Average"/>
              </a:rPr>
              <a:t>30 mins to process 1TB data in machine</a:t>
            </a:r>
            <a:endParaRPr b="0" i="0" sz="23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300"/>
              <a:buFont typeface="Arial"/>
              <a:buNone/>
            </a:pPr>
            <a:r>
              <a:rPr b="0" i="0" lang="en" sz="2300" u="none" cap="none" strike="noStrike">
                <a:solidFill>
                  <a:srgbClr val="000000"/>
                </a:solidFill>
                <a:latin typeface="Average"/>
                <a:ea typeface="Average"/>
                <a:cs typeface="Average"/>
                <a:sym typeface="Average"/>
              </a:rPr>
              <a:t>Taking 1 TB Data and processing in 10 machines</a:t>
            </a:r>
            <a:endParaRPr b="0" i="0" sz="23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300"/>
              <a:buFont typeface="Arial"/>
              <a:buNone/>
            </a:pPr>
            <a:r>
              <a:rPr b="0" i="0" lang="en" sz="2300" u="none" cap="none" strike="noStrike">
                <a:solidFill>
                  <a:srgbClr val="000000"/>
                </a:solidFill>
                <a:latin typeface="Average"/>
                <a:ea typeface="Average"/>
                <a:cs typeface="Average"/>
                <a:sym typeface="Average"/>
              </a:rPr>
              <a:t>1 Machine -30 mins</a:t>
            </a:r>
            <a:endParaRPr b="0" i="0" sz="23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300"/>
              <a:buFont typeface="Arial"/>
              <a:buNone/>
            </a:pPr>
            <a:r>
              <a:rPr b="0" i="0" lang="en" sz="2300" u="none" cap="none" strike="noStrike">
                <a:solidFill>
                  <a:srgbClr val="000000"/>
                </a:solidFill>
                <a:latin typeface="Average"/>
                <a:ea typeface="Average"/>
                <a:cs typeface="Average"/>
                <a:sym typeface="Average"/>
              </a:rPr>
              <a:t>10 machines-?      -----&gt; 3 mins</a:t>
            </a:r>
            <a:endParaRPr b="0" i="0" sz="23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300"/>
              <a:buFont typeface="Arial"/>
              <a:buNone/>
            </a:pPr>
            <a:r>
              <a:rPr b="0" i="0" lang="en" sz="2300" u="none" cap="none" strike="noStrike">
                <a:solidFill>
                  <a:srgbClr val="000000"/>
                </a:solidFill>
                <a:latin typeface="Average"/>
                <a:ea typeface="Average"/>
                <a:cs typeface="Average"/>
                <a:sym typeface="Average"/>
              </a:rPr>
              <a:t>Data Divided and processed over 10 machines parallely.</a:t>
            </a:r>
            <a:r>
              <a:rPr b="0" i="0" lang="en" sz="2200" u="none" cap="none" strike="noStrike">
                <a:solidFill>
                  <a:srgbClr val="000000"/>
                </a:solidFill>
                <a:latin typeface="Average"/>
                <a:ea typeface="Average"/>
                <a:cs typeface="Average"/>
                <a:sym typeface="Average"/>
              </a:rPr>
              <a:t> </a:t>
            </a:r>
            <a:endParaRPr b="0" i="0" sz="2200" u="none" cap="none" strike="noStrike">
              <a:solidFill>
                <a:srgbClr val="000000"/>
              </a:solidFill>
              <a:latin typeface="Average"/>
              <a:ea typeface="Average"/>
              <a:cs typeface="Average"/>
              <a:sym typeface="Average"/>
            </a:endParaRPr>
          </a:p>
        </p:txBody>
      </p:sp>
      <p:pic>
        <p:nvPicPr>
          <p:cNvPr id="1995" name="Google Shape;1995;p119"/>
          <p:cNvPicPr preferRelativeResize="0"/>
          <p:nvPr/>
        </p:nvPicPr>
        <p:blipFill rotWithShape="1">
          <a:blip r:embed="rId3">
            <a:alphaModFix/>
          </a:blip>
          <a:srcRect b="0" l="0" r="0" t="0"/>
          <a:stretch/>
        </p:blipFill>
        <p:spPr>
          <a:xfrm>
            <a:off x="5823773" y="245925"/>
            <a:ext cx="2980950" cy="773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4"/>
                                        </p:tgtEl>
                                        <p:attrNameLst>
                                          <p:attrName>style.visibility</p:attrName>
                                        </p:attrNameLst>
                                      </p:cBhvr>
                                      <p:to>
                                        <p:strVal val="visible"/>
                                      </p:to>
                                    </p:set>
                                    <p:animEffect filter="fade" transition="in">
                                      <p:cBhvr>
                                        <p:cTn dur="1000"/>
                                        <p:tgtEl>
                                          <p:spTgt spid="19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0" name="Shape 190"/>
        <p:cNvGrpSpPr/>
        <p:nvPr/>
      </p:nvGrpSpPr>
      <p:grpSpPr>
        <a:xfrm>
          <a:off x="0" y="0"/>
          <a:ext cx="0" cy="0"/>
          <a:chOff x="0" y="0"/>
          <a:chExt cx="0" cy="0"/>
        </a:xfrm>
      </p:grpSpPr>
      <p:sp>
        <p:nvSpPr>
          <p:cNvPr id="191" name="Google Shape;191;p12"/>
          <p:cNvSpPr txBox="1"/>
          <p:nvPr>
            <p:ph type="title"/>
          </p:nvPr>
        </p:nvSpPr>
        <p:spPr>
          <a:xfrm>
            <a:off x="129175" y="2459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3100" u="sng">
                <a:solidFill>
                  <a:srgbClr val="E09214"/>
                </a:solidFill>
                <a:latin typeface="Merriweather"/>
                <a:ea typeface="Merriweather"/>
                <a:cs typeface="Merriweather"/>
                <a:sym typeface="Merriweather"/>
              </a:rPr>
              <a:t>Tools in Big Data</a:t>
            </a:r>
            <a:endParaRPr b="1" sz="3100" u="sng">
              <a:solidFill>
                <a:srgbClr val="E09214"/>
              </a:solidFill>
              <a:latin typeface="Merriweather"/>
              <a:ea typeface="Merriweather"/>
              <a:cs typeface="Merriweather"/>
              <a:sym typeface="Merriweather"/>
            </a:endParaRPr>
          </a:p>
        </p:txBody>
      </p:sp>
      <p:sp>
        <p:nvSpPr>
          <p:cNvPr id="192" name="Google Shape;192;p12"/>
          <p:cNvSpPr txBox="1"/>
          <p:nvPr/>
        </p:nvSpPr>
        <p:spPr>
          <a:xfrm>
            <a:off x="597300" y="1095050"/>
            <a:ext cx="4745400" cy="3201600"/>
          </a:xfrm>
          <a:prstGeom prst="rect">
            <a:avLst/>
          </a:prstGeom>
          <a:noFill/>
          <a:ln>
            <a:noFill/>
          </a:ln>
        </p:spPr>
        <p:txBody>
          <a:bodyPr anchorCtr="0" anchor="t" bIns="91425" lIns="91425" spcFirstLastPara="1" rIns="91425" wrap="square" tIns="91425">
            <a:spAutoFit/>
          </a:bodyPr>
          <a:lstStyle/>
          <a:p>
            <a:pPr indent="-406400" lvl="0" marL="457200" marR="0" rtl="0" algn="l">
              <a:lnSpc>
                <a:spcPct val="100000"/>
              </a:lnSpc>
              <a:spcBef>
                <a:spcPts val="0"/>
              </a:spcBef>
              <a:spcAft>
                <a:spcPts val="0"/>
              </a:spcAft>
              <a:buClr>
                <a:srgbClr val="000000"/>
              </a:buClr>
              <a:buSzPts val="2800"/>
              <a:buFont typeface="Average"/>
              <a:buAutoNum type="arabicPeriod"/>
            </a:pPr>
            <a:r>
              <a:rPr b="0" i="0" lang="en" sz="2800" u="none" cap="none" strike="noStrike">
                <a:solidFill>
                  <a:srgbClr val="000000"/>
                </a:solidFill>
                <a:latin typeface="Average"/>
                <a:ea typeface="Average"/>
                <a:cs typeface="Average"/>
                <a:sym typeface="Average"/>
              </a:rPr>
              <a:t>Apache Spark</a:t>
            </a:r>
            <a:endParaRPr b="0" i="0" sz="2800" u="none" cap="none" strike="noStrike">
              <a:solidFill>
                <a:srgbClr val="000000"/>
              </a:solidFill>
              <a:latin typeface="Average"/>
              <a:ea typeface="Average"/>
              <a:cs typeface="Average"/>
              <a:sym typeface="Average"/>
            </a:endParaRPr>
          </a:p>
          <a:p>
            <a:pPr indent="-406400" lvl="0" marL="457200" marR="0" rtl="0" algn="l">
              <a:lnSpc>
                <a:spcPct val="100000"/>
              </a:lnSpc>
              <a:spcBef>
                <a:spcPts val="0"/>
              </a:spcBef>
              <a:spcAft>
                <a:spcPts val="0"/>
              </a:spcAft>
              <a:buClr>
                <a:srgbClr val="000000"/>
              </a:buClr>
              <a:buSzPts val="2800"/>
              <a:buFont typeface="Average"/>
              <a:buAutoNum type="arabicPeriod"/>
            </a:pPr>
            <a:r>
              <a:rPr b="0" i="0" lang="en" sz="2800" u="none" cap="none" strike="noStrike">
                <a:solidFill>
                  <a:srgbClr val="000000"/>
                </a:solidFill>
                <a:latin typeface="Average"/>
                <a:ea typeface="Average"/>
                <a:cs typeface="Average"/>
                <a:sym typeface="Average"/>
              </a:rPr>
              <a:t>Apache Hadoop</a:t>
            </a:r>
            <a:endParaRPr b="0" i="0" sz="2800" u="none" cap="none" strike="noStrike">
              <a:solidFill>
                <a:srgbClr val="000000"/>
              </a:solidFill>
              <a:latin typeface="Average"/>
              <a:ea typeface="Average"/>
              <a:cs typeface="Average"/>
              <a:sym typeface="Average"/>
            </a:endParaRPr>
          </a:p>
          <a:p>
            <a:pPr indent="-406400" lvl="0" marL="457200" marR="0" rtl="0" algn="l">
              <a:lnSpc>
                <a:spcPct val="100000"/>
              </a:lnSpc>
              <a:spcBef>
                <a:spcPts val="0"/>
              </a:spcBef>
              <a:spcAft>
                <a:spcPts val="0"/>
              </a:spcAft>
              <a:buClr>
                <a:srgbClr val="000000"/>
              </a:buClr>
              <a:buSzPts val="2800"/>
              <a:buFont typeface="Average"/>
              <a:buAutoNum type="arabicPeriod"/>
            </a:pPr>
            <a:r>
              <a:rPr b="0" i="0" lang="en" sz="2800" u="none" cap="none" strike="noStrike">
                <a:solidFill>
                  <a:srgbClr val="000000"/>
                </a:solidFill>
                <a:latin typeface="Average"/>
                <a:ea typeface="Average"/>
                <a:cs typeface="Average"/>
                <a:sym typeface="Average"/>
              </a:rPr>
              <a:t>Apache Flink</a:t>
            </a:r>
            <a:endParaRPr b="0" i="0" sz="2800" u="none" cap="none" strike="noStrike">
              <a:solidFill>
                <a:srgbClr val="000000"/>
              </a:solidFill>
              <a:latin typeface="Average"/>
              <a:ea typeface="Average"/>
              <a:cs typeface="Average"/>
              <a:sym typeface="Average"/>
            </a:endParaRPr>
          </a:p>
          <a:p>
            <a:pPr indent="-406400" lvl="0" marL="457200" marR="0" rtl="0" algn="l">
              <a:lnSpc>
                <a:spcPct val="100000"/>
              </a:lnSpc>
              <a:spcBef>
                <a:spcPts val="0"/>
              </a:spcBef>
              <a:spcAft>
                <a:spcPts val="0"/>
              </a:spcAft>
              <a:buClr>
                <a:srgbClr val="000000"/>
              </a:buClr>
              <a:buSzPts val="2800"/>
              <a:buFont typeface="Average"/>
              <a:buAutoNum type="arabicPeriod"/>
            </a:pPr>
            <a:r>
              <a:rPr b="0" i="0" lang="en" sz="2800" u="none" cap="none" strike="noStrike">
                <a:solidFill>
                  <a:srgbClr val="000000"/>
                </a:solidFill>
                <a:latin typeface="Average"/>
                <a:ea typeface="Average"/>
                <a:cs typeface="Average"/>
                <a:sym typeface="Average"/>
              </a:rPr>
              <a:t>Google Cloud Platform</a:t>
            </a:r>
            <a:endParaRPr b="0" i="0" sz="2800" u="none" cap="none" strike="noStrike">
              <a:solidFill>
                <a:srgbClr val="000000"/>
              </a:solidFill>
              <a:latin typeface="Average"/>
              <a:ea typeface="Average"/>
              <a:cs typeface="Average"/>
              <a:sym typeface="Average"/>
            </a:endParaRPr>
          </a:p>
          <a:p>
            <a:pPr indent="-406400" lvl="0" marL="457200" marR="0" rtl="0" algn="l">
              <a:lnSpc>
                <a:spcPct val="100000"/>
              </a:lnSpc>
              <a:spcBef>
                <a:spcPts val="0"/>
              </a:spcBef>
              <a:spcAft>
                <a:spcPts val="0"/>
              </a:spcAft>
              <a:buClr>
                <a:srgbClr val="000000"/>
              </a:buClr>
              <a:buSzPts val="2800"/>
              <a:buFont typeface="Average"/>
              <a:buAutoNum type="arabicPeriod"/>
            </a:pPr>
            <a:r>
              <a:rPr b="0" i="0" lang="en" sz="2800" u="none" cap="none" strike="noStrike">
                <a:solidFill>
                  <a:srgbClr val="000000"/>
                </a:solidFill>
                <a:latin typeface="Average"/>
                <a:ea typeface="Average"/>
                <a:cs typeface="Average"/>
                <a:sym typeface="Average"/>
              </a:rPr>
              <a:t>MongoDB</a:t>
            </a:r>
            <a:endParaRPr b="0" i="0" sz="2800" u="none" cap="none" strike="noStrike">
              <a:solidFill>
                <a:srgbClr val="000000"/>
              </a:solidFill>
              <a:latin typeface="Average"/>
              <a:ea typeface="Average"/>
              <a:cs typeface="Average"/>
              <a:sym typeface="Average"/>
            </a:endParaRPr>
          </a:p>
          <a:p>
            <a:pPr indent="-406400" lvl="0" marL="457200" marR="0" rtl="0" algn="l">
              <a:lnSpc>
                <a:spcPct val="100000"/>
              </a:lnSpc>
              <a:spcBef>
                <a:spcPts val="0"/>
              </a:spcBef>
              <a:spcAft>
                <a:spcPts val="0"/>
              </a:spcAft>
              <a:buClr>
                <a:srgbClr val="000000"/>
              </a:buClr>
              <a:buSzPts val="2800"/>
              <a:buFont typeface="Average"/>
              <a:buAutoNum type="arabicPeriod"/>
            </a:pPr>
            <a:r>
              <a:rPr b="0" i="0" lang="en" sz="2800" u="none" cap="none" strike="noStrike">
                <a:solidFill>
                  <a:srgbClr val="000000"/>
                </a:solidFill>
                <a:latin typeface="Average"/>
                <a:ea typeface="Average"/>
                <a:cs typeface="Average"/>
                <a:sym typeface="Average"/>
              </a:rPr>
              <a:t>Sisense</a:t>
            </a:r>
            <a:endParaRPr b="0" i="0" sz="2800" u="none" cap="none" strike="noStrike">
              <a:solidFill>
                <a:srgbClr val="000000"/>
              </a:solidFill>
              <a:latin typeface="Average"/>
              <a:ea typeface="Average"/>
              <a:cs typeface="Average"/>
              <a:sym typeface="Average"/>
            </a:endParaRPr>
          </a:p>
          <a:p>
            <a:pPr indent="-406400" lvl="0" marL="457200" marR="0" rtl="0" algn="l">
              <a:lnSpc>
                <a:spcPct val="100000"/>
              </a:lnSpc>
              <a:spcBef>
                <a:spcPts val="0"/>
              </a:spcBef>
              <a:spcAft>
                <a:spcPts val="0"/>
              </a:spcAft>
              <a:buClr>
                <a:srgbClr val="000000"/>
              </a:buClr>
              <a:buSzPts val="2800"/>
              <a:buFont typeface="Average"/>
              <a:buAutoNum type="arabicPeriod"/>
            </a:pPr>
            <a:r>
              <a:rPr b="0" i="0" lang="en" sz="2800" u="none" cap="none" strike="noStrike">
                <a:solidFill>
                  <a:srgbClr val="000000"/>
                </a:solidFill>
                <a:latin typeface="Average"/>
                <a:ea typeface="Average"/>
                <a:cs typeface="Average"/>
                <a:sym typeface="Average"/>
              </a:rPr>
              <a:t>RapidMiner</a:t>
            </a:r>
            <a:endParaRPr b="0" i="0" sz="2800" u="none" cap="none" strike="noStrike">
              <a:solidFill>
                <a:srgbClr val="000000"/>
              </a:solidFill>
              <a:latin typeface="Average"/>
              <a:ea typeface="Average"/>
              <a:cs typeface="Average"/>
              <a:sym typeface="Average"/>
            </a:endParaRPr>
          </a:p>
        </p:txBody>
      </p:sp>
      <p:pic>
        <p:nvPicPr>
          <p:cNvPr id="193" name="Google Shape;193;p12"/>
          <p:cNvPicPr preferRelativeResize="0"/>
          <p:nvPr/>
        </p:nvPicPr>
        <p:blipFill rotWithShape="1">
          <a:blip r:embed="rId3">
            <a:alphaModFix/>
          </a:blip>
          <a:srcRect b="7902" l="13224" r="8845" t="0"/>
          <a:stretch/>
        </p:blipFill>
        <p:spPr>
          <a:xfrm>
            <a:off x="4811650" y="1211200"/>
            <a:ext cx="4245475" cy="3757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91"/>
                                        </p:tgtEl>
                                        <p:attrNameLst>
                                          <p:attrName>style.visibility</p:attrName>
                                        </p:attrNameLst>
                                      </p:cBhvr>
                                      <p:to>
                                        <p:strVal val="visible"/>
                                      </p:to>
                                    </p:set>
                                    <p:anim calcmode="lin" valueType="num">
                                      <p:cBhvr additive="base">
                                        <p:cTn dur="1000"/>
                                        <p:tgtEl>
                                          <p:spTgt spid="19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92"/>
                                        </p:tgtEl>
                                        <p:attrNameLst>
                                          <p:attrName>style.visibility</p:attrName>
                                        </p:attrNameLst>
                                      </p:cBhvr>
                                      <p:to>
                                        <p:strVal val="visible"/>
                                      </p:to>
                                    </p:set>
                                    <p:anim calcmode="lin" valueType="num">
                                      <p:cBhvr additive="base">
                                        <p:cTn dur="1000"/>
                                        <p:tgtEl>
                                          <p:spTgt spid="19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93"/>
                                        </p:tgtEl>
                                        <p:attrNameLst>
                                          <p:attrName>style.visibility</p:attrName>
                                        </p:attrNameLst>
                                      </p:cBhvr>
                                      <p:to>
                                        <p:strVal val="visible"/>
                                      </p:to>
                                    </p:set>
                                    <p:anim calcmode="lin" valueType="num">
                                      <p:cBhvr additive="base">
                                        <p:cTn dur="1000"/>
                                        <p:tgtEl>
                                          <p:spTgt spid="19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99" name="Shape 1999"/>
        <p:cNvGrpSpPr/>
        <p:nvPr/>
      </p:nvGrpSpPr>
      <p:grpSpPr>
        <a:xfrm>
          <a:off x="0" y="0"/>
          <a:ext cx="0" cy="0"/>
          <a:chOff x="0" y="0"/>
          <a:chExt cx="0" cy="0"/>
        </a:xfrm>
      </p:grpSpPr>
      <p:sp>
        <p:nvSpPr>
          <p:cNvPr id="2000" name="Google Shape;2000;p120"/>
          <p:cNvSpPr txBox="1"/>
          <p:nvPr>
            <p:ph type="title"/>
          </p:nvPr>
        </p:nvSpPr>
        <p:spPr>
          <a:xfrm>
            <a:off x="129175" y="2459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3100" u="sng">
                <a:solidFill>
                  <a:srgbClr val="E09214"/>
                </a:solidFill>
                <a:latin typeface="Merriweather"/>
                <a:ea typeface="Merriweather"/>
                <a:cs typeface="Merriweather"/>
                <a:sym typeface="Merriweather"/>
              </a:rPr>
              <a:t>HDFS</a:t>
            </a:r>
            <a:endParaRPr b="1" sz="3100" u="sng">
              <a:solidFill>
                <a:srgbClr val="E09214"/>
              </a:solidFill>
              <a:latin typeface="Merriweather"/>
              <a:ea typeface="Merriweather"/>
              <a:cs typeface="Merriweather"/>
              <a:sym typeface="Merriweather"/>
            </a:endParaRPr>
          </a:p>
        </p:txBody>
      </p:sp>
      <p:sp>
        <p:nvSpPr>
          <p:cNvPr id="2001" name="Google Shape;2001;p120"/>
          <p:cNvSpPr txBox="1"/>
          <p:nvPr/>
        </p:nvSpPr>
        <p:spPr>
          <a:xfrm>
            <a:off x="207325" y="973775"/>
            <a:ext cx="9062400" cy="170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000000"/>
                </a:solidFill>
                <a:latin typeface="Average"/>
                <a:ea typeface="Average"/>
                <a:cs typeface="Average"/>
                <a:sym typeface="Average"/>
              </a:rPr>
              <a:t>Advantages of Hadoop:</a:t>
            </a:r>
            <a:endParaRPr b="1" i="0" sz="23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300"/>
              <a:buFont typeface="Arial"/>
              <a:buNone/>
            </a:pPr>
            <a:r>
              <a:rPr b="1" i="0" lang="en" sz="2300" u="none" cap="none" strike="noStrike">
                <a:solidFill>
                  <a:srgbClr val="000000"/>
                </a:solidFill>
                <a:latin typeface="Average"/>
                <a:ea typeface="Average"/>
                <a:cs typeface="Average"/>
                <a:sym typeface="Average"/>
              </a:rPr>
              <a:t>3. Horizontal Scalability:</a:t>
            </a:r>
            <a:endParaRPr b="1" i="0" sz="23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300"/>
              <a:buFont typeface="Arial"/>
              <a:buNone/>
            </a:pPr>
            <a:r>
              <a:rPr b="0" i="0" lang="en" sz="2300" u="none" cap="none" strike="noStrike">
                <a:solidFill>
                  <a:srgbClr val="000000"/>
                </a:solidFill>
                <a:latin typeface="Average"/>
                <a:ea typeface="Average"/>
                <a:cs typeface="Average"/>
                <a:sym typeface="Average"/>
              </a:rPr>
              <a:t>Vertical , Horizontal</a:t>
            </a:r>
            <a:endParaRPr b="1" i="0" sz="23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300"/>
              <a:buFont typeface="Arial"/>
              <a:buNone/>
            </a:pPr>
            <a:r>
              <a:t/>
            </a:r>
            <a:endParaRPr b="0" i="0" sz="2300" u="none" cap="none" strike="noStrike">
              <a:solidFill>
                <a:srgbClr val="000000"/>
              </a:solidFill>
              <a:latin typeface="Average"/>
              <a:ea typeface="Average"/>
              <a:cs typeface="Average"/>
              <a:sym typeface="Average"/>
            </a:endParaRPr>
          </a:p>
        </p:txBody>
      </p:sp>
      <p:pic>
        <p:nvPicPr>
          <p:cNvPr id="2002" name="Google Shape;2002;p120"/>
          <p:cNvPicPr preferRelativeResize="0"/>
          <p:nvPr/>
        </p:nvPicPr>
        <p:blipFill rotWithShape="1">
          <a:blip r:embed="rId3">
            <a:alphaModFix/>
          </a:blip>
          <a:srcRect b="0" l="0" r="0" t="0"/>
          <a:stretch/>
        </p:blipFill>
        <p:spPr>
          <a:xfrm>
            <a:off x="5823773" y="245925"/>
            <a:ext cx="2980950" cy="773175"/>
          </a:xfrm>
          <a:prstGeom prst="rect">
            <a:avLst/>
          </a:prstGeom>
          <a:noFill/>
          <a:ln>
            <a:noFill/>
          </a:ln>
        </p:spPr>
      </p:pic>
      <p:sp>
        <p:nvSpPr>
          <p:cNvPr id="2003" name="Google Shape;2003;p120"/>
          <p:cNvSpPr/>
          <p:nvPr/>
        </p:nvSpPr>
        <p:spPr>
          <a:xfrm>
            <a:off x="2471475" y="2473700"/>
            <a:ext cx="1915800" cy="773100"/>
          </a:xfrm>
          <a:prstGeom prst="rect">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300"/>
              <a:buFont typeface="Arial"/>
              <a:buNone/>
            </a:pPr>
            <a:r>
              <a:rPr b="1" i="0" lang="en" sz="2300" u="none" cap="none" strike="noStrike">
                <a:solidFill>
                  <a:srgbClr val="000000"/>
                </a:solidFill>
                <a:latin typeface="Average"/>
                <a:ea typeface="Average"/>
                <a:cs typeface="Average"/>
                <a:sym typeface="Average"/>
              </a:rPr>
              <a:t>Scaling</a:t>
            </a:r>
            <a:endParaRPr b="0" i="0" sz="1400" u="none" cap="none" strike="noStrike">
              <a:solidFill>
                <a:srgbClr val="000000"/>
              </a:solidFill>
              <a:latin typeface="Arial"/>
              <a:ea typeface="Arial"/>
              <a:cs typeface="Arial"/>
              <a:sym typeface="Arial"/>
            </a:endParaRPr>
          </a:p>
        </p:txBody>
      </p:sp>
      <p:sp>
        <p:nvSpPr>
          <p:cNvPr id="2004" name="Google Shape;2004;p120"/>
          <p:cNvSpPr/>
          <p:nvPr/>
        </p:nvSpPr>
        <p:spPr>
          <a:xfrm>
            <a:off x="602775" y="4121650"/>
            <a:ext cx="2358300" cy="572700"/>
          </a:xfrm>
          <a:prstGeom prst="rect">
            <a:avLst/>
          </a:prstGeom>
          <a:solidFill>
            <a:srgbClr val="F9CB9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300"/>
              <a:buFont typeface="Arial"/>
              <a:buNone/>
            </a:pPr>
            <a:r>
              <a:rPr b="0" i="0" lang="en" sz="2300" u="none" cap="none" strike="noStrike">
                <a:solidFill>
                  <a:srgbClr val="000000"/>
                </a:solidFill>
                <a:latin typeface="Average"/>
                <a:ea typeface="Average"/>
                <a:cs typeface="Average"/>
                <a:sym typeface="Average"/>
              </a:rPr>
              <a:t>Vertical </a:t>
            </a:r>
            <a:endParaRPr b="0" i="0" sz="1400" u="none" cap="none" strike="noStrike">
              <a:solidFill>
                <a:srgbClr val="000000"/>
              </a:solidFill>
              <a:latin typeface="Arial"/>
              <a:ea typeface="Arial"/>
              <a:cs typeface="Arial"/>
              <a:sym typeface="Arial"/>
            </a:endParaRPr>
          </a:p>
        </p:txBody>
      </p:sp>
      <p:sp>
        <p:nvSpPr>
          <p:cNvPr id="2005" name="Google Shape;2005;p120"/>
          <p:cNvSpPr/>
          <p:nvPr/>
        </p:nvSpPr>
        <p:spPr>
          <a:xfrm>
            <a:off x="4387125" y="4028525"/>
            <a:ext cx="2142600" cy="478800"/>
          </a:xfrm>
          <a:prstGeom prst="rect">
            <a:avLst/>
          </a:prstGeom>
          <a:solidFill>
            <a:srgbClr val="F9CB9C"/>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300"/>
              <a:buFont typeface="Arial"/>
              <a:buNone/>
            </a:pPr>
            <a:r>
              <a:t/>
            </a:r>
            <a:endParaRPr b="1" i="0" sz="2300" u="none" cap="none" strike="noStrike">
              <a:solidFill>
                <a:srgbClr val="000000"/>
              </a:solidFill>
              <a:latin typeface="Average"/>
              <a:ea typeface="Average"/>
              <a:cs typeface="Average"/>
              <a:sym typeface="Average"/>
            </a:endParaRPr>
          </a:p>
          <a:p>
            <a:pPr indent="0" lvl="0" marL="0" marR="0" rtl="0" algn="ctr">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Horizontal</a:t>
            </a:r>
            <a:endParaRPr b="0" i="0" sz="2200" u="none" cap="none" strike="noStrike">
              <a:solidFill>
                <a:srgbClr val="000000"/>
              </a:solidFill>
              <a:latin typeface="Average"/>
              <a:ea typeface="Average"/>
              <a:cs typeface="Average"/>
              <a:sym typeface="Average"/>
            </a:endParaRPr>
          </a:p>
        </p:txBody>
      </p:sp>
      <p:cxnSp>
        <p:nvCxnSpPr>
          <p:cNvPr id="2006" name="Google Shape;2006;p120"/>
          <p:cNvCxnSpPr>
            <a:stCxn id="2003" idx="2"/>
            <a:endCxn id="2004" idx="0"/>
          </p:cNvCxnSpPr>
          <p:nvPr/>
        </p:nvCxnSpPr>
        <p:spPr>
          <a:xfrm flipH="1">
            <a:off x="1782075" y="3246800"/>
            <a:ext cx="1647300" cy="874800"/>
          </a:xfrm>
          <a:prstGeom prst="straightConnector1">
            <a:avLst/>
          </a:prstGeom>
          <a:noFill/>
          <a:ln cap="flat" cmpd="sng" w="19050">
            <a:solidFill>
              <a:srgbClr val="000000"/>
            </a:solidFill>
            <a:prstDash val="solid"/>
            <a:round/>
            <a:headEnd len="sm" w="sm" type="none"/>
            <a:tailEnd len="med" w="med" type="stealth"/>
          </a:ln>
        </p:spPr>
      </p:cxnSp>
      <p:cxnSp>
        <p:nvCxnSpPr>
          <p:cNvPr id="2007" name="Google Shape;2007;p120"/>
          <p:cNvCxnSpPr>
            <a:endCxn id="2005" idx="0"/>
          </p:cNvCxnSpPr>
          <p:nvPr/>
        </p:nvCxnSpPr>
        <p:spPr>
          <a:xfrm>
            <a:off x="3567225" y="3246725"/>
            <a:ext cx="1891200" cy="781800"/>
          </a:xfrm>
          <a:prstGeom prst="straightConnector1">
            <a:avLst/>
          </a:prstGeom>
          <a:noFill/>
          <a:ln cap="flat" cmpd="sng" w="19050">
            <a:solidFill>
              <a:srgbClr val="000000"/>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1"/>
                                        </p:tgtEl>
                                        <p:attrNameLst>
                                          <p:attrName>style.visibility</p:attrName>
                                        </p:attrNameLst>
                                      </p:cBhvr>
                                      <p:to>
                                        <p:strVal val="visible"/>
                                      </p:to>
                                    </p:set>
                                    <p:animEffect filter="fade" transition="in">
                                      <p:cBhvr>
                                        <p:cTn dur="1000"/>
                                        <p:tgtEl>
                                          <p:spTgt spid="20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3"/>
                                        </p:tgtEl>
                                        <p:attrNameLst>
                                          <p:attrName>style.visibility</p:attrName>
                                        </p:attrNameLst>
                                      </p:cBhvr>
                                      <p:to>
                                        <p:strVal val="visible"/>
                                      </p:to>
                                    </p:set>
                                    <p:animEffect filter="fade" transition="in">
                                      <p:cBhvr>
                                        <p:cTn dur="1000"/>
                                        <p:tgtEl>
                                          <p:spTgt spid="2003"/>
                                        </p:tgtEl>
                                      </p:cBhvr>
                                    </p:animEffect>
                                  </p:childTnLst>
                                </p:cTn>
                              </p:par>
                              <p:par>
                                <p:cTn fill="hold" nodeType="withEffect" presetClass="entr" presetID="10" presetSubtype="0">
                                  <p:stCondLst>
                                    <p:cond delay="0"/>
                                  </p:stCondLst>
                                  <p:childTnLst>
                                    <p:set>
                                      <p:cBhvr>
                                        <p:cTn dur="1" fill="hold">
                                          <p:stCondLst>
                                            <p:cond delay="0"/>
                                          </p:stCondLst>
                                        </p:cTn>
                                        <p:tgtEl>
                                          <p:spTgt spid="2004"/>
                                        </p:tgtEl>
                                        <p:attrNameLst>
                                          <p:attrName>style.visibility</p:attrName>
                                        </p:attrNameLst>
                                      </p:cBhvr>
                                      <p:to>
                                        <p:strVal val="visible"/>
                                      </p:to>
                                    </p:set>
                                    <p:animEffect filter="fade" transition="in">
                                      <p:cBhvr>
                                        <p:cTn dur="1000"/>
                                        <p:tgtEl>
                                          <p:spTgt spid="2004"/>
                                        </p:tgtEl>
                                      </p:cBhvr>
                                    </p:animEffect>
                                  </p:childTnLst>
                                </p:cTn>
                              </p:par>
                              <p:par>
                                <p:cTn fill="hold" nodeType="withEffect" presetClass="entr" presetID="10" presetSubtype="0">
                                  <p:stCondLst>
                                    <p:cond delay="0"/>
                                  </p:stCondLst>
                                  <p:childTnLst>
                                    <p:set>
                                      <p:cBhvr>
                                        <p:cTn dur="1" fill="hold">
                                          <p:stCondLst>
                                            <p:cond delay="0"/>
                                          </p:stCondLst>
                                        </p:cTn>
                                        <p:tgtEl>
                                          <p:spTgt spid="2005"/>
                                        </p:tgtEl>
                                        <p:attrNameLst>
                                          <p:attrName>style.visibility</p:attrName>
                                        </p:attrNameLst>
                                      </p:cBhvr>
                                      <p:to>
                                        <p:strVal val="visible"/>
                                      </p:to>
                                    </p:set>
                                    <p:animEffect filter="fade" transition="in">
                                      <p:cBhvr>
                                        <p:cTn dur="1000"/>
                                        <p:tgtEl>
                                          <p:spTgt spid="2005"/>
                                        </p:tgtEl>
                                      </p:cBhvr>
                                    </p:animEffect>
                                  </p:childTnLst>
                                </p:cTn>
                              </p:par>
                              <p:par>
                                <p:cTn fill="hold" nodeType="withEffect" presetClass="entr" presetID="10" presetSubtype="0">
                                  <p:stCondLst>
                                    <p:cond delay="0"/>
                                  </p:stCondLst>
                                  <p:childTnLst>
                                    <p:set>
                                      <p:cBhvr>
                                        <p:cTn dur="1" fill="hold">
                                          <p:stCondLst>
                                            <p:cond delay="0"/>
                                          </p:stCondLst>
                                        </p:cTn>
                                        <p:tgtEl>
                                          <p:spTgt spid="2006"/>
                                        </p:tgtEl>
                                        <p:attrNameLst>
                                          <p:attrName>style.visibility</p:attrName>
                                        </p:attrNameLst>
                                      </p:cBhvr>
                                      <p:to>
                                        <p:strVal val="visible"/>
                                      </p:to>
                                    </p:set>
                                    <p:animEffect filter="fade" transition="in">
                                      <p:cBhvr>
                                        <p:cTn dur="1000"/>
                                        <p:tgtEl>
                                          <p:spTgt spid="2006"/>
                                        </p:tgtEl>
                                      </p:cBhvr>
                                    </p:animEffect>
                                  </p:childTnLst>
                                </p:cTn>
                              </p:par>
                              <p:par>
                                <p:cTn fill="hold" nodeType="withEffect" presetClass="entr" presetID="10" presetSubtype="0">
                                  <p:stCondLst>
                                    <p:cond delay="0"/>
                                  </p:stCondLst>
                                  <p:childTnLst>
                                    <p:set>
                                      <p:cBhvr>
                                        <p:cTn dur="1" fill="hold">
                                          <p:stCondLst>
                                            <p:cond delay="0"/>
                                          </p:stCondLst>
                                        </p:cTn>
                                        <p:tgtEl>
                                          <p:spTgt spid="2007"/>
                                        </p:tgtEl>
                                        <p:attrNameLst>
                                          <p:attrName>style.visibility</p:attrName>
                                        </p:attrNameLst>
                                      </p:cBhvr>
                                      <p:to>
                                        <p:strVal val="visible"/>
                                      </p:to>
                                    </p:set>
                                    <p:animEffect filter="fade" transition="in">
                                      <p:cBhvr>
                                        <p:cTn dur="1000"/>
                                        <p:tgtEl>
                                          <p:spTgt spid="20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11" name="Shape 2011"/>
        <p:cNvGrpSpPr/>
        <p:nvPr/>
      </p:nvGrpSpPr>
      <p:grpSpPr>
        <a:xfrm>
          <a:off x="0" y="0"/>
          <a:ext cx="0" cy="0"/>
          <a:chOff x="0" y="0"/>
          <a:chExt cx="0" cy="0"/>
        </a:xfrm>
      </p:grpSpPr>
      <p:sp>
        <p:nvSpPr>
          <p:cNvPr id="2012" name="Google Shape;2012;p121"/>
          <p:cNvSpPr txBox="1"/>
          <p:nvPr>
            <p:ph type="title"/>
          </p:nvPr>
        </p:nvSpPr>
        <p:spPr>
          <a:xfrm>
            <a:off x="129175" y="2459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3100" u="sng">
                <a:solidFill>
                  <a:srgbClr val="E09214"/>
                </a:solidFill>
                <a:latin typeface="Merriweather"/>
                <a:ea typeface="Merriweather"/>
                <a:cs typeface="Merriweather"/>
                <a:sym typeface="Merriweather"/>
              </a:rPr>
              <a:t>HDFS</a:t>
            </a:r>
            <a:endParaRPr b="1" sz="3100" u="sng">
              <a:solidFill>
                <a:srgbClr val="E09214"/>
              </a:solidFill>
              <a:latin typeface="Merriweather"/>
              <a:ea typeface="Merriweather"/>
              <a:cs typeface="Merriweather"/>
              <a:sym typeface="Merriweather"/>
            </a:endParaRPr>
          </a:p>
        </p:txBody>
      </p:sp>
      <p:sp>
        <p:nvSpPr>
          <p:cNvPr id="2013" name="Google Shape;2013;p121"/>
          <p:cNvSpPr txBox="1"/>
          <p:nvPr/>
        </p:nvSpPr>
        <p:spPr>
          <a:xfrm>
            <a:off x="207325" y="871825"/>
            <a:ext cx="9062400" cy="246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000000"/>
                </a:solidFill>
                <a:latin typeface="Average"/>
                <a:ea typeface="Average"/>
                <a:cs typeface="Average"/>
                <a:sym typeface="Average"/>
              </a:rPr>
              <a:t>Advantages of Hadoop:</a:t>
            </a:r>
            <a:endParaRPr b="1" i="0" sz="23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300"/>
              <a:buFont typeface="Arial"/>
              <a:buNone/>
            </a:pPr>
            <a:r>
              <a:t/>
            </a:r>
            <a:endParaRPr b="1" i="0" sz="23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300"/>
              <a:buFont typeface="Arial"/>
              <a:buNone/>
            </a:pPr>
            <a:r>
              <a:rPr b="1" i="0" lang="en" sz="2300" u="none" cap="none" strike="noStrike">
                <a:solidFill>
                  <a:srgbClr val="000000"/>
                </a:solidFill>
                <a:latin typeface="Average"/>
                <a:ea typeface="Average"/>
                <a:cs typeface="Average"/>
                <a:sym typeface="Average"/>
              </a:rPr>
              <a:t>Vertical Scalability[Scale up]: </a:t>
            </a:r>
            <a:endParaRPr b="1" i="0" sz="23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300"/>
              <a:buFont typeface="Arial"/>
              <a:buNone/>
            </a:pPr>
            <a:r>
              <a:rPr b="0" i="0" lang="en" sz="2300" u="none" cap="none" strike="noStrike">
                <a:solidFill>
                  <a:srgbClr val="000000"/>
                </a:solidFill>
                <a:latin typeface="Average"/>
                <a:ea typeface="Average"/>
                <a:cs typeface="Average"/>
                <a:sym typeface="Average"/>
              </a:rPr>
              <a:t>Increase hardware capacity of system</a:t>
            </a:r>
            <a:endParaRPr b="0" i="0" sz="23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300"/>
              <a:buFont typeface="Arial"/>
              <a:buNone/>
            </a:pPr>
            <a:r>
              <a:rPr b="0" i="0" lang="en" sz="2300" u="none" cap="none" strike="noStrike">
                <a:solidFill>
                  <a:srgbClr val="000000"/>
                </a:solidFill>
                <a:latin typeface="Average"/>
                <a:ea typeface="Average"/>
                <a:cs typeface="Average"/>
                <a:sym typeface="Average"/>
              </a:rPr>
              <a:t>There is a limit to increase hardware capacity</a:t>
            </a:r>
            <a:endParaRPr b="0" i="0" sz="23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300"/>
              <a:buFont typeface="Arial"/>
              <a:buNone/>
            </a:pPr>
            <a:r>
              <a:rPr b="0" i="0" lang="en" sz="2300" u="none" cap="none" strike="noStrike">
                <a:solidFill>
                  <a:srgbClr val="000000"/>
                </a:solidFill>
                <a:latin typeface="Average"/>
                <a:ea typeface="Average"/>
                <a:cs typeface="Average"/>
                <a:sym typeface="Average"/>
              </a:rPr>
              <a:t>After changing size we have to restart system</a:t>
            </a:r>
            <a:endParaRPr b="0" i="0" sz="2300" u="none" cap="none" strike="noStrike">
              <a:solidFill>
                <a:srgbClr val="000000"/>
              </a:solidFill>
              <a:latin typeface="Average"/>
              <a:ea typeface="Average"/>
              <a:cs typeface="Average"/>
              <a:sym typeface="Average"/>
            </a:endParaRPr>
          </a:p>
        </p:txBody>
      </p:sp>
      <p:pic>
        <p:nvPicPr>
          <p:cNvPr id="2014" name="Google Shape;2014;p121"/>
          <p:cNvPicPr preferRelativeResize="0"/>
          <p:nvPr/>
        </p:nvPicPr>
        <p:blipFill rotWithShape="1">
          <a:blip r:embed="rId3">
            <a:alphaModFix/>
          </a:blip>
          <a:srcRect b="0" l="0" r="0" t="0"/>
          <a:stretch/>
        </p:blipFill>
        <p:spPr>
          <a:xfrm>
            <a:off x="5823773" y="245925"/>
            <a:ext cx="2980950" cy="773175"/>
          </a:xfrm>
          <a:prstGeom prst="rect">
            <a:avLst/>
          </a:prstGeom>
          <a:noFill/>
          <a:ln>
            <a:noFill/>
          </a:ln>
        </p:spPr>
      </p:pic>
      <p:sp>
        <p:nvSpPr>
          <p:cNvPr id="2015" name="Google Shape;2015;p121"/>
          <p:cNvSpPr/>
          <p:nvPr/>
        </p:nvSpPr>
        <p:spPr>
          <a:xfrm>
            <a:off x="591375" y="3742575"/>
            <a:ext cx="985800" cy="773100"/>
          </a:xfrm>
          <a:prstGeom prst="rect">
            <a:avLst/>
          </a:prstGeom>
          <a:solidFill>
            <a:srgbClr val="93C47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2GB</a:t>
            </a:r>
            <a:endParaRPr b="0" i="0" sz="1400" u="none" cap="none" strike="noStrike">
              <a:solidFill>
                <a:srgbClr val="000000"/>
              </a:solidFill>
              <a:latin typeface="Arial"/>
              <a:ea typeface="Arial"/>
              <a:cs typeface="Arial"/>
              <a:sym typeface="Arial"/>
            </a:endParaRPr>
          </a:p>
        </p:txBody>
      </p:sp>
      <p:sp>
        <p:nvSpPr>
          <p:cNvPr id="2016" name="Google Shape;2016;p121"/>
          <p:cNvSpPr/>
          <p:nvPr/>
        </p:nvSpPr>
        <p:spPr>
          <a:xfrm>
            <a:off x="2961200" y="3498525"/>
            <a:ext cx="1383900" cy="1243800"/>
          </a:xfrm>
          <a:prstGeom prst="rect">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4GB</a:t>
            </a:r>
            <a:endParaRPr b="0" i="0" sz="1400" u="none" cap="none" strike="noStrike">
              <a:solidFill>
                <a:srgbClr val="000000"/>
              </a:solidFill>
              <a:latin typeface="Arial"/>
              <a:ea typeface="Arial"/>
              <a:cs typeface="Arial"/>
              <a:sym typeface="Arial"/>
            </a:endParaRPr>
          </a:p>
        </p:txBody>
      </p:sp>
      <p:sp>
        <p:nvSpPr>
          <p:cNvPr id="2017" name="Google Shape;2017;p121"/>
          <p:cNvSpPr/>
          <p:nvPr/>
        </p:nvSpPr>
        <p:spPr>
          <a:xfrm>
            <a:off x="5531400" y="3188625"/>
            <a:ext cx="1915800" cy="1881000"/>
          </a:xfrm>
          <a:prstGeom prst="rect">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6GB</a:t>
            </a:r>
            <a:endParaRPr b="0" i="0" sz="1400" u="none" cap="none" strike="noStrike">
              <a:solidFill>
                <a:srgbClr val="000000"/>
              </a:solidFill>
              <a:latin typeface="Arial"/>
              <a:ea typeface="Arial"/>
              <a:cs typeface="Arial"/>
              <a:sym typeface="Arial"/>
            </a:endParaRPr>
          </a:p>
        </p:txBody>
      </p:sp>
      <p:cxnSp>
        <p:nvCxnSpPr>
          <p:cNvPr id="2018" name="Google Shape;2018;p121"/>
          <p:cNvCxnSpPr>
            <a:stCxn id="2015" idx="3"/>
            <a:endCxn id="2016" idx="1"/>
          </p:cNvCxnSpPr>
          <p:nvPr/>
        </p:nvCxnSpPr>
        <p:spPr>
          <a:xfrm flipH="1" rot="10800000">
            <a:off x="1577175" y="4120425"/>
            <a:ext cx="1383900" cy="8700"/>
          </a:xfrm>
          <a:prstGeom prst="straightConnector1">
            <a:avLst/>
          </a:prstGeom>
          <a:noFill/>
          <a:ln cap="flat" cmpd="sng" w="19050">
            <a:solidFill>
              <a:srgbClr val="000000"/>
            </a:solidFill>
            <a:prstDash val="solid"/>
            <a:round/>
            <a:headEnd len="sm" w="sm" type="none"/>
            <a:tailEnd len="med" w="med" type="stealth"/>
          </a:ln>
        </p:spPr>
      </p:cxnSp>
      <p:cxnSp>
        <p:nvCxnSpPr>
          <p:cNvPr id="2019" name="Google Shape;2019;p121"/>
          <p:cNvCxnSpPr>
            <a:stCxn id="2016" idx="3"/>
            <a:endCxn id="2017" idx="1"/>
          </p:cNvCxnSpPr>
          <p:nvPr/>
        </p:nvCxnSpPr>
        <p:spPr>
          <a:xfrm>
            <a:off x="4345100" y="4120425"/>
            <a:ext cx="1186200" cy="8700"/>
          </a:xfrm>
          <a:prstGeom prst="straightConnector1">
            <a:avLst/>
          </a:prstGeom>
          <a:noFill/>
          <a:ln cap="flat" cmpd="sng" w="19050">
            <a:solidFill>
              <a:srgbClr val="000000"/>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3"/>
                                        </p:tgtEl>
                                        <p:attrNameLst>
                                          <p:attrName>style.visibility</p:attrName>
                                        </p:attrNameLst>
                                      </p:cBhvr>
                                      <p:to>
                                        <p:strVal val="visible"/>
                                      </p:to>
                                    </p:set>
                                    <p:animEffect filter="fade" transition="in">
                                      <p:cBhvr>
                                        <p:cTn dur="1000"/>
                                        <p:tgtEl>
                                          <p:spTgt spid="20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5"/>
                                        </p:tgtEl>
                                        <p:attrNameLst>
                                          <p:attrName>style.visibility</p:attrName>
                                        </p:attrNameLst>
                                      </p:cBhvr>
                                      <p:to>
                                        <p:strVal val="visible"/>
                                      </p:to>
                                    </p:set>
                                    <p:animEffect filter="fade" transition="in">
                                      <p:cBhvr>
                                        <p:cTn dur="1000"/>
                                        <p:tgtEl>
                                          <p:spTgt spid="2015"/>
                                        </p:tgtEl>
                                      </p:cBhvr>
                                    </p:animEffect>
                                  </p:childTnLst>
                                </p:cTn>
                              </p:par>
                              <p:par>
                                <p:cTn fill="hold" nodeType="withEffect" presetClass="entr" presetID="10" presetSubtype="0">
                                  <p:stCondLst>
                                    <p:cond delay="0"/>
                                  </p:stCondLst>
                                  <p:childTnLst>
                                    <p:set>
                                      <p:cBhvr>
                                        <p:cTn dur="1" fill="hold">
                                          <p:stCondLst>
                                            <p:cond delay="0"/>
                                          </p:stCondLst>
                                        </p:cTn>
                                        <p:tgtEl>
                                          <p:spTgt spid="2016"/>
                                        </p:tgtEl>
                                        <p:attrNameLst>
                                          <p:attrName>style.visibility</p:attrName>
                                        </p:attrNameLst>
                                      </p:cBhvr>
                                      <p:to>
                                        <p:strVal val="visible"/>
                                      </p:to>
                                    </p:set>
                                    <p:animEffect filter="fade" transition="in">
                                      <p:cBhvr>
                                        <p:cTn dur="1000"/>
                                        <p:tgtEl>
                                          <p:spTgt spid="2016"/>
                                        </p:tgtEl>
                                      </p:cBhvr>
                                    </p:animEffect>
                                  </p:childTnLst>
                                </p:cTn>
                              </p:par>
                              <p:par>
                                <p:cTn fill="hold" nodeType="withEffect" presetClass="entr" presetID="10" presetSubtype="0">
                                  <p:stCondLst>
                                    <p:cond delay="0"/>
                                  </p:stCondLst>
                                  <p:childTnLst>
                                    <p:set>
                                      <p:cBhvr>
                                        <p:cTn dur="1" fill="hold">
                                          <p:stCondLst>
                                            <p:cond delay="0"/>
                                          </p:stCondLst>
                                        </p:cTn>
                                        <p:tgtEl>
                                          <p:spTgt spid="2017"/>
                                        </p:tgtEl>
                                        <p:attrNameLst>
                                          <p:attrName>style.visibility</p:attrName>
                                        </p:attrNameLst>
                                      </p:cBhvr>
                                      <p:to>
                                        <p:strVal val="visible"/>
                                      </p:to>
                                    </p:set>
                                    <p:animEffect filter="fade" transition="in">
                                      <p:cBhvr>
                                        <p:cTn dur="1000"/>
                                        <p:tgtEl>
                                          <p:spTgt spid="2017"/>
                                        </p:tgtEl>
                                      </p:cBhvr>
                                    </p:animEffect>
                                  </p:childTnLst>
                                </p:cTn>
                              </p:par>
                              <p:par>
                                <p:cTn fill="hold" nodeType="withEffect" presetClass="entr" presetID="10" presetSubtype="0">
                                  <p:stCondLst>
                                    <p:cond delay="0"/>
                                  </p:stCondLst>
                                  <p:childTnLst>
                                    <p:set>
                                      <p:cBhvr>
                                        <p:cTn dur="1" fill="hold">
                                          <p:stCondLst>
                                            <p:cond delay="0"/>
                                          </p:stCondLst>
                                        </p:cTn>
                                        <p:tgtEl>
                                          <p:spTgt spid="2018"/>
                                        </p:tgtEl>
                                        <p:attrNameLst>
                                          <p:attrName>style.visibility</p:attrName>
                                        </p:attrNameLst>
                                      </p:cBhvr>
                                      <p:to>
                                        <p:strVal val="visible"/>
                                      </p:to>
                                    </p:set>
                                    <p:animEffect filter="fade" transition="in">
                                      <p:cBhvr>
                                        <p:cTn dur="1000"/>
                                        <p:tgtEl>
                                          <p:spTgt spid="2018"/>
                                        </p:tgtEl>
                                      </p:cBhvr>
                                    </p:animEffect>
                                  </p:childTnLst>
                                </p:cTn>
                              </p:par>
                              <p:par>
                                <p:cTn fill="hold" nodeType="withEffect" presetClass="entr" presetID="10" presetSubtype="0">
                                  <p:stCondLst>
                                    <p:cond delay="0"/>
                                  </p:stCondLst>
                                  <p:childTnLst>
                                    <p:set>
                                      <p:cBhvr>
                                        <p:cTn dur="1" fill="hold">
                                          <p:stCondLst>
                                            <p:cond delay="0"/>
                                          </p:stCondLst>
                                        </p:cTn>
                                        <p:tgtEl>
                                          <p:spTgt spid="2019"/>
                                        </p:tgtEl>
                                        <p:attrNameLst>
                                          <p:attrName>style.visibility</p:attrName>
                                        </p:attrNameLst>
                                      </p:cBhvr>
                                      <p:to>
                                        <p:strVal val="visible"/>
                                      </p:to>
                                    </p:set>
                                    <p:animEffect filter="fade" transition="in">
                                      <p:cBhvr>
                                        <p:cTn dur="1000"/>
                                        <p:tgtEl>
                                          <p:spTgt spid="20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23" name="Shape 2023"/>
        <p:cNvGrpSpPr/>
        <p:nvPr/>
      </p:nvGrpSpPr>
      <p:grpSpPr>
        <a:xfrm>
          <a:off x="0" y="0"/>
          <a:ext cx="0" cy="0"/>
          <a:chOff x="0" y="0"/>
          <a:chExt cx="0" cy="0"/>
        </a:xfrm>
      </p:grpSpPr>
      <p:sp>
        <p:nvSpPr>
          <p:cNvPr id="2024" name="Google Shape;2024;p122"/>
          <p:cNvSpPr txBox="1"/>
          <p:nvPr>
            <p:ph type="title"/>
          </p:nvPr>
        </p:nvSpPr>
        <p:spPr>
          <a:xfrm>
            <a:off x="129175" y="2459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3100" u="sng">
                <a:solidFill>
                  <a:srgbClr val="E09214"/>
                </a:solidFill>
                <a:latin typeface="Merriweather"/>
                <a:ea typeface="Merriweather"/>
                <a:cs typeface="Merriweather"/>
                <a:sym typeface="Merriweather"/>
              </a:rPr>
              <a:t>HDFS</a:t>
            </a:r>
            <a:endParaRPr b="1" sz="3100" u="sng">
              <a:solidFill>
                <a:srgbClr val="E09214"/>
              </a:solidFill>
              <a:latin typeface="Merriweather"/>
              <a:ea typeface="Merriweather"/>
              <a:cs typeface="Merriweather"/>
              <a:sym typeface="Merriweather"/>
            </a:endParaRPr>
          </a:p>
        </p:txBody>
      </p:sp>
      <p:sp>
        <p:nvSpPr>
          <p:cNvPr id="2025" name="Google Shape;2025;p122"/>
          <p:cNvSpPr txBox="1"/>
          <p:nvPr/>
        </p:nvSpPr>
        <p:spPr>
          <a:xfrm>
            <a:off x="207325" y="871825"/>
            <a:ext cx="9062400" cy="2875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000000"/>
                </a:solidFill>
                <a:latin typeface="Average"/>
                <a:ea typeface="Average"/>
                <a:cs typeface="Average"/>
                <a:sym typeface="Average"/>
              </a:rPr>
              <a:t>Advantages of Hadoop:</a:t>
            </a:r>
            <a:endParaRPr b="1" i="0" sz="23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300"/>
              <a:buFont typeface="Arial"/>
              <a:buNone/>
            </a:pPr>
            <a:r>
              <a:t/>
            </a:r>
            <a:endParaRPr b="1" i="0" sz="23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300"/>
              <a:buFont typeface="Arial"/>
              <a:buNone/>
            </a:pPr>
            <a:r>
              <a:rPr b="1" i="0" lang="en" sz="2300" u="none" cap="none" strike="noStrike">
                <a:solidFill>
                  <a:srgbClr val="000000"/>
                </a:solidFill>
                <a:latin typeface="Average"/>
                <a:ea typeface="Average"/>
                <a:cs typeface="Average"/>
                <a:sym typeface="Average"/>
              </a:rPr>
              <a:t>Horizontal Scalability: </a:t>
            </a:r>
            <a:endParaRPr b="1" i="0" sz="23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300"/>
              <a:buFont typeface="Arial"/>
              <a:buNone/>
            </a:pPr>
            <a:r>
              <a:rPr b="0" i="0" lang="en" sz="2300" u="none" cap="none" strike="noStrike">
                <a:solidFill>
                  <a:srgbClr val="000000"/>
                </a:solidFill>
                <a:latin typeface="Average"/>
                <a:ea typeface="Average"/>
                <a:cs typeface="Average"/>
                <a:sym typeface="Average"/>
              </a:rPr>
              <a:t>Add more nodes to existing cluster instead of increasing hardware capacity</a:t>
            </a:r>
            <a:endParaRPr b="0" i="0" sz="23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300"/>
              <a:buFont typeface="Arial"/>
              <a:buNone/>
            </a:pPr>
            <a:r>
              <a:rPr b="0" i="0" lang="en" sz="2300" u="none" cap="none" strike="noStrike">
                <a:solidFill>
                  <a:srgbClr val="000000"/>
                </a:solidFill>
                <a:latin typeface="Average"/>
                <a:ea typeface="Average"/>
                <a:cs typeface="Average"/>
                <a:sym typeface="Average"/>
              </a:rPr>
              <a:t>We can add more machines without stopping them</a:t>
            </a:r>
            <a:endParaRPr b="0" i="0" sz="23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300"/>
              <a:buFont typeface="Arial"/>
              <a:buNone/>
            </a:pPr>
            <a:r>
              <a:rPr b="0" i="0" lang="en" sz="2300" u="none" cap="none" strike="noStrike">
                <a:solidFill>
                  <a:srgbClr val="000000"/>
                </a:solidFill>
                <a:latin typeface="Average"/>
                <a:ea typeface="Average"/>
                <a:cs typeface="Average"/>
                <a:sym typeface="Average"/>
              </a:rPr>
              <a:t>At last all machines run parallel as per requirement</a:t>
            </a:r>
            <a:endParaRPr b="0" i="0" sz="2300" u="none" cap="none" strike="noStrike">
              <a:solidFill>
                <a:srgbClr val="000000"/>
              </a:solidFill>
              <a:latin typeface="Average"/>
              <a:ea typeface="Average"/>
              <a:cs typeface="Average"/>
              <a:sym typeface="Average"/>
            </a:endParaRPr>
          </a:p>
        </p:txBody>
      </p:sp>
      <p:pic>
        <p:nvPicPr>
          <p:cNvPr id="2026" name="Google Shape;2026;p122"/>
          <p:cNvPicPr preferRelativeResize="0"/>
          <p:nvPr/>
        </p:nvPicPr>
        <p:blipFill rotWithShape="1">
          <a:blip r:embed="rId3">
            <a:alphaModFix/>
          </a:blip>
          <a:srcRect b="0" l="0" r="0" t="0"/>
          <a:stretch/>
        </p:blipFill>
        <p:spPr>
          <a:xfrm>
            <a:off x="5823773" y="245925"/>
            <a:ext cx="2980950" cy="773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5"/>
                                        </p:tgtEl>
                                        <p:attrNameLst>
                                          <p:attrName>style.visibility</p:attrName>
                                        </p:attrNameLst>
                                      </p:cBhvr>
                                      <p:to>
                                        <p:strVal val="visible"/>
                                      </p:to>
                                    </p:set>
                                    <p:animEffect filter="fade" transition="in">
                                      <p:cBhvr>
                                        <p:cTn dur="1000"/>
                                        <p:tgtEl>
                                          <p:spTgt spid="20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30" name="Shape 2030"/>
        <p:cNvGrpSpPr/>
        <p:nvPr/>
      </p:nvGrpSpPr>
      <p:grpSpPr>
        <a:xfrm>
          <a:off x="0" y="0"/>
          <a:ext cx="0" cy="0"/>
          <a:chOff x="0" y="0"/>
          <a:chExt cx="0" cy="0"/>
        </a:xfrm>
      </p:grpSpPr>
      <p:sp>
        <p:nvSpPr>
          <p:cNvPr id="2031" name="Google Shape;2031;p123"/>
          <p:cNvSpPr txBox="1"/>
          <p:nvPr>
            <p:ph type="title"/>
          </p:nvPr>
        </p:nvSpPr>
        <p:spPr>
          <a:xfrm>
            <a:off x="129175" y="2459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3100" u="sng">
                <a:solidFill>
                  <a:srgbClr val="E09214"/>
                </a:solidFill>
                <a:latin typeface="Merriweather"/>
                <a:ea typeface="Merriweather"/>
                <a:cs typeface="Merriweather"/>
                <a:sym typeface="Merriweather"/>
              </a:rPr>
              <a:t>HDFS Architecture</a:t>
            </a:r>
            <a:endParaRPr b="1" sz="3100" u="sng">
              <a:solidFill>
                <a:srgbClr val="E09214"/>
              </a:solidFill>
              <a:latin typeface="Merriweather"/>
              <a:ea typeface="Merriweather"/>
              <a:cs typeface="Merriweather"/>
              <a:sym typeface="Merriweather"/>
            </a:endParaRPr>
          </a:p>
        </p:txBody>
      </p:sp>
      <p:sp>
        <p:nvSpPr>
          <p:cNvPr id="2032" name="Google Shape;2032;p123"/>
          <p:cNvSpPr txBox="1"/>
          <p:nvPr/>
        </p:nvSpPr>
        <p:spPr>
          <a:xfrm>
            <a:off x="207325" y="871825"/>
            <a:ext cx="90624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300"/>
              <a:buFont typeface="Arial"/>
              <a:buNone/>
            </a:pPr>
            <a:r>
              <a:t/>
            </a:r>
            <a:endParaRPr b="0" i="0" sz="2300" u="none" cap="none" strike="noStrike">
              <a:solidFill>
                <a:srgbClr val="000000"/>
              </a:solidFill>
              <a:latin typeface="Average"/>
              <a:ea typeface="Average"/>
              <a:cs typeface="Average"/>
              <a:sym typeface="Average"/>
            </a:endParaRPr>
          </a:p>
        </p:txBody>
      </p:sp>
      <p:pic>
        <p:nvPicPr>
          <p:cNvPr id="2033" name="Google Shape;2033;p123"/>
          <p:cNvPicPr preferRelativeResize="0"/>
          <p:nvPr/>
        </p:nvPicPr>
        <p:blipFill rotWithShape="1">
          <a:blip r:embed="rId3">
            <a:alphaModFix/>
          </a:blip>
          <a:srcRect b="0" l="0" r="0" t="0"/>
          <a:stretch/>
        </p:blipFill>
        <p:spPr>
          <a:xfrm>
            <a:off x="5823773" y="245925"/>
            <a:ext cx="2980950" cy="773175"/>
          </a:xfrm>
          <a:prstGeom prst="rect">
            <a:avLst/>
          </a:prstGeom>
          <a:noFill/>
          <a:ln>
            <a:noFill/>
          </a:ln>
        </p:spPr>
      </p:pic>
      <p:sp>
        <p:nvSpPr>
          <p:cNvPr id="2034" name="Google Shape;2034;p123"/>
          <p:cNvSpPr/>
          <p:nvPr/>
        </p:nvSpPr>
        <p:spPr>
          <a:xfrm>
            <a:off x="207325" y="2258925"/>
            <a:ext cx="1298400" cy="6291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verage"/>
                <a:ea typeface="Average"/>
                <a:cs typeface="Average"/>
                <a:sym typeface="Average"/>
              </a:rPr>
              <a:t>Name Node</a:t>
            </a:r>
            <a:endParaRPr b="0" i="0" sz="1800" u="none" cap="none" strike="noStrike">
              <a:solidFill>
                <a:srgbClr val="000000"/>
              </a:solidFill>
              <a:latin typeface="Average"/>
              <a:ea typeface="Average"/>
              <a:cs typeface="Average"/>
              <a:sym typeface="Average"/>
            </a:endParaRPr>
          </a:p>
        </p:txBody>
      </p:sp>
      <p:sp>
        <p:nvSpPr>
          <p:cNvPr id="2035" name="Google Shape;2035;p123"/>
          <p:cNvSpPr/>
          <p:nvPr/>
        </p:nvSpPr>
        <p:spPr>
          <a:xfrm>
            <a:off x="2998529" y="1410625"/>
            <a:ext cx="1433400" cy="424500"/>
          </a:xfrm>
          <a:prstGeom prst="rect">
            <a:avLst/>
          </a:prstGeom>
          <a:solidFill>
            <a:srgbClr val="5EB2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verage"/>
                <a:ea typeface="Average"/>
                <a:cs typeface="Average"/>
                <a:sym typeface="Average"/>
              </a:rPr>
              <a:t>Data Node</a:t>
            </a:r>
            <a:endParaRPr b="0" i="0" sz="1200" u="none" cap="none" strike="noStrike">
              <a:solidFill>
                <a:srgbClr val="000000"/>
              </a:solidFill>
              <a:latin typeface="Arial"/>
              <a:ea typeface="Arial"/>
              <a:cs typeface="Arial"/>
              <a:sym typeface="Arial"/>
            </a:endParaRPr>
          </a:p>
        </p:txBody>
      </p:sp>
      <p:sp>
        <p:nvSpPr>
          <p:cNvPr id="2036" name="Google Shape;2036;p123"/>
          <p:cNvSpPr/>
          <p:nvPr/>
        </p:nvSpPr>
        <p:spPr>
          <a:xfrm>
            <a:off x="2998529" y="2069400"/>
            <a:ext cx="1433400" cy="424500"/>
          </a:xfrm>
          <a:prstGeom prst="rect">
            <a:avLst/>
          </a:prstGeom>
          <a:solidFill>
            <a:srgbClr val="5EB2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verage"/>
                <a:ea typeface="Average"/>
                <a:cs typeface="Average"/>
                <a:sym typeface="Average"/>
              </a:rPr>
              <a:t>Data Node</a:t>
            </a:r>
            <a:endParaRPr b="0" i="0" sz="1400" u="none" cap="none" strike="noStrike">
              <a:solidFill>
                <a:srgbClr val="000000"/>
              </a:solidFill>
              <a:latin typeface="Arial"/>
              <a:ea typeface="Arial"/>
              <a:cs typeface="Arial"/>
              <a:sym typeface="Arial"/>
            </a:endParaRPr>
          </a:p>
        </p:txBody>
      </p:sp>
      <p:sp>
        <p:nvSpPr>
          <p:cNvPr id="2037" name="Google Shape;2037;p123"/>
          <p:cNvSpPr/>
          <p:nvPr/>
        </p:nvSpPr>
        <p:spPr>
          <a:xfrm>
            <a:off x="2998529" y="2728200"/>
            <a:ext cx="1433400" cy="424500"/>
          </a:xfrm>
          <a:prstGeom prst="rect">
            <a:avLst/>
          </a:prstGeom>
          <a:solidFill>
            <a:srgbClr val="5EB2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verage"/>
                <a:ea typeface="Average"/>
                <a:cs typeface="Average"/>
                <a:sym typeface="Average"/>
              </a:rPr>
              <a:t>Data Node</a:t>
            </a:r>
            <a:endParaRPr b="0" i="0" sz="1400" u="none" cap="none" strike="noStrike">
              <a:solidFill>
                <a:srgbClr val="000000"/>
              </a:solidFill>
              <a:latin typeface="Arial"/>
              <a:ea typeface="Arial"/>
              <a:cs typeface="Arial"/>
              <a:sym typeface="Arial"/>
            </a:endParaRPr>
          </a:p>
        </p:txBody>
      </p:sp>
      <p:sp>
        <p:nvSpPr>
          <p:cNvPr id="2038" name="Google Shape;2038;p123"/>
          <p:cNvSpPr/>
          <p:nvPr/>
        </p:nvSpPr>
        <p:spPr>
          <a:xfrm>
            <a:off x="2998529" y="3451250"/>
            <a:ext cx="1433400" cy="424500"/>
          </a:xfrm>
          <a:prstGeom prst="rect">
            <a:avLst/>
          </a:prstGeom>
          <a:solidFill>
            <a:srgbClr val="5EB2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verage"/>
                <a:ea typeface="Average"/>
                <a:cs typeface="Average"/>
                <a:sym typeface="Average"/>
              </a:rPr>
              <a:t>Data Node</a:t>
            </a:r>
            <a:endParaRPr b="0" i="0" sz="1400" u="none" cap="none" strike="noStrike">
              <a:solidFill>
                <a:srgbClr val="000000"/>
              </a:solidFill>
              <a:latin typeface="Arial"/>
              <a:ea typeface="Arial"/>
              <a:cs typeface="Arial"/>
              <a:sym typeface="Arial"/>
            </a:endParaRPr>
          </a:p>
        </p:txBody>
      </p:sp>
      <p:cxnSp>
        <p:nvCxnSpPr>
          <p:cNvPr id="2039" name="Google Shape;2039;p123"/>
          <p:cNvCxnSpPr>
            <a:stCxn id="2034" idx="3"/>
            <a:endCxn id="2035" idx="1"/>
          </p:cNvCxnSpPr>
          <p:nvPr/>
        </p:nvCxnSpPr>
        <p:spPr>
          <a:xfrm flipH="1" rot="10800000">
            <a:off x="1505725" y="1622775"/>
            <a:ext cx="1492800" cy="950700"/>
          </a:xfrm>
          <a:prstGeom prst="straightConnector1">
            <a:avLst/>
          </a:prstGeom>
          <a:noFill/>
          <a:ln cap="flat" cmpd="sng" w="19050">
            <a:solidFill>
              <a:schemeClr val="lt1"/>
            </a:solidFill>
            <a:prstDash val="solid"/>
            <a:round/>
            <a:headEnd len="sm" w="sm" type="none"/>
            <a:tailEnd len="med" w="med" type="stealth"/>
          </a:ln>
        </p:spPr>
      </p:cxnSp>
      <p:cxnSp>
        <p:nvCxnSpPr>
          <p:cNvPr id="2040" name="Google Shape;2040;p123"/>
          <p:cNvCxnSpPr>
            <a:stCxn id="2034" idx="3"/>
            <a:endCxn id="2036" idx="1"/>
          </p:cNvCxnSpPr>
          <p:nvPr/>
        </p:nvCxnSpPr>
        <p:spPr>
          <a:xfrm flipH="1" rot="10800000">
            <a:off x="1505725" y="2281575"/>
            <a:ext cx="1492800" cy="291900"/>
          </a:xfrm>
          <a:prstGeom prst="straightConnector1">
            <a:avLst/>
          </a:prstGeom>
          <a:noFill/>
          <a:ln cap="flat" cmpd="sng" w="19050">
            <a:solidFill>
              <a:schemeClr val="lt1"/>
            </a:solidFill>
            <a:prstDash val="solid"/>
            <a:round/>
            <a:headEnd len="sm" w="sm" type="none"/>
            <a:tailEnd len="med" w="med" type="stealth"/>
          </a:ln>
        </p:spPr>
      </p:cxnSp>
      <p:cxnSp>
        <p:nvCxnSpPr>
          <p:cNvPr id="2041" name="Google Shape;2041;p123"/>
          <p:cNvCxnSpPr>
            <a:stCxn id="2034" idx="3"/>
          </p:cNvCxnSpPr>
          <p:nvPr/>
        </p:nvCxnSpPr>
        <p:spPr>
          <a:xfrm>
            <a:off x="1505725" y="2573475"/>
            <a:ext cx="1492800" cy="314700"/>
          </a:xfrm>
          <a:prstGeom prst="straightConnector1">
            <a:avLst/>
          </a:prstGeom>
          <a:noFill/>
          <a:ln cap="flat" cmpd="sng" w="19050">
            <a:solidFill>
              <a:schemeClr val="lt1"/>
            </a:solidFill>
            <a:prstDash val="solid"/>
            <a:round/>
            <a:headEnd len="sm" w="sm" type="none"/>
            <a:tailEnd len="med" w="med" type="stealth"/>
          </a:ln>
        </p:spPr>
      </p:cxnSp>
      <p:cxnSp>
        <p:nvCxnSpPr>
          <p:cNvPr id="2042" name="Google Shape;2042;p123"/>
          <p:cNvCxnSpPr>
            <a:stCxn id="2034" idx="3"/>
            <a:endCxn id="2038" idx="1"/>
          </p:cNvCxnSpPr>
          <p:nvPr/>
        </p:nvCxnSpPr>
        <p:spPr>
          <a:xfrm>
            <a:off x="1505725" y="2573475"/>
            <a:ext cx="1492800" cy="1089900"/>
          </a:xfrm>
          <a:prstGeom prst="straightConnector1">
            <a:avLst/>
          </a:prstGeom>
          <a:noFill/>
          <a:ln cap="flat" cmpd="sng" w="19050">
            <a:solidFill>
              <a:schemeClr val="lt1"/>
            </a:solidFill>
            <a:prstDash val="solid"/>
            <a:round/>
            <a:headEnd len="sm" w="sm" type="none"/>
            <a:tailEnd len="med" w="med" type="stealth"/>
          </a:ln>
        </p:spPr>
      </p:cxnSp>
      <p:sp>
        <p:nvSpPr>
          <p:cNvPr id="2043" name="Google Shape;2043;p123"/>
          <p:cNvSpPr txBox="1"/>
          <p:nvPr/>
        </p:nvSpPr>
        <p:spPr>
          <a:xfrm>
            <a:off x="2770500" y="3934950"/>
            <a:ext cx="1801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verage"/>
              <a:ea typeface="Average"/>
              <a:cs typeface="Average"/>
              <a:sym typeface="Average"/>
            </a:endParaRPr>
          </a:p>
        </p:txBody>
      </p:sp>
      <p:sp>
        <p:nvSpPr>
          <p:cNvPr id="2044" name="Google Shape;2044;p123"/>
          <p:cNvSpPr txBox="1"/>
          <p:nvPr/>
        </p:nvSpPr>
        <p:spPr>
          <a:xfrm>
            <a:off x="4785025" y="1463825"/>
            <a:ext cx="4280700" cy="3324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HDFS is Block Structured File System</a:t>
            </a:r>
            <a:endParaRPr b="0" i="0" sz="17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Each file divided into particular size</a:t>
            </a:r>
            <a:endParaRPr b="0" i="0" sz="17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These blocks stored across cluster one or more machines</a:t>
            </a:r>
            <a:endParaRPr b="0" i="0" sz="17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Follow Master/ Slave Architecture</a:t>
            </a:r>
            <a:endParaRPr b="0" i="0" sz="17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Master- Namenode</a:t>
            </a:r>
            <a:endParaRPr b="0" i="0" sz="17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Slave - Multiple Datanodes</a:t>
            </a:r>
            <a:endParaRPr b="0" i="0" sz="17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Datanodes can run on single machine or several machines</a:t>
            </a:r>
            <a:endParaRPr b="0" i="0" sz="17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031"/>
                                        </p:tgtEl>
                                        <p:attrNameLst>
                                          <p:attrName>style.visibility</p:attrName>
                                        </p:attrNameLst>
                                      </p:cBhvr>
                                      <p:to>
                                        <p:strVal val="visible"/>
                                      </p:to>
                                    </p:set>
                                    <p:anim calcmode="lin" valueType="num">
                                      <p:cBhvr additive="base">
                                        <p:cTn dur="1000"/>
                                        <p:tgtEl>
                                          <p:spTgt spid="203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4"/>
                                        </p:tgtEl>
                                        <p:attrNameLst>
                                          <p:attrName>style.visibility</p:attrName>
                                        </p:attrNameLst>
                                      </p:cBhvr>
                                      <p:to>
                                        <p:strVal val="visible"/>
                                      </p:to>
                                    </p:set>
                                    <p:animEffect filter="fade" transition="in">
                                      <p:cBhvr>
                                        <p:cTn dur="1000"/>
                                        <p:tgtEl>
                                          <p:spTgt spid="2034"/>
                                        </p:tgtEl>
                                      </p:cBhvr>
                                    </p:animEffect>
                                  </p:childTnLst>
                                </p:cTn>
                              </p:par>
                              <p:par>
                                <p:cTn fill="hold" nodeType="withEffect" presetClass="entr" presetID="10" presetSubtype="0">
                                  <p:stCondLst>
                                    <p:cond delay="0"/>
                                  </p:stCondLst>
                                  <p:childTnLst>
                                    <p:set>
                                      <p:cBhvr>
                                        <p:cTn dur="1" fill="hold">
                                          <p:stCondLst>
                                            <p:cond delay="0"/>
                                          </p:stCondLst>
                                        </p:cTn>
                                        <p:tgtEl>
                                          <p:spTgt spid="2035"/>
                                        </p:tgtEl>
                                        <p:attrNameLst>
                                          <p:attrName>style.visibility</p:attrName>
                                        </p:attrNameLst>
                                      </p:cBhvr>
                                      <p:to>
                                        <p:strVal val="visible"/>
                                      </p:to>
                                    </p:set>
                                    <p:animEffect filter="fade" transition="in">
                                      <p:cBhvr>
                                        <p:cTn dur="1000"/>
                                        <p:tgtEl>
                                          <p:spTgt spid="2035"/>
                                        </p:tgtEl>
                                      </p:cBhvr>
                                    </p:animEffect>
                                  </p:childTnLst>
                                </p:cTn>
                              </p:par>
                              <p:par>
                                <p:cTn fill="hold" nodeType="withEffect" presetClass="entr" presetID="10" presetSubtype="0">
                                  <p:stCondLst>
                                    <p:cond delay="0"/>
                                  </p:stCondLst>
                                  <p:childTnLst>
                                    <p:set>
                                      <p:cBhvr>
                                        <p:cTn dur="1" fill="hold">
                                          <p:stCondLst>
                                            <p:cond delay="0"/>
                                          </p:stCondLst>
                                        </p:cTn>
                                        <p:tgtEl>
                                          <p:spTgt spid="2036"/>
                                        </p:tgtEl>
                                        <p:attrNameLst>
                                          <p:attrName>style.visibility</p:attrName>
                                        </p:attrNameLst>
                                      </p:cBhvr>
                                      <p:to>
                                        <p:strVal val="visible"/>
                                      </p:to>
                                    </p:set>
                                    <p:animEffect filter="fade" transition="in">
                                      <p:cBhvr>
                                        <p:cTn dur="1000"/>
                                        <p:tgtEl>
                                          <p:spTgt spid="2036"/>
                                        </p:tgtEl>
                                      </p:cBhvr>
                                    </p:animEffect>
                                  </p:childTnLst>
                                </p:cTn>
                              </p:par>
                              <p:par>
                                <p:cTn fill="hold" nodeType="withEffect" presetClass="entr" presetID="10" presetSubtype="0">
                                  <p:stCondLst>
                                    <p:cond delay="0"/>
                                  </p:stCondLst>
                                  <p:childTnLst>
                                    <p:set>
                                      <p:cBhvr>
                                        <p:cTn dur="1" fill="hold">
                                          <p:stCondLst>
                                            <p:cond delay="0"/>
                                          </p:stCondLst>
                                        </p:cTn>
                                        <p:tgtEl>
                                          <p:spTgt spid="2037"/>
                                        </p:tgtEl>
                                        <p:attrNameLst>
                                          <p:attrName>style.visibility</p:attrName>
                                        </p:attrNameLst>
                                      </p:cBhvr>
                                      <p:to>
                                        <p:strVal val="visible"/>
                                      </p:to>
                                    </p:set>
                                    <p:animEffect filter="fade" transition="in">
                                      <p:cBhvr>
                                        <p:cTn dur="1000"/>
                                        <p:tgtEl>
                                          <p:spTgt spid="2037"/>
                                        </p:tgtEl>
                                      </p:cBhvr>
                                    </p:animEffect>
                                  </p:childTnLst>
                                </p:cTn>
                              </p:par>
                              <p:par>
                                <p:cTn fill="hold" nodeType="withEffect" presetClass="entr" presetID="10" presetSubtype="0">
                                  <p:stCondLst>
                                    <p:cond delay="0"/>
                                  </p:stCondLst>
                                  <p:childTnLst>
                                    <p:set>
                                      <p:cBhvr>
                                        <p:cTn dur="1" fill="hold">
                                          <p:stCondLst>
                                            <p:cond delay="0"/>
                                          </p:stCondLst>
                                        </p:cTn>
                                        <p:tgtEl>
                                          <p:spTgt spid="2038"/>
                                        </p:tgtEl>
                                        <p:attrNameLst>
                                          <p:attrName>style.visibility</p:attrName>
                                        </p:attrNameLst>
                                      </p:cBhvr>
                                      <p:to>
                                        <p:strVal val="visible"/>
                                      </p:to>
                                    </p:set>
                                    <p:animEffect filter="fade" transition="in">
                                      <p:cBhvr>
                                        <p:cTn dur="1000"/>
                                        <p:tgtEl>
                                          <p:spTgt spid="2038"/>
                                        </p:tgtEl>
                                      </p:cBhvr>
                                    </p:animEffect>
                                  </p:childTnLst>
                                </p:cTn>
                              </p:par>
                              <p:par>
                                <p:cTn fill="hold" nodeType="withEffect" presetClass="entr" presetID="10" presetSubtype="0">
                                  <p:stCondLst>
                                    <p:cond delay="0"/>
                                  </p:stCondLst>
                                  <p:childTnLst>
                                    <p:set>
                                      <p:cBhvr>
                                        <p:cTn dur="1" fill="hold">
                                          <p:stCondLst>
                                            <p:cond delay="0"/>
                                          </p:stCondLst>
                                        </p:cTn>
                                        <p:tgtEl>
                                          <p:spTgt spid="2039"/>
                                        </p:tgtEl>
                                        <p:attrNameLst>
                                          <p:attrName>style.visibility</p:attrName>
                                        </p:attrNameLst>
                                      </p:cBhvr>
                                      <p:to>
                                        <p:strVal val="visible"/>
                                      </p:to>
                                    </p:set>
                                    <p:animEffect filter="fade" transition="in">
                                      <p:cBhvr>
                                        <p:cTn dur="1000"/>
                                        <p:tgtEl>
                                          <p:spTgt spid="2039"/>
                                        </p:tgtEl>
                                      </p:cBhvr>
                                    </p:animEffect>
                                  </p:childTnLst>
                                </p:cTn>
                              </p:par>
                              <p:par>
                                <p:cTn fill="hold" nodeType="withEffect" presetClass="entr" presetID="10" presetSubtype="0">
                                  <p:stCondLst>
                                    <p:cond delay="0"/>
                                  </p:stCondLst>
                                  <p:childTnLst>
                                    <p:set>
                                      <p:cBhvr>
                                        <p:cTn dur="1" fill="hold">
                                          <p:stCondLst>
                                            <p:cond delay="0"/>
                                          </p:stCondLst>
                                        </p:cTn>
                                        <p:tgtEl>
                                          <p:spTgt spid="2040"/>
                                        </p:tgtEl>
                                        <p:attrNameLst>
                                          <p:attrName>style.visibility</p:attrName>
                                        </p:attrNameLst>
                                      </p:cBhvr>
                                      <p:to>
                                        <p:strVal val="visible"/>
                                      </p:to>
                                    </p:set>
                                    <p:animEffect filter="fade" transition="in">
                                      <p:cBhvr>
                                        <p:cTn dur="1000"/>
                                        <p:tgtEl>
                                          <p:spTgt spid="2040"/>
                                        </p:tgtEl>
                                      </p:cBhvr>
                                    </p:animEffect>
                                  </p:childTnLst>
                                </p:cTn>
                              </p:par>
                              <p:par>
                                <p:cTn fill="hold" nodeType="withEffect" presetClass="entr" presetID="10" presetSubtype="0">
                                  <p:stCondLst>
                                    <p:cond delay="0"/>
                                  </p:stCondLst>
                                  <p:childTnLst>
                                    <p:set>
                                      <p:cBhvr>
                                        <p:cTn dur="1" fill="hold">
                                          <p:stCondLst>
                                            <p:cond delay="0"/>
                                          </p:stCondLst>
                                        </p:cTn>
                                        <p:tgtEl>
                                          <p:spTgt spid="2041"/>
                                        </p:tgtEl>
                                        <p:attrNameLst>
                                          <p:attrName>style.visibility</p:attrName>
                                        </p:attrNameLst>
                                      </p:cBhvr>
                                      <p:to>
                                        <p:strVal val="visible"/>
                                      </p:to>
                                    </p:set>
                                    <p:animEffect filter="fade" transition="in">
                                      <p:cBhvr>
                                        <p:cTn dur="1000"/>
                                        <p:tgtEl>
                                          <p:spTgt spid="2041"/>
                                        </p:tgtEl>
                                      </p:cBhvr>
                                    </p:animEffect>
                                  </p:childTnLst>
                                </p:cTn>
                              </p:par>
                              <p:par>
                                <p:cTn fill="hold" nodeType="withEffect" presetClass="entr" presetID="10" presetSubtype="0">
                                  <p:stCondLst>
                                    <p:cond delay="0"/>
                                  </p:stCondLst>
                                  <p:childTnLst>
                                    <p:set>
                                      <p:cBhvr>
                                        <p:cTn dur="1" fill="hold">
                                          <p:stCondLst>
                                            <p:cond delay="0"/>
                                          </p:stCondLst>
                                        </p:cTn>
                                        <p:tgtEl>
                                          <p:spTgt spid="2042"/>
                                        </p:tgtEl>
                                        <p:attrNameLst>
                                          <p:attrName>style.visibility</p:attrName>
                                        </p:attrNameLst>
                                      </p:cBhvr>
                                      <p:to>
                                        <p:strVal val="visible"/>
                                      </p:to>
                                    </p:set>
                                    <p:animEffect filter="fade" transition="in">
                                      <p:cBhvr>
                                        <p:cTn dur="1000"/>
                                        <p:tgtEl>
                                          <p:spTgt spid="2042"/>
                                        </p:tgtEl>
                                      </p:cBhvr>
                                    </p:animEffect>
                                  </p:childTnLst>
                                </p:cTn>
                              </p:par>
                              <p:par>
                                <p:cTn fill="hold" nodeType="withEffect" presetClass="entr" presetID="10" presetSubtype="0">
                                  <p:stCondLst>
                                    <p:cond delay="0"/>
                                  </p:stCondLst>
                                  <p:childTnLst>
                                    <p:set>
                                      <p:cBhvr>
                                        <p:cTn dur="1" fill="hold">
                                          <p:stCondLst>
                                            <p:cond delay="0"/>
                                          </p:stCondLst>
                                        </p:cTn>
                                        <p:tgtEl>
                                          <p:spTgt spid="2043"/>
                                        </p:tgtEl>
                                        <p:attrNameLst>
                                          <p:attrName>style.visibility</p:attrName>
                                        </p:attrNameLst>
                                      </p:cBhvr>
                                      <p:to>
                                        <p:strVal val="visible"/>
                                      </p:to>
                                    </p:set>
                                    <p:animEffect filter="fade" transition="in">
                                      <p:cBhvr>
                                        <p:cTn dur="1000"/>
                                        <p:tgtEl>
                                          <p:spTgt spid="2043"/>
                                        </p:tgtEl>
                                      </p:cBhvr>
                                    </p:animEffect>
                                  </p:childTnLst>
                                </p:cTn>
                              </p:par>
                              <p:par>
                                <p:cTn fill="hold" nodeType="withEffect" presetClass="entr" presetID="10" presetSubtype="0">
                                  <p:stCondLst>
                                    <p:cond delay="0"/>
                                  </p:stCondLst>
                                  <p:childTnLst>
                                    <p:set>
                                      <p:cBhvr>
                                        <p:cTn dur="1" fill="hold">
                                          <p:stCondLst>
                                            <p:cond delay="0"/>
                                          </p:stCondLst>
                                        </p:cTn>
                                        <p:tgtEl>
                                          <p:spTgt spid="2044"/>
                                        </p:tgtEl>
                                        <p:attrNameLst>
                                          <p:attrName>style.visibility</p:attrName>
                                        </p:attrNameLst>
                                      </p:cBhvr>
                                      <p:to>
                                        <p:strVal val="visible"/>
                                      </p:to>
                                    </p:set>
                                    <p:animEffect filter="fade" transition="in">
                                      <p:cBhvr>
                                        <p:cTn dur="1000"/>
                                        <p:tgtEl>
                                          <p:spTgt spid="20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48" name="Shape 2048"/>
        <p:cNvGrpSpPr/>
        <p:nvPr/>
      </p:nvGrpSpPr>
      <p:grpSpPr>
        <a:xfrm>
          <a:off x="0" y="0"/>
          <a:ext cx="0" cy="0"/>
          <a:chOff x="0" y="0"/>
          <a:chExt cx="0" cy="0"/>
        </a:xfrm>
      </p:grpSpPr>
      <p:sp>
        <p:nvSpPr>
          <p:cNvPr id="2049" name="Google Shape;2049;p124"/>
          <p:cNvSpPr txBox="1"/>
          <p:nvPr>
            <p:ph type="title"/>
          </p:nvPr>
        </p:nvSpPr>
        <p:spPr>
          <a:xfrm>
            <a:off x="60450" y="1997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3100" u="sng">
                <a:solidFill>
                  <a:srgbClr val="E09214"/>
                </a:solidFill>
                <a:latin typeface="Merriweather"/>
                <a:ea typeface="Merriweather"/>
                <a:cs typeface="Merriweather"/>
                <a:sym typeface="Merriweather"/>
              </a:rPr>
              <a:t>HDFS Architecture</a:t>
            </a:r>
            <a:endParaRPr b="1" sz="3100" u="sng">
              <a:solidFill>
                <a:srgbClr val="E09214"/>
              </a:solidFill>
              <a:latin typeface="Merriweather"/>
              <a:ea typeface="Merriweather"/>
              <a:cs typeface="Merriweather"/>
              <a:sym typeface="Merriweather"/>
            </a:endParaRPr>
          </a:p>
        </p:txBody>
      </p:sp>
      <p:pic>
        <p:nvPicPr>
          <p:cNvPr id="2050" name="Google Shape;2050;p124"/>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2051" name="Google Shape;2051;p124"/>
          <p:cNvSpPr/>
          <p:nvPr/>
        </p:nvSpPr>
        <p:spPr>
          <a:xfrm>
            <a:off x="249150" y="2051975"/>
            <a:ext cx="1179600" cy="2646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Client</a:t>
            </a:r>
            <a:endParaRPr b="0" i="0" sz="1400" u="none" cap="none" strike="noStrike">
              <a:solidFill>
                <a:srgbClr val="000000"/>
              </a:solidFill>
              <a:latin typeface="Arial"/>
              <a:ea typeface="Arial"/>
              <a:cs typeface="Arial"/>
              <a:sym typeface="Arial"/>
            </a:endParaRPr>
          </a:p>
        </p:txBody>
      </p:sp>
      <p:sp>
        <p:nvSpPr>
          <p:cNvPr id="2052" name="Google Shape;2052;p124"/>
          <p:cNvSpPr/>
          <p:nvPr/>
        </p:nvSpPr>
        <p:spPr>
          <a:xfrm>
            <a:off x="2450925" y="1525575"/>
            <a:ext cx="1227900" cy="3381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Namenode</a:t>
            </a:r>
            <a:endParaRPr b="0" i="0" sz="1400" u="none" cap="none" strike="noStrike">
              <a:solidFill>
                <a:srgbClr val="000000"/>
              </a:solidFill>
              <a:latin typeface="Arial"/>
              <a:ea typeface="Arial"/>
              <a:cs typeface="Arial"/>
              <a:sym typeface="Arial"/>
            </a:endParaRPr>
          </a:p>
        </p:txBody>
      </p:sp>
      <p:sp>
        <p:nvSpPr>
          <p:cNvPr id="2053" name="Google Shape;2053;p124"/>
          <p:cNvSpPr/>
          <p:nvPr/>
        </p:nvSpPr>
        <p:spPr>
          <a:xfrm>
            <a:off x="1225175" y="2823575"/>
            <a:ext cx="1179600" cy="978000"/>
          </a:xfrm>
          <a:prstGeom prst="rect">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124"/>
          <p:cNvSpPr/>
          <p:nvPr/>
        </p:nvSpPr>
        <p:spPr>
          <a:xfrm>
            <a:off x="5670900" y="2448575"/>
            <a:ext cx="1536300" cy="1353000"/>
          </a:xfrm>
          <a:prstGeom prst="rect">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5" name="Google Shape;2055;p124"/>
          <p:cNvSpPr/>
          <p:nvPr/>
        </p:nvSpPr>
        <p:spPr>
          <a:xfrm>
            <a:off x="7421300" y="2448575"/>
            <a:ext cx="1536300" cy="1353000"/>
          </a:xfrm>
          <a:prstGeom prst="rect">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6" name="Google Shape;2056;p124"/>
          <p:cNvSpPr/>
          <p:nvPr/>
        </p:nvSpPr>
        <p:spPr>
          <a:xfrm>
            <a:off x="4620850" y="4477450"/>
            <a:ext cx="1484100" cy="3966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Client</a:t>
            </a:r>
            <a:endParaRPr b="0" i="0" sz="1800" u="none" cap="none" strike="noStrike">
              <a:solidFill>
                <a:srgbClr val="000000"/>
              </a:solidFill>
              <a:latin typeface="Arial"/>
              <a:ea typeface="Arial"/>
              <a:cs typeface="Arial"/>
              <a:sym typeface="Arial"/>
            </a:endParaRPr>
          </a:p>
        </p:txBody>
      </p:sp>
      <p:cxnSp>
        <p:nvCxnSpPr>
          <p:cNvPr id="2057" name="Google Shape;2057;p124"/>
          <p:cNvCxnSpPr/>
          <p:nvPr/>
        </p:nvCxnSpPr>
        <p:spPr>
          <a:xfrm>
            <a:off x="825825" y="1694625"/>
            <a:ext cx="1625100" cy="0"/>
          </a:xfrm>
          <a:prstGeom prst="straightConnector1">
            <a:avLst/>
          </a:prstGeom>
          <a:noFill/>
          <a:ln cap="flat" cmpd="sng" w="19050">
            <a:solidFill>
              <a:srgbClr val="000000"/>
            </a:solidFill>
            <a:prstDash val="solid"/>
            <a:round/>
            <a:headEnd len="sm" w="sm" type="none"/>
            <a:tailEnd len="med" w="med" type="stealth"/>
          </a:ln>
        </p:spPr>
      </p:cxnSp>
      <p:cxnSp>
        <p:nvCxnSpPr>
          <p:cNvPr id="2058" name="Google Shape;2058;p124"/>
          <p:cNvCxnSpPr>
            <a:stCxn id="2051" idx="0"/>
          </p:cNvCxnSpPr>
          <p:nvPr/>
        </p:nvCxnSpPr>
        <p:spPr>
          <a:xfrm rot="10800000">
            <a:off x="825750" y="1683575"/>
            <a:ext cx="13200" cy="368400"/>
          </a:xfrm>
          <a:prstGeom prst="straightConnector1">
            <a:avLst/>
          </a:prstGeom>
          <a:noFill/>
          <a:ln cap="flat" cmpd="sng" w="19050">
            <a:solidFill>
              <a:srgbClr val="000000"/>
            </a:solidFill>
            <a:prstDash val="solid"/>
            <a:round/>
            <a:headEnd len="sm" w="sm" type="none"/>
            <a:tailEnd len="sm" w="sm" type="none"/>
          </a:ln>
        </p:spPr>
      </p:cxnSp>
      <p:sp>
        <p:nvSpPr>
          <p:cNvPr id="2059" name="Google Shape;2059;p124"/>
          <p:cNvSpPr/>
          <p:nvPr/>
        </p:nvSpPr>
        <p:spPr>
          <a:xfrm>
            <a:off x="1324725" y="2956025"/>
            <a:ext cx="396000" cy="338100"/>
          </a:xfrm>
          <a:prstGeom prst="rect">
            <a:avLst/>
          </a:prstGeom>
          <a:solidFill>
            <a:srgbClr val="65ABF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0" name="Google Shape;2060;p124"/>
          <p:cNvSpPr/>
          <p:nvPr/>
        </p:nvSpPr>
        <p:spPr>
          <a:xfrm>
            <a:off x="1889025" y="2956025"/>
            <a:ext cx="396000" cy="338100"/>
          </a:xfrm>
          <a:prstGeom prst="rect">
            <a:avLst/>
          </a:prstGeom>
          <a:solidFill>
            <a:srgbClr val="65ABF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1" name="Google Shape;2061;p124"/>
          <p:cNvSpPr/>
          <p:nvPr/>
        </p:nvSpPr>
        <p:spPr>
          <a:xfrm>
            <a:off x="1569250" y="3401450"/>
            <a:ext cx="396000" cy="338100"/>
          </a:xfrm>
          <a:prstGeom prst="rect">
            <a:avLst/>
          </a:prstGeom>
          <a:solidFill>
            <a:srgbClr val="65ABF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2" name="Google Shape;2062;p124"/>
          <p:cNvSpPr/>
          <p:nvPr/>
        </p:nvSpPr>
        <p:spPr>
          <a:xfrm>
            <a:off x="2475075" y="2823575"/>
            <a:ext cx="1179600" cy="978000"/>
          </a:xfrm>
          <a:prstGeom prst="rect">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3" name="Google Shape;2063;p124"/>
          <p:cNvSpPr/>
          <p:nvPr/>
        </p:nvSpPr>
        <p:spPr>
          <a:xfrm>
            <a:off x="2574625" y="2956025"/>
            <a:ext cx="396000" cy="338100"/>
          </a:xfrm>
          <a:prstGeom prst="rect">
            <a:avLst/>
          </a:prstGeom>
          <a:solidFill>
            <a:srgbClr val="65ABF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4" name="Google Shape;2064;p124"/>
          <p:cNvSpPr/>
          <p:nvPr/>
        </p:nvSpPr>
        <p:spPr>
          <a:xfrm>
            <a:off x="3138925" y="2956025"/>
            <a:ext cx="396000" cy="338100"/>
          </a:xfrm>
          <a:prstGeom prst="rect">
            <a:avLst/>
          </a:prstGeom>
          <a:solidFill>
            <a:srgbClr val="65ABF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5" name="Google Shape;2065;p124"/>
          <p:cNvSpPr/>
          <p:nvPr/>
        </p:nvSpPr>
        <p:spPr>
          <a:xfrm>
            <a:off x="2819150" y="3401450"/>
            <a:ext cx="396000" cy="338100"/>
          </a:xfrm>
          <a:prstGeom prst="rect">
            <a:avLst/>
          </a:prstGeom>
          <a:solidFill>
            <a:srgbClr val="65ABF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6" name="Google Shape;2066;p124"/>
          <p:cNvSpPr/>
          <p:nvPr/>
        </p:nvSpPr>
        <p:spPr>
          <a:xfrm>
            <a:off x="3730950" y="2834125"/>
            <a:ext cx="1179600" cy="978000"/>
          </a:xfrm>
          <a:prstGeom prst="rect">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7" name="Google Shape;2067;p124"/>
          <p:cNvSpPr/>
          <p:nvPr/>
        </p:nvSpPr>
        <p:spPr>
          <a:xfrm>
            <a:off x="3830513" y="2956025"/>
            <a:ext cx="396000" cy="338100"/>
          </a:xfrm>
          <a:prstGeom prst="rect">
            <a:avLst/>
          </a:prstGeom>
          <a:solidFill>
            <a:srgbClr val="65ABF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8" name="Google Shape;2068;p124"/>
          <p:cNvSpPr/>
          <p:nvPr/>
        </p:nvSpPr>
        <p:spPr>
          <a:xfrm>
            <a:off x="4394813" y="2956025"/>
            <a:ext cx="396000" cy="338100"/>
          </a:xfrm>
          <a:prstGeom prst="rect">
            <a:avLst/>
          </a:prstGeom>
          <a:solidFill>
            <a:srgbClr val="65ABF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9" name="Google Shape;2069;p124"/>
          <p:cNvSpPr/>
          <p:nvPr/>
        </p:nvSpPr>
        <p:spPr>
          <a:xfrm>
            <a:off x="4075038" y="3401450"/>
            <a:ext cx="396000" cy="338100"/>
          </a:xfrm>
          <a:prstGeom prst="rect">
            <a:avLst/>
          </a:prstGeom>
          <a:solidFill>
            <a:srgbClr val="65ABF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70" name="Google Shape;2070;p124"/>
          <p:cNvCxnSpPr>
            <a:endCxn id="2051" idx="2"/>
          </p:cNvCxnSpPr>
          <p:nvPr/>
        </p:nvCxnSpPr>
        <p:spPr>
          <a:xfrm rot="10800000">
            <a:off x="838950" y="2316575"/>
            <a:ext cx="17100" cy="1165200"/>
          </a:xfrm>
          <a:prstGeom prst="straightConnector1">
            <a:avLst/>
          </a:prstGeom>
          <a:noFill/>
          <a:ln cap="flat" cmpd="sng" w="19050">
            <a:solidFill>
              <a:srgbClr val="000000"/>
            </a:solidFill>
            <a:prstDash val="solid"/>
            <a:round/>
            <a:headEnd len="sm" w="sm" type="none"/>
            <a:tailEnd len="med" w="med" type="triangle"/>
          </a:ln>
        </p:spPr>
      </p:cxnSp>
      <p:cxnSp>
        <p:nvCxnSpPr>
          <p:cNvPr id="2071" name="Google Shape;2071;p124"/>
          <p:cNvCxnSpPr/>
          <p:nvPr/>
        </p:nvCxnSpPr>
        <p:spPr>
          <a:xfrm rot="10800000">
            <a:off x="855750" y="3477875"/>
            <a:ext cx="381900" cy="9900"/>
          </a:xfrm>
          <a:prstGeom prst="straightConnector1">
            <a:avLst/>
          </a:prstGeom>
          <a:noFill/>
          <a:ln cap="flat" cmpd="sng" w="19050">
            <a:solidFill>
              <a:srgbClr val="000000"/>
            </a:solidFill>
            <a:prstDash val="solid"/>
            <a:round/>
            <a:headEnd len="sm" w="sm" type="none"/>
            <a:tailEnd len="sm" w="sm" type="none"/>
          </a:ln>
        </p:spPr>
      </p:cxnSp>
      <p:cxnSp>
        <p:nvCxnSpPr>
          <p:cNvPr id="2072" name="Google Shape;2072;p124"/>
          <p:cNvCxnSpPr/>
          <p:nvPr/>
        </p:nvCxnSpPr>
        <p:spPr>
          <a:xfrm rot="10800000">
            <a:off x="4264750" y="3801525"/>
            <a:ext cx="16800" cy="885900"/>
          </a:xfrm>
          <a:prstGeom prst="straightConnector1">
            <a:avLst/>
          </a:prstGeom>
          <a:noFill/>
          <a:ln cap="flat" cmpd="sng" w="19050">
            <a:solidFill>
              <a:srgbClr val="000000"/>
            </a:solidFill>
            <a:prstDash val="solid"/>
            <a:round/>
            <a:headEnd len="sm" w="sm" type="none"/>
            <a:tailEnd len="med" w="med" type="triangle"/>
          </a:ln>
        </p:spPr>
      </p:cxnSp>
      <p:cxnSp>
        <p:nvCxnSpPr>
          <p:cNvPr id="2073" name="Google Shape;2073;p124"/>
          <p:cNvCxnSpPr>
            <a:stCxn id="2056" idx="1"/>
          </p:cNvCxnSpPr>
          <p:nvPr/>
        </p:nvCxnSpPr>
        <p:spPr>
          <a:xfrm flipH="1">
            <a:off x="4271350" y="4675750"/>
            <a:ext cx="349500" cy="11700"/>
          </a:xfrm>
          <a:prstGeom prst="straightConnector1">
            <a:avLst/>
          </a:prstGeom>
          <a:noFill/>
          <a:ln cap="flat" cmpd="sng" w="19050">
            <a:solidFill>
              <a:srgbClr val="000000"/>
            </a:solidFill>
            <a:prstDash val="solid"/>
            <a:round/>
            <a:headEnd len="sm" w="sm" type="none"/>
            <a:tailEnd len="sm" w="sm" type="none"/>
          </a:ln>
        </p:spPr>
      </p:cxnSp>
      <p:cxnSp>
        <p:nvCxnSpPr>
          <p:cNvPr id="2074" name="Google Shape;2074;p124"/>
          <p:cNvCxnSpPr/>
          <p:nvPr/>
        </p:nvCxnSpPr>
        <p:spPr>
          <a:xfrm flipH="1" rot="10800000">
            <a:off x="6672475" y="3801650"/>
            <a:ext cx="1800" cy="936000"/>
          </a:xfrm>
          <a:prstGeom prst="straightConnector1">
            <a:avLst/>
          </a:prstGeom>
          <a:noFill/>
          <a:ln cap="flat" cmpd="sng" w="19050">
            <a:solidFill>
              <a:srgbClr val="000000"/>
            </a:solidFill>
            <a:prstDash val="solid"/>
            <a:round/>
            <a:headEnd len="sm" w="sm" type="none"/>
            <a:tailEnd len="med" w="med" type="triangle"/>
          </a:ln>
        </p:spPr>
      </p:cxnSp>
      <p:cxnSp>
        <p:nvCxnSpPr>
          <p:cNvPr id="2075" name="Google Shape;2075;p124"/>
          <p:cNvCxnSpPr/>
          <p:nvPr/>
        </p:nvCxnSpPr>
        <p:spPr>
          <a:xfrm flipH="1">
            <a:off x="6104875" y="4737650"/>
            <a:ext cx="587700" cy="9300"/>
          </a:xfrm>
          <a:prstGeom prst="straightConnector1">
            <a:avLst/>
          </a:prstGeom>
          <a:noFill/>
          <a:ln cap="flat" cmpd="sng" w="19050">
            <a:solidFill>
              <a:srgbClr val="000000"/>
            </a:solidFill>
            <a:prstDash val="solid"/>
            <a:round/>
            <a:headEnd len="sm" w="sm" type="none"/>
            <a:tailEnd len="sm" w="sm" type="none"/>
          </a:ln>
        </p:spPr>
      </p:cxnSp>
      <p:cxnSp>
        <p:nvCxnSpPr>
          <p:cNvPr id="2076" name="Google Shape;2076;p124"/>
          <p:cNvCxnSpPr/>
          <p:nvPr/>
        </p:nvCxnSpPr>
        <p:spPr>
          <a:xfrm>
            <a:off x="3678825" y="1676225"/>
            <a:ext cx="1625100" cy="0"/>
          </a:xfrm>
          <a:prstGeom prst="straightConnector1">
            <a:avLst/>
          </a:prstGeom>
          <a:noFill/>
          <a:ln cap="flat" cmpd="sng" w="19050">
            <a:solidFill>
              <a:srgbClr val="000000"/>
            </a:solidFill>
            <a:prstDash val="solid"/>
            <a:round/>
            <a:headEnd len="sm" w="sm" type="none"/>
            <a:tailEnd len="med" w="med" type="stealth"/>
          </a:ln>
        </p:spPr>
      </p:cxnSp>
      <p:cxnSp>
        <p:nvCxnSpPr>
          <p:cNvPr id="2077" name="Google Shape;2077;p124"/>
          <p:cNvCxnSpPr>
            <a:stCxn id="2052" idx="3"/>
            <a:endCxn id="2054" idx="0"/>
          </p:cNvCxnSpPr>
          <p:nvPr/>
        </p:nvCxnSpPr>
        <p:spPr>
          <a:xfrm>
            <a:off x="3678825" y="1694625"/>
            <a:ext cx="2760300" cy="753900"/>
          </a:xfrm>
          <a:prstGeom prst="straightConnector1">
            <a:avLst/>
          </a:prstGeom>
          <a:noFill/>
          <a:ln cap="flat" cmpd="sng" w="19050">
            <a:solidFill>
              <a:srgbClr val="000000"/>
            </a:solidFill>
            <a:prstDash val="solid"/>
            <a:round/>
            <a:headEnd len="sm" w="sm" type="none"/>
            <a:tailEnd len="med" w="med" type="stealth"/>
          </a:ln>
        </p:spPr>
      </p:cxnSp>
      <p:sp>
        <p:nvSpPr>
          <p:cNvPr id="2078" name="Google Shape;2078;p124"/>
          <p:cNvSpPr txBox="1"/>
          <p:nvPr/>
        </p:nvSpPr>
        <p:spPr>
          <a:xfrm>
            <a:off x="34825" y="1246650"/>
            <a:ext cx="21975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Metadata Operations</a:t>
            </a:r>
            <a:endParaRPr b="0" i="0" sz="1700" u="none" cap="none" strike="noStrike">
              <a:solidFill>
                <a:srgbClr val="000000"/>
              </a:solidFill>
              <a:latin typeface="Average"/>
              <a:ea typeface="Average"/>
              <a:cs typeface="Average"/>
              <a:sym typeface="Average"/>
            </a:endParaRPr>
          </a:p>
        </p:txBody>
      </p:sp>
      <p:sp>
        <p:nvSpPr>
          <p:cNvPr id="2079" name="Google Shape;2079;p124"/>
          <p:cNvSpPr txBox="1"/>
          <p:nvPr/>
        </p:nvSpPr>
        <p:spPr>
          <a:xfrm>
            <a:off x="5290800" y="1387300"/>
            <a:ext cx="16251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Metadata </a:t>
            </a:r>
            <a:endParaRPr b="0" i="0" sz="1700" u="none" cap="none" strike="noStrike">
              <a:solidFill>
                <a:srgbClr val="000000"/>
              </a:solidFill>
              <a:latin typeface="Average"/>
              <a:ea typeface="Average"/>
              <a:cs typeface="Average"/>
              <a:sym typeface="Average"/>
            </a:endParaRPr>
          </a:p>
        </p:txBody>
      </p:sp>
      <p:sp>
        <p:nvSpPr>
          <p:cNvPr id="2080" name="Google Shape;2080;p124"/>
          <p:cNvSpPr txBox="1"/>
          <p:nvPr/>
        </p:nvSpPr>
        <p:spPr>
          <a:xfrm>
            <a:off x="350400" y="3400400"/>
            <a:ext cx="9639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Read </a:t>
            </a:r>
            <a:endParaRPr b="0" i="0" sz="2000" u="none" cap="none" strike="noStrike">
              <a:solidFill>
                <a:srgbClr val="000000"/>
              </a:solidFill>
              <a:latin typeface="Average"/>
              <a:ea typeface="Average"/>
              <a:cs typeface="Average"/>
              <a:sym typeface="Average"/>
            </a:endParaRPr>
          </a:p>
        </p:txBody>
      </p:sp>
      <p:sp>
        <p:nvSpPr>
          <p:cNvPr id="2081" name="Google Shape;2081;p124"/>
          <p:cNvSpPr txBox="1"/>
          <p:nvPr/>
        </p:nvSpPr>
        <p:spPr>
          <a:xfrm>
            <a:off x="4281550" y="3992363"/>
            <a:ext cx="9639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Write </a:t>
            </a:r>
            <a:endParaRPr b="0" i="0" sz="2000" u="none" cap="none" strike="noStrike">
              <a:solidFill>
                <a:srgbClr val="000000"/>
              </a:solidFill>
              <a:latin typeface="Average"/>
              <a:ea typeface="Average"/>
              <a:cs typeface="Average"/>
              <a:sym typeface="Average"/>
            </a:endParaRPr>
          </a:p>
        </p:txBody>
      </p:sp>
      <p:sp>
        <p:nvSpPr>
          <p:cNvPr id="2082" name="Google Shape;2082;p124"/>
          <p:cNvSpPr txBox="1"/>
          <p:nvPr/>
        </p:nvSpPr>
        <p:spPr>
          <a:xfrm>
            <a:off x="5205150" y="1839200"/>
            <a:ext cx="24678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Black Operations </a:t>
            </a:r>
            <a:endParaRPr b="0" i="0" sz="1700" u="none" cap="none" strike="noStrike">
              <a:solidFill>
                <a:srgbClr val="000000"/>
              </a:solidFill>
              <a:latin typeface="Average"/>
              <a:ea typeface="Average"/>
              <a:cs typeface="Average"/>
              <a:sym typeface="Average"/>
            </a:endParaRPr>
          </a:p>
        </p:txBody>
      </p:sp>
      <p:sp>
        <p:nvSpPr>
          <p:cNvPr id="2083" name="Google Shape;2083;p124"/>
          <p:cNvSpPr/>
          <p:nvPr/>
        </p:nvSpPr>
        <p:spPr>
          <a:xfrm>
            <a:off x="5817927" y="2617925"/>
            <a:ext cx="440100" cy="396600"/>
          </a:xfrm>
          <a:prstGeom prst="rect">
            <a:avLst/>
          </a:prstGeom>
          <a:solidFill>
            <a:srgbClr val="65ABF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4" name="Google Shape;2084;p124"/>
          <p:cNvSpPr/>
          <p:nvPr/>
        </p:nvSpPr>
        <p:spPr>
          <a:xfrm>
            <a:off x="6568177" y="2609101"/>
            <a:ext cx="440100" cy="368400"/>
          </a:xfrm>
          <a:prstGeom prst="rect">
            <a:avLst/>
          </a:prstGeom>
          <a:solidFill>
            <a:srgbClr val="65ABF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5" name="Google Shape;2085;p124"/>
          <p:cNvSpPr/>
          <p:nvPr/>
        </p:nvSpPr>
        <p:spPr>
          <a:xfrm>
            <a:off x="6141326" y="3212000"/>
            <a:ext cx="440100" cy="368400"/>
          </a:xfrm>
          <a:prstGeom prst="rect">
            <a:avLst/>
          </a:prstGeom>
          <a:solidFill>
            <a:srgbClr val="65ABF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124"/>
          <p:cNvSpPr/>
          <p:nvPr/>
        </p:nvSpPr>
        <p:spPr>
          <a:xfrm>
            <a:off x="7931926" y="3253900"/>
            <a:ext cx="440100" cy="368400"/>
          </a:xfrm>
          <a:prstGeom prst="rect">
            <a:avLst/>
          </a:prstGeom>
          <a:solidFill>
            <a:srgbClr val="65ABF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7" name="Google Shape;2087;p124"/>
          <p:cNvSpPr/>
          <p:nvPr/>
        </p:nvSpPr>
        <p:spPr>
          <a:xfrm>
            <a:off x="8421277" y="2632026"/>
            <a:ext cx="440100" cy="368400"/>
          </a:xfrm>
          <a:prstGeom prst="rect">
            <a:avLst/>
          </a:prstGeom>
          <a:solidFill>
            <a:srgbClr val="65ABF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8" name="Google Shape;2088;p124"/>
          <p:cNvSpPr/>
          <p:nvPr/>
        </p:nvSpPr>
        <p:spPr>
          <a:xfrm>
            <a:off x="7594190" y="2617925"/>
            <a:ext cx="440100" cy="396600"/>
          </a:xfrm>
          <a:prstGeom prst="rect">
            <a:avLst/>
          </a:prstGeom>
          <a:solidFill>
            <a:srgbClr val="65ABF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124"/>
          <p:cNvSpPr/>
          <p:nvPr/>
        </p:nvSpPr>
        <p:spPr>
          <a:xfrm>
            <a:off x="1040775" y="2616825"/>
            <a:ext cx="4048200" cy="14421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124"/>
          <p:cNvSpPr txBox="1"/>
          <p:nvPr/>
        </p:nvSpPr>
        <p:spPr>
          <a:xfrm>
            <a:off x="2406850" y="3784838"/>
            <a:ext cx="1874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Datanodes(Rack 1)</a:t>
            </a:r>
            <a:endParaRPr b="0" i="0" sz="1400" u="none" cap="none" strike="noStrike">
              <a:solidFill>
                <a:srgbClr val="000000"/>
              </a:solidFill>
              <a:latin typeface="Average"/>
              <a:ea typeface="Average"/>
              <a:cs typeface="Average"/>
              <a:sym typeface="Average"/>
            </a:endParaRPr>
          </a:p>
        </p:txBody>
      </p:sp>
      <p:sp>
        <p:nvSpPr>
          <p:cNvPr id="2091" name="Google Shape;2091;p124"/>
          <p:cNvSpPr/>
          <p:nvPr/>
        </p:nvSpPr>
        <p:spPr>
          <a:xfrm>
            <a:off x="5530975" y="2291100"/>
            <a:ext cx="3502200" cy="1787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2" name="Google Shape;2092;p124"/>
          <p:cNvSpPr txBox="1"/>
          <p:nvPr/>
        </p:nvSpPr>
        <p:spPr>
          <a:xfrm>
            <a:off x="6811550" y="3785475"/>
            <a:ext cx="1769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Datanodes(Rack 2)</a:t>
            </a:r>
            <a:endParaRPr b="0" i="0" sz="1400" u="none" cap="none" strike="noStrike">
              <a:solidFill>
                <a:srgbClr val="000000"/>
              </a:solidFill>
              <a:latin typeface="Average"/>
              <a:ea typeface="Average"/>
              <a:cs typeface="Average"/>
              <a:sym typeface="Average"/>
            </a:endParaRPr>
          </a:p>
        </p:txBody>
      </p:sp>
      <p:sp>
        <p:nvSpPr>
          <p:cNvPr id="2093" name="Google Shape;2093;p124"/>
          <p:cNvSpPr txBox="1"/>
          <p:nvPr/>
        </p:nvSpPr>
        <p:spPr>
          <a:xfrm>
            <a:off x="34825" y="1246650"/>
            <a:ext cx="21975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Metadata Operations</a:t>
            </a:r>
            <a:endParaRPr b="0" i="0" sz="1700" u="none" cap="none" strike="noStrike">
              <a:solidFill>
                <a:srgbClr val="000000"/>
              </a:solidFill>
              <a:latin typeface="Average"/>
              <a:ea typeface="Average"/>
              <a:cs typeface="Average"/>
              <a:sym typeface="Average"/>
            </a:endParaRPr>
          </a:p>
        </p:txBody>
      </p:sp>
      <p:sp>
        <p:nvSpPr>
          <p:cNvPr id="2094" name="Google Shape;2094;p124"/>
          <p:cNvSpPr txBox="1"/>
          <p:nvPr/>
        </p:nvSpPr>
        <p:spPr>
          <a:xfrm>
            <a:off x="40800" y="784050"/>
            <a:ext cx="40482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Name Node</a:t>
            </a:r>
            <a:endParaRPr b="0" i="0" sz="22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4"/>
                                        </p:tgtEl>
                                        <p:attrNameLst>
                                          <p:attrName>style.visibility</p:attrName>
                                        </p:attrNameLst>
                                      </p:cBhvr>
                                      <p:to>
                                        <p:strVal val="visible"/>
                                      </p:to>
                                    </p:set>
                                    <p:animEffect filter="fade" transition="in">
                                      <p:cBhvr>
                                        <p:cTn dur="1000"/>
                                        <p:tgtEl>
                                          <p:spTgt spid="20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1"/>
                                        </p:tgtEl>
                                        <p:attrNameLst>
                                          <p:attrName>style.visibility</p:attrName>
                                        </p:attrNameLst>
                                      </p:cBhvr>
                                      <p:to>
                                        <p:strVal val="visible"/>
                                      </p:to>
                                    </p:set>
                                    <p:animEffect filter="fade" transition="in">
                                      <p:cBhvr>
                                        <p:cTn dur="1000"/>
                                        <p:tgtEl>
                                          <p:spTgt spid="2051"/>
                                        </p:tgtEl>
                                      </p:cBhvr>
                                    </p:animEffect>
                                  </p:childTnLst>
                                </p:cTn>
                              </p:par>
                              <p:par>
                                <p:cTn fill="hold" nodeType="withEffect" presetClass="entr" presetID="10" presetSubtype="0">
                                  <p:stCondLst>
                                    <p:cond delay="0"/>
                                  </p:stCondLst>
                                  <p:childTnLst>
                                    <p:set>
                                      <p:cBhvr>
                                        <p:cTn dur="1" fill="hold">
                                          <p:stCondLst>
                                            <p:cond delay="0"/>
                                          </p:stCondLst>
                                        </p:cTn>
                                        <p:tgtEl>
                                          <p:spTgt spid="2052"/>
                                        </p:tgtEl>
                                        <p:attrNameLst>
                                          <p:attrName>style.visibility</p:attrName>
                                        </p:attrNameLst>
                                      </p:cBhvr>
                                      <p:to>
                                        <p:strVal val="visible"/>
                                      </p:to>
                                    </p:set>
                                    <p:animEffect filter="fade" transition="in">
                                      <p:cBhvr>
                                        <p:cTn dur="1000"/>
                                        <p:tgtEl>
                                          <p:spTgt spid="2052"/>
                                        </p:tgtEl>
                                      </p:cBhvr>
                                    </p:animEffect>
                                  </p:childTnLst>
                                </p:cTn>
                              </p:par>
                              <p:par>
                                <p:cTn fill="hold" nodeType="withEffect" presetClass="entr" presetID="10" presetSubtype="0">
                                  <p:stCondLst>
                                    <p:cond delay="0"/>
                                  </p:stCondLst>
                                  <p:childTnLst>
                                    <p:set>
                                      <p:cBhvr>
                                        <p:cTn dur="1" fill="hold">
                                          <p:stCondLst>
                                            <p:cond delay="0"/>
                                          </p:stCondLst>
                                        </p:cTn>
                                        <p:tgtEl>
                                          <p:spTgt spid="2053"/>
                                        </p:tgtEl>
                                        <p:attrNameLst>
                                          <p:attrName>style.visibility</p:attrName>
                                        </p:attrNameLst>
                                      </p:cBhvr>
                                      <p:to>
                                        <p:strVal val="visible"/>
                                      </p:to>
                                    </p:set>
                                    <p:animEffect filter="fade" transition="in">
                                      <p:cBhvr>
                                        <p:cTn dur="1000"/>
                                        <p:tgtEl>
                                          <p:spTgt spid="2053"/>
                                        </p:tgtEl>
                                      </p:cBhvr>
                                    </p:animEffect>
                                  </p:childTnLst>
                                </p:cTn>
                              </p:par>
                              <p:par>
                                <p:cTn fill="hold" nodeType="withEffect" presetClass="entr" presetID="10" presetSubtype="0">
                                  <p:stCondLst>
                                    <p:cond delay="0"/>
                                  </p:stCondLst>
                                  <p:childTnLst>
                                    <p:set>
                                      <p:cBhvr>
                                        <p:cTn dur="1" fill="hold">
                                          <p:stCondLst>
                                            <p:cond delay="0"/>
                                          </p:stCondLst>
                                        </p:cTn>
                                        <p:tgtEl>
                                          <p:spTgt spid="2054"/>
                                        </p:tgtEl>
                                        <p:attrNameLst>
                                          <p:attrName>style.visibility</p:attrName>
                                        </p:attrNameLst>
                                      </p:cBhvr>
                                      <p:to>
                                        <p:strVal val="visible"/>
                                      </p:to>
                                    </p:set>
                                    <p:animEffect filter="fade" transition="in">
                                      <p:cBhvr>
                                        <p:cTn dur="1000"/>
                                        <p:tgtEl>
                                          <p:spTgt spid="2054"/>
                                        </p:tgtEl>
                                      </p:cBhvr>
                                    </p:animEffect>
                                  </p:childTnLst>
                                </p:cTn>
                              </p:par>
                              <p:par>
                                <p:cTn fill="hold" nodeType="withEffect" presetClass="entr" presetID="10" presetSubtype="0">
                                  <p:stCondLst>
                                    <p:cond delay="0"/>
                                  </p:stCondLst>
                                  <p:childTnLst>
                                    <p:set>
                                      <p:cBhvr>
                                        <p:cTn dur="1" fill="hold">
                                          <p:stCondLst>
                                            <p:cond delay="0"/>
                                          </p:stCondLst>
                                        </p:cTn>
                                        <p:tgtEl>
                                          <p:spTgt spid="2055"/>
                                        </p:tgtEl>
                                        <p:attrNameLst>
                                          <p:attrName>style.visibility</p:attrName>
                                        </p:attrNameLst>
                                      </p:cBhvr>
                                      <p:to>
                                        <p:strVal val="visible"/>
                                      </p:to>
                                    </p:set>
                                    <p:animEffect filter="fade" transition="in">
                                      <p:cBhvr>
                                        <p:cTn dur="1000"/>
                                        <p:tgtEl>
                                          <p:spTgt spid="2055"/>
                                        </p:tgtEl>
                                      </p:cBhvr>
                                    </p:animEffect>
                                  </p:childTnLst>
                                </p:cTn>
                              </p:par>
                              <p:par>
                                <p:cTn fill="hold" nodeType="withEffect" presetClass="entr" presetID="10" presetSubtype="0">
                                  <p:stCondLst>
                                    <p:cond delay="0"/>
                                  </p:stCondLst>
                                  <p:childTnLst>
                                    <p:set>
                                      <p:cBhvr>
                                        <p:cTn dur="1" fill="hold">
                                          <p:stCondLst>
                                            <p:cond delay="0"/>
                                          </p:stCondLst>
                                        </p:cTn>
                                        <p:tgtEl>
                                          <p:spTgt spid="2056"/>
                                        </p:tgtEl>
                                        <p:attrNameLst>
                                          <p:attrName>style.visibility</p:attrName>
                                        </p:attrNameLst>
                                      </p:cBhvr>
                                      <p:to>
                                        <p:strVal val="visible"/>
                                      </p:to>
                                    </p:set>
                                    <p:animEffect filter="fade" transition="in">
                                      <p:cBhvr>
                                        <p:cTn dur="1000"/>
                                        <p:tgtEl>
                                          <p:spTgt spid="2056"/>
                                        </p:tgtEl>
                                      </p:cBhvr>
                                    </p:animEffect>
                                  </p:childTnLst>
                                </p:cTn>
                              </p:par>
                              <p:par>
                                <p:cTn fill="hold" nodeType="withEffect" presetClass="entr" presetID="10" presetSubtype="0">
                                  <p:stCondLst>
                                    <p:cond delay="0"/>
                                  </p:stCondLst>
                                  <p:childTnLst>
                                    <p:set>
                                      <p:cBhvr>
                                        <p:cTn dur="1" fill="hold">
                                          <p:stCondLst>
                                            <p:cond delay="0"/>
                                          </p:stCondLst>
                                        </p:cTn>
                                        <p:tgtEl>
                                          <p:spTgt spid="2057"/>
                                        </p:tgtEl>
                                        <p:attrNameLst>
                                          <p:attrName>style.visibility</p:attrName>
                                        </p:attrNameLst>
                                      </p:cBhvr>
                                      <p:to>
                                        <p:strVal val="visible"/>
                                      </p:to>
                                    </p:set>
                                    <p:animEffect filter="fade" transition="in">
                                      <p:cBhvr>
                                        <p:cTn dur="1000"/>
                                        <p:tgtEl>
                                          <p:spTgt spid="2057"/>
                                        </p:tgtEl>
                                      </p:cBhvr>
                                    </p:animEffect>
                                  </p:childTnLst>
                                </p:cTn>
                              </p:par>
                              <p:par>
                                <p:cTn fill="hold" nodeType="withEffect" presetClass="entr" presetID="10" presetSubtype="0">
                                  <p:stCondLst>
                                    <p:cond delay="0"/>
                                  </p:stCondLst>
                                  <p:childTnLst>
                                    <p:set>
                                      <p:cBhvr>
                                        <p:cTn dur="1" fill="hold">
                                          <p:stCondLst>
                                            <p:cond delay="0"/>
                                          </p:stCondLst>
                                        </p:cTn>
                                        <p:tgtEl>
                                          <p:spTgt spid="2058"/>
                                        </p:tgtEl>
                                        <p:attrNameLst>
                                          <p:attrName>style.visibility</p:attrName>
                                        </p:attrNameLst>
                                      </p:cBhvr>
                                      <p:to>
                                        <p:strVal val="visible"/>
                                      </p:to>
                                    </p:set>
                                    <p:animEffect filter="fade" transition="in">
                                      <p:cBhvr>
                                        <p:cTn dur="1000"/>
                                        <p:tgtEl>
                                          <p:spTgt spid="2058"/>
                                        </p:tgtEl>
                                      </p:cBhvr>
                                    </p:animEffect>
                                  </p:childTnLst>
                                </p:cTn>
                              </p:par>
                              <p:par>
                                <p:cTn fill="hold" nodeType="withEffect" presetClass="entr" presetID="10" presetSubtype="0">
                                  <p:stCondLst>
                                    <p:cond delay="0"/>
                                  </p:stCondLst>
                                  <p:childTnLst>
                                    <p:set>
                                      <p:cBhvr>
                                        <p:cTn dur="1" fill="hold">
                                          <p:stCondLst>
                                            <p:cond delay="0"/>
                                          </p:stCondLst>
                                        </p:cTn>
                                        <p:tgtEl>
                                          <p:spTgt spid="2059"/>
                                        </p:tgtEl>
                                        <p:attrNameLst>
                                          <p:attrName>style.visibility</p:attrName>
                                        </p:attrNameLst>
                                      </p:cBhvr>
                                      <p:to>
                                        <p:strVal val="visible"/>
                                      </p:to>
                                    </p:set>
                                    <p:animEffect filter="fade" transition="in">
                                      <p:cBhvr>
                                        <p:cTn dur="1000"/>
                                        <p:tgtEl>
                                          <p:spTgt spid="2059"/>
                                        </p:tgtEl>
                                      </p:cBhvr>
                                    </p:animEffect>
                                  </p:childTnLst>
                                </p:cTn>
                              </p:par>
                              <p:par>
                                <p:cTn fill="hold" nodeType="withEffect" presetClass="entr" presetID="10" presetSubtype="0">
                                  <p:stCondLst>
                                    <p:cond delay="0"/>
                                  </p:stCondLst>
                                  <p:childTnLst>
                                    <p:set>
                                      <p:cBhvr>
                                        <p:cTn dur="1" fill="hold">
                                          <p:stCondLst>
                                            <p:cond delay="0"/>
                                          </p:stCondLst>
                                        </p:cTn>
                                        <p:tgtEl>
                                          <p:spTgt spid="2060"/>
                                        </p:tgtEl>
                                        <p:attrNameLst>
                                          <p:attrName>style.visibility</p:attrName>
                                        </p:attrNameLst>
                                      </p:cBhvr>
                                      <p:to>
                                        <p:strVal val="visible"/>
                                      </p:to>
                                    </p:set>
                                    <p:animEffect filter="fade" transition="in">
                                      <p:cBhvr>
                                        <p:cTn dur="1000"/>
                                        <p:tgtEl>
                                          <p:spTgt spid="2060"/>
                                        </p:tgtEl>
                                      </p:cBhvr>
                                    </p:animEffect>
                                  </p:childTnLst>
                                </p:cTn>
                              </p:par>
                              <p:par>
                                <p:cTn fill="hold" nodeType="withEffect" presetClass="entr" presetID="10" presetSubtype="0">
                                  <p:stCondLst>
                                    <p:cond delay="0"/>
                                  </p:stCondLst>
                                  <p:childTnLst>
                                    <p:set>
                                      <p:cBhvr>
                                        <p:cTn dur="1" fill="hold">
                                          <p:stCondLst>
                                            <p:cond delay="0"/>
                                          </p:stCondLst>
                                        </p:cTn>
                                        <p:tgtEl>
                                          <p:spTgt spid="2061"/>
                                        </p:tgtEl>
                                        <p:attrNameLst>
                                          <p:attrName>style.visibility</p:attrName>
                                        </p:attrNameLst>
                                      </p:cBhvr>
                                      <p:to>
                                        <p:strVal val="visible"/>
                                      </p:to>
                                    </p:set>
                                    <p:animEffect filter="fade" transition="in">
                                      <p:cBhvr>
                                        <p:cTn dur="1000"/>
                                        <p:tgtEl>
                                          <p:spTgt spid="2061"/>
                                        </p:tgtEl>
                                      </p:cBhvr>
                                    </p:animEffect>
                                  </p:childTnLst>
                                </p:cTn>
                              </p:par>
                              <p:par>
                                <p:cTn fill="hold" nodeType="withEffect" presetClass="entr" presetID="10" presetSubtype="0">
                                  <p:stCondLst>
                                    <p:cond delay="0"/>
                                  </p:stCondLst>
                                  <p:childTnLst>
                                    <p:set>
                                      <p:cBhvr>
                                        <p:cTn dur="1" fill="hold">
                                          <p:stCondLst>
                                            <p:cond delay="0"/>
                                          </p:stCondLst>
                                        </p:cTn>
                                        <p:tgtEl>
                                          <p:spTgt spid="2062"/>
                                        </p:tgtEl>
                                        <p:attrNameLst>
                                          <p:attrName>style.visibility</p:attrName>
                                        </p:attrNameLst>
                                      </p:cBhvr>
                                      <p:to>
                                        <p:strVal val="visible"/>
                                      </p:to>
                                    </p:set>
                                    <p:animEffect filter="fade" transition="in">
                                      <p:cBhvr>
                                        <p:cTn dur="1000"/>
                                        <p:tgtEl>
                                          <p:spTgt spid="2062"/>
                                        </p:tgtEl>
                                      </p:cBhvr>
                                    </p:animEffect>
                                  </p:childTnLst>
                                </p:cTn>
                              </p:par>
                              <p:par>
                                <p:cTn fill="hold" nodeType="withEffect" presetClass="entr" presetID="10" presetSubtype="0">
                                  <p:stCondLst>
                                    <p:cond delay="0"/>
                                  </p:stCondLst>
                                  <p:childTnLst>
                                    <p:set>
                                      <p:cBhvr>
                                        <p:cTn dur="1" fill="hold">
                                          <p:stCondLst>
                                            <p:cond delay="0"/>
                                          </p:stCondLst>
                                        </p:cTn>
                                        <p:tgtEl>
                                          <p:spTgt spid="2063"/>
                                        </p:tgtEl>
                                        <p:attrNameLst>
                                          <p:attrName>style.visibility</p:attrName>
                                        </p:attrNameLst>
                                      </p:cBhvr>
                                      <p:to>
                                        <p:strVal val="visible"/>
                                      </p:to>
                                    </p:set>
                                    <p:animEffect filter="fade" transition="in">
                                      <p:cBhvr>
                                        <p:cTn dur="1000"/>
                                        <p:tgtEl>
                                          <p:spTgt spid="2063"/>
                                        </p:tgtEl>
                                      </p:cBhvr>
                                    </p:animEffect>
                                  </p:childTnLst>
                                </p:cTn>
                              </p:par>
                              <p:par>
                                <p:cTn fill="hold" nodeType="withEffect" presetClass="entr" presetID="10" presetSubtype="0">
                                  <p:stCondLst>
                                    <p:cond delay="0"/>
                                  </p:stCondLst>
                                  <p:childTnLst>
                                    <p:set>
                                      <p:cBhvr>
                                        <p:cTn dur="1" fill="hold">
                                          <p:stCondLst>
                                            <p:cond delay="0"/>
                                          </p:stCondLst>
                                        </p:cTn>
                                        <p:tgtEl>
                                          <p:spTgt spid="2064"/>
                                        </p:tgtEl>
                                        <p:attrNameLst>
                                          <p:attrName>style.visibility</p:attrName>
                                        </p:attrNameLst>
                                      </p:cBhvr>
                                      <p:to>
                                        <p:strVal val="visible"/>
                                      </p:to>
                                    </p:set>
                                    <p:animEffect filter="fade" transition="in">
                                      <p:cBhvr>
                                        <p:cTn dur="1000"/>
                                        <p:tgtEl>
                                          <p:spTgt spid="2064"/>
                                        </p:tgtEl>
                                      </p:cBhvr>
                                    </p:animEffect>
                                  </p:childTnLst>
                                </p:cTn>
                              </p:par>
                              <p:par>
                                <p:cTn fill="hold" nodeType="withEffect" presetClass="entr" presetID="10" presetSubtype="0">
                                  <p:stCondLst>
                                    <p:cond delay="0"/>
                                  </p:stCondLst>
                                  <p:childTnLst>
                                    <p:set>
                                      <p:cBhvr>
                                        <p:cTn dur="1" fill="hold">
                                          <p:stCondLst>
                                            <p:cond delay="0"/>
                                          </p:stCondLst>
                                        </p:cTn>
                                        <p:tgtEl>
                                          <p:spTgt spid="2065"/>
                                        </p:tgtEl>
                                        <p:attrNameLst>
                                          <p:attrName>style.visibility</p:attrName>
                                        </p:attrNameLst>
                                      </p:cBhvr>
                                      <p:to>
                                        <p:strVal val="visible"/>
                                      </p:to>
                                    </p:set>
                                    <p:animEffect filter="fade" transition="in">
                                      <p:cBhvr>
                                        <p:cTn dur="1000"/>
                                        <p:tgtEl>
                                          <p:spTgt spid="2065"/>
                                        </p:tgtEl>
                                      </p:cBhvr>
                                    </p:animEffect>
                                  </p:childTnLst>
                                </p:cTn>
                              </p:par>
                              <p:par>
                                <p:cTn fill="hold" nodeType="withEffect" presetClass="entr" presetID="10" presetSubtype="0">
                                  <p:stCondLst>
                                    <p:cond delay="0"/>
                                  </p:stCondLst>
                                  <p:childTnLst>
                                    <p:set>
                                      <p:cBhvr>
                                        <p:cTn dur="1" fill="hold">
                                          <p:stCondLst>
                                            <p:cond delay="0"/>
                                          </p:stCondLst>
                                        </p:cTn>
                                        <p:tgtEl>
                                          <p:spTgt spid="2066"/>
                                        </p:tgtEl>
                                        <p:attrNameLst>
                                          <p:attrName>style.visibility</p:attrName>
                                        </p:attrNameLst>
                                      </p:cBhvr>
                                      <p:to>
                                        <p:strVal val="visible"/>
                                      </p:to>
                                    </p:set>
                                    <p:animEffect filter="fade" transition="in">
                                      <p:cBhvr>
                                        <p:cTn dur="1000"/>
                                        <p:tgtEl>
                                          <p:spTgt spid="2066"/>
                                        </p:tgtEl>
                                      </p:cBhvr>
                                    </p:animEffect>
                                  </p:childTnLst>
                                </p:cTn>
                              </p:par>
                              <p:par>
                                <p:cTn fill="hold" nodeType="withEffect" presetClass="entr" presetID="10" presetSubtype="0">
                                  <p:stCondLst>
                                    <p:cond delay="0"/>
                                  </p:stCondLst>
                                  <p:childTnLst>
                                    <p:set>
                                      <p:cBhvr>
                                        <p:cTn dur="1" fill="hold">
                                          <p:stCondLst>
                                            <p:cond delay="0"/>
                                          </p:stCondLst>
                                        </p:cTn>
                                        <p:tgtEl>
                                          <p:spTgt spid="2067"/>
                                        </p:tgtEl>
                                        <p:attrNameLst>
                                          <p:attrName>style.visibility</p:attrName>
                                        </p:attrNameLst>
                                      </p:cBhvr>
                                      <p:to>
                                        <p:strVal val="visible"/>
                                      </p:to>
                                    </p:set>
                                    <p:animEffect filter="fade" transition="in">
                                      <p:cBhvr>
                                        <p:cTn dur="1000"/>
                                        <p:tgtEl>
                                          <p:spTgt spid="2067"/>
                                        </p:tgtEl>
                                      </p:cBhvr>
                                    </p:animEffect>
                                  </p:childTnLst>
                                </p:cTn>
                              </p:par>
                              <p:par>
                                <p:cTn fill="hold" nodeType="withEffect" presetClass="entr" presetID="10" presetSubtype="0">
                                  <p:stCondLst>
                                    <p:cond delay="0"/>
                                  </p:stCondLst>
                                  <p:childTnLst>
                                    <p:set>
                                      <p:cBhvr>
                                        <p:cTn dur="1" fill="hold">
                                          <p:stCondLst>
                                            <p:cond delay="0"/>
                                          </p:stCondLst>
                                        </p:cTn>
                                        <p:tgtEl>
                                          <p:spTgt spid="2068"/>
                                        </p:tgtEl>
                                        <p:attrNameLst>
                                          <p:attrName>style.visibility</p:attrName>
                                        </p:attrNameLst>
                                      </p:cBhvr>
                                      <p:to>
                                        <p:strVal val="visible"/>
                                      </p:to>
                                    </p:set>
                                    <p:animEffect filter="fade" transition="in">
                                      <p:cBhvr>
                                        <p:cTn dur="1000"/>
                                        <p:tgtEl>
                                          <p:spTgt spid="2068"/>
                                        </p:tgtEl>
                                      </p:cBhvr>
                                    </p:animEffect>
                                  </p:childTnLst>
                                </p:cTn>
                              </p:par>
                              <p:par>
                                <p:cTn fill="hold" nodeType="withEffect" presetClass="entr" presetID="10" presetSubtype="0">
                                  <p:stCondLst>
                                    <p:cond delay="0"/>
                                  </p:stCondLst>
                                  <p:childTnLst>
                                    <p:set>
                                      <p:cBhvr>
                                        <p:cTn dur="1" fill="hold">
                                          <p:stCondLst>
                                            <p:cond delay="0"/>
                                          </p:stCondLst>
                                        </p:cTn>
                                        <p:tgtEl>
                                          <p:spTgt spid="2069"/>
                                        </p:tgtEl>
                                        <p:attrNameLst>
                                          <p:attrName>style.visibility</p:attrName>
                                        </p:attrNameLst>
                                      </p:cBhvr>
                                      <p:to>
                                        <p:strVal val="visible"/>
                                      </p:to>
                                    </p:set>
                                    <p:animEffect filter="fade" transition="in">
                                      <p:cBhvr>
                                        <p:cTn dur="1000"/>
                                        <p:tgtEl>
                                          <p:spTgt spid="2069"/>
                                        </p:tgtEl>
                                      </p:cBhvr>
                                    </p:animEffect>
                                  </p:childTnLst>
                                </p:cTn>
                              </p:par>
                              <p:par>
                                <p:cTn fill="hold" nodeType="withEffect" presetClass="entr" presetID="10" presetSubtype="0">
                                  <p:stCondLst>
                                    <p:cond delay="0"/>
                                  </p:stCondLst>
                                  <p:childTnLst>
                                    <p:set>
                                      <p:cBhvr>
                                        <p:cTn dur="1" fill="hold">
                                          <p:stCondLst>
                                            <p:cond delay="0"/>
                                          </p:stCondLst>
                                        </p:cTn>
                                        <p:tgtEl>
                                          <p:spTgt spid="2070"/>
                                        </p:tgtEl>
                                        <p:attrNameLst>
                                          <p:attrName>style.visibility</p:attrName>
                                        </p:attrNameLst>
                                      </p:cBhvr>
                                      <p:to>
                                        <p:strVal val="visible"/>
                                      </p:to>
                                    </p:set>
                                    <p:animEffect filter="fade" transition="in">
                                      <p:cBhvr>
                                        <p:cTn dur="1000"/>
                                        <p:tgtEl>
                                          <p:spTgt spid="2070"/>
                                        </p:tgtEl>
                                      </p:cBhvr>
                                    </p:animEffect>
                                  </p:childTnLst>
                                </p:cTn>
                              </p:par>
                              <p:par>
                                <p:cTn fill="hold" nodeType="withEffect" presetClass="entr" presetID="10" presetSubtype="0">
                                  <p:stCondLst>
                                    <p:cond delay="0"/>
                                  </p:stCondLst>
                                  <p:childTnLst>
                                    <p:set>
                                      <p:cBhvr>
                                        <p:cTn dur="1" fill="hold">
                                          <p:stCondLst>
                                            <p:cond delay="0"/>
                                          </p:stCondLst>
                                        </p:cTn>
                                        <p:tgtEl>
                                          <p:spTgt spid="2071"/>
                                        </p:tgtEl>
                                        <p:attrNameLst>
                                          <p:attrName>style.visibility</p:attrName>
                                        </p:attrNameLst>
                                      </p:cBhvr>
                                      <p:to>
                                        <p:strVal val="visible"/>
                                      </p:to>
                                    </p:set>
                                    <p:animEffect filter="fade" transition="in">
                                      <p:cBhvr>
                                        <p:cTn dur="1000"/>
                                        <p:tgtEl>
                                          <p:spTgt spid="2071"/>
                                        </p:tgtEl>
                                      </p:cBhvr>
                                    </p:animEffect>
                                  </p:childTnLst>
                                </p:cTn>
                              </p:par>
                              <p:par>
                                <p:cTn fill="hold" nodeType="withEffect" presetClass="entr" presetID="10" presetSubtype="0">
                                  <p:stCondLst>
                                    <p:cond delay="0"/>
                                  </p:stCondLst>
                                  <p:childTnLst>
                                    <p:set>
                                      <p:cBhvr>
                                        <p:cTn dur="1" fill="hold">
                                          <p:stCondLst>
                                            <p:cond delay="0"/>
                                          </p:stCondLst>
                                        </p:cTn>
                                        <p:tgtEl>
                                          <p:spTgt spid="2072"/>
                                        </p:tgtEl>
                                        <p:attrNameLst>
                                          <p:attrName>style.visibility</p:attrName>
                                        </p:attrNameLst>
                                      </p:cBhvr>
                                      <p:to>
                                        <p:strVal val="visible"/>
                                      </p:to>
                                    </p:set>
                                    <p:animEffect filter="fade" transition="in">
                                      <p:cBhvr>
                                        <p:cTn dur="1000"/>
                                        <p:tgtEl>
                                          <p:spTgt spid="2072"/>
                                        </p:tgtEl>
                                      </p:cBhvr>
                                    </p:animEffect>
                                  </p:childTnLst>
                                </p:cTn>
                              </p:par>
                              <p:par>
                                <p:cTn fill="hold" nodeType="withEffect" presetClass="entr" presetID="10" presetSubtype="0">
                                  <p:stCondLst>
                                    <p:cond delay="0"/>
                                  </p:stCondLst>
                                  <p:childTnLst>
                                    <p:set>
                                      <p:cBhvr>
                                        <p:cTn dur="1" fill="hold">
                                          <p:stCondLst>
                                            <p:cond delay="0"/>
                                          </p:stCondLst>
                                        </p:cTn>
                                        <p:tgtEl>
                                          <p:spTgt spid="2073"/>
                                        </p:tgtEl>
                                        <p:attrNameLst>
                                          <p:attrName>style.visibility</p:attrName>
                                        </p:attrNameLst>
                                      </p:cBhvr>
                                      <p:to>
                                        <p:strVal val="visible"/>
                                      </p:to>
                                    </p:set>
                                    <p:animEffect filter="fade" transition="in">
                                      <p:cBhvr>
                                        <p:cTn dur="1000"/>
                                        <p:tgtEl>
                                          <p:spTgt spid="2073"/>
                                        </p:tgtEl>
                                      </p:cBhvr>
                                    </p:animEffect>
                                  </p:childTnLst>
                                </p:cTn>
                              </p:par>
                              <p:par>
                                <p:cTn fill="hold" nodeType="withEffect" presetClass="entr" presetID="10" presetSubtype="0">
                                  <p:stCondLst>
                                    <p:cond delay="0"/>
                                  </p:stCondLst>
                                  <p:childTnLst>
                                    <p:set>
                                      <p:cBhvr>
                                        <p:cTn dur="1" fill="hold">
                                          <p:stCondLst>
                                            <p:cond delay="0"/>
                                          </p:stCondLst>
                                        </p:cTn>
                                        <p:tgtEl>
                                          <p:spTgt spid="2074"/>
                                        </p:tgtEl>
                                        <p:attrNameLst>
                                          <p:attrName>style.visibility</p:attrName>
                                        </p:attrNameLst>
                                      </p:cBhvr>
                                      <p:to>
                                        <p:strVal val="visible"/>
                                      </p:to>
                                    </p:set>
                                    <p:animEffect filter="fade" transition="in">
                                      <p:cBhvr>
                                        <p:cTn dur="1000"/>
                                        <p:tgtEl>
                                          <p:spTgt spid="2074"/>
                                        </p:tgtEl>
                                      </p:cBhvr>
                                    </p:animEffect>
                                  </p:childTnLst>
                                </p:cTn>
                              </p:par>
                              <p:par>
                                <p:cTn fill="hold" nodeType="withEffect" presetClass="entr" presetID="10" presetSubtype="0">
                                  <p:stCondLst>
                                    <p:cond delay="0"/>
                                  </p:stCondLst>
                                  <p:childTnLst>
                                    <p:set>
                                      <p:cBhvr>
                                        <p:cTn dur="1" fill="hold">
                                          <p:stCondLst>
                                            <p:cond delay="0"/>
                                          </p:stCondLst>
                                        </p:cTn>
                                        <p:tgtEl>
                                          <p:spTgt spid="2075"/>
                                        </p:tgtEl>
                                        <p:attrNameLst>
                                          <p:attrName>style.visibility</p:attrName>
                                        </p:attrNameLst>
                                      </p:cBhvr>
                                      <p:to>
                                        <p:strVal val="visible"/>
                                      </p:to>
                                    </p:set>
                                    <p:animEffect filter="fade" transition="in">
                                      <p:cBhvr>
                                        <p:cTn dur="1000"/>
                                        <p:tgtEl>
                                          <p:spTgt spid="2075"/>
                                        </p:tgtEl>
                                      </p:cBhvr>
                                    </p:animEffect>
                                  </p:childTnLst>
                                </p:cTn>
                              </p:par>
                              <p:par>
                                <p:cTn fill="hold" nodeType="withEffect" presetClass="entr" presetID="10" presetSubtype="0">
                                  <p:stCondLst>
                                    <p:cond delay="0"/>
                                  </p:stCondLst>
                                  <p:childTnLst>
                                    <p:set>
                                      <p:cBhvr>
                                        <p:cTn dur="1" fill="hold">
                                          <p:stCondLst>
                                            <p:cond delay="0"/>
                                          </p:stCondLst>
                                        </p:cTn>
                                        <p:tgtEl>
                                          <p:spTgt spid="2076"/>
                                        </p:tgtEl>
                                        <p:attrNameLst>
                                          <p:attrName>style.visibility</p:attrName>
                                        </p:attrNameLst>
                                      </p:cBhvr>
                                      <p:to>
                                        <p:strVal val="visible"/>
                                      </p:to>
                                    </p:set>
                                    <p:animEffect filter="fade" transition="in">
                                      <p:cBhvr>
                                        <p:cTn dur="1000"/>
                                        <p:tgtEl>
                                          <p:spTgt spid="2076"/>
                                        </p:tgtEl>
                                      </p:cBhvr>
                                    </p:animEffect>
                                  </p:childTnLst>
                                </p:cTn>
                              </p:par>
                              <p:par>
                                <p:cTn fill="hold" nodeType="withEffect" presetClass="entr" presetID="10" presetSubtype="0">
                                  <p:stCondLst>
                                    <p:cond delay="0"/>
                                  </p:stCondLst>
                                  <p:childTnLst>
                                    <p:set>
                                      <p:cBhvr>
                                        <p:cTn dur="1" fill="hold">
                                          <p:stCondLst>
                                            <p:cond delay="0"/>
                                          </p:stCondLst>
                                        </p:cTn>
                                        <p:tgtEl>
                                          <p:spTgt spid="2077"/>
                                        </p:tgtEl>
                                        <p:attrNameLst>
                                          <p:attrName>style.visibility</p:attrName>
                                        </p:attrNameLst>
                                      </p:cBhvr>
                                      <p:to>
                                        <p:strVal val="visible"/>
                                      </p:to>
                                    </p:set>
                                    <p:animEffect filter="fade" transition="in">
                                      <p:cBhvr>
                                        <p:cTn dur="1000"/>
                                        <p:tgtEl>
                                          <p:spTgt spid="2077"/>
                                        </p:tgtEl>
                                      </p:cBhvr>
                                    </p:animEffect>
                                  </p:childTnLst>
                                </p:cTn>
                              </p:par>
                              <p:par>
                                <p:cTn fill="hold" nodeType="withEffect" presetClass="entr" presetID="10" presetSubtype="0">
                                  <p:stCondLst>
                                    <p:cond delay="0"/>
                                  </p:stCondLst>
                                  <p:childTnLst>
                                    <p:set>
                                      <p:cBhvr>
                                        <p:cTn dur="1" fill="hold">
                                          <p:stCondLst>
                                            <p:cond delay="0"/>
                                          </p:stCondLst>
                                        </p:cTn>
                                        <p:tgtEl>
                                          <p:spTgt spid="2078"/>
                                        </p:tgtEl>
                                        <p:attrNameLst>
                                          <p:attrName>style.visibility</p:attrName>
                                        </p:attrNameLst>
                                      </p:cBhvr>
                                      <p:to>
                                        <p:strVal val="visible"/>
                                      </p:to>
                                    </p:set>
                                    <p:animEffect filter="fade" transition="in">
                                      <p:cBhvr>
                                        <p:cTn dur="1000"/>
                                        <p:tgtEl>
                                          <p:spTgt spid="2078"/>
                                        </p:tgtEl>
                                      </p:cBhvr>
                                    </p:animEffect>
                                  </p:childTnLst>
                                </p:cTn>
                              </p:par>
                              <p:par>
                                <p:cTn fill="hold" nodeType="withEffect" presetClass="entr" presetID="10" presetSubtype="0">
                                  <p:stCondLst>
                                    <p:cond delay="0"/>
                                  </p:stCondLst>
                                  <p:childTnLst>
                                    <p:set>
                                      <p:cBhvr>
                                        <p:cTn dur="1" fill="hold">
                                          <p:stCondLst>
                                            <p:cond delay="0"/>
                                          </p:stCondLst>
                                        </p:cTn>
                                        <p:tgtEl>
                                          <p:spTgt spid="2079"/>
                                        </p:tgtEl>
                                        <p:attrNameLst>
                                          <p:attrName>style.visibility</p:attrName>
                                        </p:attrNameLst>
                                      </p:cBhvr>
                                      <p:to>
                                        <p:strVal val="visible"/>
                                      </p:to>
                                    </p:set>
                                    <p:animEffect filter="fade" transition="in">
                                      <p:cBhvr>
                                        <p:cTn dur="1000"/>
                                        <p:tgtEl>
                                          <p:spTgt spid="2079"/>
                                        </p:tgtEl>
                                      </p:cBhvr>
                                    </p:animEffect>
                                  </p:childTnLst>
                                </p:cTn>
                              </p:par>
                              <p:par>
                                <p:cTn fill="hold" nodeType="withEffect" presetClass="entr" presetID="10" presetSubtype="0">
                                  <p:stCondLst>
                                    <p:cond delay="0"/>
                                  </p:stCondLst>
                                  <p:childTnLst>
                                    <p:set>
                                      <p:cBhvr>
                                        <p:cTn dur="1" fill="hold">
                                          <p:stCondLst>
                                            <p:cond delay="0"/>
                                          </p:stCondLst>
                                        </p:cTn>
                                        <p:tgtEl>
                                          <p:spTgt spid="2080"/>
                                        </p:tgtEl>
                                        <p:attrNameLst>
                                          <p:attrName>style.visibility</p:attrName>
                                        </p:attrNameLst>
                                      </p:cBhvr>
                                      <p:to>
                                        <p:strVal val="visible"/>
                                      </p:to>
                                    </p:set>
                                    <p:animEffect filter="fade" transition="in">
                                      <p:cBhvr>
                                        <p:cTn dur="1000"/>
                                        <p:tgtEl>
                                          <p:spTgt spid="2080"/>
                                        </p:tgtEl>
                                      </p:cBhvr>
                                    </p:animEffect>
                                  </p:childTnLst>
                                </p:cTn>
                              </p:par>
                              <p:par>
                                <p:cTn fill="hold" nodeType="withEffect" presetClass="entr" presetID="10" presetSubtype="0">
                                  <p:stCondLst>
                                    <p:cond delay="0"/>
                                  </p:stCondLst>
                                  <p:childTnLst>
                                    <p:set>
                                      <p:cBhvr>
                                        <p:cTn dur="1" fill="hold">
                                          <p:stCondLst>
                                            <p:cond delay="0"/>
                                          </p:stCondLst>
                                        </p:cTn>
                                        <p:tgtEl>
                                          <p:spTgt spid="2081"/>
                                        </p:tgtEl>
                                        <p:attrNameLst>
                                          <p:attrName>style.visibility</p:attrName>
                                        </p:attrNameLst>
                                      </p:cBhvr>
                                      <p:to>
                                        <p:strVal val="visible"/>
                                      </p:to>
                                    </p:set>
                                    <p:animEffect filter="fade" transition="in">
                                      <p:cBhvr>
                                        <p:cTn dur="1000"/>
                                        <p:tgtEl>
                                          <p:spTgt spid="2081"/>
                                        </p:tgtEl>
                                      </p:cBhvr>
                                    </p:animEffect>
                                  </p:childTnLst>
                                </p:cTn>
                              </p:par>
                              <p:par>
                                <p:cTn fill="hold" nodeType="withEffect" presetClass="entr" presetID="10" presetSubtype="0">
                                  <p:stCondLst>
                                    <p:cond delay="0"/>
                                  </p:stCondLst>
                                  <p:childTnLst>
                                    <p:set>
                                      <p:cBhvr>
                                        <p:cTn dur="1" fill="hold">
                                          <p:stCondLst>
                                            <p:cond delay="0"/>
                                          </p:stCondLst>
                                        </p:cTn>
                                        <p:tgtEl>
                                          <p:spTgt spid="2082"/>
                                        </p:tgtEl>
                                        <p:attrNameLst>
                                          <p:attrName>style.visibility</p:attrName>
                                        </p:attrNameLst>
                                      </p:cBhvr>
                                      <p:to>
                                        <p:strVal val="visible"/>
                                      </p:to>
                                    </p:set>
                                    <p:animEffect filter="fade" transition="in">
                                      <p:cBhvr>
                                        <p:cTn dur="1000"/>
                                        <p:tgtEl>
                                          <p:spTgt spid="2082"/>
                                        </p:tgtEl>
                                      </p:cBhvr>
                                    </p:animEffect>
                                  </p:childTnLst>
                                </p:cTn>
                              </p:par>
                              <p:par>
                                <p:cTn fill="hold" nodeType="withEffect" presetClass="entr" presetID="10" presetSubtype="0">
                                  <p:stCondLst>
                                    <p:cond delay="0"/>
                                  </p:stCondLst>
                                  <p:childTnLst>
                                    <p:set>
                                      <p:cBhvr>
                                        <p:cTn dur="1" fill="hold">
                                          <p:stCondLst>
                                            <p:cond delay="0"/>
                                          </p:stCondLst>
                                        </p:cTn>
                                        <p:tgtEl>
                                          <p:spTgt spid="2083"/>
                                        </p:tgtEl>
                                        <p:attrNameLst>
                                          <p:attrName>style.visibility</p:attrName>
                                        </p:attrNameLst>
                                      </p:cBhvr>
                                      <p:to>
                                        <p:strVal val="visible"/>
                                      </p:to>
                                    </p:set>
                                    <p:animEffect filter="fade" transition="in">
                                      <p:cBhvr>
                                        <p:cTn dur="1000"/>
                                        <p:tgtEl>
                                          <p:spTgt spid="2083"/>
                                        </p:tgtEl>
                                      </p:cBhvr>
                                    </p:animEffect>
                                  </p:childTnLst>
                                </p:cTn>
                              </p:par>
                              <p:par>
                                <p:cTn fill="hold" nodeType="withEffect" presetClass="entr" presetID="10" presetSubtype="0">
                                  <p:stCondLst>
                                    <p:cond delay="0"/>
                                  </p:stCondLst>
                                  <p:childTnLst>
                                    <p:set>
                                      <p:cBhvr>
                                        <p:cTn dur="1" fill="hold">
                                          <p:stCondLst>
                                            <p:cond delay="0"/>
                                          </p:stCondLst>
                                        </p:cTn>
                                        <p:tgtEl>
                                          <p:spTgt spid="2084"/>
                                        </p:tgtEl>
                                        <p:attrNameLst>
                                          <p:attrName>style.visibility</p:attrName>
                                        </p:attrNameLst>
                                      </p:cBhvr>
                                      <p:to>
                                        <p:strVal val="visible"/>
                                      </p:to>
                                    </p:set>
                                    <p:animEffect filter="fade" transition="in">
                                      <p:cBhvr>
                                        <p:cTn dur="1000"/>
                                        <p:tgtEl>
                                          <p:spTgt spid="2084"/>
                                        </p:tgtEl>
                                      </p:cBhvr>
                                    </p:animEffect>
                                  </p:childTnLst>
                                </p:cTn>
                              </p:par>
                              <p:par>
                                <p:cTn fill="hold" nodeType="withEffect" presetClass="entr" presetID="10" presetSubtype="0">
                                  <p:stCondLst>
                                    <p:cond delay="0"/>
                                  </p:stCondLst>
                                  <p:childTnLst>
                                    <p:set>
                                      <p:cBhvr>
                                        <p:cTn dur="1" fill="hold">
                                          <p:stCondLst>
                                            <p:cond delay="0"/>
                                          </p:stCondLst>
                                        </p:cTn>
                                        <p:tgtEl>
                                          <p:spTgt spid="2085"/>
                                        </p:tgtEl>
                                        <p:attrNameLst>
                                          <p:attrName>style.visibility</p:attrName>
                                        </p:attrNameLst>
                                      </p:cBhvr>
                                      <p:to>
                                        <p:strVal val="visible"/>
                                      </p:to>
                                    </p:set>
                                    <p:animEffect filter="fade" transition="in">
                                      <p:cBhvr>
                                        <p:cTn dur="1000"/>
                                        <p:tgtEl>
                                          <p:spTgt spid="2085"/>
                                        </p:tgtEl>
                                      </p:cBhvr>
                                    </p:animEffect>
                                  </p:childTnLst>
                                </p:cTn>
                              </p:par>
                              <p:par>
                                <p:cTn fill="hold" nodeType="withEffect" presetClass="entr" presetID="10" presetSubtype="0">
                                  <p:stCondLst>
                                    <p:cond delay="0"/>
                                  </p:stCondLst>
                                  <p:childTnLst>
                                    <p:set>
                                      <p:cBhvr>
                                        <p:cTn dur="1" fill="hold">
                                          <p:stCondLst>
                                            <p:cond delay="0"/>
                                          </p:stCondLst>
                                        </p:cTn>
                                        <p:tgtEl>
                                          <p:spTgt spid="2086"/>
                                        </p:tgtEl>
                                        <p:attrNameLst>
                                          <p:attrName>style.visibility</p:attrName>
                                        </p:attrNameLst>
                                      </p:cBhvr>
                                      <p:to>
                                        <p:strVal val="visible"/>
                                      </p:to>
                                    </p:set>
                                    <p:animEffect filter="fade" transition="in">
                                      <p:cBhvr>
                                        <p:cTn dur="1000"/>
                                        <p:tgtEl>
                                          <p:spTgt spid="2086"/>
                                        </p:tgtEl>
                                      </p:cBhvr>
                                    </p:animEffect>
                                  </p:childTnLst>
                                </p:cTn>
                              </p:par>
                              <p:par>
                                <p:cTn fill="hold" nodeType="withEffect" presetClass="entr" presetID="10" presetSubtype="0">
                                  <p:stCondLst>
                                    <p:cond delay="0"/>
                                  </p:stCondLst>
                                  <p:childTnLst>
                                    <p:set>
                                      <p:cBhvr>
                                        <p:cTn dur="1" fill="hold">
                                          <p:stCondLst>
                                            <p:cond delay="0"/>
                                          </p:stCondLst>
                                        </p:cTn>
                                        <p:tgtEl>
                                          <p:spTgt spid="2087"/>
                                        </p:tgtEl>
                                        <p:attrNameLst>
                                          <p:attrName>style.visibility</p:attrName>
                                        </p:attrNameLst>
                                      </p:cBhvr>
                                      <p:to>
                                        <p:strVal val="visible"/>
                                      </p:to>
                                    </p:set>
                                    <p:animEffect filter="fade" transition="in">
                                      <p:cBhvr>
                                        <p:cTn dur="1000"/>
                                        <p:tgtEl>
                                          <p:spTgt spid="2087"/>
                                        </p:tgtEl>
                                      </p:cBhvr>
                                    </p:animEffect>
                                  </p:childTnLst>
                                </p:cTn>
                              </p:par>
                              <p:par>
                                <p:cTn fill="hold" nodeType="withEffect" presetClass="entr" presetID="10" presetSubtype="0">
                                  <p:stCondLst>
                                    <p:cond delay="0"/>
                                  </p:stCondLst>
                                  <p:childTnLst>
                                    <p:set>
                                      <p:cBhvr>
                                        <p:cTn dur="1" fill="hold">
                                          <p:stCondLst>
                                            <p:cond delay="0"/>
                                          </p:stCondLst>
                                        </p:cTn>
                                        <p:tgtEl>
                                          <p:spTgt spid="2088"/>
                                        </p:tgtEl>
                                        <p:attrNameLst>
                                          <p:attrName>style.visibility</p:attrName>
                                        </p:attrNameLst>
                                      </p:cBhvr>
                                      <p:to>
                                        <p:strVal val="visible"/>
                                      </p:to>
                                    </p:set>
                                    <p:animEffect filter="fade" transition="in">
                                      <p:cBhvr>
                                        <p:cTn dur="1000"/>
                                        <p:tgtEl>
                                          <p:spTgt spid="2088"/>
                                        </p:tgtEl>
                                      </p:cBhvr>
                                    </p:animEffect>
                                  </p:childTnLst>
                                </p:cTn>
                              </p:par>
                              <p:par>
                                <p:cTn fill="hold" nodeType="withEffect" presetClass="entr" presetID="10" presetSubtype="0">
                                  <p:stCondLst>
                                    <p:cond delay="0"/>
                                  </p:stCondLst>
                                  <p:childTnLst>
                                    <p:set>
                                      <p:cBhvr>
                                        <p:cTn dur="1" fill="hold">
                                          <p:stCondLst>
                                            <p:cond delay="0"/>
                                          </p:stCondLst>
                                        </p:cTn>
                                        <p:tgtEl>
                                          <p:spTgt spid="2089"/>
                                        </p:tgtEl>
                                        <p:attrNameLst>
                                          <p:attrName>style.visibility</p:attrName>
                                        </p:attrNameLst>
                                      </p:cBhvr>
                                      <p:to>
                                        <p:strVal val="visible"/>
                                      </p:to>
                                    </p:set>
                                    <p:animEffect filter="fade" transition="in">
                                      <p:cBhvr>
                                        <p:cTn dur="1000"/>
                                        <p:tgtEl>
                                          <p:spTgt spid="2089"/>
                                        </p:tgtEl>
                                      </p:cBhvr>
                                    </p:animEffect>
                                  </p:childTnLst>
                                </p:cTn>
                              </p:par>
                              <p:par>
                                <p:cTn fill="hold" nodeType="withEffect" presetClass="entr" presetID="10" presetSubtype="0">
                                  <p:stCondLst>
                                    <p:cond delay="0"/>
                                  </p:stCondLst>
                                  <p:childTnLst>
                                    <p:set>
                                      <p:cBhvr>
                                        <p:cTn dur="1" fill="hold">
                                          <p:stCondLst>
                                            <p:cond delay="0"/>
                                          </p:stCondLst>
                                        </p:cTn>
                                        <p:tgtEl>
                                          <p:spTgt spid="2090"/>
                                        </p:tgtEl>
                                        <p:attrNameLst>
                                          <p:attrName>style.visibility</p:attrName>
                                        </p:attrNameLst>
                                      </p:cBhvr>
                                      <p:to>
                                        <p:strVal val="visible"/>
                                      </p:to>
                                    </p:set>
                                    <p:animEffect filter="fade" transition="in">
                                      <p:cBhvr>
                                        <p:cTn dur="1000"/>
                                        <p:tgtEl>
                                          <p:spTgt spid="2090"/>
                                        </p:tgtEl>
                                      </p:cBhvr>
                                    </p:animEffect>
                                  </p:childTnLst>
                                </p:cTn>
                              </p:par>
                              <p:par>
                                <p:cTn fill="hold" nodeType="withEffect" presetClass="entr" presetID="10" presetSubtype="0">
                                  <p:stCondLst>
                                    <p:cond delay="0"/>
                                  </p:stCondLst>
                                  <p:childTnLst>
                                    <p:set>
                                      <p:cBhvr>
                                        <p:cTn dur="1" fill="hold">
                                          <p:stCondLst>
                                            <p:cond delay="0"/>
                                          </p:stCondLst>
                                        </p:cTn>
                                        <p:tgtEl>
                                          <p:spTgt spid="2091"/>
                                        </p:tgtEl>
                                        <p:attrNameLst>
                                          <p:attrName>style.visibility</p:attrName>
                                        </p:attrNameLst>
                                      </p:cBhvr>
                                      <p:to>
                                        <p:strVal val="visible"/>
                                      </p:to>
                                    </p:set>
                                    <p:animEffect filter="fade" transition="in">
                                      <p:cBhvr>
                                        <p:cTn dur="1000"/>
                                        <p:tgtEl>
                                          <p:spTgt spid="2091"/>
                                        </p:tgtEl>
                                      </p:cBhvr>
                                    </p:animEffect>
                                  </p:childTnLst>
                                </p:cTn>
                              </p:par>
                              <p:par>
                                <p:cTn fill="hold" nodeType="withEffect" presetClass="entr" presetID="10" presetSubtype="0">
                                  <p:stCondLst>
                                    <p:cond delay="0"/>
                                  </p:stCondLst>
                                  <p:childTnLst>
                                    <p:set>
                                      <p:cBhvr>
                                        <p:cTn dur="1" fill="hold">
                                          <p:stCondLst>
                                            <p:cond delay="0"/>
                                          </p:stCondLst>
                                        </p:cTn>
                                        <p:tgtEl>
                                          <p:spTgt spid="2092"/>
                                        </p:tgtEl>
                                        <p:attrNameLst>
                                          <p:attrName>style.visibility</p:attrName>
                                        </p:attrNameLst>
                                      </p:cBhvr>
                                      <p:to>
                                        <p:strVal val="visible"/>
                                      </p:to>
                                    </p:set>
                                    <p:animEffect filter="fade" transition="in">
                                      <p:cBhvr>
                                        <p:cTn dur="1000"/>
                                        <p:tgtEl>
                                          <p:spTgt spid="20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3"/>
                                        </p:tgtEl>
                                        <p:attrNameLst>
                                          <p:attrName>style.visibility</p:attrName>
                                        </p:attrNameLst>
                                      </p:cBhvr>
                                      <p:to>
                                        <p:strVal val="visible"/>
                                      </p:to>
                                    </p:set>
                                    <p:animEffect filter="fade" transition="in">
                                      <p:cBhvr>
                                        <p:cTn dur="1000"/>
                                        <p:tgtEl>
                                          <p:spTgt spid="20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98" name="Shape 2098"/>
        <p:cNvGrpSpPr/>
        <p:nvPr/>
      </p:nvGrpSpPr>
      <p:grpSpPr>
        <a:xfrm>
          <a:off x="0" y="0"/>
          <a:ext cx="0" cy="0"/>
          <a:chOff x="0" y="0"/>
          <a:chExt cx="0" cy="0"/>
        </a:xfrm>
      </p:grpSpPr>
      <p:sp>
        <p:nvSpPr>
          <p:cNvPr id="2099" name="Google Shape;2099;p125"/>
          <p:cNvSpPr txBox="1"/>
          <p:nvPr>
            <p:ph type="title"/>
          </p:nvPr>
        </p:nvSpPr>
        <p:spPr>
          <a:xfrm>
            <a:off x="60450" y="1997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3100" u="sng">
                <a:solidFill>
                  <a:srgbClr val="E09214"/>
                </a:solidFill>
                <a:latin typeface="Merriweather"/>
                <a:ea typeface="Merriweather"/>
                <a:cs typeface="Merriweather"/>
                <a:sym typeface="Merriweather"/>
              </a:rPr>
              <a:t>HDFS Architecture</a:t>
            </a:r>
            <a:endParaRPr b="1" sz="3100" u="sng">
              <a:solidFill>
                <a:srgbClr val="E09214"/>
              </a:solidFill>
              <a:latin typeface="Merriweather"/>
              <a:ea typeface="Merriweather"/>
              <a:cs typeface="Merriweather"/>
              <a:sym typeface="Merriweather"/>
            </a:endParaRPr>
          </a:p>
        </p:txBody>
      </p:sp>
      <p:sp>
        <p:nvSpPr>
          <p:cNvPr id="2100" name="Google Shape;2100;p125"/>
          <p:cNvSpPr txBox="1"/>
          <p:nvPr/>
        </p:nvSpPr>
        <p:spPr>
          <a:xfrm>
            <a:off x="60450" y="844350"/>
            <a:ext cx="8520600" cy="387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100"/>
              <a:buFont typeface="Arial"/>
              <a:buNone/>
            </a:pPr>
            <a:r>
              <a:rPr b="0" i="0" lang="en" sz="2100" u="none" cap="none" strike="noStrike">
                <a:solidFill>
                  <a:srgbClr val="000000"/>
                </a:solidFill>
                <a:latin typeface="Average"/>
                <a:ea typeface="Average"/>
                <a:cs typeface="Average"/>
                <a:sym typeface="Average"/>
              </a:rPr>
              <a:t> </a:t>
            </a:r>
            <a:r>
              <a:rPr b="1" i="0" lang="en" sz="1900" u="none" cap="none" strike="noStrike">
                <a:solidFill>
                  <a:srgbClr val="000000"/>
                </a:solidFill>
                <a:latin typeface="Average"/>
                <a:ea typeface="Average"/>
                <a:cs typeface="Average"/>
                <a:sym typeface="Average"/>
              </a:rPr>
              <a:t>Functions of Namenode:</a:t>
            </a:r>
            <a:endParaRPr b="1" i="0" sz="1900" u="none" cap="none" strike="noStrike">
              <a:solidFill>
                <a:srgbClr val="000000"/>
              </a:solidFill>
              <a:latin typeface="Average"/>
              <a:ea typeface="Average"/>
              <a:cs typeface="Average"/>
              <a:sym typeface="Average"/>
            </a:endParaRPr>
          </a:p>
          <a:p>
            <a:pPr indent="-349250" lvl="0" marL="457200" marR="0" rtl="0" algn="l">
              <a:lnSpc>
                <a:spcPct val="115000"/>
              </a:lnSpc>
              <a:spcBef>
                <a:spcPts val="0"/>
              </a:spcBef>
              <a:spcAft>
                <a:spcPts val="0"/>
              </a:spcAft>
              <a:buClr>
                <a:srgbClr val="000000"/>
              </a:buClr>
              <a:buSzPts val="1900"/>
              <a:buFont typeface="Average"/>
              <a:buAutoNum type="arabicPeriod"/>
            </a:pPr>
            <a:r>
              <a:rPr b="0" i="0" lang="en" sz="1900" u="none" cap="none" strike="noStrike">
                <a:solidFill>
                  <a:srgbClr val="000000"/>
                </a:solidFill>
                <a:latin typeface="Average"/>
                <a:ea typeface="Average"/>
                <a:cs typeface="Average"/>
                <a:sym typeface="Average"/>
              </a:rPr>
              <a:t>Maintain &amp; manages Data Nodes</a:t>
            </a:r>
            <a:endParaRPr b="0" i="0" sz="1900" u="none" cap="none" strike="noStrike">
              <a:solidFill>
                <a:srgbClr val="000000"/>
              </a:solidFill>
              <a:latin typeface="Average"/>
              <a:ea typeface="Average"/>
              <a:cs typeface="Average"/>
              <a:sym typeface="Average"/>
            </a:endParaRPr>
          </a:p>
          <a:p>
            <a:pPr indent="-349250" lvl="0" marL="457200" marR="0" rtl="0" algn="l">
              <a:lnSpc>
                <a:spcPct val="115000"/>
              </a:lnSpc>
              <a:spcBef>
                <a:spcPts val="0"/>
              </a:spcBef>
              <a:spcAft>
                <a:spcPts val="0"/>
              </a:spcAft>
              <a:buClr>
                <a:srgbClr val="000000"/>
              </a:buClr>
              <a:buSzPts val="1900"/>
              <a:buFont typeface="Average"/>
              <a:buAutoNum type="arabicPeriod"/>
            </a:pPr>
            <a:r>
              <a:rPr b="0" i="0" lang="en" sz="1900" u="none" cap="none" strike="noStrike">
                <a:solidFill>
                  <a:srgbClr val="000000"/>
                </a:solidFill>
                <a:latin typeface="Average"/>
                <a:ea typeface="Average"/>
                <a:cs typeface="Average"/>
                <a:sym typeface="Average"/>
              </a:rPr>
              <a:t>Records Metadata</a:t>
            </a:r>
            <a:endParaRPr b="0" i="0" sz="1900" u="none" cap="none" strike="noStrike">
              <a:solidFill>
                <a:srgbClr val="000000"/>
              </a:solidFill>
              <a:latin typeface="Average"/>
              <a:ea typeface="Average"/>
              <a:cs typeface="Average"/>
              <a:sym typeface="Average"/>
            </a:endParaRPr>
          </a:p>
          <a:p>
            <a:pPr indent="0" lvl="0" marL="457200" marR="0" rtl="0" algn="l">
              <a:lnSpc>
                <a:spcPct val="115000"/>
              </a:lnSpc>
              <a:spcBef>
                <a:spcPts val="0"/>
              </a:spcBef>
              <a:spcAft>
                <a:spcPts val="0"/>
              </a:spcAft>
              <a:buClr>
                <a:srgbClr val="000000"/>
              </a:buClr>
              <a:buSzPts val="1900"/>
              <a:buFont typeface="Arial"/>
              <a:buNone/>
            </a:pPr>
            <a:r>
              <a:rPr b="0" i="0" lang="en" sz="1900" u="none" cap="none" strike="noStrike">
                <a:solidFill>
                  <a:srgbClr val="000000"/>
                </a:solidFill>
                <a:latin typeface="Average"/>
                <a:ea typeface="Average"/>
                <a:cs typeface="Average"/>
                <a:sym typeface="Average"/>
              </a:rPr>
              <a:t>    Metadata contains 2 components </a:t>
            </a:r>
            <a:endParaRPr b="0" i="0" sz="1900" u="none" cap="none" strike="noStrike">
              <a:solidFill>
                <a:srgbClr val="000000"/>
              </a:solidFill>
              <a:latin typeface="Average"/>
              <a:ea typeface="Average"/>
              <a:cs typeface="Average"/>
              <a:sym typeface="Average"/>
            </a:endParaRPr>
          </a:p>
          <a:p>
            <a:pPr indent="0" lvl="0" marL="457200" marR="0" rtl="0" algn="l">
              <a:lnSpc>
                <a:spcPct val="115000"/>
              </a:lnSpc>
              <a:spcBef>
                <a:spcPts val="0"/>
              </a:spcBef>
              <a:spcAft>
                <a:spcPts val="0"/>
              </a:spcAft>
              <a:buClr>
                <a:srgbClr val="000000"/>
              </a:buClr>
              <a:buSzPts val="1900"/>
              <a:buFont typeface="Arial"/>
              <a:buNone/>
            </a:pPr>
            <a:r>
              <a:rPr b="0" i="0" lang="en" sz="1900" u="none" cap="none" strike="noStrike">
                <a:solidFill>
                  <a:srgbClr val="000000"/>
                </a:solidFill>
                <a:latin typeface="Average"/>
                <a:ea typeface="Average"/>
                <a:cs typeface="Average"/>
                <a:sym typeface="Average"/>
              </a:rPr>
              <a:t>     </a:t>
            </a:r>
            <a:r>
              <a:rPr b="1" i="0" lang="en" sz="1900" u="none" cap="none" strike="noStrike">
                <a:solidFill>
                  <a:srgbClr val="000000"/>
                </a:solidFill>
                <a:latin typeface="Average"/>
                <a:ea typeface="Average"/>
                <a:cs typeface="Average"/>
                <a:sym typeface="Average"/>
              </a:rPr>
              <a:t>FsImage:</a:t>
            </a:r>
            <a:r>
              <a:rPr b="0" i="0" lang="en" sz="1900" u="none" cap="none" strike="noStrike">
                <a:solidFill>
                  <a:srgbClr val="000000"/>
                </a:solidFill>
                <a:latin typeface="Average"/>
                <a:ea typeface="Average"/>
                <a:cs typeface="Average"/>
                <a:sym typeface="Average"/>
              </a:rPr>
              <a:t> Complete state of file system stores from start</a:t>
            </a:r>
            <a:endParaRPr b="0" i="0" sz="1900" u="none" cap="none" strike="noStrike">
              <a:solidFill>
                <a:srgbClr val="000000"/>
              </a:solidFill>
              <a:latin typeface="Average"/>
              <a:ea typeface="Average"/>
              <a:cs typeface="Average"/>
              <a:sym typeface="Average"/>
            </a:endParaRPr>
          </a:p>
          <a:p>
            <a:pPr indent="0" lvl="0" marL="457200" marR="0" rtl="0" algn="l">
              <a:lnSpc>
                <a:spcPct val="115000"/>
              </a:lnSpc>
              <a:spcBef>
                <a:spcPts val="0"/>
              </a:spcBef>
              <a:spcAft>
                <a:spcPts val="0"/>
              </a:spcAft>
              <a:buClr>
                <a:srgbClr val="000000"/>
              </a:buClr>
              <a:buSzPts val="1900"/>
              <a:buFont typeface="Arial"/>
              <a:buNone/>
            </a:pPr>
            <a:r>
              <a:rPr b="0" i="0" lang="en" sz="1900" u="none" cap="none" strike="noStrike">
                <a:solidFill>
                  <a:srgbClr val="000000"/>
                </a:solidFill>
                <a:latin typeface="Average"/>
                <a:ea typeface="Average"/>
                <a:cs typeface="Average"/>
                <a:sym typeface="Average"/>
              </a:rPr>
              <a:t> </a:t>
            </a:r>
            <a:r>
              <a:rPr b="1" i="0" lang="en" sz="1900" u="none" cap="none" strike="noStrike">
                <a:solidFill>
                  <a:srgbClr val="000000"/>
                </a:solidFill>
                <a:latin typeface="Average"/>
                <a:ea typeface="Average"/>
                <a:cs typeface="Average"/>
                <a:sym typeface="Average"/>
              </a:rPr>
              <a:t>    Edit logs: </a:t>
            </a:r>
            <a:r>
              <a:rPr b="0" i="0" lang="en" sz="1900" u="none" cap="none" strike="noStrike">
                <a:solidFill>
                  <a:srgbClr val="000000"/>
                </a:solidFill>
                <a:latin typeface="Average"/>
                <a:ea typeface="Average"/>
                <a:cs typeface="Average"/>
                <a:sym typeface="Average"/>
              </a:rPr>
              <a:t>All recent modifications with respect to FsImage</a:t>
            </a:r>
            <a:endParaRPr b="0" i="0" sz="1900" u="none" cap="none" strike="noStrike">
              <a:solidFill>
                <a:srgbClr val="000000"/>
              </a:solidFill>
              <a:latin typeface="Average"/>
              <a:ea typeface="Average"/>
              <a:cs typeface="Average"/>
              <a:sym typeface="Average"/>
            </a:endParaRPr>
          </a:p>
          <a:p>
            <a:pPr indent="-349250" lvl="0" marL="457200" marR="0" rtl="0" algn="l">
              <a:lnSpc>
                <a:spcPct val="115000"/>
              </a:lnSpc>
              <a:spcBef>
                <a:spcPts val="0"/>
              </a:spcBef>
              <a:spcAft>
                <a:spcPts val="0"/>
              </a:spcAft>
              <a:buClr>
                <a:srgbClr val="000000"/>
              </a:buClr>
              <a:buSzPts val="1900"/>
              <a:buFont typeface="Average"/>
              <a:buAutoNum type="arabicPeriod"/>
            </a:pPr>
            <a:r>
              <a:rPr b="0" i="0" lang="en" sz="1900" u="none" cap="none" strike="noStrike">
                <a:solidFill>
                  <a:srgbClr val="000000"/>
                </a:solidFill>
                <a:latin typeface="Average"/>
                <a:ea typeface="Average"/>
                <a:cs typeface="Average"/>
                <a:sym typeface="Average"/>
              </a:rPr>
              <a:t>Records all Changes</a:t>
            </a:r>
            <a:endParaRPr b="0" i="0" sz="1900" u="none" cap="none" strike="noStrike">
              <a:solidFill>
                <a:srgbClr val="000000"/>
              </a:solidFill>
              <a:latin typeface="Average"/>
              <a:ea typeface="Average"/>
              <a:cs typeface="Average"/>
              <a:sym typeface="Average"/>
            </a:endParaRPr>
          </a:p>
          <a:p>
            <a:pPr indent="-349250" lvl="0" marL="457200" marR="0" rtl="0" algn="l">
              <a:lnSpc>
                <a:spcPct val="115000"/>
              </a:lnSpc>
              <a:spcBef>
                <a:spcPts val="0"/>
              </a:spcBef>
              <a:spcAft>
                <a:spcPts val="0"/>
              </a:spcAft>
              <a:buClr>
                <a:srgbClr val="000000"/>
              </a:buClr>
              <a:buSzPts val="1900"/>
              <a:buFont typeface="Average"/>
              <a:buAutoNum type="arabicPeriod"/>
            </a:pPr>
            <a:r>
              <a:rPr b="0" i="0" lang="en" sz="1900" u="none" cap="none" strike="noStrike">
                <a:solidFill>
                  <a:srgbClr val="000000"/>
                </a:solidFill>
                <a:latin typeface="Average"/>
                <a:ea typeface="Average"/>
                <a:cs typeface="Average"/>
                <a:sym typeface="Average"/>
              </a:rPr>
              <a:t>Receives  regular report of all datanodes, blocks</a:t>
            </a:r>
            <a:endParaRPr b="0" i="0" sz="1900" u="none" cap="none" strike="noStrike">
              <a:solidFill>
                <a:srgbClr val="000000"/>
              </a:solidFill>
              <a:latin typeface="Average"/>
              <a:ea typeface="Average"/>
              <a:cs typeface="Average"/>
              <a:sym typeface="Average"/>
            </a:endParaRPr>
          </a:p>
          <a:p>
            <a:pPr indent="-349250" lvl="0" marL="457200" marR="0" rtl="0" algn="l">
              <a:lnSpc>
                <a:spcPct val="115000"/>
              </a:lnSpc>
              <a:spcBef>
                <a:spcPts val="0"/>
              </a:spcBef>
              <a:spcAft>
                <a:spcPts val="0"/>
              </a:spcAft>
              <a:buClr>
                <a:srgbClr val="000000"/>
              </a:buClr>
              <a:buSzPts val="1900"/>
              <a:buFont typeface="Average"/>
              <a:buAutoNum type="arabicPeriod"/>
            </a:pPr>
            <a:r>
              <a:rPr b="0" i="0" lang="en" sz="1900" u="none" cap="none" strike="noStrike">
                <a:solidFill>
                  <a:srgbClr val="000000"/>
                </a:solidFill>
                <a:latin typeface="Average"/>
                <a:ea typeface="Average"/>
                <a:cs typeface="Average"/>
                <a:sym typeface="Average"/>
              </a:rPr>
              <a:t>Also responsible for replication factor.</a:t>
            </a:r>
            <a:endParaRPr b="0" i="0" sz="1900" u="none" cap="none" strike="noStrike">
              <a:solidFill>
                <a:srgbClr val="000000"/>
              </a:solidFill>
              <a:latin typeface="Average"/>
              <a:ea typeface="Average"/>
              <a:cs typeface="Average"/>
              <a:sym typeface="Average"/>
            </a:endParaRPr>
          </a:p>
          <a:p>
            <a:pPr indent="-349250" lvl="0" marL="457200" marR="0" rtl="0" algn="l">
              <a:lnSpc>
                <a:spcPct val="115000"/>
              </a:lnSpc>
              <a:spcBef>
                <a:spcPts val="0"/>
              </a:spcBef>
              <a:spcAft>
                <a:spcPts val="0"/>
              </a:spcAft>
              <a:buClr>
                <a:srgbClr val="000000"/>
              </a:buClr>
              <a:buSzPts val="1900"/>
              <a:buFont typeface="Average"/>
              <a:buAutoNum type="arabicPeriod"/>
            </a:pPr>
            <a:r>
              <a:rPr b="0" i="0" lang="en" sz="1900" u="none" cap="none" strike="noStrike">
                <a:solidFill>
                  <a:srgbClr val="000000"/>
                </a:solidFill>
                <a:latin typeface="Average"/>
                <a:ea typeface="Average"/>
                <a:cs typeface="Average"/>
                <a:sym typeface="Average"/>
              </a:rPr>
              <a:t>If Datanode fails Namenode Choose new datanode for new replicas</a:t>
            </a:r>
            <a:endParaRPr b="0" i="0" sz="1900" u="none" cap="none" strike="noStrike">
              <a:solidFill>
                <a:srgbClr val="000000"/>
              </a:solidFill>
              <a:latin typeface="Average"/>
              <a:ea typeface="Average"/>
              <a:cs typeface="Average"/>
              <a:sym typeface="Average"/>
            </a:endParaRPr>
          </a:p>
          <a:p>
            <a:pPr indent="0" lvl="0" marL="457200" marR="0" rtl="0" algn="l">
              <a:lnSpc>
                <a:spcPct val="115000"/>
              </a:lnSpc>
              <a:spcBef>
                <a:spcPts val="0"/>
              </a:spcBef>
              <a:spcAft>
                <a:spcPts val="0"/>
              </a:spcAft>
              <a:buClr>
                <a:srgbClr val="000000"/>
              </a:buClr>
              <a:buSzPts val="1900"/>
              <a:buFont typeface="Arial"/>
              <a:buNone/>
            </a:pPr>
            <a:r>
              <a:t/>
            </a:r>
            <a:endParaRPr b="0" i="0" sz="1900" u="none" cap="none" strike="noStrike">
              <a:solidFill>
                <a:srgbClr val="000000"/>
              </a:solidFill>
              <a:latin typeface="Average"/>
              <a:ea typeface="Average"/>
              <a:cs typeface="Average"/>
              <a:sym typeface="Average"/>
            </a:endParaRPr>
          </a:p>
        </p:txBody>
      </p:sp>
      <p:pic>
        <p:nvPicPr>
          <p:cNvPr id="2101" name="Google Shape;2101;p125"/>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0"/>
                                        </p:tgtEl>
                                        <p:attrNameLst>
                                          <p:attrName>style.visibility</p:attrName>
                                        </p:attrNameLst>
                                      </p:cBhvr>
                                      <p:to>
                                        <p:strVal val="visible"/>
                                      </p:to>
                                    </p:set>
                                    <p:animEffect filter="fade" transition="in">
                                      <p:cBhvr>
                                        <p:cTn dur="1000"/>
                                        <p:tgtEl>
                                          <p:spTgt spid="21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05" name="Shape 2105"/>
        <p:cNvGrpSpPr/>
        <p:nvPr/>
      </p:nvGrpSpPr>
      <p:grpSpPr>
        <a:xfrm>
          <a:off x="0" y="0"/>
          <a:ext cx="0" cy="0"/>
          <a:chOff x="0" y="0"/>
          <a:chExt cx="0" cy="0"/>
        </a:xfrm>
      </p:grpSpPr>
      <p:sp>
        <p:nvSpPr>
          <p:cNvPr id="2106" name="Google Shape;2106;p126"/>
          <p:cNvSpPr txBox="1"/>
          <p:nvPr>
            <p:ph type="title"/>
          </p:nvPr>
        </p:nvSpPr>
        <p:spPr>
          <a:xfrm>
            <a:off x="60450" y="1997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3100" u="sng">
                <a:solidFill>
                  <a:srgbClr val="E09214"/>
                </a:solidFill>
                <a:latin typeface="Merriweather"/>
                <a:ea typeface="Merriweather"/>
                <a:cs typeface="Merriweather"/>
                <a:sym typeface="Merriweather"/>
              </a:rPr>
              <a:t>HDFS Architecture</a:t>
            </a:r>
            <a:endParaRPr b="1" sz="3100" u="sng">
              <a:solidFill>
                <a:srgbClr val="E09214"/>
              </a:solidFill>
              <a:latin typeface="Merriweather"/>
              <a:ea typeface="Merriweather"/>
              <a:cs typeface="Merriweather"/>
              <a:sym typeface="Merriweather"/>
            </a:endParaRPr>
          </a:p>
        </p:txBody>
      </p:sp>
      <p:sp>
        <p:nvSpPr>
          <p:cNvPr id="2107" name="Google Shape;2107;p126"/>
          <p:cNvSpPr txBox="1"/>
          <p:nvPr/>
        </p:nvSpPr>
        <p:spPr>
          <a:xfrm>
            <a:off x="40800" y="784050"/>
            <a:ext cx="40482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 Data Node</a:t>
            </a:r>
            <a:endParaRPr b="0" i="0" sz="2200" u="none" cap="none" strike="noStrike">
              <a:solidFill>
                <a:srgbClr val="000000"/>
              </a:solidFill>
              <a:latin typeface="Average"/>
              <a:ea typeface="Average"/>
              <a:cs typeface="Average"/>
              <a:sym typeface="Average"/>
            </a:endParaRPr>
          </a:p>
        </p:txBody>
      </p:sp>
      <p:pic>
        <p:nvPicPr>
          <p:cNvPr id="2108" name="Google Shape;2108;p126"/>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2109" name="Google Shape;2109;p126"/>
          <p:cNvSpPr/>
          <p:nvPr/>
        </p:nvSpPr>
        <p:spPr>
          <a:xfrm>
            <a:off x="249150" y="2051975"/>
            <a:ext cx="1179600" cy="2646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Client</a:t>
            </a:r>
            <a:endParaRPr b="0" i="0" sz="1400" u="none" cap="none" strike="noStrike">
              <a:solidFill>
                <a:srgbClr val="000000"/>
              </a:solidFill>
              <a:latin typeface="Arial"/>
              <a:ea typeface="Arial"/>
              <a:cs typeface="Arial"/>
              <a:sym typeface="Arial"/>
            </a:endParaRPr>
          </a:p>
        </p:txBody>
      </p:sp>
      <p:sp>
        <p:nvSpPr>
          <p:cNvPr id="2110" name="Google Shape;2110;p126"/>
          <p:cNvSpPr/>
          <p:nvPr/>
        </p:nvSpPr>
        <p:spPr>
          <a:xfrm>
            <a:off x="2450925" y="1525575"/>
            <a:ext cx="1227900" cy="3381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Namenode</a:t>
            </a:r>
            <a:endParaRPr b="0" i="0" sz="1400" u="none" cap="none" strike="noStrike">
              <a:solidFill>
                <a:srgbClr val="000000"/>
              </a:solidFill>
              <a:latin typeface="Arial"/>
              <a:ea typeface="Arial"/>
              <a:cs typeface="Arial"/>
              <a:sym typeface="Arial"/>
            </a:endParaRPr>
          </a:p>
        </p:txBody>
      </p:sp>
      <p:sp>
        <p:nvSpPr>
          <p:cNvPr id="2111" name="Google Shape;2111;p126"/>
          <p:cNvSpPr/>
          <p:nvPr/>
        </p:nvSpPr>
        <p:spPr>
          <a:xfrm>
            <a:off x="1225175" y="2823575"/>
            <a:ext cx="1179600" cy="978000"/>
          </a:xfrm>
          <a:prstGeom prst="rect">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2" name="Google Shape;2112;p126"/>
          <p:cNvSpPr/>
          <p:nvPr/>
        </p:nvSpPr>
        <p:spPr>
          <a:xfrm>
            <a:off x="5670900" y="2448575"/>
            <a:ext cx="1536300" cy="1353000"/>
          </a:xfrm>
          <a:prstGeom prst="rect">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3" name="Google Shape;2113;p126"/>
          <p:cNvSpPr/>
          <p:nvPr/>
        </p:nvSpPr>
        <p:spPr>
          <a:xfrm>
            <a:off x="7421300" y="2448575"/>
            <a:ext cx="1536300" cy="1353000"/>
          </a:xfrm>
          <a:prstGeom prst="rect">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4" name="Google Shape;2114;p126"/>
          <p:cNvSpPr/>
          <p:nvPr/>
        </p:nvSpPr>
        <p:spPr>
          <a:xfrm>
            <a:off x="4620850" y="4477450"/>
            <a:ext cx="1484100" cy="3966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Client</a:t>
            </a:r>
            <a:endParaRPr b="0" i="0" sz="1800" u="none" cap="none" strike="noStrike">
              <a:solidFill>
                <a:srgbClr val="000000"/>
              </a:solidFill>
              <a:latin typeface="Arial"/>
              <a:ea typeface="Arial"/>
              <a:cs typeface="Arial"/>
              <a:sym typeface="Arial"/>
            </a:endParaRPr>
          </a:p>
        </p:txBody>
      </p:sp>
      <p:cxnSp>
        <p:nvCxnSpPr>
          <p:cNvPr id="2115" name="Google Shape;2115;p126"/>
          <p:cNvCxnSpPr/>
          <p:nvPr/>
        </p:nvCxnSpPr>
        <p:spPr>
          <a:xfrm>
            <a:off x="825825" y="1694625"/>
            <a:ext cx="1625100" cy="0"/>
          </a:xfrm>
          <a:prstGeom prst="straightConnector1">
            <a:avLst/>
          </a:prstGeom>
          <a:noFill/>
          <a:ln cap="flat" cmpd="sng" w="19050">
            <a:solidFill>
              <a:srgbClr val="000000"/>
            </a:solidFill>
            <a:prstDash val="solid"/>
            <a:round/>
            <a:headEnd len="sm" w="sm" type="none"/>
            <a:tailEnd len="med" w="med" type="stealth"/>
          </a:ln>
        </p:spPr>
      </p:cxnSp>
      <p:cxnSp>
        <p:nvCxnSpPr>
          <p:cNvPr id="2116" name="Google Shape;2116;p126"/>
          <p:cNvCxnSpPr>
            <a:stCxn id="2109" idx="0"/>
          </p:cNvCxnSpPr>
          <p:nvPr/>
        </p:nvCxnSpPr>
        <p:spPr>
          <a:xfrm rot="10800000">
            <a:off x="825750" y="1683575"/>
            <a:ext cx="13200" cy="368400"/>
          </a:xfrm>
          <a:prstGeom prst="straightConnector1">
            <a:avLst/>
          </a:prstGeom>
          <a:noFill/>
          <a:ln cap="flat" cmpd="sng" w="19050">
            <a:solidFill>
              <a:srgbClr val="000000"/>
            </a:solidFill>
            <a:prstDash val="solid"/>
            <a:round/>
            <a:headEnd len="sm" w="sm" type="none"/>
            <a:tailEnd len="sm" w="sm" type="none"/>
          </a:ln>
        </p:spPr>
      </p:cxnSp>
      <p:sp>
        <p:nvSpPr>
          <p:cNvPr id="2117" name="Google Shape;2117;p126"/>
          <p:cNvSpPr/>
          <p:nvPr/>
        </p:nvSpPr>
        <p:spPr>
          <a:xfrm>
            <a:off x="1324725" y="2956025"/>
            <a:ext cx="396000" cy="338100"/>
          </a:xfrm>
          <a:prstGeom prst="rect">
            <a:avLst/>
          </a:prstGeom>
          <a:solidFill>
            <a:srgbClr val="65ABF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8" name="Google Shape;2118;p126"/>
          <p:cNvSpPr/>
          <p:nvPr/>
        </p:nvSpPr>
        <p:spPr>
          <a:xfrm>
            <a:off x="1889025" y="2956025"/>
            <a:ext cx="396000" cy="338100"/>
          </a:xfrm>
          <a:prstGeom prst="rect">
            <a:avLst/>
          </a:prstGeom>
          <a:solidFill>
            <a:srgbClr val="65ABF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9" name="Google Shape;2119;p126"/>
          <p:cNvSpPr/>
          <p:nvPr/>
        </p:nvSpPr>
        <p:spPr>
          <a:xfrm>
            <a:off x="1569250" y="3401450"/>
            <a:ext cx="396000" cy="338100"/>
          </a:xfrm>
          <a:prstGeom prst="rect">
            <a:avLst/>
          </a:prstGeom>
          <a:solidFill>
            <a:srgbClr val="65ABF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0" name="Google Shape;2120;p126"/>
          <p:cNvSpPr/>
          <p:nvPr/>
        </p:nvSpPr>
        <p:spPr>
          <a:xfrm>
            <a:off x="2475075" y="2823575"/>
            <a:ext cx="1179600" cy="978000"/>
          </a:xfrm>
          <a:prstGeom prst="rect">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1" name="Google Shape;2121;p126"/>
          <p:cNvSpPr/>
          <p:nvPr/>
        </p:nvSpPr>
        <p:spPr>
          <a:xfrm>
            <a:off x="2574625" y="2956025"/>
            <a:ext cx="396000" cy="338100"/>
          </a:xfrm>
          <a:prstGeom prst="rect">
            <a:avLst/>
          </a:prstGeom>
          <a:solidFill>
            <a:srgbClr val="65ABF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2" name="Google Shape;2122;p126"/>
          <p:cNvSpPr/>
          <p:nvPr/>
        </p:nvSpPr>
        <p:spPr>
          <a:xfrm>
            <a:off x="3138925" y="2956025"/>
            <a:ext cx="396000" cy="338100"/>
          </a:xfrm>
          <a:prstGeom prst="rect">
            <a:avLst/>
          </a:prstGeom>
          <a:solidFill>
            <a:srgbClr val="65ABF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3" name="Google Shape;2123;p126"/>
          <p:cNvSpPr/>
          <p:nvPr/>
        </p:nvSpPr>
        <p:spPr>
          <a:xfrm>
            <a:off x="2819150" y="3401450"/>
            <a:ext cx="396000" cy="338100"/>
          </a:xfrm>
          <a:prstGeom prst="rect">
            <a:avLst/>
          </a:prstGeom>
          <a:solidFill>
            <a:srgbClr val="65ABF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4" name="Google Shape;2124;p126"/>
          <p:cNvSpPr/>
          <p:nvPr/>
        </p:nvSpPr>
        <p:spPr>
          <a:xfrm>
            <a:off x="3730950" y="2834125"/>
            <a:ext cx="1179600" cy="978000"/>
          </a:xfrm>
          <a:prstGeom prst="rect">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5" name="Google Shape;2125;p126"/>
          <p:cNvSpPr/>
          <p:nvPr/>
        </p:nvSpPr>
        <p:spPr>
          <a:xfrm>
            <a:off x="3830513" y="2956025"/>
            <a:ext cx="396000" cy="338100"/>
          </a:xfrm>
          <a:prstGeom prst="rect">
            <a:avLst/>
          </a:prstGeom>
          <a:solidFill>
            <a:srgbClr val="65ABF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6" name="Google Shape;2126;p126"/>
          <p:cNvSpPr/>
          <p:nvPr/>
        </p:nvSpPr>
        <p:spPr>
          <a:xfrm>
            <a:off x="4394813" y="2956025"/>
            <a:ext cx="396000" cy="338100"/>
          </a:xfrm>
          <a:prstGeom prst="rect">
            <a:avLst/>
          </a:prstGeom>
          <a:solidFill>
            <a:srgbClr val="65ABF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7" name="Google Shape;2127;p126"/>
          <p:cNvSpPr/>
          <p:nvPr/>
        </p:nvSpPr>
        <p:spPr>
          <a:xfrm>
            <a:off x="4075038" y="3401450"/>
            <a:ext cx="396000" cy="338100"/>
          </a:xfrm>
          <a:prstGeom prst="rect">
            <a:avLst/>
          </a:prstGeom>
          <a:solidFill>
            <a:srgbClr val="65ABF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28" name="Google Shape;2128;p126"/>
          <p:cNvCxnSpPr>
            <a:endCxn id="2109" idx="2"/>
          </p:cNvCxnSpPr>
          <p:nvPr/>
        </p:nvCxnSpPr>
        <p:spPr>
          <a:xfrm rot="10800000">
            <a:off x="838950" y="2316575"/>
            <a:ext cx="17100" cy="1165200"/>
          </a:xfrm>
          <a:prstGeom prst="straightConnector1">
            <a:avLst/>
          </a:prstGeom>
          <a:noFill/>
          <a:ln cap="flat" cmpd="sng" w="19050">
            <a:solidFill>
              <a:srgbClr val="000000"/>
            </a:solidFill>
            <a:prstDash val="solid"/>
            <a:round/>
            <a:headEnd len="sm" w="sm" type="none"/>
            <a:tailEnd len="med" w="med" type="triangle"/>
          </a:ln>
        </p:spPr>
      </p:cxnSp>
      <p:cxnSp>
        <p:nvCxnSpPr>
          <p:cNvPr id="2129" name="Google Shape;2129;p126"/>
          <p:cNvCxnSpPr/>
          <p:nvPr/>
        </p:nvCxnSpPr>
        <p:spPr>
          <a:xfrm rot="10800000">
            <a:off x="855750" y="3477875"/>
            <a:ext cx="381900" cy="9900"/>
          </a:xfrm>
          <a:prstGeom prst="straightConnector1">
            <a:avLst/>
          </a:prstGeom>
          <a:noFill/>
          <a:ln cap="flat" cmpd="sng" w="19050">
            <a:solidFill>
              <a:srgbClr val="000000"/>
            </a:solidFill>
            <a:prstDash val="solid"/>
            <a:round/>
            <a:headEnd len="sm" w="sm" type="none"/>
            <a:tailEnd len="sm" w="sm" type="none"/>
          </a:ln>
        </p:spPr>
      </p:cxnSp>
      <p:cxnSp>
        <p:nvCxnSpPr>
          <p:cNvPr id="2130" name="Google Shape;2130;p126"/>
          <p:cNvCxnSpPr/>
          <p:nvPr/>
        </p:nvCxnSpPr>
        <p:spPr>
          <a:xfrm rot="10800000">
            <a:off x="4264750" y="3801525"/>
            <a:ext cx="16800" cy="885900"/>
          </a:xfrm>
          <a:prstGeom prst="straightConnector1">
            <a:avLst/>
          </a:prstGeom>
          <a:noFill/>
          <a:ln cap="flat" cmpd="sng" w="19050">
            <a:solidFill>
              <a:srgbClr val="000000"/>
            </a:solidFill>
            <a:prstDash val="solid"/>
            <a:round/>
            <a:headEnd len="sm" w="sm" type="none"/>
            <a:tailEnd len="med" w="med" type="triangle"/>
          </a:ln>
        </p:spPr>
      </p:cxnSp>
      <p:cxnSp>
        <p:nvCxnSpPr>
          <p:cNvPr id="2131" name="Google Shape;2131;p126"/>
          <p:cNvCxnSpPr>
            <a:stCxn id="2114" idx="1"/>
          </p:cNvCxnSpPr>
          <p:nvPr/>
        </p:nvCxnSpPr>
        <p:spPr>
          <a:xfrm flipH="1">
            <a:off x="4271350" y="4675750"/>
            <a:ext cx="349500" cy="11700"/>
          </a:xfrm>
          <a:prstGeom prst="straightConnector1">
            <a:avLst/>
          </a:prstGeom>
          <a:noFill/>
          <a:ln cap="flat" cmpd="sng" w="19050">
            <a:solidFill>
              <a:srgbClr val="000000"/>
            </a:solidFill>
            <a:prstDash val="solid"/>
            <a:round/>
            <a:headEnd len="sm" w="sm" type="none"/>
            <a:tailEnd len="sm" w="sm" type="none"/>
          </a:ln>
        </p:spPr>
      </p:cxnSp>
      <p:cxnSp>
        <p:nvCxnSpPr>
          <p:cNvPr id="2132" name="Google Shape;2132;p126"/>
          <p:cNvCxnSpPr/>
          <p:nvPr/>
        </p:nvCxnSpPr>
        <p:spPr>
          <a:xfrm flipH="1" rot="10800000">
            <a:off x="6672475" y="3801650"/>
            <a:ext cx="1800" cy="936000"/>
          </a:xfrm>
          <a:prstGeom prst="straightConnector1">
            <a:avLst/>
          </a:prstGeom>
          <a:noFill/>
          <a:ln cap="flat" cmpd="sng" w="19050">
            <a:solidFill>
              <a:srgbClr val="000000"/>
            </a:solidFill>
            <a:prstDash val="solid"/>
            <a:round/>
            <a:headEnd len="sm" w="sm" type="none"/>
            <a:tailEnd len="med" w="med" type="triangle"/>
          </a:ln>
        </p:spPr>
      </p:cxnSp>
      <p:cxnSp>
        <p:nvCxnSpPr>
          <p:cNvPr id="2133" name="Google Shape;2133;p126"/>
          <p:cNvCxnSpPr/>
          <p:nvPr/>
        </p:nvCxnSpPr>
        <p:spPr>
          <a:xfrm flipH="1">
            <a:off x="6104875" y="4737650"/>
            <a:ext cx="587700" cy="9300"/>
          </a:xfrm>
          <a:prstGeom prst="straightConnector1">
            <a:avLst/>
          </a:prstGeom>
          <a:noFill/>
          <a:ln cap="flat" cmpd="sng" w="19050">
            <a:solidFill>
              <a:srgbClr val="000000"/>
            </a:solidFill>
            <a:prstDash val="solid"/>
            <a:round/>
            <a:headEnd len="sm" w="sm" type="none"/>
            <a:tailEnd len="sm" w="sm" type="none"/>
          </a:ln>
        </p:spPr>
      </p:cxnSp>
      <p:cxnSp>
        <p:nvCxnSpPr>
          <p:cNvPr id="2134" name="Google Shape;2134;p126"/>
          <p:cNvCxnSpPr/>
          <p:nvPr/>
        </p:nvCxnSpPr>
        <p:spPr>
          <a:xfrm>
            <a:off x="3678825" y="1676225"/>
            <a:ext cx="1625100" cy="0"/>
          </a:xfrm>
          <a:prstGeom prst="straightConnector1">
            <a:avLst/>
          </a:prstGeom>
          <a:noFill/>
          <a:ln cap="flat" cmpd="sng" w="19050">
            <a:solidFill>
              <a:srgbClr val="000000"/>
            </a:solidFill>
            <a:prstDash val="solid"/>
            <a:round/>
            <a:headEnd len="sm" w="sm" type="none"/>
            <a:tailEnd len="med" w="med" type="stealth"/>
          </a:ln>
        </p:spPr>
      </p:cxnSp>
      <p:cxnSp>
        <p:nvCxnSpPr>
          <p:cNvPr id="2135" name="Google Shape;2135;p126"/>
          <p:cNvCxnSpPr>
            <a:stCxn id="2110" idx="3"/>
            <a:endCxn id="2112" idx="0"/>
          </p:cNvCxnSpPr>
          <p:nvPr/>
        </p:nvCxnSpPr>
        <p:spPr>
          <a:xfrm>
            <a:off x="3678825" y="1694625"/>
            <a:ext cx="2760300" cy="753900"/>
          </a:xfrm>
          <a:prstGeom prst="straightConnector1">
            <a:avLst/>
          </a:prstGeom>
          <a:noFill/>
          <a:ln cap="flat" cmpd="sng" w="19050">
            <a:solidFill>
              <a:srgbClr val="000000"/>
            </a:solidFill>
            <a:prstDash val="solid"/>
            <a:round/>
            <a:headEnd len="sm" w="sm" type="none"/>
            <a:tailEnd len="med" w="med" type="stealth"/>
          </a:ln>
        </p:spPr>
      </p:cxnSp>
      <p:sp>
        <p:nvSpPr>
          <p:cNvPr id="2136" name="Google Shape;2136;p126"/>
          <p:cNvSpPr txBox="1"/>
          <p:nvPr/>
        </p:nvSpPr>
        <p:spPr>
          <a:xfrm>
            <a:off x="34825" y="1246650"/>
            <a:ext cx="21975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Metadata Operations</a:t>
            </a:r>
            <a:endParaRPr b="0" i="0" sz="1700" u="none" cap="none" strike="noStrike">
              <a:solidFill>
                <a:srgbClr val="000000"/>
              </a:solidFill>
              <a:latin typeface="Average"/>
              <a:ea typeface="Average"/>
              <a:cs typeface="Average"/>
              <a:sym typeface="Average"/>
            </a:endParaRPr>
          </a:p>
        </p:txBody>
      </p:sp>
      <p:sp>
        <p:nvSpPr>
          <p:cNvPr id="2137" name="Google Shape;2137;p126"/>
          <p:cNvSpPr txBox="1"/>
          <p:nvPr/>
        </p:nvSpPr>
        <p:spPr>
          <a:xfrm>
            <a:off x="5290800" y="1387300"/>
            <a:ext cx="16251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Metadata </a:t>
            </a:r>
            <a:endParaRPr b="0" i="0" sz="1700" u="none" cap="none" strike="noStrike">
              <a:solidFill>
                <a:srgbClr val="000000"/>
              </a:solidFill>
              <a:latin typeface="Average"/>
              <a:ea typeface="Average"/>
              <a:cs typeface="Average"/>
              <a:sym typeface="Average"/>
            </a:endParaRPr>
          </a:p>
        </p:txBody>
      </p:sp>
      <p:sp>
        <p:nvSpPr>
          <p:cNvPr id="2138" name="Google Shape;2138;p126"/>
          <p:cNvSpPr txBox="1"/>
          <p:nvPr/>
        </p:nvSpPr>
        <p:spPr>
          <a:xfrm>
            <a:off x="350400" y="3400400"/>
            <a:ext cx="9639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Read </a:t>
            </a:r>
            <a:endParaRPr b="0" i="0" sz="2000" u="none" cap="none" strike="noStrike">
              <a:solidFill>
                <a:srgbClr val="000000"/>
              </a:solidFill>
              <a:latin typeface="Average"/>
              <a:ea typeface="Average"/>
              <a:cs typeface="Average"/>
              <a:sym typeface="Average"/>
            </a:endParaRPr>
          </a:p>
        </p:txBody>
      </p:sp>
      <p:sp>
        <p:nvSpPr>
          <p:cNvPr id="2139" name="Google Shape;2139;p126"/>
          <p:cNvSpPr txBox="1"/>
          <p:nvPr/>
        </p:nvSpPr>
        <p:spPr>
          <a:xfrm>
            <a:off x="4281550" y="3992363"/>
            <a:ext cx="9639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Write </a:t>
            </a:r>
            <a:endParaRPr b="0" i="0" sz="2000" u="none" cap="none" strike="noStrike">
              <a:solidFill>
                <a:srgbClr val="000000"/>
              </a:solidFill>
              <a:latin typeface="Average"/>
              <a:ea typeface="Average"/>
              <a:cs typeface="Average"/>
              <a:sym typeface="Average"/>
            </a:endParaRPr>
          </a:p>
        </p:txBody>
      </p:sp>
      <p:sp>
        <p:nvSpPr>
          <p:cNvPr id="2140" name="Google Shape;2140;p126"/>
          <p:cNvSpPr txBox="1"/>
          <p:nvPr/>
        </p:nvSpPr>
        <p:spPr>
          <a:xfrm>
            <a:off x="5205150" y="1839200"/>
            <a:ext cx="24678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Black Operations </a:t>
            </a:r>
            <a:endParaRPr b="0" i="0" sz="1700" u="none" cap="none" strike="noStrike">
              <a:solidFill>
                <a:srgbClr val="000000"/>
              </a:solidFill>
              <a:latin typeface="Average"/>
              <a:ea typeface="Average"/>
              <a:cs typeface="Average"/>
              <a:sym typeface="Average"/>
            </a:endParaRPr>
          </a:p>
        </p:txBody>
      </p:sp>
      <p:sp>
        <p:nvSpPr>
          <p:cNvPr id="2141" name="Google Shape;2141;p126"/>
          <p:cNvSpPr/>
          <p:nvPr/>
        </p:nvSpPr>
        <p:spPr>
          <a:xfrm>
            <a:off x="5817927" y="2617925"/>
            <a:ext cx="440100" cy="396600"/>
          </a:xfrm>
          <a:prstGeom prst="rect">
            <a:avLst/>
          </a:prstGeom>
          <a:solidFill>
            <a:srgbClr val="65ABF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2" name="Google Shape;2142;p126"/>
          <p:cNvSpPr/>
          <p:nvPr/>
        </p:nvSpPr>
        <p:spPr>
          <a:xfrm>
            <a:off x="6568177" y="2609101"/>
            <a:ext cx="440100" cy="368400"/>
          </a:xfrm>
          <a:prstGeom prst="rect">
            <a:avLst/>
          </a:prstGeom>
          <a:solidFill>
            <a:srgbClr val="65ABF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3" name="Google Shape;2143;p126"/>
          <p:cNvSpPr/>
          <p:nvPr/>
        </p:nvSpPr>
        <p:spPr>
          <a:xfrm>
            <a:off x="6141326" y="3212000"/>
            <a:ext cx="440100" cy="368400"/>
          </a:xfrm>
          <a:prstGeom prst="rect">
            <a:avLst/>
          </a:prstGeom>
          <a:solidFill>
            <a:srgbClr val="65ABF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4" name="Google Shape;2144;p126"/>
          <p:cNvSpPr/>
          <p:nvPr/>
        </p:nvSpPr>
        <p:spPr>
          <a:xfrm>
            <a:off x="7931926" y="3253900"/>
            <a:ext cx="440100" cy="368400"/>
          </a:xfrm>
          <a:prstGeom prst="rect">
            <a:avLst/>
          </a:prstGeom>
          <a:solidFill>
            <a:srgbClr val="65ABF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5" name="Google Shape;2145;p126"/>
          <p:cNvSpPr/>
          <p:nvPr/>
        </p:nvSpPr>
        <p:spPr>
          <a:xfrm>
            <a:off x="8421277" y="2632026"/>
            <a:ext cx="440100" cy="368400"/>
          </a:xfrm>
          <a:prstGeom prst="rect">
            <a:avLst/>
          </a:prstGeom>
          <a:solidFill>
            <a:srgbClr val="65ABF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6" name="Google Shape;2146;p126"/>
          <p:cNvSpPr/>
          <p:nvPr/>
        </p:nvSpPr>
        <p:spPr>
          <a:xfrm>
            <a:off x="7594190" y="2617925"/>
            <a:ext cx="440100" cy="396600"/>
          </a:xfrm>
          <a:prstGeom prst="rect">
            <a:avLst/>
          </a:prstGeom>
          <a:solidFill>
            <a:srgbClr val="65ABF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7" name="Google Shape;2147;p126"/>
          <p:cNvSpPr/>
          <p:nvPr/>
        </p:nvSpPr>
        <p:spPr>
          <a:xfrm>
            <a:off x="1040775" y="2616825"/>
            <a:ext cx="4048200" cy="14421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8" name="Google Shape;2148;p126"/>
          <p:cNvSpPr txBox="1"/>
          <p:nvPr/>
        </p:nvSpPr>
        <p:spPr>
          <a:xfrm>
            <a:off x="2406850" y="3784838"/>
            <a:ext cx="1874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Datanodes(Rack 1)</a:t>
            </a:r>
            <a:endParaRPr b="0" i="0" sz="1400" u="none" cap="none" strike="noStrike">
              <a:solidFill>
                <a:srgbClr val="000000"/>
              </a:solidFill>
              <a:latin typeface="Average"/>
              <a:ea typeface="Average"/>
              <a:cs typeface="Average"/>
              <a:sym typeface="Average"/>
            </a:endParaRPr>
          </a:p>
        </p:txBody>
      </p:sp>
      <p:sp>
        <p:nvSpPr>
          <p:cNvPr id="2149" name="Google Shape;2149;p126"/>
          <p:cNvSpPr/>
          <p:nvPr/>
        </p:nvSpPr>
        <p:spPr>
          <a:xfrm>
            <a:off x="5530975" y="2291100"/>
            <a:ext cx="3502200" cy="1787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0" name="Google Shape;2150;p126"/>
          <p:cNvSpPr txBox="1"/>
          <p:nvPr/>
        </p:nvSpPr>
        <p:spPr>
          <a:xfrm>
            <a:off x="6811550" y="3785475"/>
            <a:ext cx="1769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Datanodes(Rack 2)</a:t>
            </a:r>
            <a:endParaRPr b="0" i="0" sz="1400" u="none" cap="none" strike="noStrike">
              <a:solidFill>
                <a:srgbClr val="000000"/>
              </a:solidFill>
              <a:latin typeface="Average"/>
              <a:ea typeface="Average"/>
              <a:cs typeface="Average"/>
              <a:sym typeface="Average"/>
            </a:endParaRPr>
          </a:p>
        </p:txBody>
      </p:sp>
      <p:sp>
        <p:nvSpPr>
          <p:cNvPr id="2151" name="Google Shape;2151;p126"/>
          <p:cNvSpPr txBox="1"/>
          <p:nvPr/>
        </p:nvSpPr>
        <p:spPr>
          <a:xfrm>
            <a:off x="34825" y="1246650"/>
            <a:ext cx="21975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Metadata Operations</a:t>
            </a:r>
            <a:endParaRPr b="0" i="0" sz="17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9"/>
                                        </p:tgtEl>
                                        <p:attrNameLst>
                                          <p:attrName>style.visibility</p:attrName>
                                        </p:attrNameLst>
                                      </p:cBhvr>
                                      <p:to>
                                        <p:strVal val="visible"/>
                                      </p:to>
                                    </p:set>
                                    <p:animEffect filter="fade" transition="in">
                                      <p:cBhvr>
                                        <p:cTn dur="1000"/>
                                        <p:tgtEl>
                                          <p:spTgt spid="2109"/>
                                        </p:tgtEl>
                                      </p:cBhvr>
                                    </p:animEffect>
                                  </p:childTnLst>
                                </p:cTn>
                              </p:par>
                              <p:par>
                                <p:cTn fill="hold" nodeType="withEffect" presetClass="entr" presetID="10" presetSubtype="0">
                                  <p:stCondLst>
                                    <p:cond delay="0"/>
                                  </p:stCondLst>
                                  <p:childTnLst>
                                    <p:set>
                                      <p:cBhvr>
                                        <p:cTn dur="1" fill="hold">
                                          <p:stCondLst>
                                            <p:cond delay="0"/>
                                          </p:stCondLst>
                                        </p:cTn>
                                        <p:tgtEl>
                                          <p:spTgt spid="2110"/>
                                        </p:tgtEl>
                                        <p:attrNameLst>
                                          <p:attrName>style.visibility</p:attrName>
                                        </p:attrNameLst>
                                      </p:cBhvr>
                                      <p:to>
                                        <p:strVal val="visible"/>
                                      </p:to>
                                    </p:set>
                                    <p:animEffect filter="fade" transition="in">
                                      <p:cBhvr>
                                        <p:cTn dur="1000"/>
                                        <p:tgtEl>
                                          <p:spTgt spid="2110"/>
                                        </p:tgtEl>
                                      </p:cBhvr>
                                    </p:animEffect>
                                  </p:childTnLst>
                                </p:cTn>
                              </p:par>
                              <p:par>
                                <p:cTn fill="hold" nodeType="withEffect" presetClass="entr" presetID="10" presetSubtype="0">
                                  <p:stCondLst>
                                    <p:cond delay="0"/>
                                  </p:stCondLst>
                                  <p:childTnLst>
                                    <p:set>
                                      <p:cBhvr>
                                        <p:cTn dur="1" fill="hold">
                                          <p:stCondLst>
                                            <p:cond delay="0"/>
                                          </p:stCondLst>
                                        </p:cTn>
                                        <p:tgtEl>
                                          <p:spTgt spid="2111"/>
                                        </p:tgtEl>
                                        <p:attrNameLst>
                                          <p:attrName>style.visibility</p:attrName>
                                        </p:attrNameLst>
                                      </p:cBhvr>
                                      <p:to>
                                        <p:strVal val="visible"/>
                                      </p:to>
                                    </p:set>
                                    <p:animEffect filter="fade" transition="in">
                                      <p:cBhvr>
                                        <p:cTn dur="1000"/>
                                        <p:tgtEl>
                                          <p:spTgt spid="2111"/>
                                        </p:tgtEl>
                                      </p:cBhvr>
                                    </p:animEffect>
                                  </p:childTnLst>
                                </p:cTn>
                              </p:par>
                              <p:par>
                                <p:cTn fill="hold" nodeType="withEffect" presetClass="entr" presetID="10" presetSubtype="0">
                                  <p:stCondLst>
                                    <p:cond delay="0"/>
                                  </p:stCondLst>
                                  <p:childTnLst>
                                    <p:set>
                                      <p:cBhvr>
                                        <p:cTn dur="1" fill="hold">
                                          <p:stCondLst>
                                            <p:cond delay="0"/>
                                          </p:stCondLst>
                                        </p:cTn>
                                        <p:tgtEl>
                                          <p:spTgt spid="2112"/>
                                        </p:tgtEl>
                                        <p:attrNameLst>
                                          <p:attrName>style.visibility</p:attrName>
                                        </p:attrNameLst>
                                      </p:cBhvr>
                                      <p:to>
                                        <p:strVal val="visible"/>
                                      </p:to>
                                    </p:set>
                                    <p:animEffect filter="fade" transition="in">
                                      <p:cBhvr>
                                        <p:cTn dur="1000"/>
                                        <p:tgtEl>
                                          <p:spTgt spid="2112"/>
                                        </p:tgtEl>
                                      </p:cBhvr>
                                    </p:animEffect>
                                  </p:childTnLst>
                                </p:cTn>
                              </p:par>
                              <p:par>
                                <p:cTn fill="hold" nodeType="withEffect" presetClass="entr" presetID="10" presetSubtype="0">
                                  <p:stCondLst>
                                    <p:cond delay="0"/>
                                  </p:stCondLst>
                                  <p:childTnLst>
                                    <p:set>
                                      <p:cBhvr>
                                        <p:cTn dur="1" fill="hold">
                                          <p:stCondLst>
                                            <p:cond delay="0"/>
                                          </p:stCondLst>
                                        </p:cTn>
                                        <p:tgtEl>
                                          <p:spTgt spid="2113"/>
                                        </p:tgtEl>
                                        <p:attrNameLst>
                                          <p:attrName>style.visibility</p:attrName>
                                        </p:attrNameLst>
                                      </p:cBhvr>
                                      <p:to>
                                        <p:strVal val="visible"/>
                                      </p:to>
                                    </p:set>
                                    <p:animEffect filter="fade" transition="in">
                                      <p:cBhvr>
                                        <p:cTn dur="1000"/>
                                        <p:tgtEl>
                                          <p:spTgt spid="2113"/>
                                        </p:tgtEl>
                                      </p:cBhvr>
                                    </p:animEffect>
                                  </p:childTnLst>
                                </p:cTn>
                              </p:par>
                              <p:par>
                                <p:cTn fill="hold" nodeType="withEffect" presetClass="entr" presetID="10" presetSubtype="0">
                                  <p:stCondLst>
                                    <p:cond delay="0"/>
                                  </p:stCondLst>
                                  <p:childTnLst>
                                    <p:set>
                                      <p:cBhvr>
                                        <p:cTn dur="1" fill="hold">
                                          <p:stCondLst>
                                            <p:cond delay="0"/>
                                          </p:stCondLst>
                                        </p:cTn>
                                        <p:tgtEl>
                                          <p:spTgt spid="2114"/>
                                        </p:tgtEl>
                                        <p:attrNameLst>
                                          <p:attrName>style.visibility</p:attrName>
                                        </p:attrNameLst>
                                      </p:cBhvr>
                                      <p:to>
                                        <p:strVal val="visible"/>
                                      </p:to>
                                    </p:set>
                                    <p:animEffect filter="fade" transition="in">
                                      <p:cBhvr>
                                        <p:cTn dur="1000"/>
                                        <p:tgtEl>
                                          <p:spTgt spid="2114"/>
                                        </p:tgtEl>
                                      </p:cBhvr>
                                    </p:animEffect>
                                  </p:childTnLst>
                                </p:cTn>
                              </p:par>
                              <p:par>
                                <p:cTn fill="hold" nodeType="withEffect" presetClass="entr" presetID="10" presetSubtype="0">
                                  <p:stCondLst>
                                    <p:cond delay="0"/>
                                  </p:stCondLst>
                                  <p:childTnLst>
                                    <p:set>
                                      <p:cBhvr>
                                        <p:cTn dur="1" fill="hold">
                                          <p:stCondLst>
                                            <p:cond delay="0"/>
                                          </p:stCondLst>
                                        </p:cTn>
                                        <p:tgtEl>
                                          <p:spTgt spid="2115"/>
                                        </p:tgtEl>
                                        <p:attrNameLst>
                                          <p:attrName>style.visibility</p:attrName>
                                        </p:attrNameLst>
                                      </p:cBhvr>
                                      <p:to>
                                        <p:strVal val="visible"/>
                                      </p:to>
                                    </p:set>
                                    <p:animEffect filter="fade" transition="in">
                                      <p:cBhvr>
                                        <p:cTn dur="1000"/>
                                        <p:tgtEl>
                                          <p:spTgt spid="2115"/>
                                        </p:tgtEl>
                                      </p:cBhvr>
                                    </p:animEffect>
                                  </p:childTnLst>
                                </p:cTn>
                              </p:par>
                              <p:par>
                                <p:cTn fill="hold" nodeType="withEffect" presetClass="entr" presetID="10" presetSubtype="0">
                                  <p:stCondLst>
                                    <p:cond delay="0"/>
                                  </p:stCondLst>
                                  <p:childTnLst>
                                    <p:set>
                                      <p:cBhvr>
                                        <p:cTn dur="1" fill="hold">
                                          <p:stCondLst>
                                            <p:cond delay="0"/>
                                          </p:stCondLst>
                                        </p:cTn>
                                        <p:tgtEl>
                                          <p:spTgt spid="2116"/>
                                        </p:tgtEl>
                                        <p:attrNameLst>
                                          <p:attrName>style.visibility</p:attrName>
                                        </p:attrNameLst>
                                      </p:cBhvr>
                                      <p:to>
                                        <p:strVal val="visible"/>
                                      </p:to>
                                    </p:set>
                                    <p:animEffect filter="fade" transition="in">
                                      <p:cBhvr>
                                        <p:cTn dur="1000"/>
                                        <p:tgtEl>
                                          <p:spTgt spid="2116"/>
                                        </p:tgtEl>
                                      </p:cBhvr>
                                    </p:animEffect>
                                  </p:childTnLst>
                                </p:cTn>
                              </p:par>
                              <p:par>
                                <p:cTn fill="hold" nodeType="withEffect" presetClass="entr" presetID="10" presetSubtype="0">
                                  <p:stCondLst>
                                    <p:cond delay="0"/>
                                  </p:stCondLst>
                                  <p:childTnLst>
                                    <p:set>
                                      <p:cBhvr>
                                        <p:cTn dur="1" fill="hold">
                                          <p:stCondLst>
                                            <p:cond delay="0"/>
                                          </p:stCondLst>
                                        </p:cTn>
                                        <p:tgtEl>
                                          <p:spTgt spid="2117"/>
                                        </p:tgtEl>
                                        <p:attrNameLst>
                                          <p:attrName>style.visibility</p:attrName>
                                        </p:attrNameLst>
                                      </p:cBhvr>
                                      <p:to>
                                        <p:strVal val="visible"/>
                                      </p:to>
                                    </p:set>
                                    <p:animEffect filter="fade" transition="in">
                                      <p:cBhvr>
                                        <p:cTn dur="1000"/>
                                        <p:tgtEl>
                                          <p:spTgt spid="2117"/>
                                        </p:tgtEl>
                                      </p:cBhvr>
                                    </p:animEffect>
                                  </p:childTnLst>
                                </p:cTn>
                              </p:par>
                              <p:par>
                                <p:cTn fill="hold" nodeType="withEffect" presetClass="entr" presetID="10" presetSubtype="0">
                                  <p:stCondLst>
                                    <p:cond delay="0"/>
                                  </p:stCondLst>
                                  <p:childTnLst>
                                    <p:set>
                                      <p:cBhvr>
                                        <p:cTn dur="1" fill="hold">
                                          <p:stCondLst>
                                            <p:cond delay="0"/>
                                          </p:stCondLst>
                                        </p:cTn>
                                        <p:tgtEl>
                                          <p:spTgt spid="2118"/>
                                        </p:tgtEl>
                                        <p:attrNameLst>
                                          <p:attrName>style.visibility</p:attrName>
                                        </p:attrNameLst>
                                      </p:cBhvr>
                                      <p:to>
                                        <p:strVal val="visible"/>
                                      </p:to>
                                    </p:set>
                                    <p:animEffect filter="fade" transition="in">
                                      <p:cBhvr>
                                        <p:cTn dur="1000"/>
                                        <p:tgtEl>
                                          <p:spTgt spid="2118"/>
                                        </p:tgtEl>
                                      </p:cBhvr>
                                    </p:animEffect>
                                  </p:childTnLst>
                                </p:cTn>
                              </p:par>
                              <p:par>
                                <p:cTn fill="hold" nodeType="withEffect" presetClass="entr" presetID="10" presetSubtype="0">
                                  <p:stCondLst>
                                    <p:cond delay="0"/>
                                  </p:stCondLst>
                                  <p:childTnLst>
                                    <p:set>
                                      <p:cBhvr>
                                        <p:cTn dur="1" fill="hold">
                                          <p:stCondLst>
                                            <p:cond delay="0"/>
                                          </p:stCondLst>
                                        </p:cTn>
                                        <p:tgtEl>
                                          <p:spTgt spid="2119"/>
                                        </p:tgtEl>
                                        <p:attrNameLst>
                                          <p:attrName>style.visibility</p:attrName>
                                        </p:attrNameLst>
                                      </p:cBhvr>
                                      <p:to>
                                        <p:strVal val="visible"/>
                                      </p:to>
                                    </p:set>
                                    <p:animEffect filter="fade" transition="in">
                                      <p:cBhvr>
                                        <p:cTn dur="1000"/>
                                        <p:tgtEl>
                                          <p:spTgt spid="2119"/>
                                        </p:tgtEl>
                                      </p:cBhvr>
                                    </p:animEffect>
                                  </p:childTnLst>
                                </p:cTn>
                              </p:par>
                              <p:par>
                                <p:cTn fill="hold" nodeType="withEffect" presetClass="entr" presetID="10" presetSubtype="0">
                                  <p:stCondLst>
                                    <p:cond delay="0"/>
                                  </p:stCondLst>
                                  <p:childTnLst>
                                    <p:set>
                                      <p:cBhvr>
                                        <p:cTn dur="1" fill="hold">
                                          <p:stCondLst>
                                            <p:cond delay="0"/>
                                          </p:stCondLst>
                                        </p:cTn>
                                        <p:tgtEl>
                                          <p:spTgt spid="2120"/>
                                        </p:tgtEl>
                                        <p:attrNameLst>
                                          <p:attrName>style.visibility</p:attrName>
                                        </p:attrNameLst>
                                      </p:cBhvr>
                                      <p:to>
                                        <p:strVal val="visible"/>
                                      </p:to>
                                    </p:set>
                                    <p:animEffect filter="fade" transition="in">
                                      <p:cBhvr>
                                        <p:cTn dur="1000"/>
                                        <p:tgtEl>
                                          <p:spTgt spid="2120"/>
                                        </p:tgtEl>
                                      </p:cBhvr>
                                    </p:animEffect>
                                  </p:childTnLst>
                                </p:cTn>
                              </p:par>
                              <p:par>
                                <p:cTn fill="hold" nodeType="withEffect" presetClass="entr" presetID="10" presetSubtype="0">
                                  <p:stCondLst>
                                    <p:cond delay="0"/>
                                  </p:stCondLst>
                                  <p:childTnLst>
                                    <p:set>
                                      <p:cBhvr>
                                        <p:cTn dur="1" fill="hold">
                                          <p:stCondLst>
                                            <p:cond delay="0"/>
                                          </p:stCondLst>
                                        </p:cTn>
                                        <p:tgtEl>
                                          <p:spTgt spid="2121"/>
                                        </p:tgtEl>
                                        <p:attrNameLst>
                                          <p:attrName>style.visibility</p:attrName>
                                        </p:attrNameLst>
                                      </p:cBhvr>
                                      <p:to>
                                        <p:strVal val="visible"/>
                                      </p:to>
                                    </p:set>
                                    <p:animEffect filter="fade" transition="in">
                                      <p:cBhvr>
                                        <p:cTn dur="1000"/>
                                        <p:tgtEl>
                                          <p:spTgt spid="2121"/>
                                        </p:tgtEl>
                                      </p:cBhvr>
                                    </p:animEffect>
                                  </p:childTnLst>
                                </p:cTn>
                              </p:par>
                              <p:par>
                                <p:cTn fill="hold" nodeType="withEffect" presetClass="entr" presetID="10" presetSubtype="0">
                                  <p:stCondLst>
                                    <p:cond delay="0"/>
                                  </p:stCondLst>
                                  <p:childTnLst>
                                    <p:set>
                                      <p:cBhvr>
                                        <p:cTn dur="1" fill="hold">
                                          <p:stCondLst>
                                            <p:cond delay="0"/>
                                          </p:stCondLst>
                                        </p:cTn>
                                        <p:tgtEl>
                                          <p:spTgt spid="2122"/>
                                        </p:tgtEl>
                                        <p:attrNameLst>
                                          <p:attrName>style.visibility</p:attrName>
                                        </p:attrNameLst>
                                      </p:cBhvr>
                                      <p:to>
                                        <p:strVal val="visible"/>
                                      </p:to>
                                    </p:set>
                                    <p:animEffect filter="fade" transition="in">
                                      <p:cBhvr>
                                        <p:cTn dur="1000"/>
                                        <p:tgtEl>
                                          <p:spTgt spid="2122"/>
                                        </p:tgtEl>
                                      </p:cBhvr>
                                    </p:animEffect>
                                  </p:childTnLst>
                                </p:cTn>
                              </p:par>
                              <p:par>
                                <p:cTn fill="hold" nodeType="withEffect" presetClass="entr" presetID="10" presetSubtype="0">
                                  <p:stCondLst>
                                    <p:cond delay="0"/>
                                  </p:stCondLst>
                                  <p:childTnLst>
                                    <p:set>
                                      <p:cBhvr>
                                        <p:cTn dur="1" fill="hold">
                                          <p:stCondLst>
                                            <p:cond delay="0"/>
                                          </p:stCondLst>
                                        </p:cTn>
                                        <p:tgtEl>
                                          <p:spTgt spid="2123"/>
                                        </p:tgtEl>
                                        <p:attrNameLst>
                                          <p:attrName>style.visibility</p:attrName>
                                        </p:attrNameLst>
                                      </p:cBhvr>
                                      <p:to>
                                        <p:strVal val="visible"/>
                                      </p:to>
                                    </p:set>
                                    <p:animEffect filter="fade" transition="in">
                                      <p:cBhvr>
                                        <p:cTn dur="1000"/>
                                        <p:tgtEl>
                                          <p:spTgt spid="2123"/>
                                        </p:tgtEl>
                                      </p:cBhvr>
                                    </p:animEffect>
                                  </p:childTnLst>
                                </p:cTn>
                              </p:par>
                              <p:par>
                                <p:cTn fill="hold" nodeType="withEffect" presetClass="entr" presetID="10" presetSubtype="0">
                                  <p:stCondLst>
                                    <p:cond delay="0"/>
                                  </p:stCondLst>
                                  <p:childTnLst>
                                    <p:set>
                                      <p:cBhvr>
                                        <p:cTn dur="1" fill="hold">
                                          <p:stCondLst>
                                            <p:cond delay="0"/>
                                          </p:stCondLst>
                                        </p:cTn>
                                        <p:tgtEl>
                                          <p:spTgt spid="2124"/>
                                        </p:tgtEl>
                                        <p:attrNameLst>
                                          <p:attrName>style.visibility</p:attrName>
                                        </p:attrNameLst>
                                      </p:cBhvr>
                                      <p:to>
                                        <p:strVal val="visible"/>
                                      </p:to>
                                    </p:set>
                                    <p:animEffect filter="fade" transition="in">
                                      <p:cBhvr>
                                        <p:cTn dur="1000"/>
                                        <p:tgtEl>
                                          <p:spTgt spid="2124"/>
                                        </p:tgtEl>
                                      </p:cBhvr>
                                    </p:animEffect>
                                  </p:childTnLst>
                                </p:cTn>
                              </p:par>
                              <p:par>
                                <p:cTn fill="hold" nodeType="withEffect" presetClass="entr" presetID="10" presetSubtype="0">
                                  <p:stCondLst>
                                    <p:cond delay="0"/>
                                  </p:stCondLst>
                                  <p:childTnLst>
                                    <p:set>
                                      <p:cBhvr>
                                        <p:cTn dur="1" fill="hold">
                                          <p:stCondLst>
                                            <p:cond delay="0"/>
                                          </p:stCondLst>
                                        </p:cTn>
                                        <p:tgtEl>
                                          <p:spTgt spid="2125"/>
                                        </p:tgtEl>
                                        <p:attrNameLst>
                                          <p:attrName>style.visibility</p:attrName>
                                        </p:attrNameLst>
                                      </p:cBhvr>
                                      <p:to>
                                        <p:strVal val="visible"/>
                                      </p:to>
                                    </p:set>
                                    <p:animEffect filter="fade" transition="in">
                                      <p:cBhvr>
                                        <p:cTn dur="1000"/>
                                        <p:tgtEl>
                                          <p:spTgt spid="2125"/>
                                        </p:tgtEl>
                                      </p:cBhvr>
                                    </p:animEffect>
                                  </p:childTnLst>
                                </p:cTn>
                              </p:par>
                              <p:par>
                                <p:cTn fill="hold" nodeType="withEffect" presetClass="entr" presetID="10" presetSubtype="0">
                                  <p:stCondLst>
                                    <p:cond delay="0"/>
                                  </p:stCondLst>
                                  <p:childTnLst>
                                    <p:set>
                                      <p:cBhvr>
                                        <p:cTn dur="1" fill="hold">
                                          <p:stCondLst>
                                            <p:cond delay="0"/>
                                          </p:stCondLst>
                                        </p:cTn>
                                        <p:tgtEl>
                                          <p:spTgt spid="2126"/>
                                        </p:tgtEl>
                                        <p:attrNameLst>
                                          <p:attrName>style.visibility</p:attrName>
                                        </p:attrNameLst>
                                      </p:cBhvr>
                                      <p:to>
                                        <p:strVal val="visible"/>
                                      </p:to>
                                    </p:set>
                                    <p:animEffect filter="fade" transition="in">
                                      <p:cBhvr>
                                        <p:cTn dur="1000"/>
                                        <p:tgtEl>
                                          <p:spTgt spid="2126"/>
                                        </p:tgtEl>
                                      </p:cBhvr>
                                    </p:animEffect>
                                  </p:childTnLst>
                                </p:cTn>
                              </p:par>
                              <p:par>
                                <p:cTn fill="hold" nodeType="withEffect" presetClass="entr" presetID="10" presetSubtype="0">
                                  <p:stCondLst>
                                    <p:cond delay="0"/>
                                  </p:stCondLst>
                                  <p:childTnLst>
                                    <p:set>
                                      <p:cBhvr>
                                        <p:cTn dur="1" fill="hold">
                                          <p:stCondLst>
                                            <p:cond delay="0"/>
                                          </p:stCondLst>
                                        </p:cTn>
                                        <p:tgtEl>
                                          <p:spTgt spid="2127"/>
                                        </p:tgtEl>
                                        <p:attrNameLst>
                                          <p:attrName>style.visibility</p:attrName>
                                        </p:attrNameLst>
                                      </p:cBhvr>
                                      <p:to>
                                        <p:strVal val="visible"/>
                                      </p:to>
                                    </p:set>
                                    <p:animEffect filter="fade" transition="in">
                                      <p:cBhvr>
                                        <p:cTn dur="1000"/>
                                        <p:tgtEl>
                                          <p:spTgt spid="2127"/>
                                        </p:tgtEl>
                                      </p:cBhvr>
                                    </p:animEffect>
                                  </p:childTnLst>
                                </p:cTn>
                              </p:par>
                              <p:par>
                                <p:cTn fill="hold" nodeType="withEffect" presetClass="entr" presetID="10" presetSubtype="0">
                                  <p:stCondLst>
                                    <p:cond delay="0"/>
                                  </p:stCondLst>
                                  <p:childTnLst>
                                    <p:set>
                                      <p:cBhvr>
                                        <p:cTn dur="1" fill="hold">
                                          <p:stCondLst>
                                            <p:cond delay="0"/>
                                          </p:stCondLst>
                                        </p:cTn>
                                        <p:tgtEl>
                                          <p:spTgt spid="2128"/>
                                        </p:tgtEl>
                                        <p:attrNameLst>
                                          <p:attrName>style.visibility</p:attrName>
                                        </p:attrNameLst>
                                      </p:cBhvr>
                                      <p:to>
                                        <p:strVal val="visible"/>
                                      </p:to>
                                    </p:set>
                                    <p:animEffect filter="fade" transition="in">
                                      <p:cBhvr>
                                        <p:cTn dur="1000"/>
                                        <p:tgtEl>
                                          <p:spTgt spid="2128"/>
                                        </p:tgtEl>
                                      </p:cBhvr>
                                    </p:animEffect>
                                  </p:childTnLst>
                                </p:cTn>
                              </p:par>
                              <p:par>
                                <p:cTn fill="hold" nodeType="withEffect" presetClass="entr" presetID="10" presetSubtype="0">
                                  <p:stCondLst>
                                    <p:cond delay="0"/>
                                  </p:stCondLst>
                                  <p:childTnLst>
                                    <p:set>
                                      <p:cBhvr>
                                        <p:cTn dur="1" fill="hold">
                                          <p:stCondLst>
                                            <p:cond delay="0"/>
                                          </p:stCondLst>
                                        </p:cTn>
                                        <p:tgtEl>
                                          <p:spTgt spid="2129"/>
                                        </p:tgtEl>
                                        <p:attrNameLst>
                                          <p:attrName>style.visibility</p:attrName>
                                        </p:attrNameLst>
                                      </p:cBhvr>
                                      <p:to>
                                        <p:strVal val="visible"/>
                                      </p:to>
                                    </p:set>
                                    <p:animEffect filter="fade" transition="in">
                                      <p:cBhvr>
                                        <p:cTn dur="1000"/>
                                        <p:tgtEl>
                                          <p:spTgt spid="2129"/>
                                        </p:tgtEl>
                                      </p:cBhvr>
                                    </p:animEffect>
                                  </p:childTnLst>
                                </p:cTn>
                              </p:par>
                              <p:par>
                                <p:cTn fill="hold" nodeType="withEffect" presetClass="entr" presetID="10" presetSubtype="0">
                                  <p:stCondLst>
                                    <p:cond delay="0"/>
                                  </p:stCondLst>
                                  <p:childTnLst>
                                    <p:set>
                                      <p:cBhvr>
                                        <p:cTn dur="1" fill="hold">
                                          <p:stCondLst>
                                            <p:cond delay="0"/>
                                          </p:stCondLst>
                                        </p:cTn>
                                        <p:tgtEl>
                                          <p:spTgt spid="2130"/>
                                        </p:tgtEl>
                                        <p:attrNameLst>
                                          <p:attrName>style.visibility</p:attrName>
                                        </p:attrNameLst>
                                      </p:cBhvr>
                                      <p:to>
                                        <p:strVal val="visible"/>
                                      </p:to>
                                    </p:set>
                                    <p:animEffect filter="fade" transition="in">
                                      <p:cBhvr>
                                        <p:cTn dur="1000"/>
                                        <p:tgtEl>
                                          <p:spTgt spid="2130"/>
                                        </p:tgtEl>
                                      </p:cBhvr>
                                    </p:animEffect>
                                  </p:childTnLst>
                                </p:cTn>
                              </p:par>
                              <p:par>
                                <p:cTn fill="hold" nodeType="withEffect" presetClass="entr" presetID="10" presetSubtype="0">
                                  <p:stCondLst>
                                    <p:cond delay="0"/>
                                  </p:stCondLst>
                                  <p:childTnLst>
                                    <p:set>
                                      <p:cBhvr>
                                        <p:cTn dur="1" fill="hold">
                                          <p:stCondLst>
                                            <p:cond delay="0"/>
                                          </p:stCondLst>
                                        </p:cTn>
                                        <p:tgtEl>
                                          <p:spTgt spid="2131"/>
                                        </p:tgtEl>
                                        <p:attrNameLst>
                                          <p:attrName>style.visibility</p:attrName>
                                        </p:attrNameLst>
                                      </p:cBhvr>
                                      <p:to>
                                        <p:strVal val="visible"/>
                                      </p:to>
                                    </p:set>
                                    <p:animEffect filter="fade" transition="in">
                                      <p:cBhvr>
                                        <p:cTn dur="1000"/>
                                        <p:tgtEl>
                                          <p:spTgt spid="2131"/>
                                        </p:tgtEl>
                                      </p:cBhvr>
                                    </p:animEffect>
                                  </p:childTnLst>
                                </p:cTn>
                              </p:par>
                              <p:par>
                                <p:cTn fill="hold" nodeType="withEffect" presetClass="entr" presetID="10" presetSubtype="0">
                                  <p:stCondLst>
                                    <p:cond delay="0"/>
                                  </p:stCondLst>
                                  <p:childTnLst>
                                    <p:set>
                                      <p:cBhvr>
                                        <p:cTn dur="1" fill="hold">
                                          <p:stCondLst>
                                            <p:cond delay="0"/>
                                          </p:stCondLst>
                                        </p:cTn>
                                        <p:tgtEl>
                                          <p:spTgt spid="2132"/>
                                        </p:tgtEl>
                                        <p:attrNameLst>
                                          <p:attrName>style.visibility</p:attrName>
                                        </p:attrNameLst>
                                      </p:cBhvr>
                                      <p:to>
                                        <p:strVal val="visible"/>
                                      </p:to>
                                    </p:set>
                                    <p:animEffect filter="fade" transition="in">
                                      <p:cBhvr>
                                        <p:cTn dur="1000"/>
                                        <p:tgtEl>
                                          <p:spTgt spid="2132"/>
                                        </p:tgtEl>
                                      </p:cBhvr>
                                    </p:animEffect>
                                  </p:childTnLst>
                                </p:cTn>
                              </p:par>
                              <p:par>
                                <p:cTn fill="hold" nodeType="withEffect" presetClass="entr" presetID="10" presetSubtype="0">
                                  <p:stCondLst>
                                    <p:cond delay="0"/>
                                  </p:stCondLst>
                                  <p:childTnLst>
                                    <p:set>
                                      <p:cBhvr>
                                        <p:cTn dur="1" fill="hold">
                                          <p:stCondLst>
                                            <p:cond delay="0"/>
                                          </p:stCondLst>
                                        </p:cTn>
                                        <p:tgtEl>
                                          <p:spTgt spid="2133"/>
                                        </p:tgtEl>
                                        <p:attrNameLst>
                                          <p:attrName>style.visibility</p:attrName>
                                        </p:attrNameLst>
                                      </p:cBhvr>
                                      <p:to>
                                        <p:strVal val="visible"/>
                                      </p:to>
                                    </p:set>
                                    <p:animEffect filter="fade" transition="in">
                                      <p:cBhvr>
                                        <p:cTn dur="1000"/>
                                        <p:tgtEl>
                                          <p:spTgt spid="2133"/>
                                        </p:tgtEl>
                                      </p:cBhvr>
                                    </p:animEffect>
                                  </p:childTnLst>
                                </p:cTn>
                              </p:par>
                              <p:par>
                                <p:cTn fill="hold" nodeType="withEffect" presetClass="entr" presetID="10" presetSubtype="0">
                                  <p:stCondLst>
                                    <p:cond delay="0"/>
                                  </p:stCondLst>
                                  <p:childTnLst>
                                    <p:set>
                                      <p:cBhvr>
                                        <p:cTn dur="1" fill="hold">
                                          <p:stCondLst>
                                            <p:cond delay="0"/>
                                          </p:stCondLst>
                                        </p:cTn>
                                        <p:tgtEl>
                                          <p:spTgt spid="2134"/>
                                        </p:tgtEl>
                                        <p:attrNameLst>
                                          <p:attrName>style.visibility</p:attrName>
                                        </p:attrNameLst>
                                      </p:cBhvr>
                                      <p:to>
                                        <p:strVal val="visible"/>
                                      </p:to>
                                    </p:set>
                                    <p:animEffect filter="fade" transition="in">
                                      <p:cBhvr>
                                        <p:cTn dur="1000"/>
                                        <p:tgtEl>
                                          <p:spTgt spid="2134"/>
                                        </p:tgtEl>
                                      </p:cBhvr>
                                    </p:animEffect>
                                  </p:childTnLst>
                                </p:cTn>
                              </p:par>
                              <p:par>
                                <p:cTn fill="hold" nodeType="withEffect" presetClass="entr" presetID="10" presetSubtype="0">
                                  <p:stCondLst>
                                    <p:cond delay="0"/>
                                  </p:stCondLst>
                                  <p:childTnLst>
                                    <p:set>
                                      <p:cBhvr>
                                        <p:cTn dur="1" fill="hold">
                                          <p:stCondLst>
                                            <p:cond delay="0"/>
                                          </p:stCondLst>
                                        </p:cTn>
                                        <p:tgtEl>
                                          <p:spTgt spid="2135"/>
                                        </p:tgtEl>
                                        <p:attrNameLst>
                                          <p:attrName>style.visibility</p:attrName>
                                        </p:attrNameLst>
                                      </p:cBhvr>
                                      <p:to>
                                        <p:strVal val="visible"/>
                                      </p:to>
                                    </p:set>
                                    <p:animEffect filter="fade" transition="in">
                                      <p:cBhvr>
                                        <p:cTn dur="1000"/>
                                        <p:tgtEl>
                                          <p:spTgt spid="2135"/>
                                        </p:tgtEl>
                                      </p:cBhvr>
                                    </p:animEffect>
                                  </p:childTnLst>
                                </p:cTn>
                              </p:par>
                              <p:par>
                                <p:cTn fill="hold" nodeType="withEffect" presetClass="entr" presetID="10" presetSubtype="0">
                                  <p:stCondLst>
                                    <p:cond delay="0"/>
                                  </p:stCondLst>
                                  <p:childTnLst>
                                    <p:set>
                                      <p:cBhvr>
                                        <p:cTn dur="1" fill="hold">
                                          <p:stCondLst>
                                            <p:cond delay="0"/>
                                          </p:stCondLst>
                                        </p:cTn>
                                        <p:tgtEl>
                                          <p:spTgt spid="2136"/>
                                        </p:tgtEl>
                                        <p:attrNameLst>
                                          <p:attrName>style.visibility</p:attrName>
                                        </p:attrNameLst>
                                      </p:cBhvr>
                                      <p:to>
                                        <p:strVal val="visible"/>
                                      </p:to>
                                    </p:set>
                                    <p:animEffect filter="fade" transition="in">
                                      <p:cBhvr>
                                        <p:cTn dur="1000"/>
                                        <p:tgtEl>
                                          <p:spTgt spid="2136"/>
                                        </p:tgtEl>
                                      </p:cBhvr>
                                    </p:animEffect>
                                  </p:childTnLst>
                                </p:cTn>
                              </p:par>
                              <p:par>
                                <p:cTn fill="hold" nodeType="withEffect" presetClass="entr" presetID="10" presetSubtype="0">
                                  <p:stCondLst>
                                    <p:cond delay="0"/>
                                  </p:stCondLst>
                                  <p:childTnLst>
                                    <p:set>
                                      <p:cBhvr>
                                        <p:cTn dur="1" fill="hold">
                                          <p:stCondLst>
                                            <p:cond delay="0"/>
                                          </p:stCondLst>
                                        </p:cTn>
                                        <p:tgtEl>
                                          <p:spTgt spid="2137"/>
                                        </p:tgtEl>
                                        <p:attrNameLst>
                                          <p:attrName>style.visibility</p:attrName>
                                        </p:attrNameLst>
                                      </p:cBhvr>
                                      <p:to>
                                        <p:strVal val="visible"/>
                                      </p:to>
                                    </p:set>
                                    <p:animEffect filter="fade" transition="in">
                                      <p:cBhvr>
                                        <p:cTn dur="1000"/>
                                        <p:tgtEl>
                                          <p:spTgt spid="2137"/>
                                        </p:tgtEl>
                                      </p:cBhvr>
                                    </p:animEffect>
                                  </p:childTnLst>
                                </p:cTn>
                              </p:par>
                              <p:par>
                                <p:cTn fill="hold" nodeType="withEffect" presetClass="entr" presetID="10" presetSubtype="0">
                                  <p:stCondLst>
                                    <p:cond delay="0"/>
                                  </p:stCondLst>
                                  <p:childTnLst>
                                    <p:set>
                                      <p:cBhvr>
                                        <p:cTn dur="1" fill="hold">
                                          <p:stCondLst>
                                            <p:cond delay="0"/>
                                          </p:stCondLst>
                                        </p:cTn>
                                        <p:tgtEl>
                                          <p:spTgt spid="2138"/>
                                        </p:tgtEl>
                                        <p:attrNameLst>
                                          <p:attrName>style.visibility</p:attrName>
                                        </p:attrNameLst>
                                      </p:cBhvr>
                                      <p:to>
                                        <p:strVal val="visible"/>
                                      </p:to>
                                    </p:set>
                                    <p:animEffect filter="fade" transition="in">
                                      <p:cBhvr>
                                        <p:cTn dur="1000"/>
                                        <p:tgtEl>
                                          <p:spTgt spid="2138"/>
                                        </p:tgtEl>
                                      </p:cBhvr>
                                    </p:animEffect>
                                  </p:childTnLst>
                                </p:cTn>
                              </p:par>
                              <p:par>
                                <p:cTn fill="hold" nodeType="withEffect" presetClass="entr" presetID="10" presetSubtype="0">
                                  <p:stCondLst>
                                    <p:cond delay="0"/>
                                  </p:stCondLst>
                                  <p:childTnLst>
                                    <p:set>
                                      <p:cBhvr>
                                        <p:cTn dur="1" fill="hold">
                                          <p:stCondLst>
                                            <p:cond delay="0"/>
                                          </p:stCondLst>
                                        </p:cTn>
                                        <p:tgtEl>
                                          <p:spTgt spid="2139"/>
                                        </p:tgtEl>
                                        <p:attrNameLst>
                                          <p:attrName>style.visibility</p:attrName>
                                        </p:attrNameLst>
                                      </p:cBhvr>
                                      <p:to>
                                        <p:strVal val="visible"/>
                                      </p:to>
                                    </p:set>
                                    <p:animEffect filter="fade" transition="in">
                                      <p:cBhvr>
                                        <p:cTn dur="1000"/>
                                        <p:tgtEl>
                                          <p:spTgt spid="2139"/>
                                        </p:tgtEl>
                                      </p:cBhvr>
                                    </p:animEffect>
                                  </p:childTnLst>
                                </p:cTn>
                              </p:par>
                              <p:par>
                                <p:cTn fill="hold" nodeType="withEffect" presetClass="entr" presetID="10" presetSubtype="0">
                                  <p:stCondLst>
                                    <p:cond delay="0"/>
                                  </p:stCondLst>
                                  <p:childTnLst>
                                    <p:set>
                                      <p:cBhvr>
                                        <p:cTn dur="1" fill="hold">
                                          <p:stCondLst>
                                            <p:cond delay="0"/>
                                          </p:stCondLst>
                                        </p:cTn>
                                        <p:tgtEl>
                                          <p:spTgt spid="2140"/>
                                        </p:tgtEl>
                                        <p:attrNameLst>
                                          <p:attrName>style.visibility</p:attrName>
                                        </p:attrNameLst>
                                      </p:cBhvr>
                                      <p:to>
                                        <p:strVal val="visible"/>
                                      </p:to>
                                    </p:set>
                                    <p:animEffect filter="fade" transition="in">
                                      <p:cBhvr>
                                        <p:cTn dur="1000"/>
                                        <p:tgtEl>
                                          <p:spTgt spid="2140"/>
                                        </p:tgtEl>
                                      </p:cBhvr>
                                    </p:animEffect>
                                  </p:childTnLst>
                                </p:cTn>
                              </p:par>
                              <p:par>
                                <p:cTn fill="hold" nodeType="withEffect" presetClass="entr" presetID="10" presetSubtype="0">
                                  <p:stCondLst>
                                    <p:cond delay="0"/>
                                  </p:stCondLst>
                                  <p:childTnLst>
                                    <p:set>
                                      <p:cBhvr>
                                        <p:cTn dur="1" fill="hold">
                                          <p:stCondLst>
                                            <p:cond delay="0"/>
                                          </p:stCondLst>
                                        </p:cTn>
                                        <p:tgtEl>
                                          <p:spTgt spid="2141"/>
                                        </p:tgtEl>
                                        <p:attrNameLst>
                                          <p:attrName>style.visibility</p:attrName>
                                        </p:attrNameLst>
                                      </p:cBhvr>
                                      <p:to>
                                        <p:strVal val="visible"/>
                                      </p:to>
                                    </p:set>
                                    <p:animEffect filter="fade" transition="in">
                                      <p:cBhvr>
                                        <p:cTn dur="1000"/>
                                        <p:tgtEl>
                                          <p:spTgt spid="2141"/>
                                        </p:tgtEl>
                                      </p:cBhvr>
                                    </p:animEffect>
                                  </p:childTnLst>
                                </p:cTn>
                              </p:par>
                              <p:par>
                                <p:cTn fill="hold" nodeType="withEffect" presetClass="entr" presetID="10" presetSubtype="0">
                                  <p:stCondLst>
                                    <p:cond delay="0"/>
                                  </p:stCondLst>
                                  <p:childTnLst>
                                    <p:set>
                                      <p:cBhvr>
                                        <p:cTn dur="1" fill="hold">
                                          <p:stCondLst>
                                            <p:cond delay="0"/>
                                          </p:stCondLst>
                                        </p:cTn>
                                        <p:tgtEl>
                                          <p:spTgt spid="2142"/>
                                        </p:tgtEl>
                                        <p:attrNameLst>
                                          <p:attrName>style.visibility</p:attrName>
                                        </p:attrNameLst>
                                      </p:cBhvr>
                                      <p:to>
                                        <p:strVal val="visible"/>
                                      </p:to>
                                    </p:set>
                                    <p:animEffect filter="fade" transition="in">
                                      <p:cBhvr>
                                        <p:cTn dur="1000"/>
                                        <p:tgtEl>
                                          <p:spTgt spid="2142"/>
                                        </p:tgtEl>
                                      </p:cBhvr>
                                    </p:animEffect>
                                  </p:childTnLst>
                                </p:cTn>
                              </p:par>
                              <p:par>
                                <p:cTn fill="hold" nodeType="withEffect" presetClass="entr" presetID="10" presetSubtype="0">
                                  <p:stCondLst>
                                    <p:cond delay="0"/>
                                  </p:stCondLst>
                                  <p:childTnLst>
                                    <p:set>
                                      <p:cBhvr>
                                        <p:cTn dur="1" fill="hold">
                                          <p:stCondLst>
                                            <p:cond delay="0"/>
                                          </p:stCondLst>
                                        </p:cTn>
                                        <p:tgtEl>
                                          <p:spTgt spid="2143"/>
                                        </p:tgtEl>
                                        <p:attrNameLst>
                                          <p:attrName>style.visibility</p:attrName>
                                        </p:attrNameLst>
                                      </p:cBhvr>
                                      <p:to>
                                        <p:strVal val="visible"/>
                                      </p:to>
                                    </p:set>
                                    <p:animEffect filter="fade" transition="in">
                                      <p:cBhvr>
                                        <p:cTn dur="1000"/>
                                        <p:tgtEl>
                                          <p:spTgt spid="2143"/>
                                        </p:tgtEl>
                                      </p:cBhvr>
                                    </p:animEffect>
                                  </p:childTnLst>
                                </p:cTn>
                              </p:par>
                              <p:par>
                                <p:cTn fill="hold" nodeType="withEffect" presetClass="entr" presetID="10" presetSubtype="0">
                                  <p:stCondLst>
                                    <p:cond delay="0"/>
                                  </p:stCondLst>
                                  <p:childTnLst>
                                    <p:set>
                                      <p:cBhvr>
                                        <p:cTn dur="1" fill="hold">
                                          <p:stCondLst>
                                            <p:cond delay="0"/>
                                          </p:stCondLst>
                                        </p:cTn>
                                        <p:tgtEl>
                                          <p:spTgt spid="2144"/>
                                        </p:tgtEl>
                                        <p:attrNameLst>
                                          <p:attrName>style.visibility</p:attrName>
                                        </p:attrNameLst>
                                      </p:cBhvr>
                                      <p:to>
                                        <p:strVal val="visible"/>
                                      </p:to>
                                    </p:set>
                                    <p:animEffect filter="fade" transition="in">
                                      <p:cBhvr>
                                        <p:cTn dur="1000"/>
                                        <p:tgtEl>
                                          <p:spTgt spid="2144"/>
                                        </p:tgtEl>
                                      </p:cBhvr>
                                    </p:animEffect>
                                  </p:childTnLst>
                                </p:cTn>
                              </p:par>
                              <p:par>
                                <p:cTn fill="hold" nodeType="withEffect" presetClass="entr" presetID="10" presetSubtype="0">
                                  <p:stCondLst>
                                    <p:cond delay="0"/>
                                  </p:stCondLst>
                                  <p:childTnLst>
                                    <p:set>
                                      <p:cBhvr>
                                        <p:cTn dur="1" fill="hold">
                                          <p:stCondLst>
                                            <p:cond delay="0"/>
                                          </p:stCondLst>
                                        </p:cTn>
                                        <p:tgtEl>
                                          <p:spTgt spid="2145"/>
                                        </p:tgtEl>
                                        <p:attrNameLst>
                                          <p:attrName>style.visibility</p:attrName>
                                        </p:attrNameLst>
                                      </p:cBhvr>
                                      <p:to>
                                        <p:strVal val="visible"/>
                                      </p:to>
                                    </p:set>
                                    <p:animEffect filter="fade" transition="in">
                                      <p:cBhvr>
                                        <p:cTn dur="1000"/>
                                        <p:tgtEl>
                                          <p:spTgt spid="2145"/>
                                        </p:tgtEl>
                                      </p:cBhvr>
                                    </p:animEffect>
                                  </p:childTnLst>
                                </p:cTn>
                              </p:par>
                              <p:par>
                                <p:cTn fill="hold" nodeType="withEffect" presetClass="entr" presetID="10" presetSubtype="0">
                                  <p:stCondLst>
                                    <p:cond delay="0"/>
                                  </p:stCondLst>
                                  <p:childTnLst>
                                    <p:set>
                                      <p:cBhvr>
                                        <p:cTn dur="1" fill="hold">
                                          <p:stCondLst>
                                            <p:cond delay="0"/>
                                          </p:stCondLst>
                                        </p:cTn>
                                        <p:tgtEl>
                                          <p:spTgt spid="2146"/>
                                        </p:tgtEl>
                                        <p:attrNameLst>
                                          <p:attrName>style.visibility</p:attrName>
                                        </p:attrNameLst>
                                      </p:cBhvr>
                                      <p:to>
                                        <p:strVal val="visible"/>
                                      </p:to>
                                    </p:set>
                                    <p:animEffect filter="fade" transition="in">
                                      <p:cBhvr>
                                        <p:cTn dur="1000"/>
                                        <p:tgtEl>
                                          <p:spTgt spid="2146"/>
                                        </p:tgtEl>
                                      </p:cBhvr>
                                    </p:animEffect>
                                  </p:childTnLst>
                                </p:cTn>
                              </p:par>
                              <p:par>
                                <p:cTn fill="hold" nodeType="withEffect" presetClass="entr" presetID="10" presetSubtype="0">
                                  <p:stCondLst>
                                    <p:cond delay="0"/>
                                  </p:stCondLst>
                                  <p:childTnLst>
                                    <p:set>
                                      <p:cBhvr>
                                        <p:cTn dur="1" fill="hold">
                                          <p:stCondLst>
                                            <p:cond delay="0"/>
                                          </p:stCondLst>
                                        </p:cTn>
                                        <p:tgtEl>
                                          <p:spTgt spid="2147"/>
                                        </p:tgtEl>
                                        <p:attrNameLst>
                                          <p:attrName>style.visibility</p:attrName>
                                        </p:attrNameLst>
                                      </p:cBhvr>
                                      <p:to>
                                        <p:strVal val="visible"/>
                                      </p:to>
                                    </p:set>
                                    <p:animEffect filter="fade" transition="in">
                                      <p:cBhvr>
                                        <p:cTn dur="1000"/>
                                        <p:tgtEl>
                                          <p:spTgt spid="2147"/>
                                        </p:tgtEl>
                                      </p:cBhvr>
                                    </p:animEffect>
                                  </p:childTnLst>
                                </p:cTn>
                              </p:par>
                              <p:par>
                                <p:cTn fill="hold" nodeType="withEffect" presetClass="entr" presetID="10" presetSubtype="0">
                                  <p:stCondLst>
                                    <p:cond delay="0"/>
                                  </p:stCondLst>
                                  <p:childTnLst>
                                    <p:set>
                                      <p:cBhvr>
                                        <p:cTn dur="1" fill="hold">
                                          <p:stCondLst>
                                            <p:cond delay="0"/>
                                          </p:stCondLst>
                                        </p:cTn>
                                        <p:tgtEl>
                                          <p:spTgt spid="2148"/>
                                        </p:tgtEl>
                                        <p:attrNameLst>
                                          <p:attrName>style.visibility</p:attrName>
                                        </p:attrNameLst>
                                      </p:cBhvr>
                                      <p:to>
                                        <p:strVal val="visible"/>
                                      </p:to>
                                    </p:set>
                                    <p:animEffect filter="fade" transition="in">
                                      <p:cBhvr>
                                        <p:cTn dur="1000"/>
                                        <p:tgtEl>
                                          <p:spTgt spid="2148"/>
                                        </p:tgtEl>
                                      </p:cBhvr>
                                    </p:animEffect>
                                  </p:childTnLst>
                                </p:cTn>
                              </p:par>
                              <p:par>
                                <p:cTn fill="hold" nodeType="withEffect" presetClass="entr" presetID="10" presetSubtype="0">
                                  <p:stCondLst>
                                    <p:cond delay="0"/>
                                  </p:stCondLst>
                                  <p:childTnLst>
                                    <p:set>
                                      <p:cBhvr>
                                        <p:cTn dur="1" fill="hold">
                                          <p:stCondLst>
                                            <p:cond delay="0"/>
                                          </p:stCondLst>
                                        </p:cTn>
                                        <p:tgtEl>
                                          <p:spTgt spid="2149"/>
                                        </p:tgtEl>
                                        <p:attrNameLst>
                                          <p:attrName>style.visibility</p:attrName>
                                        </p:attrNameLst>
                                      </p:cBhvr>
                                      <p:to>
                                        <p:strVal val="visible"/>
                                      </p:to>
                                    </p:set>
                                    <p:animEffect filter="fade" transition="in">
                                      <p:cBhvr>
                                        <p:cTn dur="1000"/>
                                        <p:tgtEl>
                                          <p:spTgt spid="2149"/>
                                        </p:tgtEl>
                                      </p:cBhvr>
                                    </p:animEffect>
                                  </p:childTnLst>
                                </p:cTn>
                              </p:par>
                              <p:par>
                                <p:cTn fill="hold" nodeType="withEffect" presetClass="entr" presetID="10" presetSubtype="0">
                                  <p:stCondLst>
                                    <p:cond delay="0"/>
                                  </p:stCondLst>
                                  <p:childTnLst>
                                    <p:set>
                                      <p:cBhvr>
                                        <p:cTn dur="1" fill="hold">
                                          <p:stCondLst>
                                            <p:cond delay="0"/>
                                          </p:stCondLst>
                                        </p:cTn>
                                        <p:tgtEl>
                                          <p:spTgt spid="2150"/>
                                        </p:tgtEl>
                                        <p:attrNameLst>
                                          <p:attrName>style.visibility</p:attrName>
                                        </p:attrNameLst>
                                      </p:cBhvr>
                                      <p:to>
                                        <p:strVal val="visible"/>
                                      </p:to>
                                    </p:set>
                                    <p:animEffect filter="fade" transition="in">
                                      <p:cBhvr>
                                        <p:cTn dur="1000"/>
                                        <p:tgtEl>
                                          <p:spTgt spid="2150"/>
                                        </p:tgtEl>
                                      </p:cBhvr>
                                    </p:animEffect>
                                  </p:childTnLst>
                                </p:cTn>
                              </p:par>
                              <p:par>
                                <p:cTn fill="hold" nodeType="withEffect" presetClass="entr" presetID="10" presetSubtype="0">
                                  <p:stCondLst>
                                    <p:cond delay="0"/>
                                  </p:stCondLst>
                                  <p:childTnLst>
                                    <p:set>
                                      <p:cBhvr>
                                        <p:cTn dur="1" fill="hold">
                                          <p:stCondLst>
                                            <p:cond delay="0"/>
                                          </p:stCondLst>
                                        </p:cTn>
                                        <p:tgtEl>
                                          <p:spTgt spid="2151"/>
                                        </p:tgtEl>
                                        <p:attrNameLst>
                                          <p:attrName>style.visibility</p:attrName>
                                        </p:attrNameLst>
                                      </p:cBhvr>
                                      <p:to>
                                        <p:strVal val="visible"/>
                                      </p:to>
                                    </p:set>
                                    <p:animEffect filter="fade" transition="in">
                                      <p:cBhvr>
                                        <p:cTn dur="1000"/>
                                        <p:tgtEl>
                                          <p:spTgt spid="21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55" name="Shape 2155"/>
        <p:cNvGrpSpPr/>
        <p:nvPr/>
      </p:nvGrpSpPr>
      <p:grpSpPr>
        <a:xfrm>
          <a:off x="0" y="0"/>
          <a:ext cx="0" cy="0"/>
          <a:chOff x="0" y="0"/>
          <a:chExt cx="0" cy="0"/>
        </a:xfrm>
      </p:grpSpPr>
      <p:sp>
        <p:nvSpPr>
          <p:cNvPr id="2156" name="Google Shape;2156;p127"/>
          <p:cNvSpPr txBox="1"/>
          <p:nvPr>
            <p:ph type="title"/>
          </p:nvPr>
        </p:nvSpPr>
        <p:spPr>
          <a:xfrm>
            <a:off x="60450" y="1997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3100" u="sng">
                <a:solidFill>
                  <a:srgbClr val="E09214"/>
                </a:solidFill>
                <a:latin typeface="Merriweather"/>
                <a:ea typeface="Merriweather"/>
                <a:cs typeface="Merriweather"/>
                <a:sym typeface="Merriweather"/>
              </a:rPr>
              <a:t>HDFS Architecture</a:t>
            </a:r>
            <a:endParaRPr b="1" sz="3100" u="sng">
              <a:solidFill>
                <a:srgbClr val="E09214"/>
              </a:solidFill>
              <a:latin typeface="Merriweather"/>
              <a:ea typeface="Merriweather"/>
              <a:cs typeface="Merriweather"/>
              <a:sym typeface="Merriweather"/>
            </a:endParaRPr>
          </a:p>
        </p:txBody>
      </p:sp>
      <p:sp>
        <p:nvSpPr>
          <p:cNvPr id="2157" name="Google Shape;2157;p127"/>
          <p:cNvSpPr txBox="1"/>
          <p:nvPr/>
        </p:nvSpPr>
        <p:spPr>
          <a:xfrm>
            <a:off x="140800" y="914675"/>
            <a:ext cx="8520600" cy="2937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100"/>
              <a:buFont typeface="Arial"/>
              <a:buNone/>
            </a:pPr>
            <a:r>
              <a:rPr b="1" i="0" lang="en" sz="2100" u="none" cap="none" strike="noStrike">
                <a:solidFill>
                  <a:srgbClr val="000000"/>
                </a:solidFill>
                <a:latin typeface="Average"/>
                <a:ea typeface="Average"/>
                <a:cs typeface="Average"/>
                <a:sym typeface="Average"/>
              </a:rPr>
              <a:t> Datanode:</a:t>
            </a:r>
            <a:endParaRPr b="1" i="0" sz="21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100"/>
              <a:buFont typeface="Arial"/>
              <a:buNone/>
            </a:pPr>
            <a:r>
              <a:rPr b="0" i="0" lang="en" sz="2100" u="none" cap="none" strike="noStrike">
                <a:solidFill>
                  <a:srgbClr val="000000"/>
                </a:solidFill>
                <a:latin typeface="Average"/>
                <a:ea typeface="Average"/>
                <a:cs typeface="Average"/>
                <a:sym typeface="Average"/>
              </a:rPr>
              <a:t>Slave nodes in HDFS</a:t>
            </a:r>
            <a:endParaRPr b="0" i="0" sz="21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100"/>
              <a:buFont typeface="Arial"/>
              <a:buNone/>
            </a:pPr>
            <a:r>
              <a:rPr b="0" i="0" lang="en" sz="2100" u="none" cap="none" strike="noStrike">
                <a:solidFill>
                  <a:srgbClr val="000000"/>
                </a:solidFill>
                <a:latin typeface="Average"/>
                <a:ea typeface="Average"/>
                <a:cs typeface="Average"/>
                <a:sym typeface="Average"/>
              </a:rPr>
              <a:t>Datanodes is Block server stores data in local file.</a:t>
            </a:r>
            <a:endParaRPr b="0" i="0" sz="21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1900"/>
              <a:buFont typeface="Arial"/>
              <a:buNone/>
            </a:pPr>
            <a:r>
              <a:rPr b="1" i="0" lang="en" sz="1900" u="none" cap="none" strike="noStrike">
                <a:solidFill>
                  <a:srgbClr val="000000"/>
                </a:solidFill>
                <a:latin typeface="Average"/>
                <a:ea typeface="Average"/>
                <a:cs typeface="Average"/>
                <a:sym typeface="Average"/>
              </a:rPr>
              <a:t>Functions of Datanodes:</a:t>
            </a:r>
            <a:endParaRPr b="1" i="0" sz="1900" u="none" cap="none" strike="noStrike">
              <a:solidFill>
                <a:srgbClr val="000000"/>
              </a:solidFill>
              <a:latin typeface="Average"/>
              <a:ea typeface="Average"/>
              <a:cs typeface="Average"/>
              <a:sym typeface="Average"/>
            </a:endParaRPr>
          </a:p>
          <a:p>
            <a:pPr indent="-349250" lvl="0" marL="457200" marR="0" rtl="0" algn="l">
              <a:lnSpc>
                <a:spcPct val="115000"/>
              </a:lnSpc>
              <a:spcBef>
                <a:spcPts val="0"/>
              </a:spcBef>
              <a:spcAft>
                <a:spcPts val="0"/>
              </a:spcAft>
              <a:buClr>
                <a:srgbClr val="000000"/>
              </a:buClr>
              <a:buSzPts val="1900"/>
              <a:buFont typeface="Average"/>
              <a:buAutoNum type="arabicPeriod"/>
            </a:pPr>
            <a:r>
              <a:rPr b="0" i="0" lang="en" sz="1900" u="none" cap="none" strike="noStrike">
                <a:solidFill>
                  <a:srgbClr val="000000"/>
                </a:solidFill>
                <a:latin typeface="Average"/>
                <a:ea typeface="Average"/>
                <a:cs typeface="Average"/>
                <a:sym typeface="Average"/>
              </a:rPr>
              <a:t>Each run on slave machine.</a:t>
            </a:r>
            <a:endParaRPr b="0" i="0" sz="1900" u="none" cap="none" strike="noStrike">
              <a:solidFill>
                <a:srgbClr val="000000"/>
              </a:solidFill>
              <a:latin typeface="Average"/>
              <a:ea typeface="Average"/>
              <a:cs typeface="Average"/>
              <a:sym typeface="Average"/>
            </a:endParaRPr>
          </a:p>
          <a:p>
            <a:pPr indent="-349250" lvl="0" marL="457200" marR="0" rtl="0" algn="l">
              <a:lnSpc>
                <a:spcPct val="115000"/>
              </a:lnSpc>
              <a:spcBef>
                <a:spcPts val="0"/>
              </a:spcBef>
              <a:spcAft>
                <a:spcPts val="0"/>
              </a:spcAft>
              <a:buClr>
                <a:srgbClr val="000000"/>
              </a:buClr>
              <a:buSzPts val="1900"/>
              <a:buFont typeface="Average"/>
              <a:buAutoNum type="arabicPeriod"/>
            </a:pPr>
            <a:r>
              <a:rPr b="0" i="0" lang="en" sz="1900" u="none" cap="none" strike="noStrike">
                <a:solidFill>
                  <a:srgbClr val="000000"/>
                </a:solidFill>
                <a:latin typeface="Average"/>
                <a:ea typeface="Average"/>
                <a:cs typeface="Average"/>
                <a:sym typeface="Average"/>
              </a:rPr>
              <a:t>Actual Data is stored in datanodes</a:t>
            </a:r>
            <a:endParaRPr b="0" i="0" sz="1900" u="none" cap="none" strike="noStrike">
              <a:solidFill>
                <a:srgbClr val="000000"/>
              </a:solidFill>
              <a:latin typeface="Average"/>
              <a:ea typeface="Average"/>
              <a:cs typeface="Average"/>
              <a:sym typeface="Average"/>
            </a:endParaRPr>
          </a:p>
          <a:p>
            <a:pPr indent="-349250" lvl="0" marL="457200" marR="0" rtl="0" algn="l">
              <a:lnSpc>
                <a:spcPct val="115000"/>
              </a:lnSpc>
              <a:spcBef>
                <a:spcPts val="0"/>
              </a:spcBef>
              <a:spcAft>
                <a:spcPts val="0"/>
              </a:spcAft>
              <a:buClr>
                <a:srgbClr val="000000"/>
              </a:buClr>
              <a:buSzPts val="1900"/>
              <a:buFont typeface="Average"/>
              <a:buAutoNum type="arabicPeriod"/>
            </a:pPr>
            <a:r>
              <a:rPr b="0" i="0" lang="en" sz="1900" u="none" cap="none" strike="noStrike">
                <a:solidFill>
                  <a:srgbClr val="000000"/>
                </a:solidFill>
                <a:latin typeface="Average"/>
                <a:ea typeface="Average"/>
                <a:cs typeface="Average"/>
                <a:sym typeface="Average"/>
              </a:rPr>
              <a:t>Performs low level read &amp; write requests from file system’s client</a:t>
            </a:r>
            <a:endParaRPr b="0" i="0" sz="1900" u="none" cap="none" strike="noStrike">
              <a:solidFill>
                <a:srgbClr val="000000"/>
              </a:solidFill>
              <a:latin typeface="Average"/>
              <a:ea typeface="Average"/>
              <a:cs typeface="Average"/>
              <a:sym typeface="Average"/>
            </a:endParaRPr>
          </a:p>
          <a:p>
            <a:pPr indent="-349250" lvl="0" marL="457200" marR="0" rtl="0" algn="l">
              <a:lnSpc>
                <a:spcPct val="115000"/>
              </a:lnSpc>
              <a:spcBef>
                <a:spcPts val="0"/>
              </a:spcBef>
              <a:spcAft>
                <a:spcPts val="0"/>
              </a:spcAft>
              <a:buClr>
                <a:srgbClr val="000000"/>
              </a:buClr>
              <a:buSzPts val="1900"/>
              <a:buFont typeface="Average"/>
              <a:buAutoNum type="arabicPeriod"/>
            </a:pPr>
            <a:r>
              <a:rPr b="0" i="0" lang="en" sz="1900" u="none" cap="none" strike="noStrike">
                <a:solidFill>
                  <a:srgbClr val="000000"/>
                </a:solidFill>
                <a:latin typeface="Average"/>
                <a:ea typeface="Average"/>
                <a:cs typeface="Average"/>
                <a:sym typeface="Average"/>
              </a:rPr>
              <a:t>Send heartbeat to Namenode periodically.</a:t>
            </a:r>
            <a:endParaRPr b="0" i="0" sz="1900" u="none" cap="none" strike="noStrike">
              <a:solidFill>
                <a:srgbClr val="000000"/>
              </a:solidFill>
              <a:latin typeface="Average"/>
              <a:ea typeface="Average"/>
              <a:cs typeface="Average"/>
              <a:sym typeface="Average"/>
            </a:endParaRPr>
          </a:p>
        </p:txBody>
      </p:sp>
      <p:pic>
        <p:nvPicPr>
          <p:cNvPr id="2158" name="Google Shape;2158;p127"/>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7"/>
                                        </p:tgtEl>
                                        <p:attrNameLst>
                                          <p:attrName>style.visibility</p:attrName>
                                        </p:attrNameLst>
                                      </p:cBhvr>
                                      <p:to>
                                        <p:strVal val="visible"/>
                                      </p:to>
                                    </p:set>
                                    <p:animEffect filter="fade" transition="in">
                                      <p:cBhvr>
                                        <p:cTn dur="1000"/>
                                        <p:tgtEl>
                                          <p:spTgt spid="2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62" name="Shape 2162"/>
        <p:cNvGrpSpPr/>
        <p:nvPr/>
      </p:nvGrpSpPr>
      <p:grpSpPr>
        <a:xfrm>
          <a:off x="0" y="0"/>
          <a:ext cx="0" cy="0"/>
          <a:chOff x="0" y="0"/>
          <a:chExt cx="0" cy="0"/>
        </a:xfrm>
      </p:grpSpPr>
      <p:sp>
        <p:nvSpPr>
          <p:cNvPr id="2163" name="Google Shape;2163;p128"/>
          <p:cNvSpPr txBox="1"/>
          <p:nvPr>
            <p:ph type="title"/>
          </p:nvPr>
        </p:nvSpPr>
        <p:spPr>
          <a:xfrm>
            <a:off x="60450" y="1997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3100" u="sng">
                <a:solidFill>
                  <a:srgbClr val="E09214"/>
                </a:solidFill>
                <a:latin typeface="Merriweather"/>
                <a:ea typeface="Merriweather"/>
                <a:cs typeface="Merriweather"/>
                <a:sym typeface="Merriweather"/>
              </a:rPr>
              <a:t>HDFS Architecture</a:t>
            </a:r>
            <a:endParaRPr b="1" sz="3100" u="sng">
              <a:solidFill>
                <a:srgbClr val="E09214"/>
              </a:solidFill>
              <a:latin typeface="Merriweather"/>
              <a:ea typeface="Merriweather"/>
              <a:cs typeface="Merriweather"/>
              <a:sym typeface="Merriweather"/>
            </a:endParaRPr>
          </a:p>
        </p:txBody>
      </p:sp>
      <p:sp>
        <p:nvSpPr>
          <p:cNvPr id="2164" name="Google Shape;2164;p128"/>
          <p:cNvSpPr txBox="1"/>
          <p:nvPr/>
        </p:nvSpPr>
        <p:spPr>
          <a:xfrm>
            <a:off x="40800" y="784050"/>
            <a:ext cx="68751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 Secondary  Namenode: [Not backup of Namenode]</a:t>
            </a:r>
            <a:endParaRPr b="0" i="0" sz="2200" u="none" cap="none" strike="noStrike">
              <a:solidFill>
                <a:srgbClr val="000000"/>
              </a:solidFill>
              <a:latin typeface="Average"/>
              <a:ea typeface="Average"/>
              <a:cs typeface="Average"/>
              <a:sym typeface="Average"/>
            </a:endParaRPr>
          </a:p>
        </p:txBody>
      </p:sp>
      <p:pic>
        <p:nvPicPr>
          <p:cNvPr id="2165" name="Google Shape;2165;p128"/>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2166" name="Google Shape;2166;p128"/>
          <p:cNvSpPr/>
          <p:nvPr/>
        </p:nvSpPr>
        <p:spPr>
          <a:xfrm>
            <a:off x="223025" y="1474000"/>
            <a:ext cx="1363200" cy="4464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Secondary Name node</a:t>
            </a:r>
            <a:endParaRPr b="0" i="0" sz="1400" u="none" cap="none" strike="noStrike">
              <a:solidFill>
                <a:srgbClr val="000000"/>
              </a:solidFill>
              <a:latin typeface="Arial"/>
              <a:ea typeface="Arial"/>
              <a:cs typeface="Arial"/>
              <a:sym typeface="Arial"/>
            </a:endParaRPr>
          </a:p>
        </p:txBody>
      </p:sp>
      <p:sp>
        <p:nvSpPr>
          <p:cNvPr id="2167" name="Google Shape;2167;p128"/>
          <p:cNvSpPr/>
          <p:nvPr/>
        </p:nvSpPr>
        <p:spPr>
          <a:xfrm>
            <a:off x="2450925" y="1387275"/>
            <a:ext cx="1428900" cy="8100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Query for Edit logs in regular intervals</a:t>
            </a:r>
            <a:endParaRPr b="0" i="0" sz="1400" u="none" cap="none" strike="noStrike">
              <a:solidFill>
                <a:srgbClr val="000000"/>
              </a:solidFill>
              <a:latin typeface="Arial"/>
              <a:ea typeface="Arial"/>
              <a:cs typeface="Arial"/>
              <a:sym typeface="Arial"/>
            </a:endParaRPr>
          </a:p>
        </p:txBody>
      </p:sp>
      <p:cxnSp>
        <p:nvCxnSpPr>
          <p:cNvPr id="2168" name="Google Shape;2168;p128"/>
          <p:cNvCxnSpPr>
            <a:stCxn id="2166" idx="3"/>
          </p:cNvCxnSpPr>
          <p:nvPr/>
        </p:nvCxnSpPr>
        <p:spPr>
          <a:xfrm flipH="1" rot="10800000">
            <a:off x="1586225" y="1693900"/>
            <a:ext cx="876900" cy="3300"/>
          </a:xfrm>
          <a:prstGeom prst="straightConnector1">
            <a:avLst/>
          </a:prstGeom>
          <a:noFill/>
          <a:ln cap="flat" cmpd="sng" w="19050">
            <a:solidFill>
              <a:srgbClr val="000000"/>
            </a:solidFill>
            <a:prstDash val="solid"/>
            <a:round/>
            <a:headEnd len="sm" w="sm" type="none"/>
            <a:tailEnd len="med" w="med" type="stealth"/>
          </a:ln>
        </p:spPr>
      </p:cxnSp>
      <p:cxnSp>
        <p:nvCxnSpPr>
          <p:cNvPr id="2169" name="Google Shape;2169;p128"/>
          <p:cNvCxnSpPr>
            <a:endCxn id="2166" idx="2"/>
          </p:cNvCxnSpPr>
          <p:nvPr/>
        </p:nvCxnSpPr>
        <p:spPr>
          <a:xfrm rot="10800000">
            <a:off x="904625" y="1920400"/>
            <a:ext cx="1500" cy="587100"/>
          </a:xfrm>
          <a:prstGeom prst="straightConnector1">
            <a:avLst/>
          </a:prstGeom>
          <a:noFill/>
          <a:ln cap="flat" cmpd="sng" w="19050">
            <a:solidFill>
              <a:srgbClr val="000000"/>
            </a:solidFill>
            <a:prstDash val="solid"/>
            <a:round/>
            <a:headEnd len="med" w="med" type="stealth"/>
            <a:tailEnd len="sm" w="sm" type="none"/>
          </a:ln>
        </p:spPr>
      </p:cxnSp>
      <p:cxnSp>
        <p:nvCxnSpPr>
          <p:cNvPr id="2170" name="Google Shape;2170;p128"/>
          <p:cNvCxnSpPr/>
          <p:nvPr/>
        </p:nvCxnSpPr>
        <p:spPr>
          <a:xfrm>
            <a:off x="3879825" y="1686250"/>
            <a:ext cx="1625100" cy="0"/>
          </a:xfrm>
          <a:prstGeom prst="straightConnector1">
            <a:avLst/>
          </a:prstGeom>
          <a:noFill/>
          <a:ln cap="flat" cmpd="sng" w="19050">
            <a:solidFill>
              <a:srgbClr val="000000"/>
            </a:solidFill>
            <a:prstDash val="solid"/>
            <a:round/>
            <a:headEnd len="sm" w="sm" type="none"/>
            <a:tailEnd len="med" w="med" type="stealth"/>
          </a:ln>
        </p:spPr>
      </p:cxnSp>
      <p:cxnSp>
        <p:nvCxnSpPr>
          <p:cNvPr id="2171" name="Google Shape;2171;p128"/>
          <p:cNvCxnSpPr>
            <a:endCxn id="2172" idx="0"/>
          </p:cNvCxnSpPr>
          <p:nvPr/>
        </p:nvCxnSpPr>
        <p:spPr>
          <a:xfrm flipH="1">
            <a:off x="6398725" y="1914813"/>
            <a:ext cx="22500" cy="1542300"/>
          </a:xfrm>
          <a:prstGeom prst="straightConnector1">
            <a:avLst/>
          </a:prstGeom>
          <a:noFill/>
          <a:ln cap="flat" cmpd="sng" w="19050">
            <a:solidFill>
              <a:srgbClr val="000000"/>
            </a:solidFill>
            <a:prstDash val="solid"/>
            <a:round/>
            <a:headEnd len="sm" w="sm" type="none"/>
            <a:tailEnd len="med" w="med" type="stealth"/>
          </a:ln>
        </p:spPr>
      </p:cxnSp>
      <p:sp>
        <p:nvSpPr>
          <p:cNvPr id="2173" name="Google Shape;2173;p128"/>
          <p:cNvSpPr/>
          <p:nvPr/>
        </p:nvSpPr>
        <p:spPr>
          <a:xfrm>
            <a:off x="5530975" y="1467563"/>
            <a:ext cx="1363200" cy="4464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Name node</a:t>
            </a:r>
            <a:endParaRPr b="0" i="0" sz="1400" u="none" cap="none" strike="noStrike">
              <a:solidFill>
                <a:srgbClr val="000000"/>
              </a:solidFill>
              <a:latin typeface="Arial"/>
              <a:ea typeface="Arial"/>
              <a:cs typeface="Arial"/>
              <a:sym typeface="Arial"/>
            </a:endParaRPr>
          </a:p>
        </p:txBody>
      </p:sp>
      <p:sp>
        <p:nvSpPr>
          <p:cNvPr id="2174" name="Google Shape;2174;p128"/>
          <p:cNvSpPr/>
          <p:nvPr/>
        </p:nvSpPr>
        <p:spPr>
          <a:xfrm>
            <a:off x="264900" y="2507450"/>
            <a:ext cx="1363200" cy="7434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Update FsImage with Editlogs</a:t>
            </a:r>
            <a:endParaRPr b="0" i="0" sz="1400" u="none" cap="none" strike="noStrike">
              <a:solidFill>
                <a:srgbClr val="000000"/>
              </a:solidFill>
              <a:latin typeface="Arial"/>
              <a:ea typeface="Arial"/>
              <a:cs typeface="Arial"/>
              <a:sym typeface="Arial"/>
            </a:endParaRPr>
          </a:p>
        </p:txBody>
      </p:sp>
      <p:sp>
        <p:nvSpPr>
          <p:cNvPr id="2175" name="Google Shape;2175;p128"/>
          <p:cNvSpPr/>
          <p:nvPr/>
        </p:nvSpPr>
        <p:spPr>
          <a:xfrm>
            <a:off x="264900" y="3754875"/>
            <a:ext cx="1363200" cy="743400"/>
          </a:xfrm>
          <a:prstGeom prst="rect">
            <a:avLst/>
          </a:prstGeom>
          <a:solidFill>
            <a:srgbClr val="69E78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FsImage</a:t>
            </a:r>
            <a:endParaRPr b="0" i="0" sz="1400" u="none" cap="none" strike="noStrike">
              <a:solidFill>
                <a:srgbClr val="000000"/>
              </a:solidFill>
              <a:latin typeface="Arial"/>
              <a:ea typeface="Arial"/>
              <a:cs typeface="Arial"/>
              <a:sym typeface="Arial"/>
            </a:endParaRPr>
          </a:p>
        </p:txBody>
      </p:sp>
      <p:sp>
        <p:nvSpPr>
          <p:cNvPr id="2176" name="Google Shape;2176;p128"/>
          <p:cNvSpPr/>
          <p:nvPr/>
        </p:nvSpPr>
        <p:spPr>
          <a:xfrm>
            <a:off x="2940538" y="3052125"/>
            <a:ext cx="1959600" cy="15534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Copy the updated FsImage back to Namenode</a:t>
            </a:r>
            <a:endParaRPr b="0" i="0" sz="1400" u="none" cap="none" strike="noStrike">
              <a:solidFill>
                <a:srgbClr val="000000"/>
              </a:solidFill>
              <a:latin typeface="Arial"/>
              <a:ea typeface="Arial"/>
              <a:cs typeface="Arial"/>
              <a:sym typeface="Arial"/>
            </a:endParaRPr>
          </a:p>
        </p:txBody>
      </p:sp>
      <p:sp>
        <p:nvSpPr>
          <p:cNvPr id="2172" name="Google Shape;2172;p128"/>
          <p:cNvSpPr/>
          <p:nvPr/>
        </p:nvSpPr>
        <p:spPr>
          <a:xfrm>
            <a:off x="5717125" y="3457113"/>
            <a:ext cx="1363200" cy="743400"/>
          </a:xfrm>
          <a:prstGeom prst="rect">
            <a:avLst/>
          </a:prstGeom>
          <a:solidFill>
            <a:srgbClr val="69E78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FsImage</a:t>
            </a:r>
            <a:endParaRPr b="0" i="0" sz="1400" u="none" cap="none" strike="noStrike">
              <a:solidFill>
                <a:srgbClr val="000000"/>
              </a:solidFill>
              <a:latin typeface="Arial"/>
              <a:ea typeface="Arial"/>
              <a:cs typeface="Arial"/>
              <a:sym typeface="Arial"/>
            </a:endParaRPr>
          </a:p>
        </p:txBody>
      </p:sp>
      <p:cxnSp>
        <p:nvCxnSpPr>
          <p:cNvPr id="2177" name="Google Shape;2177;p128"/>
          <p:cNvCxnSpPr>
            <a:stCxn id="2176" idx="3"/>
            <a:endCxn id="2172" idx="1"/>
          </p:cNvCxnSpPr>
          <p:nvPr/>
        </p:nvCxnSpPr>
        <p:spPr>
          <a:xfrm>
            <a:off x="4900138" y="3828825"/>
            <a:ext cx="816900" cy="0"/>
          </a:xfrm>
          <a:prstGeom prst="straightConnector1">
            <a:avLst/>
          </a:prstGeom>
          <a:noFill/>
          <a:ln cap="flat" cmpd="sng" w="19050">
            <a:solidFill>
              <a:srgbClr val="000000"/>
            </a:solidFill>
            <a:prstDash val="solid"/>
            <a:round/>
            <a:headEnd len="sm" w="sm" type="none"/>
            <a:tailEnd len="med" w="med" type="stealth"/>
          </a:ln>
        </p:spPr>
      </p:cxnSp>
      <p:cxnSp>
        <p:nvCxnSpPr>
          <p:cNvPr id="2178" name="Google Shape;2178;p128"/>
          <p:cNvCxnSpPr>
            <a:stCxn id="2175" idx="0"/>
            <a:endCxn id="2174" idx="2"/>
          </p:cNvCxnSpPr>
          <p:nvPr/>
        </p:nvCxnSpPr>
        <p:spPr>
          <a:xfrm rot="10800000">
            <a:off x="946500" y="3250875"/>
            <a:ext cx="0" cy="504000"/>
          </a:xfrm>
          <a:prstGeom prst="straightConnector1">
            <a:avLst/>
          </a:prstGeom>
          <a:noFill/>
          <a:ln cap="flat" cmpd="sng" w="19050">
            <a:solidFill>
              <a:srgbClr val="000000"/>
            </a:solidFill>
            <a:prstDash val="solid"/>
            <a:round/>
            <a:headEnd len="med" w="med" type="stealth"/>
            <a:tailEnd len="sm" w="sm" type="none"/>
          </a:ln>
        </p:spPr>
      </p:cxnSp>
      <p:cxnSp>
        <p:nvCxnSpPr>
          <p:cNvPr id="2179" name="Google Shape;2179;p128"/>
          <p:cNvCxnSpPr/>
          <p:nvPr/>
        </p:nvCxnSpPr>
        <p:spPr>
          <a:xfrm>
            <a:off x="1628100" y="4049650"/>
            <a:ext cx="1317300" cy="4800"/>
          </a:xfrm>
          <a:prstGeom prst="straightConnector1">
            <a:avLst/>
          </a:prstGeom>
          <a:noFill/>
          <a:ln cap="flat" cmpd="sng" w="19050">
            <a:solidFill>
              <a:srgbClr val="000000"/>
            </a:solidFill>
            <a:prstDash val="solid"/>
            <a:round/>
            <a:headEnd len="sm" w="sm" type="none"/>
            <a:tailEnd len="med" w="med" type="stealth"/>
          </a:ln>
        </p:spPr>
      </p:cxnSp>
      <p:cxnSp>
        <p:nvCxnSpPr>
          <p:cNvPr id="2180" name="Google Shape;2180;p128"/>
          <p:cNvCxnSpPr/>
          <p:nvPr/>
        </p:nvCxnSpPr>
        <p:spPr>
          <a:xfrm>
            <a:off x="3879825" y="1838650"/>
            <a:ext cx="1625100" cy="0"/>
          </a:xfrm>
          <a:prstGeom prst="straightConnector1">
            <a:avLst/>
          </a:prstGeom>
          <a:noFill/>
          <a:ln cap="flat" cmpd="sng" w="19050">
            <a:solidFill>
              <a:srgbClr val="000000"/>
            </a:solidFill>
            <a:prstDash val="solid"/>
            <a:round/>
            <a:headEnd len="med" w="med" type="stealth"/>
            <a:tailEnd len="sm" w="sm" type="none"/>
          </a:ln>
        </p:spPr>
      </p:cxnSp>
      <p:cxnSp>
        <p:nvCxnSpPr>
          <p:cNvPr id="2181" name="Google Shape;2181;p128"/>
          <p:cNvCxnSpPr/>
          <p:nvPr/>
        </p:nvCxnSpPr>
        <p:spPr>
          <a:xfrm flipH="1" rot="10800000">
            <a:off x="1586225" y="1837000"/>
            <a:ext cx="876900" cy="3300"/>
          </a:xfrm>
          <a:prstGeom prst="straightConnector1">
            <a:avLst/>
          </a:prstGeom>
          <a:noFill/>
          <a:ln cap="flat" cmpd="sng" w="19050">
            <a:solidFill>
              <a:srgbClr val="000000"/>
            </a:solidFill>
            <a:prstDash val="solid"/>
            <a:round/>
            <a:headEnd len="med" w="med" type="stealth"/>
            <a:tailEnd len="sm" w="sm" type="none"/>
          </a:ln>
        </p:spPr>
      </p:cxnSp>
      <p:sp>
        <p:nvSpPr>
          <p:cNvPr id="2182" name="Google Shape;2182;p128"/>
          <p:cNvSpPr txBox="1"/>
          <p:nvPr/>
        </p:nvSpPr>
        <p:spPr>
          <a:xfrm>
            <a:off x="6421225" y="2391900"/>
            <a:ext cx="16251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When Started</a:t>
            </a:r>
            <a:endParaRPr b="0" i="0" sz="17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4"/>
                                        </p:tgtEl>
                                        <p:attrNameLst>
                                          <p:attrName>style.visibility</p:attrName>
                                        </p:attrNameLst>
                                      </p:cBhvr>
                                      <p:to>
                                        <p:strVal val="visible"/>
                                      </p:to>
                                    </p:set>
                                    <p:animEffect filter="fade" transition="in">
                                      <p:cBhvr>
                                        <p:cTn dur="1000"/>
                                        <p:tgtEl>
                                          <p:spTgt spid="21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6"/>
                                        </p:tgtEl>
                                        <p:attrNameLst>
                                          <p:attrName>style.visibility</p:attrName>
                                        </p:attrNameLst>
                                      </p:cBhvr>
                                      <p:to>
                                        <p:strVal val="visible"/>
                                      </p:to>
                                    </p:set>
                                    <p:animEffect filter="fade" transition="in">
                                      <p:cBhvr>
                                        <p:cTn dur="1000"/>
                                        <p:tgtEl>
                                          <p:spTgt spid="2166"/>
                                        </p:tgtEl>
                                      </p:cBhvr>
                                    </p:animEffect>
                                  </p:childTnLst>
                                </p:cTn>
                              </p:par>
                              <p:par>
                                <p:cTn fill="hold" nodeType="withEffect" presetClass="entr" presetID="10" presetSubtype="0">
                                  <p:stCondLst>
                                    <p:cond delay="0"/>
                                  </p:stCondLst>
                                  <p:childTnLst>
                                    <p:set>
                                      <p:cBhvr>
                                        <p:cTn dur="1" fill="hold">
                                          <p:stCondLst>
                                            <p:cond delay="0"/>
                                          </p:stCondLst>
                                        </p:cTn>
                                        <p:tgtEl>
                                          <p:spTgt spid="2167"/>
                                        </p:tgtEl>
                                        <p:attrNameLst>
                                          <p:attrName>style.visibility</p:attrName>
                                        </p:attrNameLst>
                                      </p:cBhvr>
                                      <p:to>
                                        <p:strVal val="visible"/>
                                      </p:to>
                                    </p:set>
                                    <p:animEffect filter="fade" transition="in">
                                      <p:cBhvr>
                                        <p:cTn dur="1000"/>
                                        <p:tgtEl>
                                          <p:spTgt spid="2167"/>
                                        </p:tgtEl>
                                      </p:cBhvr>
                                    </p:animEffect>
                                  </p:childTnLst>
                                </p:cTn>
                              </p:par>
                              <p:par>
                                <p:cTn fill="hold" nodeType="withEffect" presetClass="entr" presetID="10" presetSubtype="0">
                                  <p:stCondLst>
                                    <p:cond delay="0"/>
                                  </p:stCondLst>
                                  <p:childTnLst>
                                    <p:set>
                                      <p:cBhvr>
                                        <p:cTn dur="1" fill="hold">
                                          <p:stCondLst>
                                            <p:cond delay="0"/>
                                          </p:stCondLst>
                                        </p:cTn>
                                        <p:tgtEl>
                                          <p:spTgt spid="2168"/>
                                        </p:tgtEl>
                                        <p:attrNameLst>
                                          <p:attrName>style.visibility</p:attrName>
                                        </p:attrNameLst>
                                      </p:cBhvr>
                                      <p:to>
                                        <p:strVal val="visible"/>
                                      </p:to>
                                    </p:set>
                                    <p:animEffect filter="fade" transition="in">
                                      <p:cBhvr>
                                        <p:cTn dur="1000"/>
                                        <p:tgtEl>
                                          <p:spTgt spid="2168"/>
                                        </p:tgtEl>
                                      </p:cBhvr>
                                    </p:animEffect>
                                  </p:childTnLst>
                                </p:cTn>
                              </p:par>
                              <p:par>
                                <p:cTn fill="hold" nodeType="withEffect" presetClass="entr" presetID="10" presetSubtype="0">
                                  <p:stCondLst>
                                    <p:cond delay="0"/>
                                  </p:stCondLst>
                                  <p:childTnLst>
                                    <p:set>
                                      <p:cBhvr>
                                        <p:cTn dur="1" fill="hold">
                                          <p:stCondLst>
                                            <p:cond delay="0"/>
                                          </p:stCondLst>
                                        </p:cTn>
                                        <p:tgtEl>
                                          <p:spTgt spid="2169"/>
                                        </p:tgtEl>
                                        <p:attrNameLst>
                                          <p:attrName>style.visibility</p:attrName>
                                        </p:attrNameLst>
                                      </p:cBhvr>
                                      <p:to>
                                        <p:strVal val="visible"/>
                                      </p:to>
                                    </p:set>
                                    <p:animEffect filter="fade" transition="in">
                                      <p:cBhvr>
                                        <p:cTn dur="1000"/>
                                        <p:tgtEl>
                                          <p:spTgt spid="2169"/>
                                        </p:tgtEl>
                                      </p:cBhvr>
                                    </p:animEffect>
                                  </p:childTnLst>
                                </p:cTn>
                              </p:par>
                              <p:par>
                                <p:cTn fill="hold" nodeType="withEffect" presetClass="entr" presetID="10" presetSubtype="0">
                                  <p:stCondLst>
                                    <p:cond delay="0"/>
                                  </p:stCondLst>
                                  <p:childTnLst>
                                    <p:set>
                                      <p:cBhvr>
                                        <p:cTn dur="1" fill="hold">
                                          <p:stCondLst>
                                            <p:cond delay="0"/>
                                          </p:stCondLst>
                                        </p:cTn>
                                        <p:tgtEl>
                                          <p:spTgt spid="2170"/>
                                        </p:tgtEl>
                                        <p:attrNameLst>
                                          <p:attrName>style.visibility</p:attrName>
                                        </p:attrNameLst>
                                      </p:cBhvr>
                                      <p:to>
                                        <p:strVal val="visible"/>
                                      </p:to>
                                    </p:set>
                                    <p:animEffect filter="fade" transition="in">
                                      <p:cBhvr>
                                        <p:cTn dur="1000"/>
                                        <p:tgtEl>
                                          <p:spTgt spid="2170"/>
                                        </p:tgtEl>
                                      </p:cBhvr>
                                    </p:animEffect>
                                  </p:childTnLst>
                                </p:cTn>
                              </p:par>
                              <p:par>
                                <p:cTn fill="hold" nodeType="withEffect" presetClass="entr" presetID="10" presetSubtype="0">
                                  <p:stCondLst>
                                    <p:cond delay="0"/>
                                  </p:stCondLst>
                                  <p:childTnLst>
                                    <p:set>
                                      <p:cBhvr>
                                        <p:cTn dur="1" fill="hold">
                                          <p:stCondLst>
                                            <p:cond delay="0"/>
                                          </p:stCondLst>
                                        </p:cTn>
                                        <p:tgtEl>
                                          <p:spTgt spid="2171"/>
                                        </p:tgtEl>
                                        <p:attrNameLst>
                                          <p:attrName>style.visibility</p:attrName>
                                        </p:attrNameLst>
                                      </p:cBhvr>
                                      <p:to>
                                        <p:strVal val="visible"/>
                                      </p:to>
                                    </p:set>
                                    <p:animEffect filter="fade" transition="in">
                                      <p:cBhvr>
                                        <p:cTn dur="1000"/>
                                        <p:tgtEl>
                                          <p:spTgt spid="2171"/>
                                        </p:tgtEl>
                                      </p:cBhvr>
                                    </p:animEffect>
                                  </p:childTnLst>
                                </p:cTn>
                              </p:par>
                              <p:par>
                                <p:cTn fill="hold" nodeType="withEffect" presetClass="entr" presetID="10" presetSubtype="0">
                                  <p:stCondLst>
                                    <p:cond delay="0"/>
                                  </p:stCondLst>
                                  <p:childTnLst>
                                    <p:set>
                                      <p:cBhvr>
                                        <p:cTn dur="1" fill="hold">
                                          <p:stCondLst>
                                            <p:cond delay="0"/>
                                          </p:stCondLst>
                                        </p:cTn>
                                        <p:tgtEl>
                                          <p:spTgt spid="2173"/>
                                        </p:tgtEl>
                                        <p:attrNameLst>
                                          <p:attrName>style.visibility</p:attrName>
                                        </p:attrNameLst>
                                      </p:cBhvr>
                                      <p:to>
                                        <p:strVal val="visible"/>
                                      </p:to>
                                    </p:set>
                                    <p:animEffect filter="fade" transition="in">
                                      <p:cBhvr>
                                        <p:cTn dur="1000"/>
                                        <p:tgtEl>
                                          <p:spTgt spid="2173"/>
                                        </p:tgtEl>
                                      </p:cBhvr>
                                    </p:animEffect>
                                  </p:childTnLst>
                                </p:cTn>
                              </p:par>
                              <p:par>
                                <p:cTn fill="hold" nodeType="withEffect" presetClass="entr" presetID="10" presetSubtype="0">
                                  <p:stCondLst>
                                    <p:cond delay="0"/>
                                  </p:stCondLst>
                                  <p:childTnLst>
                                    <p:set>
                                      <p:cBhvr>
                                        <p:cTn dur="1" fill="hold">
                                          <p:stCondLst>
                                            <p:cond delay="0"/>
                                          </p:stCondLst>
                                        </p:cTn>
                                        <p:tgtEl>
                                          <p:spTgt spid="2174"/>
                                        </p:tgtEl>
                                        <p:attrNameLst>
                                          <p:attrName>style.visibility</p:attrName>
                                        </p:attrNameLst>
                                      </p:cBhvr>
                                      <p:to>
                                        <p:strVal val="visible"/>
                                      </p:to>
                                    </p:set>
                                    <p:animEffect filter="fade" transition="in">
                                      <p:cBhvr>
                                        <p:cTn dur="1000"/>
                                        <p:tgtEl>
                                          <p:spTgt spid="2174"/>
                                        </p:tgtEl>
                                      </p:cBhvr>
                                    </p:animEffect>
                                  </p:childTnLst>
                                </p:cTn>
                              </p:par>
                              <p:par>
                                <p:cTn fill="hold" nodeType="withEffect" presetClass="entr" presetID="10" presetSubtype="0">
                                  <p:stCondLst>
                                    <p:cond delay="0"/>
                                  </p:stCondLst>
                                  <p:childTnLst>
                                    <p:set>
                                      <p:cBhvr>
                                        <p:cTn dur="1" fill="hold">
                                          <p:stCondLst>
                                            <p:cond delay="0"/>
                                          </p:stCondLst>
                                        </p:cTn>
                                        <p:tgtEl>
                                          <p:spTgt spid="2175"/>
                                        </p:tgtEl>
                                        <p:attrNameLst>
                                          <p:attrName>style.visibility</p:attrName>
                                        </p:attrNameLst>
                                      </p:cBhvr>
                                      <p:to>
                                        <p:strVal val="visible"/>
                                      </p:to>
                                    </p:set>
                                    <p:animEffect filter="fade" transition="in">
                                      <p:cBhvr>
                                        <p:cTn dur="1000"/>
                                        <p:tgtEl>
                                          <p:spTgt spid="2175"/>
                                        </p:tgtEl>
                                      </p:cBhvr>
                                    </p:animEffect>
                                  </p:childTnLst>
                                </p:cTn>
                              </p:par>
                              <p:par>
                                <p:cTn fill="hold" nodeType="withEffect" presetClass="entr" presetID="10" presetSubtype="0">
                                  <p:stCondLst>
                                    <p:cond delay="0"/>
                                  </p:stCondLst>
                                  <p:childTnLst>
                                    <p:set>
                                      <p:cBhvr>
                                        <p:cTn dur="1" fill="hold">
                                          <p:stCondLst>
                                            <p:cond delay="0"/>
                                          </p:stCondLst>
                                        </p:cTn>
                                        <p:tgtEl>
                                          <p:spTgt spid="2176"/>
                                        </p:tgtEl>
                                        <p:attrNameLst>
                                          <p:attrName>style.visibility</p:attrName>
                                        </p:attrNameLst>
                                      </p:cBhvr>
                                      <p:to>
                                        <p:strVal val="visible"/>
                                      </p:to>
                                    </p:set>
                                    <p:animEffect filter="fade" transition="in">
                                      <p:cBhvr>
                                        <p:cTn dur="1000"/>
                                        <p:tgtEl>
                                          <p:spTgt spid="2176"/>
                                        </p:tgtEl>
                                      </p:cBhvr>
                                    </p:animEffect>
                                  </p:childTnLst>
                                </p:cTn>
                              </p:par>
                              <p:par>
                                <p:cTn fill="hold" nodeType="withEffect" presetClass="entr" presetID="10" presetSubtype="0">
                                  <p:stCondLst>
                                    <p:cond delay="0"/>
                                  </p:stCondLst>
                                  <p:childTnLst>
                                    <p:set>
                                      <p:cBhvr>
                                        <p:cTn dur="1" fill="hold">
                                          <p:stCondLst>
                                            <p:cond delay="0"/>
                                          </p:stCondLst>
                                        </p:cTn>
                                        <p:tgtEl>
                                          <p:spTgt spid="2172"/>
                                        </p:tgtEl>
                                        <p:attrNameLst>
                                          <p:attrName>style.visibility</p:attrName>
                                        </p:attrNameLst>
                                      </p:cBhvr>
                                      <p:to>
                                        <p:strVal val="visible"/>
                                      </p:to>
                                    </p:set>
                                    <p:animEffect filter="fade" transition="in">
                                      <p:cBhvr>
                                        <p:cTn dur="1000"/>
                                        <p:tgtEl>
                                          <p:spTgt spid="2172"/>
                                        </p:tgtEl>
                                      </p:cBhvr>
                                    </p:animEffect>
                                  </p:childTnLst>
                                </p:cTn>
                              </p:par>
                              <p:par>
                                <p:cTn fill="hold" nodeType="withEffect" presetClass="entr" presetID="10" presetSubtype="0">
                                  <p:stCondLst>
                                    <p:cond delay="0"/>
                                  </p:stCondLst>
                                  <p:childTnLst>
                                    <p:set>
                                      <p:cBhvr>
                                        <p:cTn dur="1" fill="hold">
                                          <p:stCondLst>
                                            <p:cond delay="0"/>
                                          </p:stCondLst>
                                        </p:cTn>
                                        <p:tgtEl>
                                          <p:spTgt spid="2177"/>
                                        </p:tgtEl>
                                        <p:attrNameLst>
                                          <p:attrName>style.visibility</p:attrName>
                                        </p:attrNameLst>
                                      </p:cBhvr>
                                      <p:to>
                                        <p:strVal val="visible"/>
                                      </p:to>
                                    </p:set>
                                    <p:animEffect filter="fade" transition="in">
                                      <p:cBhvr>
                                        <p:cTn dur="1000"/>
                                        <p:tgtEl>
                                          <p:spTgt spid="2177"/>
                                        </p:tgtEl>
                                      </p:cBhvr>
                                    </p:animEffect>
                                  </p:childTnLst>
                                </p:cTn>
                              </p:par>
                              <p:par>
                                <p:cTn fill="hold" nodeType="withEffect" presetClass="entr" presetID="10" presetSubtype="0">
                                  <p:stCondLst>
                                    <p:cond delay="0"/>
                                  </p:stCondLst>
                                  <p:childTnLst>
                                    <p:set>
                                      <p:cBhvr>
                                        <p:cTn dur="1" fill="hold">
                                          <p:stCondLst>
                                            <p:cond delay="0"/>
                                          </p:stCondLst>
                                        </p:cTn>
                                        <p:tgtEl>
                                          <p:spTgt spid="2178"/>
                                        </p:tgtEl>
                                        <p:attrNameLst>
                                          <p:attrName>style.visibility</p:attrName>
                                        </p:attrNameLst>
                                      </p:cBhvr>
                                      <p:to>
                                        <p:strVal val="visible"/>
                                      </p:to>
                                    </p:set>
                                    <p:animEffect filter="fade" transition="in">
                                      <p:cBhvr>
                                        <p:cTn dur="1000"/>
                                        <p:tgtEl>
                                          <p:spTgt spid="2178"/>
                                        </p:tgtEl>
                                      </p:cBhvr>
                                    </p:animEffect>
                                  </p:childTnLst>
                                </p:cTn>
                              </p:par>
                              <p:par>
                                <p:cTn fill="hold" nodeType="withEffect" presetClass="entr" presetID="10" presetSubtype="0">
                                  <p:stCondLst>
                                    <p:cond delay="0"/>
                                  </p:stCondLst>
                                  <p:childTnLst>
                                    <p:set>
                                      <p:cBhvr>
                                        <p:cTn dur="1" fill="hold">
                                          <p:stCondLst>
                                            <p:cond delay="0"/>
                                          </p:stCondLst>
                                        </p:cTn>
                                        <p:tgtEl>
                                          <p:spTgt spid="2179"/>
                                        </p:tgtEl>
                                        <p:attrNameLst>
                                          <p:attrName>style.visibility</p:attrName>
                                        </p:attrNameLst>
                                      </p:cBhvr>
                                      <p:to>
                                        <p:strVal val="visible"/>
                                      </p:to>
                                    </p:set>
                                    <p:animEffect filter="fade" transition="in">
                                      <p:cBhvr>
                                        <p:cTn dur="1000"/>
                                        <p:tgtEl>
                                          <p:spTgt spid="2179"/>
                                        </p:tgtEl>
                                      </p:cBhvr>
                                    </p:animEffect>
                                  </p:childTnLst>
                                </p:cTn>
                              </p:par>
                              <p:par>
                                <p:cTn fill="hold" nodeType="withEffect" presetClass="entr" presetID="10" presetSubtype="0">
                                  <p:stCondLst>
                                    <p:cond delay="0"/>
                                  </p:stCondLst>
                                  <p:childTnLst>
                                    <p:set>
                                      <p:cBhvr>
                                        <p:cTn dur="1" fill="hold">
                                          <p:stCondLst>
                                            <p:cond delay="0"/>
                                          </p:stCondLst>
                                        </p:cTn>
                                        <p:tgtEl>
                                          <p:spTgt spid="2180"/>
                                        </p:tgtEl>
                                        <p:attrNameLst>
                                          <p:attrName>style.visibility</p:attrName>
                                        </p:attrNameLst>
                                      </p:cBhvr>
                                      <p:to>
                                        <p:strVal val="visible"/>
                                      </p:to>
                                    </p:set>
                                    <p:animEffect filter="fade" transition="in">
                                      <p:cBhvr>
                                        <p:cTn dur="1000"/>
                                        <p:tgtEl>
                                          <p:spTgt spid="2180"/>
                                        </p:tgtEl>
                                      </p:cBhvr>
                                    </p:animEffect>
                                  </p:childTnLst>
                                </p:cTn>
                              </p:par>
                              <p:par>
                                <p:cTn fill="hold" nodeType="withEffect" presetClass="entr" presetID="10" presetSubtype="0">
                                  <p:stCondLst>
                                    <p:cond delay="0"/>
                                  </p:stCondLst>
                                  <p:childTnLst>
                                    <p:set>
                                      <p:cBhvr>
                                        <p:cTn dur="1" fill="hold">
                                          <p:stCondLst>
                                            <p:cond delay="0"/>
                                          </p:stCondLst>
                                        </p:cTn>
                                        <p:tgtEl>
                                          <p:spTgt spid="2181"/>
                                        </p:tgtEl>
                                        <p:attrNameLst>
                                          <p:attrName>style.visibility</p:attrName>
                                        </p:attrNameLst>
                                      </p:cBhvr>
                                      <p:to>
                                        <p:strVal val="visible"/>
                                      </p:to>
                                    </p:set>
                                    <p:animEffect filter="fade" transition="in">
                                      <p:cBhvr>
                                        <p:cTn dur="1000"/>
                                        <p:tgtEl>
                                          <p:spTgt spid="2181"/>
                                        </p:tgtEl>
                                      </p:cBhvr>
                                    </p:animEffect>
                                  </p:childTnLst>
                                </p:cTn>
                              </p:par>
                              <p:par>
                                <p:cTn fill="hold" nodeType="withEffect" presetClass="entr" presetID="10" presetSubtype="0">
                                  <p:stCondLst>
                                    <p:cond delay="0"/>
                                  </p:stCondLst>
                                  <p:childTnLst>
                                    <p:set>
                                      <p:cBhvr>
                                        <p:cTn dur="1" fill="hold">
                                          <p:stCondLst>
                                            <p:cond delay="0"/>
                                          </p:stCondLst>
                                        </p:cTn>
                                        <p:tgtEl>
                                          <p:spTgt spid="2182"/>
                                        </p:tgtEl>
                                        <p:attrNameLst>
                                          <p:attrName>style.visibility</p:attrName>
                                        </p:attrNameLst>
                                      </p:cBhvr>
                                      <p:to>
                                        <p:strVal val="visible"/>
                                      </p:to>
                                    </p:set>
                                    <p:animEffect filter="fade" transition="in">
                                      <p:cBhvr>
                                        <p:cTn dur="1000"/>
                                        <p:tgtEl>
                                          <p:spTgt spid="21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86" name="Shape 2186"/>
        <p:cNvGrpSpPr/>
        <p:nvPr/>
      </p:nvGrpSpPr>
      <p:grpSpPr>
        <a:xfrm>
          <a:off x="0" y="0"/>
          <a:ext cx="0" cy="0"/>
          <a:chOff x="0" y="0"/>
          <a:chExt cx="0" cy="0"/>
        </a:xfrm>
      </p:grpSpPr>
      <p:sp>
        <p:nvSpPr>
          <p:cNvPr id="2187" name="Google Shape;2187;p129"/>
          <p:cNvSpPr txBox="1"/>
          <p:nvPr>
            <p:ph type="title"/>
          </p:nvPr>
        </p:nvSpPr>
        <p:spPr>
          <a:xfrm>
            <a:off x="60450" y="1997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3100" u="sng">
                <a:solidFill>
                  <a:srgbClr val="E09214"/>
                </a:solidFill>
                <a:latin typeface="Merriweather"/>
                <a:ea typeface="Merriweather"/>
                <a:cs typeface="Merriweather"/>
                <a:sym typeface="Merriweather"/>
              </a:rPr>
              <a:t>HDFS Architecture</a:t>
            </a:r>
            <a:endParaRPr b="1" sz="3100" u="sng">
              <a:solidFill>
                <a:srgbClr val="E09214"/>
              </a:solidFill>
              <a:latin typeface="Merriweather"/>
              <a:ea typeface="Merriweather"/>
              <a:cs typeface="Merriweather"/>
              <a:sym typeface="Merriweather"/>
            </a:endParaRPr>
          </a:p>
        </p:txBody>
      </p:sp>
      <p:sp>
        <p:nvSpPr>
          <p:cNvPr id="2188" name="Google Shape;2188;p129"/>
          <p:cNvSpPr txBox="1"/>
          <p:nvPr/>
        </p:nvSpPr>
        <p:spPr>
          <a:xfrm>
            <a:off x="140800" y="914675"/>
            <a:ext cx="8520600" cy="2902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100"/>
              <a:buFont typeface="Arial"/>
              <a:buNone/>
            </a:pPr>
            <a:r>
              <a:rPr b="1" i="0" lang="en" sz="2100" u="none" cap="none" strike="noStrike">
                <a:solidFill>
                  <a:srgbClr val="000000"/>
                </a:solidFill>
                <a:latin typeface="Average"/>
                <a:ea typeface="Average"/>
                <a:cs typeface="Average"/>
                <a:sym typeface="Average"/>
              </a:rPr>
              <a:t> Secondary Namenode:</a:t>
            </a:r>
            <a:endParaRPr b="1" i="0" sz="21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100"/>
              <a:buFont typeface="Arial"/>
              <a:buNone/>
            </a:pPr>
            <a:r>
              <a:rPr b="0" i="0" lang="en" sz="2100" u="none" cap="none" strike="noStrike">
                <a:solidFill>
                  <a:srgbClr val="000000"/>
                </a:solidFill>
                <a:latin typeface="Average"/>
                <a:ea typeface="Average"/>
                <a:cs typeface="Average"/>
                <a:sym typeface="Average"/>
              </a:rPr>
              <a:t>Works Currently with primary namenode</a:t>
            </a:r>
            <a:endParaRPr b="0" i="0" sz="21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1900"/>
              <a:buFont typeface="Arial"/>
              <a:buNone/>
            </a:pPr>
            <a:r>
              <a:rPr b="1" i="0" lang="en" sz="1900" u="none" cap="none" strike="noStrike">
                <a:solidFill>
                  <a:srgbClr val="000000"/>
                </a:solidFill>
                <a:latin typeface="Average"/>
                <a:ea typeface="Average"/>
                <a:cs typeface="Average"/>
                <a:sym typeface="Average"/>
              </a:rPr>
              <a:t>Functions of  Secondary Namenode:</a:t>
            </a:r>
            <a:endParaRPr b="1" i="0" sz="1900" u="none" cap="none" strike="noStrike">
              <a:solidFill>
                <a:srgbClr val="000000"/>
              </a:solidFill>
              <a:latin typeface="Average"/>
              <a:ea typeface="Average"/>
              <a:cs typeface="Average"/>
              <a:sym typeface="Average"/>
            </a:endParaRPr>
          </a:p>
          <a:p>
            <a:pPr indent="-349250" lvl="0" marL="457200" marR="0" rtl="0" algn="l">
              <a:lnSpc>
                <a:spcPct val="115000"/>
              </a:lnSpc>
              <a:spcBef>
                <a:spcPts val="0"/>
              </a:spcBef>
              <a:spcAft>
                <a:spcPts val="0"/>
              </a:spcAft>
              <a:buClr>
                <a:srgbClr val="000000"/>
              </a:buClr>
              <a:buSzPts val="1900"/>
              <a:buFont typeface="Average"/>
              <a:buAutoNum type="arabicPeriod"/>
            </a:pPr>
            <a:r>
              <a:rPr b="0" i="0" lang="en" sz="1900" u="none" cap="none" strike="noStrike">
                <a:solidFill>
                  <a:srgbClr val="000000"/>
                </a:solidFill>
                <a:latin typeface="Average"/>
                <a:ea typeface="Average"/>
                <a:cs typeface="Average"/>
                <a:sym typeface="Average"/>
              </a:rPr>
              <a:t>Constantly reads all files systems &amp; metadata from RAM of Namenode and write to hard disk or file system.</a:t>
            </a:r>
            <a:endParaRPr b="0" i="0" sz="1900" u="none" cap="none" strike="noStrike">
              <a:solidFill>
                <a:srgbClr val="000000"/>
              </a:solidFill>
              <a:latin typeface="Average"/>
              <a:ea typeface="Average"/>
              <a:cs typeface="Average"/>
              <a:sym typeface="Average"/>
            </a:endParaRPr>
          </a:p>
          <a:p>
            <a:pPr indent="-349250" lvl="0" marL="457200" marR="0" rtl="0" algn="l">
              <a:lnSpc>
                <a:spcPct val="115000"/>
              </a:lnSpc>
              <a:spcBef>
                <a:spcPts val="0"/>
              </a:spcBef>
              <a:spcAft>
                <a:spcPts val="0"/>
              </a:spcAft>
              <a:buClr>
                <a:srgbClr val="000000"/>
              </a:buClr>
              <a:buSzPts val="1900"/>
              <a:buFont typeface="Average"/>
              <a:buAutoNum type="arabicPeriod"/>
            </a:pPr>
            <a:r>
              <a:rPr b="0" i="0" lang="en" sz="1900" u="none" cap="none" strike="noStrike">
                <a:solidFill>
                  <a:srgbClr val="000000"/>
                </a:solidFill>
                <a:latin typeface="Average"/>
                <a:ea typeface="Average"/>
                <a:cs typeface="Average"/>
                <a:sym typeface="Average"/>
              </a:rPr>
              <a:t>Responsible for combining edit log with FsImage from Namenode.</a:t>
            </a:r>
            <a:endParaRPr b="0" i="0" sz="1900" u="none" cap="none" strike="noStrike">
              <a:solidFill>
                <a:srgbClr val="000000"/>
              </a:solidFill>
              <a:latin typeface="Average"/>
              <a:ea typeface="Average"/>
              <a:cs typeface="Average"/>
              <a:sym typeface="Average"/>
            </a:endParaRPr>
          </a:p>
          <a:p>
            <a:pPr indent="-349250" lvl="0" marL="457200" marR="0" rtl="0" algn="l">
              <a:lnSpc>
                <a:spcPct val="115000"/>
              </a:lnSpc>
              <a:spcBef>
                <a:spcPts val="0"/>
              </a:spcBef>
              <a:spcAft>
                <a:spcPts val="0"/>
              </a:spcAft>
              <a:buClr>
                <a:srgbClr val="000000"/>
              </a:buClr>
              <a:buSzPts val="1900"/>
              <a:buFont typeface="Average"/>
              <a:buAutoNum type="arabicPeriod"/>
            </a:pPr>
            <a:r>
              <a:rPr b="0" i="0" lang="en" sz="1900" u="none" cap="none" strike="noStrike">
                <a:solidFill>
                  <a:srgbClr val="000000"/>
                </a:solidFill>
                <a:latin typeface="Average"/>
                <a:ea typeface="Average"/>
                <a:cs typeface="Average"/>
                <a:sym typeface="Average"/>
              </a:rPr>
              <a:t>Secondary namenode regularly checkpoint in HDFS, So it called as Checkpoint Node</a:t>
            </a:r>
            <a:endParaRPr b="0" i="0" sz="1900" u="none" cap="none" strike="noStrike">
              <a:solidFill>
                <a:srgbClr val="000000"/>
              </a:solidFill>
              <a:latin typeface="Average"/>
              <a:ea typeface="Average"/>
              <a:cs typeface="Average"/>
              <a:sym typeface="Average"/>
            </a:endParaRPr>
          </a:p>
        </p:txBody>
      </p:sp>
      <p:pic>
        <p:nvPicPr>
          <p:cNvPr id="2189" name="Google Shape;2189;p129"/>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8"/>
                                        </p:tgtEl>
                                        <p:attrNameLst>
                                          <p:attrName>style.visibility</p:attrName>
                                        </p:attrNameLst>
                                      </p:cBhvr>
                                      <p:to>
                                        <p:strVal val="visible"/>
                                      </p:to>
                                    </p:set>
                                    <p:animEffect filter="fade" transition="in">
                                      <p:cBhvr>
                                        <p:cTn dur="1000"/>
                                        <p:tgtEl>
                                          <p:spTgt spid="21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7" name="Shape 197"/>
        <p:cNvGrpSpPr/>
        <p:nvPr/>
      </p:nvGrpSpPr>
      <p:grpSpPr>
        <a:xfrm>
          <a:off x="0" y="0"/>
          <a:ext cx="0" cy="0"/>
          <a:chOff x="0" y="0"/>
          <a:chExt cx="0" cy="0"/>
        </a:xfrm>
      </p:grpSpPr>
      <p:sp>
        <p:nvSpPr>
          <p:cNvPr id="198" name="Google Shape;198;p13"/>
          <p:cNvSpPr txBox="1"/>
          <p:nvPr>
            <p:ph type="title"/>
          </p:nvPr>
        </p:nvSpPr>
        <p:spPr>
          <a:xfrm>
            <a:off x="129175" y="2459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3100" u="sng">
                <a:solidFill>
                  <a:srgbClr val="E09214"/>
                </a:solidFill>
                <a:latin typeface="Merriweather"/>
                <a:ea typeface="Merriweather"/>
                <a:cs typeface="Merriweather"/>
                <a:sym typeface="Merriweather"/>
              </a:rPr>
              <a:t>Applications of  Big Data</a:t>
            </a:r>
            <a:endParaRPr b="1" sz="3100" u="sng">
              <a:solidFill>
                <a:srgbClr val="E09214"/>
              </a:solidFill>
              <a:latin typeface="Merriweather"/>
              <a:ea typeface="Merriweather"/>
              <a:cs typeface="Merriweather"/>
              <a:sym typeface="Merriweather"/>
            </a:endParaRPr>
          </a:p>
        </p:txBody>
      </p:sp>
      <p:sp>
        <p:nvSpPr>
          <p:cNvPr id="199" name="Google Shape;199;p13"/>
          <p:cNvSpPr txBox="1"/>
          <p:nvPr/>
        </p:nvSpPr>
        <p:spPr>
          <a:xfrm>
            <a:off x="258275" y="959425"/>
            <a:ext cx="7632300" cy="3853500"/>
          </a:xfrm>
          <a:prstGeom prst="rect">
            <a:avLst/>
          </a:prstGeom>
          <a:noFill/>
          <a:ln>
            <a:noFill/>
          </a:ln>
        </p:spPr>
        <p:txBody>
          <a:bodyPr anchorCtr="0" anchor="t" bIns="91425" lIns="91425" spcFirstLastPara="1" rIns="91425" wrap="square" tIns="91425">
            <a:spAutoFit/>
          </a:bodyPr>
          <a:lstStyle/>
          <a:p>
            <a:pPr indent="-361950" lvl="0" marL="647700" marR="0" rtl="0" algn="l">
              <a:lnSpc>
                <a:spcPct val="115000"/>
              </a:lnSpc>
              <a:spcBef>
                <a:spcPts val="0"/>
              </a:spcBef>
              <a:spcAft>
                <a:spcPts val="0"/>
              </a:spcAft>
              <a:buClr>
                <a:srgbClr val="51565E"/>
              </a:buClr>
              <a:buSzPts val="2100"/>
              <a:buFont typeface="Average"/>
              <a:buAutoNum type="arabicPeriod"/>
            </a:pPr>
            <a:r>
              <a:rPr b="0" i="0" lang="en" sz="2100" u="none" cap="none" strike="noStrike">
                <a:solidFill>
                  <a:srgbClr val="51565E"/>
                </a:solidFill>
                <a:highlight>
                  <a:srgbClr val="FFFFFF"/>
                </a:highlight>
                <a:latin typeface="Average"/>
                <a:ea typeface="Average"/>
                <a:cs typeface="Average"/>
                <a:sym typeface="Average"/>
              </a:rPr>
              <a:t>Banking and Securities</a:t>
            </a:r>
            <a:endParaRPr b="0" i="0" sz="2100" u="none" cap="none" strike="noStrike">
              <a:solidFill>
                <a:srgbClr val="51565E"/>
              </a:solidFill>
              <a:highlight>
                <a:srgbClr val="FFFFFF"/>
              </a:highlight>
              <a:latin typeface="Average"/>
              <a:ea typeface="Average"/>
              <a:cs typeface="Average"/>
              <a:sym typeface="Average"/>
            </a:endParaRPr>
          </a:p>
          <a:p>
            <a:pPr indent="-361950" lvl="0" marL="647700" marR="0" rtl="0" algn="l">
              <a:lnSpc>
                <a:spcPct val="115000"/>
              </a:lnSpc>
              <a:spcBef>
                <a:spcPts val="0"/>
              </a:spcBef>
              <a:spcAft>
                <a:spcPts val="0"/>
              </a:spcAft>
              <a:buClr>
                <a:srgbClr val="51565E"/>
              </a:buClr>
              <a:buSzPts val="2100"/>
              <a:buFont typeface="Average"/>
              <a:buAutoNum type="arabicPeriod"/>
            </a:pPr>
            <a:r>
              <a:rPr b="0" i="0" lang="en" sz="2100" u="none" cap="none" strike="noStrike">
                <a:solidFill>
                  <a:srgbClr val="51565E"/>
                </a:solidFill>
                <a:highlight>
                  <a:srgbClr val="FFFFFF"/>
                </a:highlight>
                <a:latin typeface="Average"/>
                <a:ea typeface="Average"/>
                <a:cs typeface="Average"/>
                <a:sym typeface="Average"/>
              </a:rPr>
              <a:t>Communications, Media and Entertainment</a:t>
            </a:r>
            <a:endParaRPr b="0" i="0" sz="2100" u="none" cap="none" strike="noStrike">
              <a:solidFill>
                <a:srgbClr val="51565E"/>
              </a:solidFill>
              <a:highlight>
                <a:srgbClr val="FFFFFF"/>
              </a:highlight>
              <a:latin typeface="Average"/>
              <a:ea typeface="Average"/>
              <a:cs typeface="Average"/>
              <a:sym typeface="Average"/>
            </a:endParaRPr>
          </a:p>
          <a:p>
            <a:pPr indent="-361950" lvl="0" marL="647700" marR="0" rtl="0" algn="l">
              <a:lnSpc>
                <a:spcPct val="115000"/>
              </a:lnSpc>
              <a:spcBef>
                <a:spcPts val="0"/>
              </a:spcBef>
              <a:spcAft>
                <a:spcPts val="0"/>
              </a:spcAft>
              <a:buClr>
                <a:srgbClr val="51565E"/>
              </a:buClr>
              <a:buSzPts val="2100"/>
              <a:buFont typeface="Average"/>
              <a:buAutoNum type="arabicPeriod"/>
            </a:pPr>
            <a:r>
              <a:rPr b="0" i="0" lang="en" sz="2100" u="none" cap="none" strike="noStrike">
                <a:solidFill>
                  <a:srgbClr val="51565E"/>
                </a:solidFill>
                <a:highlight>
                  <a:srgbClr val="FFFFFF"/>
                </a:highlight>
                <a:latin typeface="Average"/>
                <a:ea typeface="Average"/>
                <a:cs typeface="Average"/>
                <a:sym typeface="Average"/>
              </a:rPr>
              <a:t>Healthcare Providers</a:t>
            </a:r>
            <a:endParaRPr b="0" i="0" sz="2100" u="none" cap="none" strike="noStrike">
              <a:solidFill>
                <a:srgbClr val="51565E"/>
              </a:solidFill>
              <a:highlight>
                <a:srgbClr val="FFFFFF"/>
              </a:highlight>
              <a:latin typeface="Average"/>
              <a:ea typeface="Average"/>
              <a:cs typeface="Average"/>
              <a:sym typeface="Average"/>
            </a:endParaRPr>
          </a:p>
          <a:p>
            <a:pPr indent="-361950" lvl="0" marL="647700" marR="0" rtl="0" algn="l">
              <a:lnSpc>
                <a:spcPct val="115000"/>
              </a:lnSpc>
              <a:spcBef>
                <a:spcPts val="0"/>
              </a:spcBef>
              <a:spcAft>
                <a:spcPts val="0"/>
              </a:spcAft>
              <a:buClr>
                <a:srgbClr val="51565E"/>
              </a:buClr>
              <a:buSzPts val="2100"/>
              <a:buFont typeface="Average"/>
              <a:buAutoNum type="arabicPeriod"/>
            </a:pPr>
            <a:r>
              <a:rPr b="0" i="0" lang="en" sz="2100" u="none" cap="none" strike="noStrike">
                <a:solidFill>
                  <a:srgbClr val="51565E"/>
                </a:solidFill>
                <a:highlight>
                  <a:srgbClr val="FFFFFF"/>
                </a:highlight>
                <a:latin typeface="Average"/>
                <a:ea typeface="Average"/>
                <a:cs typeface="Average"/>
                <a:sym typeface="Average"/>
              </a:rPr>
              <a:t>Education</a:t>
            </a:r>
            <a:endParaRPr b="0" i="0" sz="2100" u="none" cap="none" strike="noStrike">
              <a:solidFill>
                <a:srgbClr val="51565E"/>
              </a:solidFill>
              <a:highlight>
                <a:srgbClr val="FFFFFF"/>
              </a:highlight>
              <a:latin typeface="Average"/>
              <a:ea typeface="Average"/>
              <a:cs typeface="Average"/>
              <a:sym typeface="Average"/>
            </a:endParaRPr>
          </a:p>
          <a:p>
            <a:pPr indent="-361950" lvl="0" marL="647700" marR="0" rtl="0" algn="l">
              <a:lnSpc>
                <a:spcPct val="115000"/>
              </a:lnSpc>
              <a:spcBef>
                <a:spcPts val="0"/>
              </a:spcBef>
              <a:spcAft>
                <a:spcPts val="0"/>
              </a:spcAft>
              <a:buClr>
                <a:srgbClr val="51565E"/>
              </a:buClr>
              <a:buSzPts val="2100"/>
              <a:buFont typeface="Average"/>
              <a:buAutoNum type="arabicPeriod"/>
            </a:pPr>
            <a:r>
              <a:rPr b="0" i="0" lang="en" sz="2100" u="none" cap="none" strike="noStrike">
                <a:solidFill>
                  <a:srgbClr val="51565E"/>
                </a:solidFill>
                <a:highlight>
                  <a:srgbClr val="FFFFFF"/>
                </a:highlight>
                <a:latin typeface="Average"/>
                <a:ea typeface="Average"/>
                <a:cs typeface="Average"/>
                <a:sym typeface="Average"/>
              </a:rPr>
              <a:t>Manufacturing and Natural Resources</a:t>
            </a:r>
            <a:endParaRPr b="0" i="0" sz="2100" u="none" cap="none" strike="noStrike">
              <a:solidFill>
                <a:srgbClr val="51565E"/>
              </a:solidFill>
              <a:highlight>
                <a:srgbClr val="FFFFFF"/>
              </a:highlight>
              <a:latin typeface="Average"/>
              <a:ea typeface="Average"/>
              <a:cs typeface="Average"/>
              <a:sym typeface="Average"/>
            </a:endParaRPr>
          </a:p>
          <a:p>
            <a:pPr indent="-361950" lvl="0" marL="647700" marR="0" rtl="0" algn="l">
              <a:lnSpc>
                <a:spcPct val="115000"/>
              </a:lnSpc>
              <a:spcBef>
                <a:spcPts val="0"/>
              </a:spcBef>
              <a:spcAft>
                <a:spcPts val="0"/>
              </a:spcAft>
              <a:buClr>
                <a:srgbClr val="51565E"/>
              </a:buClr>
              <a:buSzPts val="2100"/>
              <a:buFont typeface="Average"/>
              <a:buAutoNum type="arabicPeriod"/>
            </a:pPr>
            <a:r>
              <a:rPr b="0" i="0" lang="en" sz="2100" u="none" cap="none" strike="noStrike">
                <a:solidFill>
                  <a:srgbClr val="51565E"/>
                </a:solidFill>
                <a:highlight>
                  <a:srgbClr val="FFFFFF"/>
                </a:highlight>
                <a:latin typeface="Average"/>
                <a:ea typeface="Average"/>
                <a:cs typeface="Average"/>
                <a:sym typeface="Average"/>
              </a:rPr>
              <a:t>Government</a:t>
            </a:r>
            <a:endParaRPr b="0" i="0" sz="2100" u="none" cap="none" strike="noStrike">
              <a:solidFill>
                <a:srgbClr val="51565E"/>
              </a:solidFill>
              <a:highlight>
                <a:srgbClr val="FFFFFF"/>
              </a:highlight>
              <a:latin typeface="Average"/>
              <a:ea typeface="Average"/>
              <a:cs typeface="Average"/>
              <a:sym typeface="Average"/>
            </a:endParaRPr>
          </a:p>
          <a:p>
            <a:pPr indent="-361950" lvl="0" marL="647700" marR="0" rtl="0" algn="l">
              <a:lnSpc>
                <a:spcPct val="115000"/>
              </a:lnSpc>
              <a:spcBef>
                <a:spcPts val="0"/>
              </a:spcBef>
              <a:spcAft>
                <a:spcPts val="0"/>
              </a:spcAft>
              <a:buClr>
                <a:srgbClr val="51565E"/>
              </a:buClr>
              <a:buSzPts val="2100"/>
              <a:buFont typeface="Average"/>
              <a:buAutoNum type="arabicPeriod"/>
            </a:pPr>
            <a:r>
              <a:rPr b="0" i="0" lang="en" sz="2100" u="none" cap="none" strike="noStrike">
                <a:solidFill>
                  <a:srgbClr val="51565E"/>
                </a:solidFill>
                <a:highlight>
                  <a:srgbClr val="FFFFFF"/>
                </a:highlight>
                <a:latin typeface="Average"/>
                <a:ea typeface="Average"/>
                <a:cs typeface="Average"/>
                <a:sym typeface="Average"/>
              </a:rPr>
              <a:t>Insurance</a:t>
            </a:r>
            <a:endParaRPr b="0" i="0" sz="2100" u="none" cap="none" strike="noStrike">
              <a:solidFill>
                <a:srgbClr val="51565E"/>
              </a:solidFill>
              <a:highlight>
                <a:srgbClr val="FFFFFF"/>
              </a:highlight>
              <a:latin typeface="Average"/>
              <a:ea typeface="Average"/>
              <a:cs typeface="Average"/>
              <a:sym typeface="Average"/>
            </a:endParaRPr>
          </a:p>
          <a:p>
            <a:pPr indent="-361950" lvl="0" marL="647700" marR="0" rtl="0" algn="l">
              <a:lnSpc>
                <a:spcPct val="115000"/>
              </a:lnSpc>
              <a:spcBef>
                <a:spcPts val="0"/>
              </a:spcBef>
              <a:spcAft>
                <a:spcPts val="0"/>
              </a:spcAft>
              <a:buClr>
                <a:srgbClr val="51565E"/>
              </a:buClr>
              <a:buSzPts val="2100"/>
              <a:buFont typeface="Average"/>
              <a:buAutoNum type="arabicPeriod"/>
            </a:pPr>
            <a:r>
              <a:rPr b="0" i="0" lang="en" sz="2100" u="none" cap="none" strike="noStrike">
                <a:solidFill>
                  <a:srgbClr val="51565E"/>
                </a:solidFill>
                <a:highlight>
                  <a:srgbClr val="FFFFFF"/>
                </a:highlight>
                <a:latin typeface="Average"/>
                <a:ea typeface="Average"/>
                <a:cs typeface="Average"/>
                <a:sym typeface="Average"/>
              </a:rPr>
              <a:t>Retail and Wholesale trade</a:t>
            </a:r>
            <a:endParaRPr b="0" i="0" sz="2100" u="none" cap="none" strike="noStrike">
              <a:solidFill>
                <a:srgbClr val="51565E"/>
              </a:solidFill>
              <a:highlight>
                <a:srgbClr val="FFFFFF"/>
              </a:highlight>
              <a:latin typeface="Average"/>
              <a:ea typeface="Average"/>
              <a:cs typeface="Average"/>
              <a:sym typeface="Average"/>
            </a:endParaRPr>
          </a:p>
          <a:p>
            <a:pPr indent="-361950" lvl="0" marL="647700" marR="0" rtl="0" algn="l">
              <a:lnSpc>
                <a:spcPct val="115000"/>
              </a:lnSpc>
              <a:spcBef>
                <a:spcPts val="0"/>
              </a:spcBef>
              <a:spcAft>
                <a:spcPts val="0"/>
              </a:spcAft>
              <a:buClr>
                <a:srgbClr val="51565E"/>
              </a:buClr>
              <a:buSzPts val="2100"/>
              <a:buFont typeface="Average"/>
              <a:buAutoNum type="arabicPeriod"/>
            </a:pPr>
            <a:r>
              <a:rPr b="0" i="0" lang="en" sz="2100" u="none" cap="none" strike="noStrike">
                <a:solidFill>
                  <a:srgbClr val="51565E"/>
                </a:solidFill>
                <a:highlight>
                  <a:srgbClr val="FFFFFF"/>
                </a:highlight>
                <a:latin typeface="Average"/>
                <a:ea typeface="Average"/>
                <a:cs typeface="Average"/>
                <a:sym typeface="Average"/>
              </a:rPr>
              <a:t>Transportation</a:t>
            </a:r>
            <a:endParaRPr b="0" i="0" sz="2100" u="none" cap="none" strike="noStrike">
              <a:solidFill>
                <a:srgbClr val="51565E"/>
              </a:solidFill>
              <a:highlight>
                <a:srgbClr val="FFFFFF"/>
              </a:highlight>
              <a:latin typeface="Average"/>
              <a:ea typeface="Average"/>
              <a:cs typeface="Average"/>
              <a:sym typeface="Average"/>
            </a:endParaRPr>
          </a:p>
          <a:p>
            <a:pPr indent="-361950" lvl="0" marL="647700" marR="0" rtl="0" algn="l">
              <a:lnSpc>
                <a:spcPct val="115000"/>
              </a:lnSpc>
              <a:spcBef>
                <a:spcPts val="0"/>
              </a:spcBef>
              <a:spcAft>
                <a:spcPts val="0"/>
              </a:spcAft>
              <a:buClr>
                <a:srgbClr val="51565E"/>
              </a:buClr>
              <a:buSzPts val="2100"/>
              <a:buFont typeface="Average"/>
              <a:buAutoNum type="arabicPeriod"/>
            </a:pPr>
            <a:r>
              <a:rPr b="0" i="0" lang="en" sz="2100" u="none" cap="none" strike="noStrike">
                <a:solidFill>
                  <a:srgbClr val="51565E"/>
                </a:solidFill>
                <a:highlight>
                  <a:srgbClr val="FFFFFF"/>
                </a:highlight>
                <a:latin typeface="Average"/>
                <a:ea typeface="Average"/>
                <a:cs typeface="Average"/>
                <a:sym typeface="Average"/>
              </a:rPr>
              <a:t>Energy and Utilities</a:t>
            </a:r>
            <a:endParaRPr b="0" i="0" sz="3000" u="none" cap="none" strike="noStrike">
              <a:solidFill>
                <a:srgbClr val="000000"/>
              </a:solidFill>
              <a:latin typeface="Average"/>
              <a:ea typeface="Average"/>
              <a:cs typeface="Average"/>
              <a:sym typeface="Average"/>
            </a:endParaRPr>
          </a:p>
        </p:txBody>
      </p:sp>
      <p:pic>
        <p:nvPicPr>
          <p:cNvPr id="200" name="Google Shape;200;p13"/>
          <p:cNvPicPr preferRelativeResize="0"/>
          <p:nvPr/>
        </p:nvPicPr>
        <p:blipFill rotWithShape="1">
          <a:blip r:embed="rId3">
            <a:alphaModFix/>
          </a:blip>
          <a:srcRect b="0" l="0" r="0" t="0"/>
          <a:stretch/>
        </p:blipFill>
        <p:spPr>
          <a:xfrm>
            <a:off x="5683675" y="1974450"/>
            <a:ext cx="3359850" cy="2239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98"/>
                                        </p:tgtEl>
                                        <p:attrNameLst>
                                          <p:attrName>style.visibility</p:attrName>
                                        </p:attrNameLst>
                                      </p:cBhvr>
                                      <p:to>
                                        <p:strVal val="visible"/>
                                      </p:to>
                                    </p:set>
                                    <p:anim calcmode="lin" valueType="num">
                                      <p:cBhvr additive="base">
                                        <p:cTn dur="1000"/>
                                        <p:tgtEl>
                                          <p:spTgt spid="19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99"/>
                                        </p:tgtEl>
                                        <p:attrNameLst>
                                          <p:attrName>style.visibility</p:attrName>
                                        </p:attrNameLst>
                                      </p:cBhvr>
                                      <p:to>
                                        <p:strVal val="visible"/>
                                      </p:to>
                                    </p:set>
                                    <p:anim calcmode="lin" valueType="num">
                                      <p:cBhvr additive="base">
                                        <p:cTn dur="1000"/>
                                        <p:tgtEl>
                                          <p:spTgt spid="19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00"/>
                                        </p:tgtEl>
                                        <p:attrNameLst>
                                          <p:attrName>style.visibility</p:attrName>
                                        </p:attrNameLst>
                                      </p:cBhvr>
                                      <p:to>
                                        <p:strVal val="visible"/>
                                      </p:to>
                                    </p:set>
                                    <p:anim calcmode="lin" valueType="num">
                                      <p:cBhvr additive="base">
                                        <p:cTn dur="1000"/>
                                        <p:tgtEl>
                                          <p:spTgt spid="20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93" name="Shape 2193"/>
        <p:cNvGrpSpPr/>
        <p:nvPr/>
      </p:nvGrpSpPr>
      <p:grpSpPr>
        <a:xfrm>
          <a:off x="0" y="0"/>
          <a:ext cx="0" cy="0"/>
          <a:chOff x="0" y="0"/>
          <a:chExt cx="0" cy="0"/>
        </a:xfrm>
      </p:grpSpPr>
      <p:sp>
        <p:nvSpPr>
          <p:cNvPr id="2194" name="Google Shape;2194;p130"/>
          <p:cNvSpPr txBox="1"/>
          <p:nvPr>
            <p:ph type="title"/>
          </p:nvPr>
        </p:nvSpPr>
        <p:spPr>
          <a:xfrm>
            <a:off x="60450" y="1997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3100" u="sng">
                <a:solidFill>
                  <a:srgbClr val="E09214"/>
                </a:solidFill>
                <a:latin typeface="Merriweather"/>
                <a:ea typeface="Merriweather"/>
                <a:cs typeface="Merriweather"/>
                <a:sym typeface="Merriweather"/>
              </a:rPr>
              <a:t>HDFS Architecture</a:t>
            </a:r>
            <a:endParaRPr b="1" sz="3100" u="sng">
              <a:solidFill>
                <a:srgbClr val="E09214"/>
              </a:solidFill>
              <a:latin typeface="Merriweather"/>
              <a:ea typeface="Merriweather"/>
              <a:cs typeface="Merriweather"/>
              <a:sym typeface="Merriweather"/>
            </a:endParaRPr>
          </a:p>
        </p:txBody>
      </p:sp>
      <p:sp>
        <p:nvSpPr>
          <p:cNvPr id="2195" name="Google Shape;2195;p130"/>
          <p:cNvSpPr txBox="1"/>
          <p:nvPr/>
        </p:nvSpPr>
        <p:spPr>
          <a:xfrm>
            <a:off x="40800" y="784050"/>
            <a:ext cx="68751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Datanode, Blocks</a:t>
            </a:r>
            <a:endParaRPr b="0" i="0" sz="2200" u="none" cap="none" strike="noStrike">
              <a:solidFill>
                <a:srgbClr val="000000"/>
              </a:solidFill>
              <a:latin typeface="Average"/>
              <a:ea typeface="Average"/>
              <a:cs typeface="Average"/>
              <a:sym typeface="Average"/>
            </a:endParaRPr>
          </a:p>
        </p:txBody>
      </p:sp>
      <p:pic>
        <p:nvPicPr>
          <p:cNvPr id="2196" name="Google Shape;2196;p130"/>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2197" name="Google Shape;2197;p130"/>
          <p:cNvSpPr/>
          <p:nvPr/>
        </p:nvSpPr>
        <p:spPr>
          <a:xfrm>
            <a:off x="288438" y="1555300"/>
            <a:ext cx="1959600" cy="15534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8" name="Google Shape;2198;p130"/>
          <p:cNvSpPr txBox="1"/>
          <p:nvPr/>
        </p:nvSpPr>
        <p:spPr>
          <a:xfrm>
            <a:off x="455700" y="3108700"/>
            <a:ext cx="16251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DataNode</a:t>
            </a:r>
            <a:endParaRPr b="0" i="0" sz="17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5"/>
                                        </p:tgtEl>
                                        <p:attrNameLst>
                                          <p:attrName>style.visibility</p:attrName>
                                        </p:attrNameLst>
                                      </p:cBhvr>
                                      <p:to>
                                        <p:strVal val="visible"/>
                                      </p:to>
                                    </p:set>
                                    <p:animEffect filter="fade" transition="in">
                                      <p:cBhvr>
                                        <p:cTn dur="1000"/>
                                        <p:tgtEl>
                                          <p:spTgt spid="21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5"/>
                                        </p:tgtEl>
                                        <p:attrNameLst>
                                          <p:attrName>style.visibility</p:attrName>
                                        </p:attrNameLst>
                                      </p:cBhvr>
                                      <p:to>
                                        <p:strVal val="visible"/>
                                      </p:to>
                                    </p:set>
                                    <p:animEffect filter="fade" transition="in">
                                      <p:cBhvr>
                                        <p:cTn dur="1000"/>
                                        <p:tgtEl>
                                          <p:spTgt spid="2195"/>
                                        </p:tgtEl>
                                      </p:cBhvr>
                                    </p:animEffect>
                                  </p:childTnLst>
                                </p:cTn>
                              </p:par>
                              <p:par>
                                <p:cTn fill="hold" nodeType="withEffect" presetClass="entr" presetID="10" presetSubtype="0">
                                  <p:stCondLst>
                                    <p:cond delay="0"/>
                                  </p:stCondLst>
                                  <p:childTnLst>
                                    <p:set>
                                      <p:cBhvr>
                                        <p:cTn dur="1" fill="hold">
                                          <p:stCondLst>
                                            <p:cond delay="0"/>
                                          </p:stCondLst>
                                        </p:cTn>
                                        <p:tgtEl>
                                          <p:spTgt spid="2197"/>
                                        </p:tgtEl>
                                        <p:attrNameLst>
                                          <p:attrName>style.visibility</p:attrName>
                                        </p:attrNameLst>
                                      </p:cBhvr>
                                      <p:to>
                                        <p:strVal val="visible"/>
                                      </p:to>
                                    </p:set>
                                    <p:animEffect filter="fade" transition="in">
                                      <p:cBhvr>
                                        <p:cTn dur="1000"/>
                                        <p:tgtEl>
                                          <p:spTgt spid="2197"/>
                                        </p:tgtEl>
                                      </p:cBhvr>
                                    </p:animEffect>
                                  </p:childTnLst>
                                </p:cTn>
                              </p:par>
                              <p:par>
                                <p:cTn fill="hold" nodeType="withEffect" presetClass="entr" presetID="10" presetSubtype="0">
                                  <p:stCondLst>
                                    <p:cond delay="0"/>
                                  </p:stCondLst>
                                  <p:childTnLst>
                                    <p:set>
                                      <p:cBhvr>
                                        <p:cTn dur="1" fill="hold">
                                          <p:stCondLst>
                                            <p:cond delay="0"/>
                                          </p:stCondLst>
                                        </p:cTn>
                                        <p:tgtEl>
                                          <p:spTgt spid="2198"/>
                                        </p:tgtEl>
                                        <p:attrNameLst>
                                          <p:attrName>style.visibility</p:attrName>
                                        </p:attrNameLst>
                                      </p:cBhvr>
                                      <p:to>
                                        <p:strVal val="visible"/>
                                      </p:to>
                                    </p:set>
                                    <p:animEffect filter="fade" transition="in">
                                      <p:cBhvr>
                                        <p:cTn dur="1000"/>
                                        <p:tgtEl>
                                          <p:spTgt spid="21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02" name="Shape 2202"/>
        <p:cNvGrpSpPr/>
        <p:nvPr/>
      </p:nvGrpSpPr>
      <p:grpSpPr>
        <a:xfrm>
          <a:off x="0" y="0"/>
          <a:ext cx="0" cy="0"/>
          <a:chOff x="0" y="0"/>
          <a:chExt cx="0" cy="0"/>
        </a:xfrm>
      </p:grpSpPr>
      <p:sp>
        <p:nvSpPr>
          <p:cNvPr id="2203" name="Google Shape;2203;p131"/>
          <p:cNvSpPr txBox="1"/>
          <p:nvPr>
            <p:ph type="title"/>
          </p:nvPr>
        </p:nvSpPr>
        <p:spPr>
          <a:xfrm>
            <a:off x="60450" y="1997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3100" u="sng">
                <a:solidFill>
                  <a:srgbClr val="E09214"/>
                </a:solidFill>
                <a:latin typeface="Merriweather"/>
                <a:ea typeface="Merriweather"/>
                <a:cs typeface="Merriweather"/>
                <a:sym typeface="Merriweather"/>
              </a:rPr>
              <a:t>HDFS Architecture</a:t>
            </a:r>
            <a:endParaRPr b="1" sz="3100" u="sng">
              <a:solidFill>
                <a:srgbClr val="E09214"/>
              </a:solidFill>
              <a:latin typeface="Merriweather"/>
              <a:ea typeface="Merriweather"/>
              <a:cs typeface="Merriweather"/>
              <a:sym typeface="Merriweather"/>
            </a:endParaRPr>
          </a:p>
        </p:txBody>
      </p:sp>
      <p:sp>
        <p:nvSpPr>
          <p:cNvPr id="2204" name="Google Shape;2204;p131"/>
          <p:cNvSpPr txBox="1"/>
          <p:nvPr/>
        </p:nvSpPr>
        <p:spPr>
          <a:xfrm>
            <a:off x="40800" y="784050"/>
            <a:ext cx="68751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Block:</a:t>
            </a:r>
            <a:endParaRPr b="0" i="0" sz="2200" u="none" cap="none" strike="noStrike">
              <a:solidFill>
                <a:srgbClr val="000000"/>
              </a:solidFill>
              <a:latin typeface="Average"/>
              <a:ea typeface="Average"/>
              <a:cs typeface="Average"/>
              <a:sym typeface="Average"/>
            </a:endParaRPr>
          </a:p>
        </p:txBody>
      </p:sp>
      <p:pic>
        <p:nvPicPr>
          <p:cNvPr id="2205" name="Google Shape;2205;p131"/>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2206" name="Google Shape;2206;p131"/>
          <p:cNvSpPr/>
          <p:nvPr/>
        </p:nvSpPr>
        <p:spPr>
          <a:xfrm>
            <a:off x="288438" y="1555300"/>
            <a:ext cx="1959600" cy="15534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131"/>
          <p:cNvSpPr/>
          <p:nvPr/>
        </p:nvSpPr>
        <p:spPr>
          <a:xfrm>
            <a:off x="433975" y="1784150"/>
            <a:ext cx="522300" cy="432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8" name="Google Shape;2208;p131"/>
          <p:cNvSpPr/>
          <p:nvPr/>
        </p:nvSpPr>
        <p:spPr>
          <a:xfrm>
            <a:off x="1420175" y="1784150"/>
            <a:ext cx="522300" cy="432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9" name="Google Shape;2209;p131"/>
          <p:cNvSpPr/>
          <p:nvPr/>
        </p:nvSpPr>
        <p:spPr>
          <a:xfrm>
            <a:off x="897875" y="2410400"/>
            <a:ext cx="522300" cy="432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0" name="Google Shape;2210;p131"/>
          <p:cNvSpPr txBox="1"/>
          <p:nvPr/>
        </p:nvSpPr>
        <p:spPr>
          <a:xfrm>
            <a:off x="455700" y="3108700"/>
            <a:ext cx="16251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DataNode</a:t>
            </a:r>
            <a:endParaRPr b="0" i="0" sz="17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4"/>
                                        </p:tgtEl>
                                        <p:attrNameLst>
                                          <p:attrName>style.visibility</p:attrName>
                                        </p:attrNameLst>
                                      </p:cBhvr>
                                      <p:to>
                                        <p:strVal val="visible"/>
                                      </p:to>
                                    </p:set>
                                    <p:animEffect filter="fade" transition="in">
                                      <p:cBhvr>
                                        <p:cTn dur="1000"/>
                                        <p:tgtEl>
                                          <p:spTgt spid="2204"/>
                                        </p:tgtEl>
                                      </p:cBhvr>
                                    </p:animEffect>
                                  </p:childTnLst>
                                </p:cTn>
                              </p:par>
                              <p:par>
                                <p:cTn fill="hold" nodeType="withEffect" presetClass="entr" presetID="10" presetSubtype="0">
                                  <p:stCondLst>
                                    <p:cond delay="0"/>
                                  </p:stCondLst>
                                  <p:childTnLst>
                                    <p:set>
                                      <p:cBhvr>
                                        <p:cTn dur="1" fill="hold">
                                          <p:stCondLst>
                                            <p:cond delay="0"/>
                                          </p:stCondLst>
                                        </p:cTn>
                                        <p:tgtEl>
                                          <p:spTgt spid="2206"/>
                                        </p:tgtEl>
                                        <p:attrNameLst>
                                          <p:attrName>style.visibility</p:attrName>
                                        </p:attrNameLst>
                                      </p:cBhvr>
                                      <p:to>
                                        <p:strVal val="visible"/>
                                      </p:to>
                                    </p:set>
                                    <p:animEffect filter="fade" transition="in">
                                      <p:cBhvr>
                                        <p:cTn dur="1000"/>
                                        <p:tgtEl>
                                          <p:spTgt spid="2206"/>
                                        </p:tgtEl>
                                      </p:cBhvr>
                                    </p:animEffect>
                                  </p:childTnLst>
                                </p:cTn>
                              </p:par>
                              <p:par>
                                <p:cTn fill="hold" nodeType="withEffect" presetClass="entr" presetID="10" presetSubtype="0">
                                  <p:stCondLst>
                                    <p:cond delay="0"/>
                                  </p:stCondLst>
                                  <p:childTnLst>
                                    <p:set>
                                      <p:cBhvr>
                                        <p:cTn dur="1" fill="hold">
                                          <p:stCondLst>
                                            <p:cond delay="0"/>
                                          </p:stCondLst>
                                        </p:cTn>
                                        <p:tgtEl>
                                          <p:spTgt spid="2207"/>
                                        </p:tgtEl>
                                        <p:attrNameLst>
                                          <p:attrName>style.visibility</p:attrName>
                                        </p:attrNameLst>
                                      </p:cBhvr>
                                      <p:to>
                                        <p:strVal val="visible"/>
                                      </p:to>
                                    </p:set>
                                    <p:animEffect filter="fade" transition="in">
                                      <p:cBhvr>
                                        <p:cTn dur="1000"/>
                                        <p:tgtEl>
                                          <p:spTgt spid="2207"/>
                                        </p:tgtEl>
                                      </p:cBhvr>
                                    </p:animEffect>
                                  </p:childTnLst>
                                </p:cTn>
                              </p:par>
                              <p:par>
                                <p:cTn fill="hold" nodeType="withEffect" presetClass="entr" presetID="10" presetSubtype="0">
                                  <p:stCondLst>
                                    <p:cond delay="0"/>
                                  </p:stCondLst>
                                  <p:childTnLst>
                                    <p:set>
                                      <p:cBhvr>
                                        <p:cTn dur="1" fill="hold">
                                          <p:stCondLst>
                                            <p:cond delay="0"/>
                                          </p:stCondLst>
                                        </p:cTn>
                                        <p:tgtEl>
                                          <p:spTgt spid="2208"/>
                                        </p:tgtEl>
                                        <p:attrNameLst>
                                          <p:attrName>style.visibility</p:attrName>
                                        </p:attrNameLst>
                                      </p:cBhvr>
                                      <p:to>
                                        <p:strVal val="visible"/>
                                      </p:to>
                                    </p:set>
                                    <p:animEffect filter="fade" transition="in">
                                      <p:cBhvr>
                                        <p:cTn dur="1000"/>
                                        <p:tgtEl>
                                          <p:spTgt spid="2208"/>
                                        </p:tgtEl>
                                      </p:cBhvr>
                                    </p:animEffect>
                                  </p:childTnLst>
                                </p:cTn>
                              </p:par>
                              <p:par>
                                <p:cTn fill="hold" nodeType="withEffect" presetClass="entr" presetID="10" presetSubtype="0">
                                  <p:stCondLst>
                                    <p:cond delay="0"/>
                                  </p:stCondLst>
                                  <p:childTnLst>
                                    <p:set>
                                      <p:cBhvr>
                                        <p:cTn dur="1" fill="hold">
                                          <p:stCondLst>
                                            <p:cond delay="0"/>
                                          </p:stCondLst>
                                        </p:cTn>
                                        <p:tgtEl>
                                          <p:spTgt spid="2209"/>
                                        </p:tgtEl>
                                        <p:attrNameLst>
                                          <p:attrName>style.visibility</p:attrName>
                                        </p:attrNameLst>
                                      </p:cBhvr>
                                      <p:to>
                                        <p:strVal val="visible"/>
                                      </p:to>
                                    </p:set>
                                    <p:animEffect filter="fade" transition="in">
                                      <p:cBhvr>
                                        <p:cTn dur="1000"/>
                                        <p:tgtEl>
                                          <p:spTgt spid="2209"/>
                                        </p:tgtEl>
                                      </p:cBhvr>
                                    </p:animEffect>
                                  </p:childTnLst>
                                </p:cTn>
                              </p:par>
                              <p:par>
                                <p:cTn fill="hold" nodeType="withEffect" presetClass="entr" presetID="10" presetSubtype="0">
                                  <p:stCondLst>
                                    <p:cond delay="0"/>
                                  </p:stCondLst>
                                  <p:childTnLst>
                                    <p:set>
                                      <p:cBhvr>
                                        <p:cTn dur="1" fill="hold">
                                          <p:stCondLst>
                                            <p:cond delay="0"/>
                                          </p:stCondLst>
                                        </p:cTn>
                                        <p:tgtEl>
                                          <p:spTgt spid="2210"/>
                                        </p:tgtEl>
                                        <p:attrNameLst>
                                          <p:attrName>style.visibility</p:attrName>
                                        </p:attrNameLst>
                                      </p:cBhvr>
                                      <p:to>
                                        <p:strVal val="visible"/>
                                      </p:to>
                                    </p:set>
                                    <p:animEffect filter="fade" transition="in">
                                      <p:cBhvr>
                                        <p:cTn dur="1000"/>
                                        <p:tgtEl>
                                          <p:spTgt spid="22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14" name="Shape 2214"/>
        <p:cNvGrpSpPr/>
        <p:nvPr/>
      </p:nvGrpSpPr>
      <p:grpSpPr>
        <a:xfrm>
          <a:off x="0" y="0"/>
          <a:ext cx="0" cy="0"/>
          <a:chOff x="0" y="0"/>
          <a:chExt cx="0" cy="0"/>
        </a:xfrm>
      </p:grpSpPr>
      <p:sp>
        <p:nvSpPr>
          <p:cNvPr id="2215" name="Google Shape;2215;p132"/>
          <p:cNvSpPr txBox="1"/>
          <p:nvPr>
            <p:ph type="title"/>
          </p:nvPr>
        </p:nvSpPr>
        <p:spPr>
          <a:xfrm>
            <a:off x="60450" y="1997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3100" u="sng">
                <a:solidFill>
                  <a:srgbClr val="E09214"/>
                </a:solidFill>
                <a:latin typeface="Merriweather"/>
                <a:ea typeface="Merriweather"/>
                <a:cs typeface="Merriweather"/>
                <a:sym typeface="Merriweather"/>
              </a:rPr>
              <a:t>HDFS Architecture</a:t>
            </a:r>
            <a:endParaRPr b="1" sz="3100" u="sng">
              <a:solidFill>
                <a:srgbClr val="E09214"/>
              </a:solidFill>
              <a:latin typeface="Merriweather"/>
              <a:ea typeface="Merriweather"/>
              <a:cs typeface="Merriweather"/>
              <a:sym typeface="Merriweather"/>
            </a:endParaRPr>
          </a:p>
        </p:txBody>
      </p:sp>
      <p:sp>
        <p:nvSpPr>
          <p:cNvPr id="2216" name="Google Shape;2216;p132"/>
          <p:cNvSpPr txBox="1"/>
          <p:nvPr/>
        </p:nvSpPr>
        <p:spPr>
          <a:xfrm>
            <a:off x="40800" y="784050"/>
            <a:ext cx="68751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Block:</a:t>
            </a:r>
            <a:endParaRPr b="0" i="0" sz="2200" u="none" cap="none" strike="noStrike">
              <a:solidFill>
                <a:srgbClr val="000000"/>
              </a:solidFill>
              <a:latin typeface="Average"/>
              <a:ea typeface="Average"/>
              <a:cs typeface="Average"/>
              <a:sym typeface="Average"/>
            </a:endParaRPr>
          </a:p>
        </p:txBody>
      </p:sp>
      <p:pic>
        <p:nvPicPr>
          <p:cNvPr id="2217" name="Google Shape;2217;p132"/>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2218" name="Google Shape;2218;p132"/>
          <p:cNvSpPr/>
          <p:nvPr/>
        </p:nvSpPr>
        <p:spPr>
          <a:xfrm>
            <a:off x="288438" y="1555300"/>
            <a:ext cx="1959600" cy="15534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9" name="Google Shape;2219;p132"/>
          <p:cNvSpPr/>
          <p:nvPr/>
        </p:nvSpPr>
        <p:spPr>
          <a:xfrm>
            <a:off x="433975" y="1784150"/>
            <a:ext cx="522300" cy="432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0" name="Google Shape;2220;p132"/>
          <p:cNvSpPr/>
          <p:nvPr/>
        </p:nvSpPr>
        <p:spPr>
          <a:xfrm>
            <a:off x="1420175" y="1784150"/>
            <a:ext cx="522300" cy="432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1" name="Google Shape;2221;p132"/>
          <p:cNvSpPr/>
          <p:nvPr/>
        </p:nvSpPr>
        <p:spPr>
          <a:xfrm>
            <a:off x="897875" y="2410400"/>
            <a:ext cx="522300" cy="432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2" name="Google Shape;2222;p132"/>
          <p:cNvSpPr txBox="1"/>
          <p:nvPr/>
        </p:nvSpPr>
        <p:spPr>
          <a:xfrm>
            <a:off x="455700" y="3108700"/>
            <a:ext cx="16251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DataNode</a:t>
            </a:r>
            <a:endParaRPr b="0" i="0" sz="1700" u="none" cap="none" strike="noStrike">
              <a:solidFill>
                <a:srgbClr val="000000"/>
              </a:solidFill>
              <a:latin typeface="Average"/>
              <a:ea typeface="Average"/>
              <a:cs typeface="Average"/>
              <a:sym typeface="Average"/>
            </a:endParaRPr>
          </a:p>
        </p:txBody>
      </p:sp>
      <p:sp>
        <p:nvSpPr>
          <p:cNvPr id="2223" name="Google Shape;2223;p132"/>
          <p:cNvSpPr txBox="1"/>
          <p:nvPr/>
        </p:nvSpPr>
        <p:spPr>
          <a:xfrm>
            <a:off x="3865250" y="1776950"/>
            <a:ext cx="3500400" cy="1754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verage"/>
                <a:ea typeface="Average"/>
                <a:cs typeface="Average"/>
                <a:sym typeface="Average"/>
              </a:rPr>
              <a:t>Blocks:</a:t>
            </a:r>
            <a:endParaRPr b="1" i="0" sz="17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Smallest continuous location on your hard drive where data stored</a:t>
            </a:r>
            <a:endParaRPr b="0" i="0" sz="17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Default Size of Block -128MB</a:t>
            </a:r>
            <a:endParaRPr b="0" i="0" sz="17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HDFS Stores each file as Block</a:t>
            </a:r>
            <a:endParaRPr b="0" i="0" sz="1700" u="none" cap="none" strike="noStrike">
              <a:solidFill>
                <a:srgbClr val="000000"/>
              </a:solidFill>
              <a:latin typeface="Average"/>
              <a:ea typeface="Average"/>
              <a:cs typeface="Average"/>
              <a:sym typeface="Average"/>
            </a:endParaRPr>
          </a:p>
        </p:txBody>
      </p:sp>
      <p:cxnSp>
        <p:nvCxnSpPr>
          <p:cNvPr id="2224" name="Google Shape;2224;p132"/>
          <p:cNvCxnSpPr>
            <a:stCxn id="2220" idx="3"/>
          </p:cNvCxnSpPr>
          <p:nvPr/>
        </p:nvCxnSpPr>
        <p:spPr>
          <a:xfrm>
            <a:off x="1942475" y="2000150"/>
            <a:ext cx="1930800" cy="0"/>
          </a:xfrm>
          <a:prstGeom prst="straightConnector1">
            <a:avLst/>
          </a:prstGeom>
          <a:noFill/>
          <a:ln cap="flat" cmpd="sng" w="19050">
            <a:solidFill>
              <a:srgbClr val="000000"/>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3"/>
                                        </p:tgtEl>
                                        <p:attrNameLst>
                                          <p:attrName>style.visibility</p:attrName>
                                        </p:attrNameLst>
                                      </p:cBhvr>
                                      <p:to>
                                        <p:strVal val="visible"/>
                                      </p:to>
                                    </p:set>
                                    <p:animEffect filter="fade" transition="in">
                                      <p:cBhvr>
                                        <p:cTn dur="1000"/>
                                        <p:tgtEl>
                                          <p:spTgt spid="2223"/>
                                        </p:tgtEl>
                                      </p:cBhvr>
                                    </p:animEffect>
                                  </p:childTnLst>
                                </p:cTn>
                              </p:par>
                              <p:par>
                                <p:cTn fill="hold" nodeType="withEffect" presetClass="entr" presetID="10" presetSubtype="0">
                                  <p:stCondLst>
                                    <p:cond delay="0"/>
                                  </p:stCondLst>
                                  <p:childTnLst>
                                    <p:set>
                                      <p:cBhvr>
                                        <p:cTn dur="1" fill="hold">
                                          <p:stCondLst>
                                            <p:cond delay="0"/>
                                          </p:stCondLst>
                                        </p:cTn>
                                        <p:tgtEl>
                                          <p:spTgt spid="2224"/>
                                        </p:tgtEl>
                                        <p:attrNameLst>
                                          <p:attrName>style.visibility</p:attrName>
                                        </p:attrNameLst>
                                      </p:cBhvr>
                                      <p:to>
                                        <p:strVal val="visible"/>
                                      </p:to>
                                    </p:set>
                                    <p:animEffect filter="fade" transition="in">
                                      <p:cBhvr>
                                        <p:cTn dur="1000"/>
                                        <p:tgtEl>
                                          <p:spTgt spid="22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28" name="Shape 2228"/>
        <p:cNvGrpSpPr/>
        <p:nvPr/>
      </p:nvGrpSpPr>
      <p:grpSpPr>
        <a:xfrm>
          <a:off x="0" y="0"/>
          <a:ext cx="0" cy="0"/>
          <a:chOff x="0" y="0"/>
          <a:chExt cx="0" cy="0"/>
        </a:xfrm>
      </p:grpSpPr>
      <p:sp>
        <p:nvSpPr>
          <p:cNvPr id="2229" name="Google Shape;2229;p133"/>
          <p:cNvSpPr txBox="1"/>
          <p:nvPr>
            <p:ph type="title"/>
          </p:nvPr>
        </p:nvSpPr>
        <p:spPr>
          <a:xfrm>
            <a:off x="60450" y="1997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3100" u="sng">
                <a:solidFill>
                  <a:srgbClr val="E09214"/>
                </a:solidFill>
                <a:latin typeface="Merriweather"/>
                <a:ea typeface="Merriweather"/>
                <a:cs typeface="Merriweather"/>
                <a:sym typeface="Merriweather"/>
              </a:rPr>
              <a:t>HDFS Architecture</a:t>
            </a:r>
            <a:endParaRPr b="1" sz="3100" u="sng">
              <a:solidFill>
                <a:srgbClr val="E09214"/>
              </a:solidFill>
              <a:latin typeface="Merriweather"/>
              <a:ea typeface="Merriweather"/>
              <a:cs typeface="Merriweather"/>
              <a:sym typeface="Merriweather"/>
            </a:endParaRPr>
          </a:p>
        </p:txBody>
      </p:sp>
      <p:sp>
        <p:nvSpPr>
          <p:cNvPr id="2230" name="Google Shape;2230;p133"/>
          <p:cNvSpPr txBox="1"/>
          <p:nvPr/>
        </p:nvSpPr>
        <p:spPr>
          <a:xfrm>
            <a:off x="40800" y="784050"/>
            <a:ext cx="68751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Block:</a:t>
            </a:r>
            <a:endParaRPr b="0" i="0" sz="2200" u="none" cap="none" strike="noStrike">
              <a:solidFill>
                <a:srgbClr val="000000"/>
              </a:solidFill>
              <a:latin typeface="Average"/>
              <a:ea typeface="Average"/>
              <a:cs typeface="Average"/>
              <a:sym typeface="Average"/>
            </a:endParaRPr>
          </a:p>
        </p:txBody>
      </p:sp>
      <p:pic>
        <p:nvPicPr>
          <p:cNvPr id="2231" name="Google Shape;2231;p133"/>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2232" name="Google Shape;2232;p133"/>
          <p:cNvSpPr/>
          <p:nvPr/>
        </p:nvSpPr>
        <p:spPr>
          <a:xfrm>
            <a:off x="277427" y="2477833"/>
            <a:ext cx="1119000" cy="629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Example.txt</a:t>
            </a:r>
            <a:endParaRPr b="0" i="0" sz="14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514MB</a:t>
            </a:r>
            <a:endParaRPr b="0" i="0" sz="14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0"/>
                                        </p:tgtEl>
                                        <p:attrNameLst>
                                          <p:attrName>style.visibility</p:attrName>
                                        </p:attrNameLst>
                                      </p:cBhvr>
                                      <p:to>
                                        <p:strVal val="visible"/>
                                      </p:to>
                                    </p:set>
                                    <p:animEffect filter="fade" transition="in">
                                      <p:cBhvr>
                                        <p:cTn dur="1000"/>
                                        <p:tgtEl>
                                          <p:spTgt spid="2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2"/>
                                        </p:tgtEl>
                                        <p:attrNameLst>
                                          <p:attrName>style.visibility</p:attrName>
                                        </p:attrNameLst>
                                      </p:cBhvr>
                                      <p:to>
                                        <p:strVal val="visible"/>
                                      </p:to>
                                    </p:set>
                                    <p:animEffect filter="fade" transition="in">
                                      <p:cBhvr>
                                        <p:cTn dur="1000"/>
                                        <p:tgtEl>
                                          <p:spTgt spid="22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36" name="Shape 2236"/>
        <p:cNvGrpSpPr/>
        <p:nvPr/>
      </p:nvGrpSpPr>
      <p:grpSpPr>
        <a:xfrm>
          <a:off x="0" y="0"/>
          <a:ext cx="0" cy="0"/>
          <a:chOff x="0" y="0"/>
          <a:chExt cx="0" cy="0"/>
        </a:xfrm>
      </p:grpSpPr>
      <p:sp>
        <p:nvSpPr>
          <p:cNvPr id="2237" name="Google Shape;2237;p134"/>
          <p:cNvSpPr txBox="1"/>
          <p:nvPr>
            <p:ph type="title"/>
          </p:nvPr>
        </p:nvSpPr>
        <p:spPr>
          <a:xfrm>
            <a:off x="60450" y="1997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3100" u="sng">
                <a:solidFill>
                  <a:srgbClr val="E09214"/>
                </a:solidFill>
                <a:latin typeface="Merriweather"/>
                <a:ea typeface="Merriweather"/>
                <a:cs typeface="Merriweather"/>
                <a:sym typeface="Merriweather"/>
              </a:rPr>
              <a:t>HDFS Architecture</a:t>
            </a:r>
            <a:endParaRPr b="1" sz="3100" u="sng">
              <a:solidFill>
                <a:srgbClr val="E09214"/>
              </a:solidFill>
              <a:latin typeface="Merriweather"/>
              <a:ea typeface="Merriweather"/>
              <a:cs typeface="Merriweather"/>
              <a:sym typeface="Merriweather"/>
            </a:endParaRPr>
          </a:p>
        </p:txBody>
      </p:sp>
      <p:sp>
        <p:nvSpPr>
          <p:cNvPr id="2238" name="Google Shape;2238;p134"/>
          <p:cNvSpPr txBox="1"/>
          <p:nvPr/>
        </p:nvSpPr>
        <p:spPr>
          <a:xfrm>
            <a:off x="40800" y="784050"/>
            <a:ext cx="68751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Block:</a:t>
            </a:r>
            <a:endParaRPr b="0" i="0" sz="2200" u="none" cap="none" strike="noStrike">
              <a:solidFill>
                <a:srgbClr val="000000"/>
              </a:solidFill>
              <a:latin typeface="Average"/>
              <a:ea typeface="Average"/>
              <a:cs typeface="Average"/>
              <a:sym typeface="Average"/>
            </a:endParaRPr>
          </a:p>
        </p:txBody>
      </p:sp>
      <p:pic>
        <p:nvPicPr>
          <p:cNvPr id="2239" name="Google Shape;2239;p134"/>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2240" name="Google Shape;2240;p134"/>
          <p:cNvSpPr/>
          <p:nvPr/>
        </p:nvSpPr>
        <p:spPr>
          <a:xfrm>
            <a:off x="277427" y="2477833"/>
            <a:ext cx="1119000" cy="629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Example.txt</a:t>
            </a:r>
            <a:endParaRPr b="0" i="0" sz="14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514MB</a:t>
            </a:r>
            <a:endParaRPr b="0" i="0" sz="1400" u="none" cap="none" strike="noStrike">
              <a:solidFill>
                <a:srgbClr val="000000"/>
              </a:solidFill>
              <a:latin typeface="Average"/>
              <a:ea typeface="Average"/>
              <a:cs typeface="Average"/>
              <a:sym typeface="Average"/>
            </a:endParaRPr>
          </a:p>
        </p:txBody>
      </p:sp>
      <p:sp>
        <p:nvSpPr>
          <p:cNvPr id="2241" name="Google Shape;2241;p134"/>
          <p:cNvSpPr/>
          <p:nvPr/>
        </p:nvSpPr>
        <p:spPr>
          <a:xfrm>
            <a:off x="2889144" y="1629525"/>
            <a:ext cx="815400" cy="4245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128MB</a:t>
            </a:r>
            <a:endParaRPr b="0" i="0" sz="1200" u="none" cap="none" strike="noStrike">
              <a:solidFill>
                <a:srgbClr val="000000"/>
              </a:solidFill>
              <a:latin typeface="Arial"/>
              <a:ea typeface="Arial"/>
              <a:cs typeface="Arial"/>
              <a:sym typeface="Arial"/>
            </a:endParaRPr>
          </a:p>
        </p:txBody>
      </p:sp>
      <p:sp>
        <p:nvSpPr>
          <p:cNvPr id="2242" name="Google Shape;2242;p134"/>
          <p:cNvSpPr/>
          <p:nvPr/>
        </p:nvSpPr>
        <p:spPr>
          <a:xfrm>
            <a:off x="2889144" y="2288308"/>
            <a:ext cx="815400" cy="4245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128MB</a:t>
            </a:r>
            <a:endParaRPr b="0" i="0" sz="1400" u="none" cap="none" strike="noStrike">
              <a:solidFill>
                <a:srgbClr val="000000"/>
              </a:solidFill>
              <a:latin typeface="Arial"/>
              <a:ea typeface="Arial"/>
              <a:cs typeface="Arial"/>
              <a:sym typeface="Arial"/>
            </a:endParaRPr>
          </a:p>
        </p:txBody>
      </p:sp>
      <p:sp>
        <p:nvSpPr>
          <p:cNvPr id="2243" name="Google Shape;2243;p134"/>
          <p:cNvSpPr/>
          <p:nvPr/>
        </p:nvSpPr>
        <p:spPr>
          <a:xfrm>
            <a:off x="2889144" y="2947091"/>
            <a:ext cx="815400" cy="4245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128MB</a:t>
            </a:r>
            <a:endParaRPr b="0" i="0" sz="1400" u="none" cap="none" strike="noStrike">
              <a:solidFill>
                <a:srgbClr val="000000"/>
              </a:solidFill>
              <a:latin typeface="Arial"/>
              <a:ea typeface="Arial"/>
              <a:cs typeface="Arial"/>
              <a:sym typeface="Arial"/>
            </a:endParaRPr>
          </a:p>
        </p:txBody>
      </p:sp>
      <p:sp>
        <p:nvSpPr>
          <p:cNvPr id="2244" name="Google Shape;2244;p134"/>
          <p:cNvSpPr/>
          <p:nvPr/>
        </p:nvSpPr>
        <p:spPr>
          <a:xfrm>
            <a:off x="2889144" y="3670154"/>
            <a:ext cx="815400" cy="4245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128MB</a:t>
            </a:r>
            <a:endParaRPr b="0" i="0" sz="1400" u="none" cap="none" strike="noStrike">
              <a:solidFill>
                <a:srgbClr val="000000"/>
              </a:solidFill>
              <a:latin typeface="Arial"/>
              <a:ea typeface="Arial"/>
              <a:cs typeface="Arial"/>
              <a:sym typeface="Arial"/>
            </a:endParaRPr>
          </a:p>
        </p:txBody>
      </p:sp>
      <p:cxnSp>
        <p:nvCxnSpPr>
          <p:cNvPr id="2245" name="Google Shape;2245;p134"/>
          <p:cNvCxnSpPr>
            <a:stCxn id="2240" idx="3"/>
            <a:endCxn id="2241" idx="1"/>
          </p:cNvCxnSpPr>
          <p:nvPr/>
        </p:nvCxnSpPr>
        <p:spPr>
          <a:xfrm flipH="1" rot="10800000">
            <a:off x="1396427" y="1841683"/>
            <a:ext cx="1492800" cy="950700"/>
          </a:xfrm>
          <a:prstGeom prst="straightConnector1">
            <a:avLst/>
          </a:prstGeom>
          <a:noFill/>
          <a:ln cap="flat" cmpd="sng" w="19050">
            <a:solidFill>
              <a:schemeClr val="lt1"/>
            </a:solidFill>
            <a:prstDash val="solid"/>
            <a:round/>
            <a:headEnd len="sm" w="sm" type="none"/>
            <a:tailEnd len="med" w="med" type="stealth"/>
          </a:ln>
        </p:spPr>
      </p:cxnSp>
      <p:cxnSp>
        <p:nvCxnSpPr>
          <p:cNvPr id="2246" name="Google Shape;2246;p134"/>
          <p:cNvCxnSpPr>
            <a:stCxn id="2240" idx="3"/>
            <a:endCxn id="2242" idx="1"/>
          </p:cNvCxnSpPr>
          <p:nvPr/>
        </p:nvCxnSpPr>
        <p:spPr>
          <a:xfrm flipH="1" rot="10800000">
            <a:off x="1396427" y="2500483"/>
            <a:ext cx="1492800" cy="291900"/>
          </a:xfrm>
          <a:prstGeom prst="straightConnector1">
            <a:avLst/>
          </a:prstGeom>
          <a:noFill/>
          <a:ln cap="flat" cmpd="sng" w="19050">
            <a:solidFill>
              <a:schemeClr val="lt1"/>
            </a:solidFill>
            <a:prstDash val="solid"/>
            <a:round/>
            <a:headEnd len="sm" w="sm" type="none"/>
            <a:tailEnd len="med" w="med" type="stealth"/>
          </a:ln>
        </p:spPr>
      </p:cxnSp>
      <p:cxnSp>
        <p:nvCxnSpPr>
          <p:cNvPr id="2247" name="Google Shape;2247;p134"/>
          <p:cNvCxnSpPr>
            <a:stCxn id="2240" idx="3"/>
          </p:cNvCxnSpPr>
          <p:nvPr/>
        </p:nvCxnSpPr>
        <p:spPr>
          <a:xfrm>
            <a:off x="1396427" y="2792383"/>
            <a:ext cx="1492800" cy="314700"/>
          </a:xfrm>
          <a:prstGeom prst="straightConnector1">
            <a:avLst/>
          </a:prstGeom>
          <a:noFill/>
          <a:ln cap="flat" cmpd="sng" w="19050">
            <a:solidFill>
              <a:schemeClr val="lt1"/>
            </a:solidFill>
            <a:prstDash val="solid"/>
            <a:round/>
            <a:headEnd len="sm" w="sm" type="none"/>
            <a:tailEnd len="med" w="med" type="stealth"/>
          </a:ln>
        </p:spPr>
      </p:cxnSp>
      <p:cxnSp>
        <p:nvCxnSpPr>
          <p:cNvPr id="2248" name="Google Shape;2248;p134"/>
          <p:cNvCxnSpPr>
            <a:stCxn id="2240" idx="3"/>
            <a:endCxn id="2244" idx="1"/>
          </p:cNvCxnSpPr>
          <p:nvPr/>
        </p:nvCxnSpPr>
        <p:spPr>
          <a:xfrm>
            <a:off x="1396427" y="2792383"/>
            <a:ext cx="1492800" cy="1089900"/>
          </a:xfrm>
          <a:prstGeom prst="straightConnector1">
            <a:avLst/>
          </a:prstGeom>
          <a:noFill/>
          <a:ln cap="flat" cmpd="sng" w="19050">
            <a:solidFill>
              <a:schemeClr val="lt1"/>
            </a:solidFill>
            <a:prstDash val="solid"/>
            <a:round/>
            <a:headEnd len="sm" w="sm" type="none"/>
            <a:tailEnd len="med" w="med" type="stealth"/>
          </a:ln>
        </p:spPr>
      </p:cxnSp>
      <p:sp>
        <p:nvSpPr>
          <p:cNvPr id="2249" name="Google Shape;2249;p134"/>
          <p:cNvSpPr/>
          <p:nvPr/>
        </p:nvSpPr>
        <p:spPr>
          <a:xfrm>
            <a:off x="2889144" y="4264679"/>
            <a:ext cx="815400" cy="4245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2MB</a:t>
            </a:r>
            <a:endParaRPr b="0" i="0" sz="1400" u="none" cap="none" strike="noStrike">
              <a:solidFill>
                <a:srgbClr val="000000"/>
              </a:solidFill>
              <a:latin typeface="Arial"/>
              <a:ea typeface="Arial"/>
              <a:cs typeface="Arial"/>
              <a:sym typeface="Arial"/>
            </a:endParaRPr>
          </a:p>
        </p:txBody>
      </p:sp>
      <p:cxnSp>
        <p:nvCxnSpPr>
          <p:cNvPr id="2250" name="Google Shape;2250;p134"/>
          <p:cNvCxnSpPr>
            <a:endCxn id="2249" idx="1"/>
          </p:cNvCxnSpPr>
          <p:nvPr/>
        </p:nvCxnSpPr>
        <p:spPr>
          <a:xfrm>
            <a:off x="1434444" y="2792429"/>
            <a:ext cx="1454700" cy="1684500"/>
          </a:xfrm>
          <a:prstGeom prst="straightConnector1">
            <a:avLst/>
          </a:prstGeom>
          <a:noFill/>
          <a:ln cap="flat" cmpd="sng" w="19050">
            <a:solidFill>
              <a:schemeClr val="lt1"/>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1"/>
                                        </p:tgtEl>
                                        <p:attrNameLst>
                                          <p:attrName>style.visibility</p:attrName>
                                        </p:attrNameLst>
                                      </p:cBhvr>
                                      <p:to>
                                        <p:strVal val="visible"/>
                                      </p:to>
                                    </p:set>
                                    <p:animEffect filter="fade" transition="in">
                                      <p:cBhvr>
                                        <p:cTn dur="1000"/>
                                        <p:tgtEl>
                                          <p:spTgt spid="2241"/>
                                        </p:tgtEl>
                                      </p:cBhvr>
                                    </p:animEffect>
                                  </p:childTnLst>
                                </p:cTn>
                              </p:par>
                              <p:par>
                                <p:cTn fill="hold" nodeType="withEffect" presetClass="entr" presetID="10" presetSubtype="0">
                                  <p:stCondLst>
                                    <p:cond delay="0"/>
                                  </p:stCondLst>
                                  <p:childTnLst>
                                    <p:set>
                                      <p:cBhvr>
                                        <p:cTn dur="1" fill="hold">
                                          <p:stCondLst>
                                            <p:cond delay="0"/>
                                          </p:stCondLst>
                                        </p:cTn>
                                        <p:tgtEl>
                                          <p:spTgt spid="2242"/>
                                        </p:tgtEl>
                                        <p:attrNameLst>
                                          <p:attrName>style.visibility</p:attrName>
                                        </p:attrNameLst>
                                      </p:cBhvr>
                                      <p:to>
                                        <p:strVal val="visible"/>
                                      </p:to>
                                    </p:set>
                                    <p:animEffect filter="fade" transition="in">
                                      <p:cBhvr>
                                        <p:cTn dur="1000"/>
                                        <p:tgtEl>
                                          <p:spTgt spid="2242"/>
                                        </p:tgtEl>
                                      </p:cBhvr>
                                    </p:animEffect>
                                  </p:childTnLst>
                                </p:cTn>
                              </p:par>
                              <p:par>
                                <p:cTn fill="hold" nodeType="withEffect" presetClass="entr" presetID="10" presetSubtype="0">
                                  <p:stCondLst>
                                    <p:cond delay="0"/>
                                  </p:stCondLst>
                                  <p:childTnLst>
                                    <p:set>
                                      <p:cBhvr>
                                        <p:cTn dur="1" fill="hold">
                                          <p:stCondLst>
                                            <p:cond delay="0"/>
                                          </p:stCondLst>
                                        </p:cTn>
                                        <p:tgtEl>
                                          <p:spTgt spid="2243"/>
                                        </p:tgtEl>
                                        <p:attrNameLst>
                                          <p:attrName>style.visibility</p:attrName>
                                        </p:attrNameLst>
                                      </p:cBhvr>
                                      <p:to>
                                        <p:strVal val="visible"/>
                                      </p:to>
                                    </p:set>
                                    <p:animEffect filter="fade" transition="in">
                                      <p:cBhvr>
                                        <p:cTn dur="1000"/>
                                        <p:tgtEl>
                                          <p:spTgt spid="2243"/>
                                        </p:tgtEl>
                                      </p:cBhvr>
                                    </p:animEffect>
                                  </p:childTnLst>
                                </p:cTn>
                              </p:par>
                              <p:par>
                                <p:cTn fill="hold" nodeType="withEffect" presetClass="entr" presetID="10" presetSubtype="0">
                                  <p:stCondLst>
                                    <p:cond delay="0"/>
                                  </p:stCondLst>
                                  <p:childTnLst>
                                    <p:set>
                                      <p:cBhvr>
                                        <p:cTn dur="1" fill="hold">
                                          <p:stCondLst>
                                            <p:cond delay="0"/>
                                          </p:stCondLst>
                                        </p:cTn>
                                        <p:tgtEl>
                                          <p:spTgt spid="2244"/>
                                        </p:tgtEl>
                                        <p:attrNameLst>
                                          <p:attrName>style.visibility</p:attrName>
                                        </p:attrNameLst>
                                      </p:cBhvr>
                                      <p:to>
                                        <p:strVal val="visible"/>
                                      </p:to>
                                    </p:set>
                                    <p:animEffect filter="fade" transition="in">
                                      <p:cBhvr>
                                        <p:cTn dur="1000"/>
                                        <p:tgtEl>
                                          <p:spTgt spid="2244"/>
                                        </p:tgtEl>
                                      </p:cBhvr>
                                    </p:animEffect>
                                  </p:childTnLst>
                                </p:cTn>
                              </p:par>
                              <p:par>
                                <p:cTn fill="hold" nodeType="withEffect" presetClass="entr" presetID="10" presetSubtype="0">
                                  <p:stCondLst>
                                    <p:cond delay="0"/>
                                  </p:stCondLst>
                                  <p:childTnLst>
                                    <p:set>
                                      <p:cBhvr>
                                        <p:cTn dur="1" fill="hold">
                                          <p:stCondLst>
                                            <p:cond delay="0"/>
                                          </p:stCondLst>
                                        </p:cTn>
                                        <p:tgtEl>
                                          <p:spTgt spid="2245"/>
                                        </p:tgtEl>
                                        <p:attrNameLst>
                                          <p:attrName>style.visibility</p:attrName>
                                        </p:attrNameLst>
                                      </p:cBhvr>
                                      <p:to>
                                        <p:strVal val="visible"/>
                                      </p:to>
                                    </p:set>
                                    <p:animEffect filter="fade" transition="in">
                                      <p:cBhvr>
                                        <p:cTn dur="1000"/>
                                        <p:tgtEl>
                                          <p:spTgt spid="2245"/>
                                        </p:tgtEl>
                                      </p:cBhvr>
                                    </p:animEffect>
                                  </p:childTnLst>
                                </p:cTn>
                              </p:par>
                              <p:par>
                                <p:cTn fill="hold" nodeType="withEffect" presetClass="entr" presetID="10" presetSubtype="0">
                                  <p:stCondLst>
                                    <p:cond delay="0"/>
                                  </p:stCondLst>
                                  <p:childTnLst>
                                    <p:set>
                                      <p:cBhvr>
                                        <p:cTn dur="1" fill="hold">
                                          <p:stCondLst>
                                            <p:cond delay="0"/>
                                          </p:stCondLst>
                                        </p:cTn>
                                        <p:tgtEl>
                                          <p:spTgt spid="2246"/>
                                        </p:tgtEl>
                                        <p:attrNameLst>
                                          <p:attrName>style.visibility</p:attrName>
                                        </p:attrNameLst>
                                      </p:cBhvr>
                                      <p:to>
                                        <p:strVal val="visible"/>
                                      </p:to>
                                    </p:set>
                                    <p:animEffect filter="fade" transition="in">
                                      <p:cBhvr>
                                        <p:cTn dur="1000"/>
                                        <p:tgtEl>
                                          <p:spTgt spid="2246"/>
                                        </p:tgtEl>
                                      </p:cBhvr>
                                    </p:animEffect>
                                  </p:childTnLst>
                                </p:cTn>
                              </p:par>
                              <p:par>
                                <p:cTn fill="hold" nodeType="withEffect" presetClass="entr" presetID="10" presetSubtype="0">
                                  <p:stCondLst>
                                    <p:cond delay="0"/>
                                  </p:stCondLst>
                                  <p:childTnLst>
                                    <p:set>
                                      <p:cBhvr>
                                        <p:cTn dur="1" fill="hold">
                                          <p:stCondLst>
                                            <p:cond delay="0"/>
                                          </p:stCondLst>
                                        </p:cTn>
                                        <p:tgtEl>
                                          <p:spTgt spid="2247"/>
                                        </p:tgtEl>
                                        <p:attrNameLst>
                                          <p:attrName>style.visibility</p:attrName>
                                        </p:attrNameLst>
                                      </p:cBhvr>
                                      <p:to>
                                        <p:strVal val="visible"/>
                                      </p:to>
                                    </p:set>
                                    <p:animEffect filter="fade" transition="in">
                                      <p:cBhvr>
                                        <p:cTn dur="1000"/>
                                        <p:tgtEl>
                                          <p:spTgt spid="2247"/>
                                        </p:tgtEl>
                                      </p:cBhvr>
                                    </p:animEffect>
                                  </p:childTnLst>
                                </p:cTn>
                              </p:par>
                              <p:par>
                                <p:cTn fill="hold" nodeType="withEffect" presetClass="entr" presetID="10" presetSubtype="0">
                                  <p:stCondLst>
                                    <p:cond delay="0"/>
                                  </p:stCondLst>
                                  <p:childTnLst>
                                    <p:set>
                                      <p:cBhvr>
                                        <p:cTn dur="1" fill="hold">
                                          <p:stCondLst>
                                            <p:cond delay="0"/>
                                          </p:stCondLst>
                                        </p:cTn>
                                        <p:tgtEl>
                                          <p:spTgt spid="2248"/>
                                        </p:tgtEl>
                                        <p:attrNameLst>
                                          <p:attrName>style.visibility</p:attrName>
                                        </p:attrNameLst>
                                      </p:cBhvr>
                                      <p:to>
                                        <p:strVal val="visible"/>
                                      </p:to>
                                    </p:set>
                                    <p:animEffect filter="fade" transition="in">
                                      <p:cBhvr>
                                        <p:cTn dur="1000"/>
                                        <p:tgtEl>
                                          <p:spTgt spid="2248"/>
                                        </p:tgtEl>
                                      </p:cBhvr>
                                    </p:animEffect>
                                  </p:childTnLst>
                                </p:cTn>
                              </p:par>
                              <p:par>
                                <p:cTn fill="hold" nodeType="withEffect" presetClass="entr" presetID="10" presetSubtype="0">
                                  <p:stCondLst>
                                    <p:cond delay="0"/>
                                  </p:stCondLst>
                                  <p:childTnLst>
                                    <p:set>
                                      <p:cBhvr>
                                        <p:cTn dur="1" fill="hold">
                                          <p:stCondLst>
                                            <p:cond delay="0"/>
                                          </p:stCondLst>
                                        </p:cTn>
                                        <p:tgtEl>
                                          <p:spTgt spid="2249"/>
                                        </p:tgtEl>
                                        <p:attrNameLst>
                                          <p:attrName>style.visibility</p:attrName>
                                        </p:attrNameLst>
                                      </p:cBhvr>
                                      <p:to>
                                        <p:strVal val="visible"/>
                                      </p:to>
                                    </p:set>
                                    <p:animEffect filter="fade" transition="in">
                                      <p:cBhvr>
                                        <p:cTn dur="1000"/>
                                        <p:tgtEl>
                                          <p:spTgt spid="2249"/>
                                        </p:tgtEl>
                                      </p:cBhvr>
                                    </p:animEffect>
                                  </p:childTnLst>
                                </p:cTn>
                              </p:par>
                              <p:par>
                                <p:cTn fill="hold" nodeType="withEffect" presetClass="entr" presetID="10" presetSubtype="0">
                                  <p:stCondLst>
                                    <p:cond delay="0"/>
                                  </p:stCondLst>
                                  <p:childTnLst>
                                    <p:set>
                                      <p:cBhvr>
                                        <p:cTn dur="1" fill="hold">
                                          <p:stCondLst>
                                            <p:cond delay="0"/>
                                          </p:stCondLst>
                                        </p:cTn>
                                        <p:tgtEl>
                                          <p:spTgt spid="2250"/>
                                        </p:tgtEl>
                                        <p:attrNameLst>
                                          <p:attrName>style.visibility</p:attrName>
                                        </p:attrNameLst>
                                      </p:cBhvr>
                                      <p:to>
                                        <p:strVal val="visible"/>
                                      </p:to>
                                    </p:set>
                                    <p:animEffect filter="fade" transition="in">
                                      <p:cBhvr>
                                        <p:cTn dur="1000"/>
                                        <p:tgtEl>
                                          <p:spTgt spid="22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54" name="Shape 2254"/>
        <p:cNvGrpSpPr/>
        <p:nvPr/>
      </p:nvGrpSpPr>
      <p:grpSpPr>
        <a:xfrm>
          <a:off x="0" y="0"/>
          <a:ext cx="0" cy="0"/>
          <a:chOff x="0" y="0"/>
          <a:chExt cx="0" cy="0"/>
        </a:xfrm>
      </p:grpSpPr>
      <p:sp>
        <p:nvSpPr>
          <p:cNvPr id="2255" name="Google Shape;2255;p135"/>
          <p:cNvSpPr txBox="1"/>
          <p:nvPr>
            <p:ph type="title"/>
          </p:nvPr>
        </p:nvSpPr>
        <p:spPr>
          <a:xfrm>
            <a:off x="60450" y="1997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3100" u="sng">
                <a:solidFill>
                  <a:srgbClr val="E09214"/>
                </a:solidFill>
                <a:latin typeface="Merriweather"/>
                <a:ea typeface="Merriweather"/>
                <a:cs typeface="Merriweather"/>
                <a:sym typeface="Merriweather"/>
              </a:rPr>
              <a:t>HDFS Architecture</a:t>
            </a:r>
            <a:endParaRPr b="1" sz="3100" u="sng">
              <a:solidFill>
                <a:srgbClr val="E09214"/>
              </a:solidFill>
              <a:latin typeface="Merriweather"/>
              <a:ea typeface="Merriweather"/>
              <a:cs typeface="Merriweather"/>
              <a:sym typeface="Merriweather"/>
            </a:endParaRPr>
          </a:p>
        </p:txBody>
      </p:sp>
      <p:sp>
        <p:nvSpPr>
          <p:cNvPr id="2256" name="Google Shape;2256;p135"/>
          <p:cNvSpPr txBox="1"/>
          <p:nvPr/>
        </p:nvSpPr>
        <p:spPr>
          <a:xfrm>
            <a:off x="40800" y="784050"/>
            <a:ext cx="8831700" cy="1349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700"/>
              <a:buFont typeface="Arial"/>
              <a:buNone/>
            </a:pPr>
            <a:r>
              <a:rPr b="1" i="0" lang="en" sz="1700" u="none" cap="none" strike="noStrike">
                <a:solidFill>
                  <a:srgbClr val="000000"/>
                </a:solidFill>
                <a:latin typeface="Average"/>
                <a:ea typeface="Average"/>
                <a:cs typeface="Average"/>
                <a:sym typeface="Average"/>
              </a:rPr>
              <a:t>Replication Management:</a:t>
            </a:r>
            <a:endParaRPr b="1" i="0" sz="17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Data Blocks replicated to provide fault tolerance</a:t>
            </a:r>
            <a:endParaRPr b="0" i="0" sz="17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Default Replication Factor 3 (We can change replication factor)</a:t>
            </a:r>
            <a:endParaRPr b="0" i="0" sz="17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Every node having 3 times</a:t>
            </a:r>
            <a:endParaRPr b="0" i="0" sz="1700" u="none" cap="none" strike="noStrike">
              <a:solidFill>
                <a:srgbClr val="000000"/>
              </a:solidFill>
              <a:latin typeface="Average"/>
              <a:ea typeface="Average"/>
              <a:cs typeface="Average"/>
              <a:sym typeface="Average"/>
            </a:endParaRPr>
          </a:p>
        </p:txBody>
      </p:sp>
      <p:pic>
        <p:nvPicPr>
          <p:cNvPr id="2257" name="Google Shape;2257;p135"/>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2258" name="Google Shape;2258;p135"/>
          <p:cNvSpPr/>
          <p:nvPr/>
        </p:nvSpPr>
        <p:spPr>
          <a:xfrm>
            <a:off x="228175" y="2293800"/>
            <a:ext cx="1959600" cy="16854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9" name="Google Shape;2259;p135"/>
          <p:cNvSpPr/>
          <p:nvPr/>
        </p:nvSpPr>
        <p:spPr>
          <a:xfrm>
            <a:off x="383750" y="2537600"/>
            <a:ext cx="522300" cy="432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a:t>
            </a:r>
            <a:endParaRPr b="0" i="0" sz="1400" u="none" cap="none" strike="noStrike">
              <a:solidFill>
                <a:srgbClr val="000000"/>
              </a:solidFill>
              <a:latin typeface="Arial"/>
              <a:ea typeface="Arial"/>
              <a:cs typeface="Arial"/>
              <a:sym typeface="Arial"/>
            </a:endParaRPr>
          </a:p>
        </p:txBody>
      </p:sp>
      <p:sp>
        <p:nvSpPr>
          <p:cNvPr id="2260" name="Google Shape;2260;p135"/>
          <p:cNvSpPr/>
          <p:nvPr/>
        </p:nvSpPr>
        <p:spPr>
          <a:xfrm>
            <a:off x="1369950" y="2537600"/>
            <a:ext cx="522300" cy="432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a:t>
            </a:r>
            <a:endParaRPr b="0" i="0" sz="1400" u="none" cap="none" strike="noStrike">
              <a:solidFill>
                <a:srgbClr val="000000"/>
              </a:solidFill>
              <a:latin typeface="Arial"/>
              <a:ea typeface="Arial"/>
              <a:cs typeface="Arial"/>
              <a:sym typeface="Arial"/>
            </a:endParaRPr>
          </a:p>
        </p:txBody>
      </p:sp>
      <p:sp>
        <p:nvSpPr>
          <p:cNvPr id="2261" name="Google Shape;2261;p135"/>
          <p:cNvSpPr/>
          <p:nvPr/>
        </p:nvSpPr>
        <p:spPr>
          <a:xfrm>
            <a:off x="383750" y="3163850"/>
            <a:ext cx="522300" cy="432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a:t>
            </a:r>
            <a:endParaRPr b="0" i="0" sz="1400" u="none" cap="none" strike="noStrike">
              <a:solidFill>
                <a:srgbClr val="000000"/>
              </a:solidFill>
              <a:latin typeface="Arial"/>
              <a:ea typeface="Arial"/>
              <a:cs typeface="Arial"/>
              <a:sym typeface="Arial"/>
            </a:endParaRPr>
          </a:p>
        </p:txBody>
      </p:sp>
      <p:sp>
        <p:nvSpPr>
          <p:cNvPr id="2262" name="Google Shape;2262;p135"/>
          <p:cNvSpPr/>
          <p:nvPr/>
        </p:nvSpPr>
        <p:spPr>
          <a:xfrm>
            <a:off x="2510325" y="2308750"/>
            <a:ext cx="1959600" cy="16854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3" name="Google Shape;2263;p135"/>
          <p:cNvSpPr/>
          <p:nvPr/>
        </p:nvSpPr>
        <p:spPr>
          <a:xfrm>
            <a:off x="2707875" y="2537600"/>
            <a:ext cx="522300" cy="432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a:t>
            </a:r>
            <a:endParaRPr b="0" i="0" sz="1400" u="none" cap="none" strike="noStrike">
              <a:solidFill>
                <a:srgbClr val="000000"/>
              </a:solidFill>
              <a:latin typeface="Arial"/>
              <a:ea typeface="Arial"/>
              <a:cs typeface="Arial"/>
              <a:sym typeface="Arial"/>
            </a:endParaRPr>
          </a:p>
        </p:txBody>
      </p:sp>
      <p:sp>
        <p:nvSpPr>
          <p:cNvPr id="2264" name="Google Shape;2264;p135"/>
          <p:cNvSpPr/>
          <p:nvPr/>
        </p:nvSpPr>
        <p:spPr>
          <a:xfrm>
            <a:off x="3642050" y="2537600"/>
            <a:ext cx="522300" cy="432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a:t>
            </a:r>
            <a:endParaRPr b="0" i="0" sz="1400" u="none" cap="none" strike="noStrike">
              <a:solidFill>
                <a:srgbClr val="000000"/>
              </a:solidFill>
              <a:latin typeface="Arial"/>
              <a:ea typeface="Arial"/>
              <a:cs typeface="Arial"/>
              <a:sym typeface="Arial"/>
            </a:endParaRPr>
          </a:p>
        </p:txBody>
      </p:sp>
      <p:sp>
        <p:nvSpPr>
          <p:cNvPr id="2265" name="Google Shape;2265;p135"/>
          <p:cNvSpPr/>
          <p:nvPr/>
        </p:nvSpPr>
        <p:spPr>
          <a:xfrm>
            <a:off x="2707875" y="3163850"/>
            <a:ext cx="522300" cy="432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a:t>
            </a:r>
            <a:endParaRPr b="0" i="0" sz="1400" u="none" cap="none" strike="noStrike">
              <a:solidFill>
                <a:srgbClr val="000000"/>
              </a:solidFill>
              <a:latin typeface="Arial"/>
              <a:ea typeface="Arial"/>
              <a:cs typeface="Arial"/>
              <a:sym typeface="Arial"/>
            </a:endParaRPr>
          </a:p>
        </p:txBody>
      </p:sp>
      <p:sp>
        <p:nvSpPr>
          <p:cNvPr id="2266" name="Google Shape;2266;p135"/>
          <p:cNvSpPr/>
          <p:nvPr/>
        </p:nvSpPr>
        <p:spPr>
          <a:xfrm>
            <a:off x="4681925" y="2308750"/>
            <a:ext cx="1959600" cy="17457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7" name="Google Shape;2267;p135"/>
          <p:cNvSpPr/>
          <p:nvPr/>
        </p:nvSpPr>
        <p:spPr>
          <a:xfrm>
            <a:off x="4880638" y="2537600"/>
            <a:ext cx="522300" cy="432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a:t>
            </a:r>
            <a:endParaRPr b="0" i="0" sz="1400" u="none" cap="none" strike="noStrike">
              <a:solidFill>
                <a:srgbClr val="000000"/>
              </a:solidFill>
              <a:latin typeface="Arial"/>
              <a:ea typeface="Arial"/>
              <a:cs typeface="Arial"/>
              <a:sym typeface="Arial"/>
            </a:endParaRPr>
          </a:p>
        </p:txBody>
      </p:sp>
      <p:sp>
        <p:nvSpPr>
          <p:cNvPr id="2268" name="Google Shape;2268;p135"/>
          <p:cNvSpPr/>
          <p:nvPr/>
        </p:nvSpPr>
        <p:spPr>
          <a:xfrm>
            <a:off x="5813650" y="2537600"/>
            <a:ext cx="522300" cy="432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a:t>
            </a:r>
            <a:endParaRPr b="0" i="0" sz="1400" u="none" cap="none" strike="noStrike">
              <a:solidFill>
                <a:srgbClr val="000000"/>
              </a:solidFill>
              <a:latin typeface="Arial"/>
              <a:ea typeface="Arial"/>
              <a:cs typeface="Arial"/>
              <a:sym typeface="Arial"/>
            </a:endParaRPr>
          </a:p>
        </p:txBody>
      </p:sp>
      <p:sp>
        <p:nvSpPr>
          <p:cNvPr id="2269" name="Google Shape;2269;p135"/>
          <p:cNvSpPr/>
          <p:nvPr/>
        </p:nvSpPr>
        <p:spPr>
          <a:xfrm>
            <a:off x="4879475" y="3163850"/>
            <a:ext cx="522300" cy="432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a:t>
            </a:r>
            <a:endParaRPr b="0" i="0" sz="1400" u="none" cap="none" strike="noStrike">
              <a:solidFill>
                <a:srgbClr val="000000"/>
              </a:solidFill>
              <a:latin typeface="Arial"/>
              <a:ea typeface="Arial"/>
              <a:cs typeface="Arial"/>
              <a:sym typeface="Arial"/>
            </a:endParaRPr>
          </a:p>
        </p:txBody>
      </p:sp>
      <p:sp>
        <p:nvSpPr>
          <p:cNvPr id="2270" name="Google Shape;2270;p135"/>
          <p:cNvSpPr/>
          <p:nvPr/>
        </p:nvSpPr>
        <p:spPr>
          <a:xfrm>
            <a:off x="6853525" y="2263650"/>
            <a:ext cx="1959600" cy="17457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1" name="Google Shape;2271;p135"/>
          <p:cNvSpPr/>
          <p:nvPr/>
        </p:nvSpPr>
        <p:spPr>
          <a:xfrm>
            <a:off x="6999050" y="2492500"/>
            <a:ext cx="522300" cy="432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a:t>
            </a:r>
            <a:endParaRPr b="0" i="0" sz="1400" u="none" cap="none" strike="noStrike">
              <a:solidFill>
                <a:srgbClr val="000000"/>
              </a:solidFill>
              <a:latin typeface="Arial"/>
              <a:ea typeface="Arial"/>
              <a:cs typeface="Arial"/>
              <a:sym typeface="Arial"/>
            </a:endParaRPr>
          </a:p>
        </p:txBody>
      </p:sp>
      <p:sp>
        <p:nvSpPr>
          <p:cNvPr id="2272" name="Google Shape;2272;p135"/>
          <p:cNvSpPr/>
          <p:nvPr/>
        </p:nvSpPr>
        <p:spPr>
          <a:xfrm>
            <a:off x="7985250" y="2492500"/>
            <a:ext cx="522300" cy="432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a:t>
            </a:r>
            <a:endParaRPr b="0" i="0" sz="1400" u="none" cap="none" strike="noStrike">
              <a:solidFill>
                <a:srgbClr val="000000"/>
              </a:solidFill>
              <a:latin typeface="Arial"/>
              <a:ea typeface="Arial"/>
              <a:cs typeface="Arial"/>
              <a:sym typeface="Arial"/>
            </a:endParaRPr>
          </a:p>
        </p:txBody>
      </p:sp>
      <p:sp>
        <p:nvSpPr>
          <p:cNvPr id="2273" name="Google Shape;2273;p135"/>
          <p:cNvSpPr/>
          <p:nvPr/>
        </p:nvSpPr>
        <p:spPr>
          <a:xfrm>
            <a:off x="6999050" y="3163850"/>
            <a:ext cx="522300" cy="432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a:t>
            </a:r>
            <a:endParaRPr b="0" i="0" sz="1400" u="none" cap="none" strike="noStrike">
              <a:solidFill>
                <a:srgbClr val="000000"/>
              </a:solidFill>
              <a:latin typeface="Arial"/>
              <a:ea typeface="Arial"/>
              <a:cs typeface="Arial"/>
              <a:sym typeface="Arial"/>
            </a:endParaRPr>
          </a:p>
        </p:txBody>
      </p:sp>
      <p:sp>
        <p:nvSpPr>
          <p:cNvPr id="2274" name="Google Shape;2274;p135"/>
          <p:cNvSpPr/>
          <p:nvPr/>
        </p:nvSpPr>
        <p:spPr>
          <a:xfrm>
            <a:off x="1369950" y="3163850"/>
            <a:ext cx="522300" cy="432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E</a:t>
            </a:r>
            <a:endParaRPr b="0" i="0" sz="1400" u="none" cap="none" strike="noStrike">
              <a:solidFill>
                <a:srgbClr val="000000"/>
              </a:solidFill>
              <a:latin typeface="Arial"/>
              <a:ea typeface="Arial"/>
              <a:cs typeface="Arial"/>
              <a:sym typeface="Arial"/>
            </a:endParaRPr>
          </a:p>
        </p:txBody>
      </p:sp>
      <p:sp>
        <p:nvSpPr>
          <p:cNvPr id="2275" name="Google Shape;2275;p135"/>
          <p:cNvSpPr/>
          <p:nvPr/>
        </p:nvSpPr>
        <p:spPr>
          <a:xfrm>
            <a:off x="3618638" y="3163850"/>
            <a:ext cx="522300" cy="432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E</a:t>
            </a:r>
            <a:endParaRPr b="0" i="0" sz="1400" u="none" cap="none" strike="noStrike">
              <a:solidFill>
                <a:srgbClr val="000000"/>
              </a:solidFill>
              <a:latin typeface="Arial"/>
              <a:ea typeface="Arial"/>
              <a:cs typeface="Arial"/>
              <a:sym typeface="Arial"/>
            </a:endParaRPr>
          </a:p>
        </p:txBody>
      </p:sp>
      <p:sp>
        <p:nvSpPr>
          <p:cNvPr id="2276" name="Google Shape;2276;p135"/>
          <p:cNvSpPr/>
          <p:nvPr/>
        </p:nvSpPr>
        <p:spPr>
          <a:xfrm>
            <a:off x="8004000" y="3115325"/>
            <a:ext cx="522300" cy="432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E</a:t>
            </a:r>
            <a:endParaRPr b="0" i="0" sz="1400" u="none" cap="none" strike="noStrike">
              <a:solidFill>
                <a:srgbClr val="000000"/>
              </a:solidFill>
              <a:latin typeface="Arial"/>
              <a:ea typeface="Arial"/>
              <a:cs typeface="Arial"/>
              <a:sym typeface="Arial"/>
            </a:endParaRPr>
          </a:p>
        </p:txBody>
      </p:sp>
      <p:sp>
        <p:nvSpPr>
          <p:cNvPr id="2277" name="Google Shape;2277;p135"/>
          <p:cNvSpPr txBox="1"/>
          <p:nvPr/>
        </p:nvSpPr>
        <p:spPr>
          <a:xfrm>
            <a:off x="735350" y="3595850"/>
            <a:ext cx="86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Node 1</a:t>
            </a:r>
            <a:endParaRPr b="0" i="0" sz="1400" u="none" cap="none" strike="noStrike">
              <a:solidFill>
                <a:srgbClr val="000000"/>
              </a:solidFill>
              <a:latin typeface="Average"/>
              <a:ea typeface="Average"/>
              <a:cs typeface="Average"/>
              <a:sym typeface="Average"/>
            </a:endParaRPr>
          </a:p>
        </p:txBody>
      </p:sp>
      <p:sp>
        <p:nvSpPr>
          <p:cNvPr id="2278" name="Google Shape;2278;p135"/>
          <p:cNvSpPr txBox="1"/>
          <p:nvPr/>
        </p:nvSpPr>
        <p:spPr>
          <a:xfrm>
            <a:off x="3002850" y="3595850"/>
            <a:ext cx="86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Node 2</a:t>
            </a:r>
            <a:endParaRPr b="0" i="0" sz="1400" u="none" cap="none" strike="noStrike">
              <a:solidFill>
                <a:srgbClr val="000000"/>
              </a:solidFill>
              <a:latin typeface="Average"/>
              <a:ea typeface="Average"/>
              <a:cs typeface="Average"/>
              <a:sym typeface="Average"/>
            </a:endParaRPr>
          </a:p>
        </p:txBody>
      </p:sp>
      <p:sp>
        <p:nvSpPr>
          <p:cNvPr id="2279" name="Google Shape;2279;p135"/>
          <p:cNvSpPr txBox="1"/>
          <p:nvPr/>
        </p:nvSpPr>
        <p:spPr>
          <a:xfrm>
            <a:off x="5229725" y="3654250"/>
            <a:ext cx="86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Node 3</a:t>
            </a:r>
            <a:endParaRPr b="0" i="0" sz="1400" u="none" cap="none" strike="noStrike">
              <a:solidFill>
                <a:srgbClr val="000000"/>
              </a:solidFill>
              <a:latin typeface="Average"/>
              <a:ea typeface="Average"/>
              <a:cs typeface="Average"/>
              <a:sym typeface="Average"/>
            </a:endParaRPr>
          </a:p>
        </p:txBody>
      </p:sp>
      <p:sp>
        <p:nvSpPr>
          <p:cNvPr id="2280" name="Google Shape;2280;p135"/>
          <p:cNvSpPr txBox="1"/>
          <p:nvPr/>
        </p:nvSpPr>
        <p:spPr>
          <a:xfrm>
            <a:off x="7401325" y="3595850"/>
            <a:ext cx="86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Node 4</a:t>
            </a:r>
            <a:endParaRPr b="0" i="0" sz="1400" u="none" cap="none" strike="noStrike">
              <a:solidFill>
                <a:srgbClr val="000000"/>
              </a:solidFill>
              <a:latin typeface="Average"/>
              <a:ea typeface="Average"/>
              <a:cs typeface="Average"/>
              <a:sym typeface="Average"/>
            </a:endParaRPr>
          </a:p>
        </p:txBody>
      </p:sp>
      <p:sp>
        <p:nvSpPr>
          <p:cNvPr id="2281" name="Google Shape;2281;p135"/>
          <p:cNvSpPr txBox="1"/>
          <p:nvPr/>
        </p:nvSpPr>
        <p:spPr>
          <a:xfrm>
            <a:off x="110675" y="4139850"/>
            <a:ext cx="9686100" cy="747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Name node collects block report from datanode periodically to maintain the replication factor.</a:t>
            </a:r>
            <a:endParaRPr b="0" i="0" sz="17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If block is over replicated or under replicated the name node deletes or add replicas as needed.</a:t>
            </a:r>
            <a:endParaRPr b="0" i="0" sz="11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6"/>
                                        </p:tgtEl>
                                        <p:attrNameLst>
                                          <p:attrName>style.visibility</p:attrName>
                                        </p:attrNameLst>
                                      </p:cBhvr>
                                      <p:to>
                                        <p:strVal val="visible"/>
                                      </p:to>
                                    </p:set>
                                    <p:animEffect filter="fade" transition="in">
                                      <p:cBhvr>
                                        <p:cTn dur="1000"/>
                                        <p:tgtEl>
                                          <p:spTgt spid="22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8"/>
                                        </p:tgtEl>
                                        <p:attrNameLst>
                                          <p:attrName>style.visibility</p:attrName>
                                        </p:attrNameLst>
                                      </p:cBhvr>
                                      <p:to>
                                        <p:strVal val="visible"/>
                                      </p:to>
                                    </p:set>
                                    <p:animEffect filter="fade" transition="in">
                                      <p:cBhvr>
                                        <p:cTn dur="1000"/>
                                        <p:tgtEl>
                                          <p:spTgt spid="2258"/>
                                        </p:tgtEl>
                                      </p:cBhvr>
                                    </p:animEffect>
                                  </p:childTnLst>
                                </p:cTn>
                              </p:par>
                              <p:par>
                                <p:cTn fill="hold" nodeType="withEffect" presetClass="entr" presetID="10" presetSubtype="0">
                                  <p:stCondLst>
                                    <p:cond delay="0"/>
                                  </p:stCondLst>
                                  <p:childTnLst>
                                    <p:set>
                                      <p:cBhvr>
                                        <p:cTn dur="1" fill="hold">
                                          <p:stCondLst>
                                            <p:cond delay="0"/>
                                          </p:stCondLst>
                                        </p:cTn>
                                        <p:tgtEl>
                                          <p:spTgt spid="2259"/>
                                        </p:tgtEl>
                                        <p:attrNameLst>
                                          <p:attrName>style.visibility</p:attrName>
                                        </p:attrNameLst>
                                      </p:cBhvr>
                                      <p:to>
                                        <p:strVal val="visible"/>
                                      </p:to>
                                    </p:set>
                                    <p:animEffect filter="fade" transition="in">
                                      <p:cBhvr>
                                        <p:cTn dur="1000"/>
                                        <p:tgtEl>
                                          <p:spTgt spid="2259"/>
                                        </p:tgtEl>
                                      </p:cBhvr>
                                    </p:animEffect>
                                  </p:childTnLst>
                                </p:cTn>
                              </p:par>
                              <p:par>
                                <p:cTn fill="hold" nodeType="withEffect" presetClass="entr" presetID="10" presetSubtype="0">
                                  <p:stCondLst>
                                    <p:cond delay="0"/>
                                  </p:stCondLst>
                                  <p:childTnLst>
                                    <p:set>
                                      <p:cBhvr>
                                        <p:cTn dur="1" fill="hold">
                                          <p:stCondLst>
                                            <p:cond delay="0"/>
                                          </p:stCondLst>
                                        </p:cTn>
                                        <p:tgtEl>
                                          <p:spTgt spid="2260"/>
                                        </p:tgtEl>
                                        <p:attrNameLst>
                                          <p:attrName>style.visibility</p:attrName>
                                        </p:attrNameLst>
                                      </p:cBhvr>
                                      <p:to>
                                        <p:strVal val="visible"/>
                                      </p:to>
                                    </p:set>
                                    <p:animEffect filter="fade" transition="in">
                                      <p:cBhvr>
                                        <p:cTn dur="1000"/>
                                        <p:tgtEl>
                                          <p:spTgt spid="2260"/>
                                        </p:tgtEl>
                                      </p:cBhvr>
                                    </p:animEffect>
                                  </p:childTnLst>
                                </p:cTn>
                              </p:par>
                              <p:par>
                                <p:cTn fill="hold" nodeType="withEffect" presetClass="entr" presetID="10" presetSubtype="0">
                                  <p:stCondLst>
                                    <p:cond delay="0"/>
                                  </p:stCondLst>
                                  <p:childTnLst>
                                    <p:set>
                                      <p:cBhvr>
                                        <p:cTn dur="1" fill="hold">
                                          <p:stCondLst>
                                            <p:cond delay="0"/>
                                          </p:stCondLst>
                                        </p:cTn>
                                        <p:tgtEl>
                                          <p:spTgt spid="2261"/>
                                        </p:tgtEl>
                                        <p:attrNameLst>
                                          <p:attrName>style.visibility</p:attrName>
                                        </p:attrNameLst>
                                      </p:cBhvr>
                                      <p:to>
                                        <p:strVal val="visible"/>
                                      </p:to>
                                    </p:set>
                                    <p:animEffect filter="fade" transition="in">
                                      <p:cBhvr>
                                        <p:cTn dur="1000"/>
                                        <p:tgtEl>
                                          <p:spTgt spid="2261"/>
                                        </p:tgtEl>
                                      </p:cBhvr>
                                    </p:animEffect>
                                  </p:childTnLst>
                                </p:cTn>
                              </p:par>
                              <p:par>
                                <p:cTn fill="hold" nodeType="withEffect" presetClass="entr" presetID="10" presetSubtype="0">
                                  <p:stCondLst>
                                    <p:cond delay="0"/>
                                  </p:stCondLst>
                                  <p:childTnLst>
                                    <p:set>
                                      <p:cBhvr>
                                        <p:cTn dur="1" fill="hold">
                                          <p:stCondLst>
                                            <p:cond delay="0"/>
                                          </p:stCondLst>
                                        </p:cTn>
                                        <p:tgtEl>
                                          <p:spTgt spid="2274"/>
                                        </p:tgtEl>
                                        <p:attrNameLst>
                                          <p:attrName>style.visibility</p:attrName>
                                        </p:attrNameLst>
                                      </p:cBhvr>
                                      <p:to>
                                        <p:strVal val="visible"/>
                                      </p:to>
                                    </p:set>
                                    <p:animEffect filter="fade" transition="in">
                                      <p:cBhvr>
                                        <p:cTn dur="1000"/>
                                        <p:tgtEl>
                                          <p:spTgt spid="2274"/>
                                        </p:tgtEl>
                                      </p:cBhvr>
                                    </p:animEffect>
                                  </p:childTnLst>
                                </p:cTn>
                              </p:par>
                              <p:par>
                                <p:cTn fill="hold" nodeType="withEffect" presetClass="entr" presetID="10" presetSubtype="0">
                                  <p:stCondLst>
                                    <p:cond delay="0"/>
                                  </p:stCondLst>
                                  <p:childTnLst>
                                    <p:set>
                                      <p:cBhvr>
                                        <p:cTn dur="1" fill="hold">
                                          <p:stCondLst>
                                            <p:cond delay="0"/>
                                          </p:stCondLst>
                                        </p:cTn>
                                        <p:tgtEl>
                                          <p:spTgt spid="2277"/>
                                        </p:tgtEl>
                                        <p:attrNameLst>
                                          <p:attrName>style.visibility</p:attrName>
                                        </p:attrNameLst>
                                      </p:cBhvr>
                                      <p:to>
                                        <p:strVal val="visible"/>
                                      </p:to>
                                    </p:set>
                                    <p:animEffect filter="fade" transition="in">
                                      <p:cBhvr>
                                        <p:cTn dur="1000"/>
                                        <p:tgtEl>
                                          <p:spTgt spid="22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2"/>
                                        </p:tgtEl>
                                        <p:attrNameLst>
                                          <p:attrName>style.visibility</p:attrName>
                                        </p:attrNameLst>
                                      </p:cBhvr>
                                      <p:to>
                                        <p:strVal val="visible"/>
                                      </p:to>
                                    </p:set>
                                    <p:animEffect filter="fade" transition="in">
                                      <p:cBhvr>
                                        <p:cTn dur="1000"/>
                                        <p:tgtEl>
                                          <p:spTgt spid="2262"/>
                                        </p:tgtEl>
                                      </p:cBhvr>
                                    </p:animEffect>
                                  </p:childTnLst>
                                </p:cTn>
                              </p:par>
                              <p:par>
                                <p:cTn fill="hold" nodeType="withEffect" presetClass="entr" presetID="10" presetSubtype="0">
                                  <p:stCondLst>
                                    <p:cond delay="0"/>
                                  </p:stCondLst>
                                  <p:childTnLst>
                                    <p:set>
                                      <p:cBhvr>
                                        <p:cTn dur="1" fill="hold">
                                          <p:stCondLst>
                                            <p:cond delay="0"/>
                                          </p:stCondLst>
                                        </p:cTn>
                                        <p:tgtEl>
                                          <p:spTgt spid="2263"/>
                                        </p:tgtEl>
                                        <p:attrNameLst>
                                          <p:attrName>style.visibility</p:attrName>
                                        </p:attrNameLst>
                                      </p:cBhvr>
                                      <p:to>
                                        <p:strVal val="visible"/>
                                      </p:to>
                                    </p:set>
                                    <p:animEffect filter="fade" transition="in">
                                      <p:cBhvr>
                                        <p:cTn dur="1000"/>
                                        <p:tgtEl>
                                          <p:spTgt spid="2263"/>
                                        </p:tgtEl>
                                      </p:cBhvr>
                                    </p:animEffect>
                                  </p:childTnLst>
                                </p:cTn>
                              </p:par>
                              <p:par>
                                <p:cTn fill="hold" nodeType="withEffect" presetClass="entr" presetID="10" presetSubtype="0">
                                  <p:stCondLst>
                                    <p:cond delay="0"/>
                                  </p:stCondLst>
                                  <p:childTnLst>
                                    <p:set>
                                      <p:cBhvr>
                                        <p:cTn dur="1" fill="hold">
                                          <p:stCondLst>
                                            <p:cond delay="0"/>
                                          </p:stCondLst>
                                        </p:cTn>
                                        <p:tgtEl>
                                          <p:spTgt spid="2264"/>
                                        </p:tgtEl>
                                        <p:attrNameLst>
                                          <p:attrName>style.visibility</p:attrName>
                                        </p:attrNameLst>
                                      </p:cBhvr>
                                      <p:to>
                                        <p:strVal val="visible"/>
                                      </p:to>
                                    </p:set>
                                    <p:animEffect filter="fade" transition="in">
                                      <p:cBhvr>
                                        <p:cTn dur="1000"/>
                                        <p:tgtEl>
                                          <p:spTgt spid="2264"/>
                                        </p:tgtEl>
                                      </p:cBhvr>
                                    </p:animEffect>
                                  </p:childTnLst>
                                </p:cTn>
                              </p:par>
                              <p:par>
                                <p:cTn fill="hold" nodeType="withEffect" presetClass="entr" presetID="10" presetSubtype="0">
                                  <p:stCondLst>
                                    <p:cond delay="0"/>
                                  </p:stCondLst>
                                  <p:childTnLst>
                                    <p:set>
                                      <p:cBhvr>
                                        <p:cTn dur="1" fill="hold">
                                          <p:stCondLst>
                                            <p:cond delay="0"/>
                                          </p:stCondLst>
                                        </p:cTn>
                                        <p:tgtEl>
                                          <p:spTgt spid="2265"/>
                                        </p:tgtEl>
                                        <p:attrNameLst>
                                          <p:attrName>style.visibility</p:attrName>
                                        </p:attrNameLst>
                                      </p:cBhvr>
                                      <p:to>
                                        <p:strVal val="visible"/>
                                      </p:to>
                                    </p:set>
                                    <p:animEffect filter="fade" transition="in">
                                      <p:cBhvr>
                                        <p:cTn dur="1000"/>
                                        <p:tgtEl>
                                          <p:spTgt spid="2265"/>
                                        </p:tgtEl>
                                      </p:cBhvr>
                                    </p:animEffect>
                                  </p:childTnLst>
                                </p:cTn>
                              </p:par>
                              <p:par>
                                <p:cTn fill="hold" nodeType="withEffect" presetClass="entr" presetID="10" presetSubtype="0">
                                  <p:stCondLst>
                                    <p:cond delay="0"/>
                                  </p:stCondLst>
                                  <p:childTnLst>
                                    <p:set>
                                      <p:cBhvr>
                                        <p:cTn dur="1" fill="hold">
                                          <p:stCondLst>
                                            <p:cond delay="0"/>
                                          </p:stCondLst>
                                        </p:cTn>
                                        <p:tgtEl>
                                          <p:spTgt spid="2275"/>
                                        </p:tgtEl>
                                        <p:attrNameLst>
                                          <p:attrName>style.visibility</p:attrName>
                                        </p:attrNameLst>
                                      </p:cBhvr>
                                      <p:to>
                                        <p:strVal val="visible"/>
                                      </p:to>
                                    </p:set>
                                    <p:animEffect filter="fade" transition="in">
                                      <p:cBhvr>
                                        <p:cTn dur="1000"/>
                                        <p:tgtEl>
                                          <p:spTgt spid="2275"/>
                                        </p:tgtEl>
                                      </p:cBhvr>
                                    </p:animEffect>
                                  </p:childTnLst>
                                </p:cTn>
                              </p:par>
                              <p:par>
                                <p:cTn fill="hold" nodeType="withEffect" presetClass="entr" presetID="10" presetSubtype="0">
                                  <p:stCondLst>
                                    <p:cond delay="0"/>
                                  </p:stCondLst>
                                  <p:childTnLst>
                                    <p:set>
                                      <p:cBhvr>
                                        <p:cTn dur="1" fill="hold">
                                          <p:stCondLst>
                                            <p:cond delay="0"/>
                                          </p:stCondLst>
                                        </p:cTn>
                                        <p:tgtEl>
                                          <p:spTgt spid="2278"/>
                                        </p:tgtEl>
                                        <p:attrNameLst>
                                          <p:attrName>style.visibility</p:attrName>
                                        </p:attrNameLst>
                                      </p:cBhvr>
                                      <p:to>
                                        <p:strVal val="visible"/>
                                      </p:to>
                                    </p:set>
                                    <p:animEffect filter="fade" transition="in">
                                      <p:cBhvr>
                                        <p:cTn dur="1000"/>
                                        <p:tgtEl>
                                          <p:spTgt spid="22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6"/>
                                        </p:tgtEl>
                                        <p:attrNameLst>
                                          <p:attrName>style.visibility</p:attrName>
                                        </p:attrNameLst>
                                      </p:cBhvr>
                                      <p:to>
                                        <p:strVal val="visible"/>
                                      </p:to>
                                    </p:set>
                                    <p:animEffect filter="fade" transition="in">
                                      <p:cBhvr>
                                        <p:cTn dur="1000"/>
                                        <p:tgtEl>
                                          <p:spTgt spid="2266"/>
                                        </p:tgtEl>
                                      </p:cBhvr>
                                    </p:animEffect>
                                  </p:childTnLst>
                                </p:cTn>
                              </p:par>
                              <p:par>
                                <p:cTn fill="hold" nodeType="withEffect" presetClass="entr" presetID="10" presetSubtype="0">
                                  <p:stCondLst>
                                    <p:cond delay="0"/>
                                  </p:stCondLst>
                                  <p:childTnLst>
                                    <p:set>
                                      <p:cBhvr>
                                        <p:cTn dur="1" fill="hold">
                                          <p:stCondLst>
                                            <p:cond delay="0"/>
                                          </p:stCondLst>
                                        </p:cTn>
                                        <p:tgtEl>
                                          <p:spTgt spid="2267"/>
                                        </p:tgtEl>
                                        <p:attrNameLst>
                                          <p:attrName>style.visibility</p:attrName>
                                        </p:attrNameLst>
                                      </p:cBhvr>
                                      <p:to>
                                        <p:strVal val="visible"/>
                                      </p:to>
                                    </p:set>
                                    <p:animEffect filter="fade" transition="in">
                                      <p:cBhvr>
                                        <p:cTn dur="1000"/>
                                        <p:tgtEl>
                                          <p:spTgt spid="2267"/>
                                        </p:tgtEl>
                                      </p:cBhvr>
                                    </p:animEffect>
                                  </p:childTnLst>
                                </p:cTn>
                              </p:par>
                              <p:par>
                                <p:cTn fill="hold" nodeType="withEffect" presetClass="entr" presetID="10" presetSubtype="0">
                                  <p:stCondLst>
                                    <p:cond delay="0"/>
                                  </p:stCondLst>
                                  <p:childTnLst>
                                    <p:set>
                                      <p:cBhvr>
                                        <p:cTn dur="1" fill="hold">
                                          <p:stCondLst>
                                            <p:cond delay="0"/>
                                          </p:stCondLst>
                                        </p:cTn>
                                        <p:tgtEl>
                                          <p:spTgt spid="2268"/>
                                        </p:tgtEl>
                                        <p:attrNameLst>
                                          <p:attrName>style.visibility</p:attrName>
                                        </p:attrNameLst>
                                      </p:cBhvr>
                                      <p:to>
                                        <p:strVal val="visible"/>
                                      </p:to>
                                    </p:set>
                                    <p:animEffect filter="fade" transition="in">
                                      <p:cBhvr>
                                        <p:cTn dur="1000"/>
                                        <p:tgtEl>
                                          <p:spTgt spid="2268"/>
                                        </p:tgtEl>
                                      </p:cBhvr>
                                    </p:animEffect>
                                  </p:childTnLst>
                                </p:cTn>
                              </p:par>
                              <p:par>
                                <p:cTn fill="hold" nodeType="withEffect" presetClass="entr" presetID="10" presetSubtype="0">
                                  <p:stCondLst>
                                    <p:cond delay="0"/>
                                  </p:stCondLst>
                                  <p:childTnLst>
                                    <p:set>
                                      <p:cBhvr>
                                        <p:cTn dur="1" fill="hold">
                                          <p:stCondLst>
                                            <p:cond delay="0"/>
                                          </p:stCondLst>
                                        </p:cTn>
                                        <p:tgtEl>
                                          <p:spTgt spid="2269"/>
                                        </p:tgtEl>
                                        <p:attrNameLst>
                                          <p:attrName>style.visibility</p:attrName>
                                        </p:attrNameLst>
                                      </p:cBhvr>
                                      <p:to>
                                        <p:strVal val="visible"/>
                                      </p:to>
                                    </p:set>
                                    <p:animEffect filter="fade" transition="in">
                                      <p:cBhvr>
                                        <p:cTn dur="1000"/>
                                        <p:tgtEl>
                                          <p:spTgt spid="2269"/>
                                        </p:tgtEl>
                                      </p:cBhvr>
                                    </p:animEffect>
                                  </p:childTnLst>
                                </p:cTn>
                              </p:par>
                              <p:par>
                                <p:cTn fill="hold" nodeType="withEffect" presetClass="entr" presetID="10" presetSubtype="0">
                                  <p:stCondLst>
                                    <p:cond delay="0"/>
                                  </p:stCondLst>
                                  <p:childTnLst>
                                    <p:set>
                                      <p:cBhvr>
                                        <p:cTn dur="1" fill="hold">
                                          <p:stCondLst>
                                            <p:cond delay="0"/>
                                          </p:stCondLst>
                                        </p:cTn>
                                        <p:tgtEl>
                                          <p:spTgt spid="2279"/>
                                        </p:tgtEl>
                                        <p:attrNameLst>
                                          <p:attrName>style.visibility</p:attrName>
                                        </p:attrNameLst>
                                      </p:cBhvr>
                                      <p:to>
                                        <p:strVal val="visible"/>
                                      </p:to>
                                    </p:set>
                                    <p:animEffect filter="fade" transition="in">
                                      <p:cBhvr>
                                        <p:cTn dur="1000"/>
                                        <p:tgtEl>
                                          <p:spTgt spid="22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0"/>
                                        </p:tgtEl>
                                        <p:attrNameLst>
                                          <p:attrName>style.visibility</p:attrName>
                                        </p:attrNameLst>
                                      </p:cBhvr>
                                      <p:to>
                                        <p:strVal val="visible"/>
                                      </p:to>
                                    </p:set>
                                    <p:animEffect filter="fade" transition="in">
                                      <p:cBhvr>
                                        <p:cTn dur="1000"/>
                                        <p:tgtEl>
                                          <p:spTgt spid="2270"/>
                                        </p:tgtEl>
                                      </p:cBhvr>
                                    </p:animEffect>
                                  </p:childTnLst>
                                </p:cTn>
                              </p:par>
                              <p:par>
                                <p:cTn fill="hold" nodeType="withEffect" presetClass="entr" presetID="10" presetSubtype="0">
                                  <p:stCondLst>
                                    <p:cond delay="0"/>
                                  </p:stCondLst>
                                  <p:childTnLst>
                                    <p:set>
                                      <p:cBhvr>
                                        <p:cTn dur="1" fill="hold">
                                          <p:stCondLst>
                                            <p:cond delay="0"/>
                                          </p:stCondLst>
                                        </p:cTn>
                                        <p:tgtEl>
                                          <p:spTgt spid="2271"/>
                                        </p:tgtEl>
                                        <p:attrNameLst>
                                          <p:attrName>style.visibility</p:attrName>
                                        </p:attrNameLst>
                                      </p:cBhvr>
                                      <p:to>
                                        <p:strVal val="visible"/>
                                      </p:to>
                                    </p:set>
                                    <p:animEffect filter="fade" transition="in">
                                      <p:cBhvr>
                                        <p:cTn dur="1000"/>
                                        <p:tgtEl>
                                          <p:spTgt spid="2271"/>
                                        </p:tgtEl>
                                      </p:cBhvr>
                                    </p:animEffect>
                                  </p:childTnLst>
                                </p:cTn>
                              </p:par>
                              <p:par>
                                <p:cTn fill="hold" nodeType="withEffect" presetClass="entr" presetID="10" presetSubtype="0">
                                  <p:stCondLst>
                                    <p:cond delay="0"/>
                                  </p:stCondLst>
                                  <p:childTnLst>
                                    <p:set>
                                      <p:cBhvr>
                                        <p:cTn dur="1" fill="hold">
                                          <p:stCondLst>
                                            <p:cond delay="0"/>
                                          </p:stCondLst>
                                        </p:cTn>
                                        <p:tgtEl>
                                          <p:spTgt spid="2272"/>
                                        </p:tgtEl>
                                        <p:attrNameLst>
                                          <p:attrName>style.visibility</p:attrName>
                                        </p:attrNameLst>
                                      </p:cBhvr>
                                      <p:to>
                                        <p:strVal val="visible"/>
                                      </p:to>
                                    </p:set>
                                    <p:animEffect filter="fade" transition="in">
                                      <p:cBhvr>
                                        <p:cTn dur="1000"/>
                                        <p:tgtEl>
                                          <p:spTgt spid="2272"/>
                                        </p:tgtEl>
                                      </p:cBhvr>
                                    </p:animEffect>
                                  </p:childTnLst>
                                </p:cTn>
                              </p:par>
                              <p:par>
                                <p:cTn fill="hold" nodeType="withEffect" presetClass="entr" presetID="10" presetSubtype="0">
                                  <p:stCondLst>
                                    <p:cond delay="0"/>
                                  </p:stCondLst>
                                  <p:childTnLst>
                                    <p:set>
                                      <p:cBhvr>
                                        <p:cTn dur="1" fill="hold">
                                          <p:stCondLst>
                                            <p:cond delay="0"/>
                                          </p:stCondLst>
                                        </p:cTn>
                                        <p:tgtEl>
                                          <p:spTgt spid="2273"/>
                                        </p:tgtEl>
                                        <p:attrNameLst>
                                          <p:attrName>style.visibility</p:attrName>
                                        </p:attrNameLst>
                                      </p:cBhvr>
                                      <p:to>
                                        <p:strVal val="visible"/>
                                      </p:to>
                                    </p:set>
                                    <p:animEffect filter="fade" transition="in">
                                      <p:cBhvr>
                                        <p:cTn dur="1000"/>
                                        <p:tgtEl>
                                          <p:spTgt spid="2273"/>
                                        </p:tgtEl>
                                      </p:cBhvr>
                                    </p:animEffect>
                                  </p:childTnLst>
                                </p:cTn>
                              </p:par>
                              <p:par>
                                <p:cTn fill="hold" nodeType="withEffect" presetClass="entr" presetID="10" presetSubtype="0">
                                  <p:stCondLst>
                                    <p:cond delay="0"/>
                                  </p:stCondLst>
                                  <p:childTnLst>
                                    <p:set>
                                      <p:cBhvr>
                                        <p:cTn dur="1" fill="hold">
                                          <p:stCondLst>
                                            <p:cond delay="0"/>
                                          </p:stCondLst>
                                        </p:cTn>
                                        <p:tgtEl>
                                          <p:spTgt spid="2276"/>
                                        </p:tgtEl>
                                        <p:attrNameLst>
                                          <p:attrName>style.visibility</p:attrName>
                                        </p:attrNameLst>
                                      </p:cBhvr>
                                      <p:to>
                                        <p:strVal val="visible"/>
                                      </p:to>
                                    </p:set>
                                    <p:animEffect filter="fade" transition="in">
                                      <p:cBhvr>
                                        <p:cTn dur="1000"/>
                                        <p:tgtEl>
                                          <p:spTgt spid="2276"/>
                                        </p:tgtEl>
                                      </p:cBhvr>
                                    </p:animEffect>
                                  </p:childTnLst>
                                </p:cTn>
                              </p:par>
                              <p:par>
                                <p:cTn fill="hold" nodeType="withEffect" presetClass="entr" presetID="10" presetSubtype="0">
                                  <p:stCondLst>
                                    <p:cond delay="0"/>
                                  </p:stCondLst>
                                  <p:childTnLst>
                                    <p:set>
                                      <p:cBhvr>
                                        <p:cTn dur="1" fill="hold">
                                          <p:stCondLst>
                                            <p:cond delay="0"/>
                                          </p:stCondLst>
                                        </p:cTn>
                                        <p:tgtEl>
                                          <p:spTgt spid="2280"/>
                                        </p:tgtEl>
                                        <p:attrNameLst>
                                          <p:attrName>style.visibility</p:attrName>
                                        </p:attrNameLst>
                                      </p:cBhvr>
                                      <p:to>
                                        <p:strVal val="visible"/>
                                      </p:to>
                                    </p:set>
                                    <p:animEffect filter="fade" transition="in">
                                      <p:cBhvr>
                                        <p:cTn dur="1000"/>
                                        <p:tgtEl>
                                          <p:spTgt spid="22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1"/>
                                        </p:tgtEl>
                                        <p:attrNameLst>
                                          <p:attrName>style.visibility</p:attrName>
                                        </p:attrNameLst>
                                      </p:cBhvr>
                                      <p:to>
                                        <p:strVal val="visible"/>
                                      </p:to>
                                    </p:set>
                                    <p:animEffect filter="fade" transition="in">
                                      <p:cBhvr>
                                        <p:cTn dur="1000"/>
                                        <p:tgtEl>
                                          <p:spTgt spid="22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85" name="Shape 2285"/>
        <p:cNvGrpSpPr/>
        <p:nvPr/>
      </p:nvGrpSpPr>
      <p:grpSpPr>
        <a:xfrm>
          <a:off x="0" y="0"/>
          <a:ext cx="0" cy="0"/>
          <a:chOff x="0" y="0"/>
          <a:chExt cx="0" cy="0"/>
        </a:xfrm>
      </p:grpSpPr>
      <p:sp>
        <p:nvSpPr>
          <p:cNvPr id="2286" name="Google Shape;2286;p136"/>
          <p:cNvSpPr txBox="1"/>
          <p:nvPr>
            <p:ph type="title"/>
          </p:nvPr>
        </p:nvSpPr>
        <p:spPr>
          <a:xfrm>
            <a:off x="60450" y="1997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3100" u="sng">
                <a:solidFill>
                  <a:srgbClr val="E09214"/>
                </a:solidFill>
                <a:latin typeface="Merriweather"/>
                <a:ea typeface="Merriweather"/>
                <a:cs typeface="Merriweather"/>
                <a:sym typeface="Merriweather"/>
              </a:rPr>
              <a:t>HDFS Architecture</a:t>
            </a:r>
            <a:endParaRPr b="1" sz="3100" u="sng">
              <a:solidFill>
                <a:srgbClr val="E09214"/>
              </a:solidFill>
              <a:latin typeface="Merriweather"/>
              <a:ea typeface="Merriweather"/>
              <a:cs typeface="Merriweather"/>
              <a:sym typeface="Merriweather"/>
            </a:endParaRPr>
          </a:p>
        </p:txBody>
      </p:sp>
      <p:sp>
        <p:nvSpPr>
          <p:cNvPr id="2287" name="Google Shape;2287;p136"/>
          <p:cNvSpPr txBox="1"/>
          <p:nvPr/>
        </p:nvSpPr>
        <p:spPr>
          <a:xfrm>
            <a:off x="40800" y="784050"/>
            <a:ext cx="8831700" cy="1554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000"/>
              <a:buFont typeface="Arial"/>
              <a:buNone/>
            </a:pPr>
            <a:r>
              <a:rPr b="1" i="0" lang="en" sz="2000" u="none" cap="none" strike="noStrike">
                <a:solidFill>
                  <a:srgbClr val="000000"/>
                </a:solidFill>
                <a:latin typeface="Average"/>
                <a:ea typeface="Average"/>
                <a:cs typeface="Average"/>
                <a:sym typeface="Average"/>
              </a:rPr>
              <a:t>Rack Awareness:</a:t>
            </a:r>
            <a:endParaRPr b="1" i="0" sz="20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Name node takes place as all replicas not stored in same rack or single rack</a:t>
            </a:r>
            <a:endParaRPr b="0" i="0" sz="20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It follows in-built rack awareness to reduce latency to provide fault tolerance.</a:t>
            </a:r>
            <a:endParaRPr b="0" i="0" sz="20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First replica stored in one block and next to replicas stored in another block</a:t>
            </a:r>
            <a:endParaRPr b="0" i="0" sz="2000" u="none" cap="none" strike="noStrike">
              <a:solidFill>
                <a:srgbClr val="000000"/>
              </a:solidFill>
              <a:latin typeface="Average"/>
              <a:ea typeface="Average"/>
              <a:cs typeface="Average"/>
              <a:sym typeface="Average"/>
            </a:endParaRPr>
          </a:p>
        </p:txBody>
      </p:sp>
      <p:pic>
        <p:nvPicPr>
          <p:cNvPr id="2288" name="Google Shape;2288;p136"/>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2289" name="Google Shape;2289;p136"/>
          <p:cNvSpPr/>
          <p:nvPr/>
        </p:nvSpPr>
        <p:spPr>
          <a:xfrm>
            <a:off x="776975" y="2755900"/>
            <a:ext cx="1959600" cy="16854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0" name="Google Shape;2290;p136"/>
          <p:cNvSpPr/>
          <p:nvPr/>
        </p:nvSpPr>
        <p:spPr>
          <a:xfrm>
            <a:off x="932550" y="2999700"/>
            <a:ext cx="522300" cy="432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a:t>
            </a:r>
            <a:endParaRPr b="0" i="0" sz="1400" u="none" cap="none" strike="noStrike">
              <a:solidFill>
                <a:srgbClr val="000000"/>
              </a:solidFill>
              <a:latin typeface="Arial"/>
              <a:ea typeface="Arial"/>
              <a:cs typeface="Arial"/>
              <a:sym typeface="Arial"/>
            </a:endParaRPr>
          </a:p>
        </p:txBody>
      </p:sp>
      <p:sp>
        <p:nvSpPr>
          <p:cNvPr id="2291" name="Google Shape;2291;p136"/>
          <p:cNvSpPr/>
          <p:nvPr/>
        </p:nvSpPr>
        <p:spPr>
          <a:xfrm>
            <a:off x="1918750" y="2999700"/>
            <a:ext cx="522300" cy="432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a:t>
            </a:r>
            <a:endParaRPr b="0" i="0" sz="1400" u="none" cap="none" strike="noStrike">
              <a:solidFill>
                <a:srgbClr val="000000"/>
              </a:solidFill>
              <a:latin typeface="Arial"/>
              <a:ea typeface="Arial"/>
              <a:cs typeface="Arial"/>
              <a:sym typeface="Arial"/>
            </a:endParaRPr>
          </a:p>
        </p:txBody>
      </p:sp>
      <p:sp>
        <p:nvSpPr>
          <p:cNvPr id="2292" name="Google Shape;2292;p136"/>
          <p:cNvSpPr/>
          <p:nvPr/>
        </p:nvSpPr>
        <p:spPr>
          <a:xfrm>
            <a:off x="932550" y="3625950"/>
            <a:ext cx="522300" cy="432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a:t>
            </a:r>
            <a:endParaRPr b="0" i="0" sz="1400" u="none" cap="none" strike="noStrike">
              <a:solidFill>
                <a:srgbClr val="000000"/>
              </a:solidFill>
              <a:latin typeface="Arial"/>
              <a:ea typeface="Arial"/>
              <a:cs typeface="Arial"/>
              <a:sym typeface="Arial"/>
            </a:endParaRPr>
          </a:p>
        </p:txBody>
      </p:sp>
      <p:sp>
        <p:nvSpPr>
          <p:cNvPr id="2293" name="Google Shape;2293;p136"/>
          <p:cNvSpPr/>
          <p:nvPr/>
        </p:nvSpPr>
        <p:spPr>
          <a:xfrm>
            <a:off x="3059125" y="2770850"/>
            <a:ext cx="1959600" cy="16854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4" name="Google Shape;2294;p136"/>
          <p:cNvSpPr/>
          <p:nvPr/>
        </p:nvSpPr>
        <p:spPr>
          <a:xfrm>
            <a:off x="3256675" y="2999700"/>
            <a:ext cx="522300" cy="432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a:t>
            </a:r>
            <a:endParaRPr b="0" i="0" sz="1400" u="none" cap="none" strike="noStrike">
              <a:solidFill>
                <a:srgbClr val="000000"/>
              </a:solidFill>
              <a:latin typeface="Arial"/>
              <a:ea typeface="Arial"/>
              <a:cs typeface="Arial"/>
              <a:sym typeface="Arial"/>
            </a:endParaRPr>
          </a:p>
        </p:txBody>
      </p:sp>
      <p:sp>
        <p:nvSpPr>
          <p:cNvPr id="2295" name="Google Shape;2295;p136"/>
          <p:cNvSpPr/>
          <p:nvPr/>
        </p:nvSpPr>
        <p:spPr>
          <a:xfrm>
            <a:off x="4190850" y="2999700"/>
            <a:ext cx="522300" cy="432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a:t>
            </a:r>
            <a:endParaRPr b="0" i="0" sz="1400" u="none" cap="none" strike="noStrike">
              <a:solidFill>
                <a:srgbClr val="000000"/>
              </a:solidFill>
              <a:latin typeface="Arial"/>
              <a:ea typeface="Arial"/>
              <a:cs typeface="Arial"/>
              <a:sym typeface="Arial"/>
            </a:endParaRPr>
          </a:p>
        </p:txBody>
      </p:sp>
      <p:sp>
        <p:nvSpPr>
          <p:cNvPr id="2296" name="Google Shape;2296;p136"/>
          <p:cNvSpPr/>
          <p:nvPr/>
        </p:nvSpPr>
        <p:spPr>
          <a:xfrm>
            <a:off x="3256675" y="3625950"/>
            <a:ext cx="522300" cy="432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a:t>
            </a:r>
            <a:endParaRPr b="0" i="0" sz="1400" u="none" cap="none" strike="noStrike">
              <a:solidFill>
                <a:srgbClr val="000000"/>
              </a:solidFill>
              <a:latin typeface="Arial"/>
              <a:ea typeface="Arial"/>
              <a:cs typeface="Arial"/>
              <a:sym typeface="Arial"/>
            </a:endParaRPr>
          </a:p>
        </p:txBody>
      </p:sp>
      <p:sp>
        <p:nvSpPr>
          <p:cNvPr id="2297" name="Google Shape;2297;p136"/>
          <p:cNvSpPr/>
          <p:nvPr/>
        </p:nvSpPr>
        <p:spPr>
          <a:xfrm>
            <a:off x="5230725" y="2770850"/>
            <a:ext cx="1959600" cy="17457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8" name="Google Shape;2298;p136"/>
          <p:cNvSpPr/>
          <p:nvPr/>
        </p:nvSpPr>
        <p:spPr>
          <a:xfrm>
            <a:off x="5429438" y="2999700"/>
            <a:ext cx="522300" cy="432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a:t>
            </a:r>
            <a:endParaRPr b="0" i="0" sz="1400" u="none" cap="none" strike="noStrike">
              <a:solidFill>
                <a:srgbClr val="000000"/>
              </a:solidFill>
              <a:latin typeface="Arial"/>
              <a:ea typeface="Arial"/>
              <a:cs typeface="Arial"/>
              <a:sym typeface="Arial"/>
            </a:endParaRPr>
          </a:p>
        </p:txBody>
      </p:sp>
      <p:sp>
        <p:nvSpPr>
          <p:cNvPr id="2299" name="Google Shape;2299;p136"/>
          <p:cNvSpPr/>
          <p:nvPr/>
        </p:nvSpPr>
        <p:spPr>
          <a:xfrm>
            <a:off x="6362450" y="2999700"/>
            <a:ext cx="522300" cy="432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a:t>
            </a:r>
            <a:endParaRPr b="0" i="0" sz="1400" u="none" cap="none" strike="noStrike">
              <a:solidFill>
                <a:srgbClr val="000000"/>
              </a:solidFill>
              <a:latin typeface="Arial"/>
              <a:ea typeface="Arial"/>
              <a:cs typeface="Arial"/>
              <a:sym typeface="Arial"/>
            </a:endParaRPr>
          </a:p>
        </p:txBody>
      </p:sp>
      <p:sp>
        <p:nvSpPr>
          <p:cNvPr id="2300" name="Google Shape;2300;p136"/>
          <p:cNvSpPr/>
          <p:nvPr/>
        </p:nvSpPr>
        <p:spPr>
          <a:xfrm>
            <a:off x="5428275" y="3625950"/>
            <a:ext cx="522300" cy="432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a:t>
            </a:r>
            <a:endParaRPr b="0" i="0" sz="1400" u="none" cap="none" strike="noStrike">
              <a:solidFill>
                <a:srgbClr val="000000"/>
              </a:solidFill>
              <a:latin typeface="Arial"/>
              <a:ea typeface="Arial"/>
              <a:cs typeface="Arial"/>
              <a:sym typeface="Arial"/>
            </a:endParaRPr>
          </a:p>
        </p:txBody>
      </p:sp>
      <p:sp>
        <p:nvSpPr>
          <p:cNvPr id="2301" name="Google Shape;2301;p136"/>
          <p:cNvSpPr/>
          <p:nvPr/>
        </p:nvSpPr>
        <p:spPr>
          <a:xfrm>
            <a:off x="1918750" y="3625950"/>
            <a:ext cx="522300" cy="432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E</a:t>
            </a:r>
            <a:endParaRPr b="0" i="0" sz="1400" u="none" cap="none" strike="noStrike">
              <a:solidFill>
                <a:srgbClr val="000000"/>
              </a:solidFill>
              <a:latin typeface="Arial"/>
              <a:ea typeface="Arial"/>
              <a:cs typeface="Arial"/>
              <a:sym typeface="Arial"/>
            </a:endParaRPr>
          </a:p>
        </p:txBody>
      </p:sp>
      <p:sp>
        <p:nvSpPr>
          <p:cNvPr id="2302" name="Google Shape;2302;p136"/>
          <p:cNvSpPr/>
          <p:nvPr/>
        </p:nvSpPr>
        <p:spPr>
          <a:xfrm>
            <a:off x="4167438" y="3625950"/>
            <a:ext cx="522300" cy="432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E</a:t>
            </a:r>
            <a:endParaRPr b="0" i="0" sz="1400" u="none" cap="none" strike="noStrike">
              <a:solidFill>
                <a:srgbClr val="000000"/>
              </a:solidFill>
              <a:latin typeface="Arial"/>
              <a:ea typeface="Arial"/>
              <a:cs typeface="Arial"/>
              <a:sym typeface="Arial"/>
            </a:endParaRPr>
          </a:p>
        </p:txBody>
      </p:sp>
      <p:sp>
        <p:nvSpPr>
          <p:cNvPr id="2303" name="Google Shape;2303;p136"/>
          <p:cNvSpPr txBox="1"/>
          <p:nvPr/>
        </p:nvSpPr>
        <p:spPr>
          <a:xfrm>
            <a:off x="1284150" y="4057950"/>
            <a:ext cx="86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Rack 1</a:t>
            </a:r>
            <a:endParaRPr b="0" i="0" sz="1400" u="none" cap="none" strike="noStrike">
              <a:solidFill>
                <a:srgbClr val="000000"/>
              </a:solidFill>
              <a:latin typeface="Average"/>
              <a:ea typeface="Average"/>
              <a:cs typeface="Average"/>
              <a:sym typeface="Average"/>
            </a:endParaRPr>
          </a:p>
        </p:txBody>
      </p:sp>
      <p:sp>
        <p:nvSpPr>
          <p:cNvPr id="2304" name="Google Shape;2304;p136"/>
          <p:cNvSpPr txBox="1"/>
          <p:nvPr/>
        </p:nvSpPr>
        <p:spPr>
          <a:xfrm>
            <a:off x="3551650" y="4057950"/>
            <a:ext cx="86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Rack 2</a:t>
            </a:r>
            <a:endParaRPr b="0" i="0" sz="1400" u="none" cap="none" strike="noStrike">
              <a:solidFill>
                <a:srgbClr val="000000"/>
              </a:solidFill>
              <a:latin typeface="Average"/>
              <a:ea typeface="Average"/>
              <a:cs typeface="Average"/>
              <a:sym typeface="Average"/>
            </a:endParaRPr>
          </a:p>
        </p:txBody>
      </p:sp>
      <p:sp>
        <p:nvSpPr>
          <p:cNvPr id="2305" name="Google Shape;2305;p136"/>
          <p:cNvSpPr txBox="1"/>
          <p:nvPr/>
        </p:nvSpPr>
        <p:spPr>
          <a:xfrm>
            <a:off x="5778525" y="4116350"/>
            <a:ext cx="86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Rack 3</a:t>
            </a:r>
            <a:endParaRPr b="0" i="0" sz="14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7"/>
                                        </p:tgtEl>
                                        <p:attrNameLst>
                                          <p:attrName>style.visibility</p:attrName>
                                        </p:attrNameLst>
                                      </p:cBhvr>
                                      <p:to>
                                        <p:strVal val="visible"/>
                                      </p:to>
                                    </p:set>
                                    <p:animEffect filter="fade" transition="in">
                                      <p:cBhvr>
                                        <p:cTn dur="1000"/>
                                        <p:tgtEl>
                                          <p:spTgt spid="22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9"/>
                                        </p:tgtEl>
                                        <p:attrNameLst>
                                          <p:attrName>style.visibility</p:attrName>
                                        </p:attrNameLst>
                                      </p:cBhvr>
                                      <p:to>
                                        <p:strVal val="visible"/>
                                      </p:to>
                                    </p:set>
                                    <p:animEffect filter="fade" transition="in">
                                      <p:cBhvr>
                                        <p:cTn dur="1000"/>
                                        <p:tgtEl>
                                          <p:spTgt spid="2289"/>
                                        </p:tgtEl>
                                      </p:cBhvr>
                                    </p:animEffect>
                                  </p:childTnLst>
                                </p:cTn>
                              </p:par>
                              <p:par>
                                <p:cTn fill="hold" nodeType="withEffect" presetClass="entr" presetID="10" presetSubtype="0">
                                  <p:stCondLst>
                                    <p:cond delay="0"/>
                                  </p:stCondLst>
                                  <p:childTnLst>
                                    <p:set>
                                      <p:cBhvr>
                                        <p:cTn dur="1" fill="hold">
                                          <p:stCondLst>
                                            <p:cond delay="0"/>
                                          </p:stCondLst>
                                        </p:cTn>
                                        <p:tgtEl>
                                          <p:spTgt spid="2290"/>
                                        </p:tgtEl>
                                        <p:attrNameLst>
                                          <p:attrName>style.visibility</p:attrName>
                                        </p:attrNameLst>
                                      </p:cBhvr>
                                      <p:to>
                                        <p:strVal val="visible"/>
                                      </p:to>
                                    </p:set>
                                    <p:animEffect filter="fade" transition="in">
                                      <p:cBhvr>
                                        <p:cTn dur="1000"/>
                                        <p:tgtEl>
                                          <p:spTgt spid="2290"/>
                                        </p:tgtEl>
                                      </p:cBhvr>
                                    </p:animEffect>
                                  </p:childTnLst>
                                </p:cTn>
                              </p:par>
                              <p:par>
                                <p:cTn fill="hold" nodeType="withEffect" presetClass="entr" presetID="10" presetSubtype="0">
                                  <p:stCondLst>
                                    <p:cond delay="0"/>
                                  </p:stCondLst>
                                  <p:childTnLst>
                                    <p:set>
                                      <p:cBhvr>
                                        <p:cTn dur="1" fill="hold">
                                          <p:stCondLst>
                                            <p:cond delay="0"/>
                                          </p:stCondLst>
                                        </p:cTn>
                                        <p:tgtEl>
                                          <p:spTgt spid="2291"/>
                                        </p:tgtEl>
                                        <p:attrNameLst>
                                          <p:attrName>style.visibility</p:attrName>
                                        </p:attrNameLst>
                                      </p:cBhvr>
                                      <p:to>
                                        <p:strVal val="visible"/>
                                      </p:to>
                                    </p:set>
                                    <p:animEffect filter="fade" transition="in">
                                      <p:cBhvr>
                                        <p:cTn dur="1000"/>
                                        <p:tgtEl>
                                          <p:spTgt spid="2291"/>
                                        </p:tgtEl>
                                      </p:cBhvr>
                                    </p:animEffect>
                                  </p:childTnLst>
                                </p:cTn>
                              </p:par>
                              <p:par>
                                <p:cTn fill="hold" nodeType="withEffect" presetClass="entr" presetID="10" presetSubtype="0">
                                  <p:stCondLst>
                                    <p:cond delay="0"/>
                                  </p:stCondLst>
                                  <p:childTnLst>
                                    <p:set>
                                      <p:cBhvr>
                                        <p:cTn dur="1" fill="hold">
                                          <p:stCondLst>
                                            <p:cond delay="0"/>
                                          </p:stCondLst>
                                        </p:cTn>
                                        <p:tgtEl>
                                          <p:spTgt spid="2292"/>
                                        </p:tgtEl>
                                        <p:attrNameLst>
                                          <p:attrName>style.visibility</p:attrName>
                                        </p:attrNameLst>
                                      </p:cBhvr>
                                      <p:to>
                                        <p:strVal val="visible"/>
                                      </p:to>
                                    </p:set>
                                    <p:animEffect filter="fade" transition="in">
                                      <p:cBhvr>
                                        <p:cTn dur="1000"/>
                                        <p:tgtEl>
                                          <p:spTgt spid="2292"/>
                                        </p:tgtEl>
                                      </p:cBhvr>
                                    </p:animEffect>
                                  </p:childTnLst>
                                </p:cTn>
                              </p:par>
                              <p:par>
                                <p:cTn fill="hold" nodeType="withEffect" presetClass="entr" presetID="10" presetSubtype="0">
                                  <p:stCondLst>
                                    <p:cond delay="0"/>
                                  </p:stCondLst>
                                  <p:childTnLst>
                                    <p:set>
                                      <p:cBhvr>
                                        <p:cTn dur="1" fill="hold">
                                          <p:stCondLst>
                                            <p:cond delay="0"/>
                                          </p:stCondLst>
                                        </p:cTn>
                                        <p:tgtEl>
                                          <p:spTgt spid="2301"/>
                                        </p:tgtEl>
                                        <p:attrNameLst>
                                          <p:attrName>style.visibility</p:attrName>
                                        </p:attrNameLst>
                                      </p:cBhvr>
                                      <p:to>
                                        <p:strVal val="visible"/>
                                      </p:to>
                                    </p:set>
                                    <p:animEffect filter="fade" transition="in">
                                      <p:cBhvr>
                                        <p:cTn dur="1000"/>
                                        <p:tgtEl>
                                          <p:spTgt spid="2301"/>
                                        </p:tgtEl>
                                      </p:cBhvr>
                                    </p:animEffect>
                                  </p:childTnLst>
                                </p:cTn>
                              </p:par>
                              <p:par>
                                <p:cTn fill="hold" nodeType="withEffect" presetClass="entr" presetID="10" presetSubtype="0">
                                  <p:stCondLst>
                                    <p:cond delay="0"/>
                                  </p:stCondLst>
                                  <p:childTnLst>
                                    <p:set>
                                      <p:cBhvr>
                                        <p:cTn dur="1" fill="hold">
                                          <p:stCondLst>
                                            <p:cond delay="0"/>
                                          </p:stCondLst>
                                        </p:cTn>
                                        <p:tgtEl>
                                          <p:spTgt spid="2303"/>
                                        </p:tgtEl>
                                        <p:attrNameLst>
                                          <p:attrName>style.visibility</p:attrName>
                                        </p:attrNameLst>
                                      </p:cBhvr>
                                      <p:to>
                                        <p:strVal val="visible"/>
                                      </p:to>
                                    </p:set>
                                    <p:animEffect filter="fade" transition="in">
                                      <p:cBhvr>
                                        <p:cTn dur="1000"/>
                                        <p:tgtEl>
                                          <p:spTgt spid="23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3"/>
                                        </p:tgtEl>
                                        <p:attrNameLst>
                                          <p:attrName>style.visibility</p:attrName>
                                        </p:attrNameLst>
                                      </p:cBhvr>
                                      <p:to>
                                        <p:strVal val="visible"/>
                                      </p:to>
                                    </p:set>
                                    <p:animEffect filter="fade" transition="in">
                                      <p:cBhvr>
                                        <p:cTn dur="1000"/>
                                        <p:tgtEl>
                                          <p:spTgt spid="2293"/>
                                        </p:tgtEl>
                                      </p:cBhvr>
                                    </p:animEffect>
                                  </p:childTnLst>
                                </p:cTn>
                              </p:par>
                              <p:par>
                                <p:cTn fill="hold" nodeType="withEffect" presetClass="entr" presetID="10" presetSubtype="0">
                                  <p:stCondLst>
                                    <p:cond delay="0"/>
                                  </p:stCondLst>
                                  <p:childTnLst>
                                    <p:set>
                                      <p:cBhvr>
                                        <p:cTn dur="1" fill="hold">
                                          <p:stCondLst>
                                            <p:cond delay="0"/>
                                          </p:stCondLst>
                                        </p:cTn>
                                        <p:tgtEl>
                                          <p:spTgt spid="2294"/>
                                        </p:tgtEl>
                                        <p:attrNameLst>
                                          <p:attrName>style.visibility</p:attrName>
                                        </p:attrNameLst>
                                      </p:cBhvr>
                                      <p:to>
                                        <p:strVal val="visible"/>
                                      </p:to>
                                    </p:set>
                                    <p:animEffect filter="fade" transition="in">
                                      <p:cBhvr>
                                        <p:cTn dur="1000"/>
                                        <p:tgtEl>
                                          <p:spTgt spid="2294"/>
                                        </p:tgtEl>
                                      </p:cBhvr>
                                    </p:animEffect>
                                  </p:childTnLst>
                                </p:cTn>
                              </p:par>
                              <p:par>
                                <p:cTn fill="hold" nodeType="withEffect" presetClass="entr" presetID="10" presetSubtype="0">
                                  <p:stCondLst>
                                    <p:cond delay="0"/>
                                  </p:stCondLst>
                                  <p:childTnLst>
                                    <p:set>
                                      <p:cBhvr>
                                        <p:cTn dur="1" fill="hold">
                                          <p:stCondLst>
                                            <p:cond delay="0"/>
                                          </p:stCondLst>
                                        </p:cTn>
                                        <p:tgtEl>
                                          <p:spTgt spid="2295"/>
                                        </p:tgtEl>
                                        <p:attrNameLst>
                                          <p:attrName>style.visibility</p:attrName>
                                        </p:attrNameLst>
                                      </p:cBhvr>
                                      <p:to>
                                        <p:strVal val="visible"/>
                                      </p:to>
                                    </p:set>
                                    <p:animEffect filter="fade" transition="in">
                                      <p:cBhvr>
                                        <p:cTn dur="1000"/>
                                        <p:tgtEl>
                                          <p:spTgt spid="2295"/>
                                        </p:tgtEl>
                                      </p:cBhvr>
                                    </p:animEffect>
                                  </p:childTnLst>
                                </p:cTn>
                              </p:par>
                              <p:par>
                                <p:cTn fill="hold" nodeType="withEffect" presetClass="entr" presetID="10" presetSubtype="0">
                                  <p:stCondLst>
                                    <p:cond delay="0"/>
                                  </p:stCondLst>
                                  <p:childTnLst>
                                    <p:set>
                                      <p:cBhvr>
                                        <p:cTn dur="1" fill="hold">
                                          <p:stCondLst>
                                            <p:cond delay="0"/>
                                          </p:stCondLst>
                                        </p:cTn>
                                        <p:tgtEl>
                                          <p:spTgt spid="2296"/>
                                        </p:tgtEl>
                                        <p:attrNameLst>
                                          <p:attrName>style.visibility</p:attrName>
                                        </p:attrNameLst>
                                      </p:cBhvr>
                                      <p:to>
                                        <p:strVal val="visible"/>
                                      </p:to>
                                    </p:set>
                                    <p:animEffect filter="fade" transition="in">
                                      <p:cBhvr>
                                        <p:cTn dur="1000"/>
                                        <p:tgtEl>
                                          <p:spTgt spid="2296"/>
                                        </p:tgtEl>
                                      </p:cBhvr>
                                    </p:animEffect>
                                  </p:childTnLst>
                                </p:cTn>
                              </p:par>
                              <p:par>
                                <p:cTn fill="hold" nodeType="withEffect" presetClass="entr" presetID="10" presetSubtype="0">
                                  <p:stCondLst>
                                    <p:cond delay="0"/>
                                  </p:stCondLst>
                                  <p:childTnLst>
                                    <p:set>
                                      <p:cBhvr>
                                        <p:cTn dur="1" fill="hold">
                                          <p:stCondLst>
                                            <p:cond delay="0"/>
                                          </p:stCondLst>
                                        </p:cTn>
                                        <p:tgtEl>
                                          <p:spTgt spid="2302"/>
                                        </p:tgtEl>
                                        <p:attrNameLst>
                                          <p:attrName>style.visibility</p:attrName>
                                        </p:attrNameLst>
                                      </p:cBhvr>
                                      <p:to>
                                        <p:strVal val="visible"/>
                                      </p:to>
                                    </p:set>
                                    <p:animEffect filter="fade" transition="in">
                                      <p:cBhvr>
                                        <p:cTn dur="1000"/>
                                        <p:tgtEl>
                                          <p:spTgt spid="2302"/>
                                        </p:tgtEl>
                                      </p:cBhvr>
                                    </p:animEffect>
                                  </p:childTnLst>
                                </p:cTn>
                              </p:par>
                              <p:par>
                                <p:cTn fill="hold" nodeType="withEffect" presetClass="entr" presetID="10" presetSubtype="0">
                                  <p:stCondLst>
                                    <p:cond delay="0"/>
                                  </p:stCondLst>
                                  <p:childTnLst>
                                    <p:set>
                                      <p:cBhvr>
                                        <p:cTn dur="1" fill="hold">
                                          <p:stCondLst>
                                            <p:cond delay="0"/>
                                          </p:stCondLst>
                                        </p:cTn>
                                        <p:tgtEl>
                                          <p:spTgt spid="2304"/>
                                        </p:tgtEl>
                                        <p:attrNameLst>
                                          <p:attrName>style.visibility</p:attrName>
                                        </p:attrNameLst>
                                      </p:cBhvr>
                                      <p:to>
                                        <p:strVal val="visible"/>
                                      </p:to>
                                    </p:set>
                                    <p:animEffect filter="fade" transition="in">
                                      <p:cBhvr>
                                        <p:cTn dur="1000"/>
                                        <p:tgtEl>
                                          <p:spTgt spid="23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7"/>
                                        </p:tgtEl>
                                        <p:attrNameLst>
                                          <p:attrName>style.visibility</p:attrName>
                                        </p:attrNameLst>
                                      </p:cBhvr>
                                      <p:to>
                                        <p:strVal val="visible"/>
                                      </p:to>
                                    </p:set>
                                    <p:animEffect filter="fade" transition="in">
                                      <p:cBhvr>
                                        <p:cTn dur="1000"/>
                                        <p:tgtEl>
                                          <p:spTgt spid="2297"/>
                                        </p:tgtEl>
                                      </p:cBhvr>
                                    </p:animEffect>
                                  </p:childTnLst>
                                </p:cTn>
                              </p:par>
                              <p:par>
                                <p:cTn fill="hold" nodeType="withEffect" presetClass="entr" presetID="10" presetSubtype="0">
                                  <p:stCondLst>
                                    <p:cond delay="0"/>
                                  </p:stCondLst>
                                  <p:childTnLst>
                                    <p:set>
                                      <p:cBhvr>
                                        <p:cTn dur="1" fill="hold">
                                          <p:stCondLst>
                                            <p:cond delay="0"/>
                                          </p:stCondLst>
                                        </p:cTn>
                                        <p:tgtEl>
                                          <p:spTgt spid="2298"/>
                                        </p:tgtEl>
                                        <p:attrNameLst>
                                          <p:attrName>style.visibility</p:attrName>
                                        </p:attrNameLst>
                                      </p:cBhvr>
                                      <p:to>
                                        <p:strVal val="visible"/>
                                      </p:to>
                                    </p:set>
                                    <p:animEffect filter="fade" transition="in">
                                      <p:cBhvr>
                                        <p:cTn dur="1000"/>
                                        <p:tgtEl>
                                          <p:spTgt spid="2298"/>
                                        </p:tgtEl>
                                      </p:cBhvr>
                                    </p:animEffect>
                                  </p:childTnLst>
                                </p:cTn>
                              </p:par>
                              <p:par>
                                <p:cTn fill="hold" nodeType="withEffect" presetClass="entr" presetID="10" presetSubtype="0">
                                  <p:stCondLst>
                                    <p:cond delay="0"/>
                                  </p:stCondLst>
                                  <p:childTnLst>
                                    <p:set>
                                      <p:cBhvr>
                                        <p:cTn dur="1" fill="hold">
                                          <p:stCondLst>
                                            <p:cond delay="0"/>
                                          </p:stCondLst>
                                        </p:cTn>
                                        <p:tgtEl>
                                          <p:spTgt spid="2299"/>
                                        </p:tgtEl>
                                        <p:attrNameLst>
                                          <p:attrName>style.visibility</p:attrName>
                                        </p:attrNameLst>
                                      </p:cBhvr>
                                      <p:to>
                                        <p:strVal val="visible"/>
                                      </p:to>
                                    </p:set>
                                    <p:animEffect filter="fade" transition="in">
                                      <p:cBhvr>
                                        <p:cTn dur="1000"/>
                                        <p:tgtEl>
                                          <p:spTgt spid="2299"/>
                                        </p:tgtEl>
                                      </p:cBhvr>
                                    </p:animEffect>
                                  </p:childTnLst>
                                </p:cTn>
                              </p:par>
                              <p:par>
                                <p:cTn fill="hold" nodeType="withEffect" presetClass="entr" presetID="10" presetSubtype="0">
                                  <p:stCondLst>
                                    <p:cond delay="0"/>
                                  </p:stCondLst>
                                  <p:childTnLst>
                                    <p:set>
                                      <p:cBhvr>
                                        <p:cTn dur="1" fill="hold">
                                          <p:stCondLst>
                                            <p:cond delay="0"/>
                                          </p:stCondLst>
                                        </p:cTn>
                                        <p:tgtEl>
                                          <p:spTgt spid="2300"/>
                                        </p:tgtEl>
                                        <p:attrNameLst>
                                          <p:attrName>style.visibility</p:attrName>
                                        </p:attrNameLst>
                                      </p:cBhvr>
                                      <p:to>
                                        <p:strVal val="visible"/>
                                      </p:to>
                                    </p:set>
                                    <p:animEffect filter="fade" transition="in">
                                      <p:cBhvr>
                                        <p:cTn dur="1000"/>
                                        <p:tgtEl>
                                          <p:spTgt spid="2300"/>
                                        </p:tgtEl>
                                      </p:cBhvr>
                                    </p:animEffect>
                                  </p:childTnLst>
                                </p:cTn>
                              </p:par>
                              <p:par>
                                <p:cTn fill="hold" nodeType="withEffect" presetClass="entr" presetID="10" presetSubtype="0">
                                  <p:stCondLst>
                                    <p:cond delay="0"/>
                                  </p:stCondLst>
                                  <p:childTnLst>
                                    <p:set>
                                      <p:cBhvr>
                                        <p:cTn dur="1" fill="hold">
                                          <p:stCondLst>
                                            <p:cond delay="0"/>
                                          </p:stCondLst>
                                        </p:cTn>
                                        <p:tgtEl>
                                          <p:spTgt spid="2305"/>
                                        </p:tgtEl>
                                        <p:attrNameLst>
                                          <p:attrName>style.visibility</p:attrName>
                                        </p:attrNameLst>
                                      </p:cBhvr>
                                      <p:to>
                                        <p:strVal val="visible"/>
                                      </p:to>
                                    </p:set>
                                    <p:animEffect filter="fade" transition="in">
                                      <p:cBhvr>
                                        <p:cTn dur="1000"/>
                                        <p:tgtEl>
                                          <p:spTgt spid="23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09" name="Shape 2309"/>
        <p:cNvGrpSpPr/>
        <p:nvPr/>
      </p:nvGrpSpPr>
      <p:grpSpPr>
        <a:xfrm>
          <a:off x="0" y="0"/>
          <a:ext cx="0" cy="0"/>
          <a:chOff x="0" y="0"/>
          <a:chExt cx="0" cy="0"/>
        </a:xfrm>
      </p:grpSpPr>
      <p:sp>
        <p:nvSpPr>
          <p:cNvPr id="2310" name="Google Shape;2310;p137"/>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u="sng">
                <a:solidFill>
                  <a:srgbClr val="E09214"/>
                </a:solidFill>
                <a:latin typeface="Merriweather"/>
                <a:ea typeface="Merriweather"/>
                <a:cs typeface="Merriweather"/>
                <a:sym typeface="Merriweather"/>
              </a:rPr>
              <a:t>HDFS Architecture</a:t>
            </a:r>
            <a:endParaRPr b="1" u="sng">
              <a:solidFill>
                <a:srgbClr val="E09214"/>
              </a:solidFill>
              <a:latin typeface="Merriweather"/>
              <a:ea typeface="Merriweather"/>
              <a:cs typeface="Merriweather"/>
              <a:sym typeface="Merriweather"/>
            </a:endParaRPr>
          </a:p>
        </p:txBody>
      </p:sp>
      <p:sp>
        <p:nvSpPr>
          <p:cNvPr id="2311" name="Google Shape;2311;p137"/>
          <p:cNvSpPr txBox="1"/>
          <p:nvPr/>
        </p:nvSpPr>
        <p:spPr>
          <a:xfrm>
            <a:off x="40800" y="654325"/>
            <a:ext cx="8831700" cy="846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000"/>
              <a:buFont typeface="Arial"/>
              <a:buNone/>
            </a:pPr>
            <a:r>
              <a:rPr b="1" i="0" lang="en" sz="2000" u="none" cap="none" strike="noStrike">
                <a:solidFill>
                  <a:srgbClr val="000000"/>
                </a:solidFill>
                <a:latin typeface="Average"/>
                <a:ea typeface="Average"/>
                <a:cs typeface="Average"/>
                <a:sym typeface="Average"/>
              </a:rPr>
              <a:t>Hadoop Production Cluster</a:t>
            </a:r>
            <a:endParaRPr b="1" i="0" sz="20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Multiple Racks Populated with data Node</a:t>
            </a:r>
            <a:endParaRPr b="0" i="0" sz="2000" u="none" cap="none" strike="noStrike">
              <a:solidFill>
                <a:srgbClr val="000000"/>
              </a:solidFill>
              <a:latin typeface="Average"/>
              <a:ea typeface="Average"/>
              <a:cs typeface="Average"/>
              <a:sym typeface="Average"/>
            </a:endParaRPr>
          </a:p>
        </p:txBody>
      </p:sp>
      <p:pic>
        <p:nvPicPr>
          <p:cNvPr id="2312" name="Google Shape;2312;p137"/>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2313" name="Google Shape;2313;p137"/>
          <p:cNvSpPr/>
          <p:nvPr/>
        </p:nvSpPr>
        <p:spPr>
          <a:xfrm>
            <a:off x="3076050" y="1500925"/>
            <a:ext cx="1607400" cy="351600"/>
          </a:xfrm>
          <a:prstGeom prst="rect">
            <a:avLst/>
          </a:prstGeom>
          <a:solidFill>
            <a:srgbClr val="45818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Hadoop Cluster</a:t>
            </a:r>
            <a:endParaRPr b="0" i="0" sz="14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1"/>
                                        </p:tgtEl>
                                        <p:attrNameLst>
                                          <p:attrName>style.visibility</p:attrName>
                                        </p:attrNameLst>
                                      </p:cBhvr>
                                      <p:to>
                                        <p:strVal val="visible"/>
                                      </p:to>
                                    </p:set>
                                    <p:animEffect filter="fade" transition="in">
                                      <p:cBhvr>
                                        <p:cTn dur="1000"/>
                                        <p:tgtEl>
                                          <p:spTgt spid="23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3"/>
                                        </p:tgtEl>
                                        <p:attrNameLst>
                                          <p:attrName>style.visibility</p:attrName>
                                        </p:attrNameLst>
                                      </p:cBhvr>
                                      <p:to>
                                        <p:strVal val="visible"/>
                                      </p:to>
                                    </p:set>
                                    <p:animEffect filter="fade" transition="in">
                                      <p:cBhvr>
                                        <p:cTn dur="1000"/>
                                        <p:tgtEl>
                                          <p:spTgt spid="23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17" name="Shape 2317"/>
        <p:cNvGrpSpPr/>
        <p:nvPr/>
      </p:nvGrpSpPr>
      <p:grpSpPr>
        <a:xfrm>
          <a:off x="0" y="0"/>
          <a:ext cx="0" cy="0"/>
          <a:chOff x="0" y="0"/>
          <a:chExt cx="0" cy="0"/>
        </a:xfrm>
      </p:grpSpPr>
      <p:sp>
        <p:nvSpPr>
          <p:cNvPr id="2318" name="Google Shape;2318;p138"/>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u="sng">
                <a:solidFill>
                  <a:srgbClr val="E09214"/>
                </a:solidFill>
                <a:latin typeface="Merriweather"/>
                <a:ea typeface="Merriweather"/>
                <a:cs typeface="Merriweather"/>
                <a:sym typeface="Merriweather"/>
              </a:rPr>
              <a:t>HDFS Architecture</a:t>
            </a:r>
            <a:endParaRPr b="1" u="sng">
              <a:solidFill>
                <a:srgbClr val="E09214"/>
              </a:solidFill>
              <a:latin typeface="Merriweather"/>
              <a:ea typeface="Merriweather"/>
              <a:cs typeface="Merriweather"/>
              <a:sym typeface="Merriweather"/>
            </a:endParaRPr>
          </a:p>
        </p:txBody>
      </p:sp>
      <p:sp>
        <p:nvSpPr>
          <p:cNvPr id="2319" name="Google Shape;2319;p138"/>
          <p:cNvSpPr txBox="1"/>
          <p:nvPr/>
        </p:nvSpPr>
        <p:spPr>
          <a:xfrm>
            <a:off x="40800" y="654325"/>
            <a:ext cx="8831700" cy="846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000"/>
              <a:buFont typeface="Arial"/>
              <a:buNone/>
            </a:pPr>
            <a:r>
              <a:rPr b="1" i="0" lang="en" sz="2000" u="none" cap="none" strike="noStrike">
                <a:solidFill>
                  <a:srgbClr val="000000"/>
                </a:solidFill>
                <a:latin typeface="Average"/>
                <a:ea typeface="Average"/>
                <a:cs typeface="Average"/>
                <a:sym typeface="Average"/>
              </a:rPr>
              <a:t>Hadoop Production Cluster</a:t>
            </a:r>
            <a:endParaRPr b="1" i="0" sz="20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Multiple Racks Populated with data Node</a:t>
            </a:r>
            <a:endParaRPr b="0" i="0" sz="2000" u="none" cap="none" strike="noStrike">
              <a:solidFill>
                <a:srgbClr val="000000"/>
              </a:solidFill>
              <a:latin typeface="Average"/>
              <a:ea typeface="Average"/>
              <a:cs typeface="Average"/>
              <a:sym typeface="Average"/>
            </a:endParaRPr>
          </a:p>
        </p:txBody>
      </p:sp>
      <p:pic>
        <p:nvPicPr>
          <p:cNvPr id="2320" name="Google Shape;2320;p138"/>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2321" name="Google Shape;2321;p138"/>
          <p:cNvSpPr/>
          <p:nvPr/>
        </p:nvSpPr>
        <p:spPr>
          <a:xfrm>
            <a:off x="3076050" y="1500925"/>
            <a:ext cx="1607400" cy="351600"/>
          </a:xfrm>
          <a:prstGeom prst="rect">
            <a:avLst/>
          </a:prstGeom>
          <a:solidFill>
            <a:srgbClr val="45818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Hadoop Cluster</a:t>
            </a:r>
            <a:endParaRPr b="0" i="0" sz="1400" u="none" cap="none" strike="noStrike">
              <a:solidFill>
                <a:schemeClr val="dk1"/>
              </a:solidFill>
              <a:latin typeface="Arial"/>
              <a:ea typeface="Arial"/>
              <a:cs typeface="Arial"/>
              <a:sym typeface="Arial"/>
            </a:endParaRPr>
          </a:p>
        </p:txBody>
      </p:sp>
      <p:sp>
        <p:nvSpPr>
          <p:cNvPr id="2322" name="Google Shape;2322;p138"/>
          <p:cNvSpPr/>
          <p:nvPr/>
        </p:nvSpPr>
        <p:spPr>
          <a:xfrm>
            <a:off x="1066825" y="2127425"/>
            <a:ext cx="1607400" cy="3516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Core Switch</a:t>
            </a:r>
            <a:endParaRPr b="0" i="0" sz="1400" u="none" cap="none" strike="noStrike">
              <a:solidFill>
                <a:srgbClr val="000000"/>
              </a:solidFill>
              <a:latin typeface="Arial"/>
              <a:ea typeface="Arial"/>
              <a:cs typeface="Arial"/>
              <a:sym typeface="Arial"/>
            </a:endParaRPr>
          </a:p>
        </p:txBody>
      </p:sp>
      <p:sp>
        <p:nvSpPr>
          <p:cNvPr id="2323" name="Google Shape;2323;p138"/>
          <p:cNvSpPr/>
          <p:nvPr/>
        </p:nvSpPr>
        <p:spPr>
          <a:xfrm>
            <a:off x="5460375" y="2127425"/>
            <a:ext cx="1607400" cy="3516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Core Switch</a:t>
            </a:r>
            <a:endParaRPr b="0" i="0" sz="1400" u="none" cap="none" strike="noStrike">
              <a:solidFill>
                <a:srgbClr val="000000"/>
              </a:solidFill>
              <a:latin typeface="Arial"/>
              <a:ea typeface="Arial"/>
              <a:cs typeface="Arial"/>
              <a:sym typeface="Arial"/>
            </a:endParaRPr>
          </a:p>
        </p:txBody>
      </p:sp>
      <p:cxnSp>
        <p:nvCxnSpPr>
          <p:cNvPr id="2324" name="Google Shape;2324;p138"/>
          <p:cNvCxnSpPr>
            <a:stCxn id="2321" idx="2"/>
            <a:endCxn id="2322" idx="0"/>
          </p:cNvCxnSpPr>
          <p:nvPr/>
        </p:nvCxnSpPr>
        <p:spPr>
          <a:xfrm flipH="1">
            <a:off x="1870650" y="1852525"/>
            <a:ext cx="2009100" cy="274800"/>
          </a:xfrm>
          <a:prstGeom prst="straightConnector1">
            <a:avLst/>
          </a:prstGeom>
          <a:noFill/>
          <a:ln cap="flat" cmpd="sng" w="9525">
            <a:solidFill>
              <a:schemeClr val="dk2"/>
            </a:solidFill>
            <a:prstDash val="solid"/>
            <a:round/>
            <a:headEnd len="sm" w="sm" type="none"/>
            <a:tailEnd len="sm" w="sm" type="none"/>
          </a:ln>
        </p:spPr>
      </p:cxnSp>
      <p:cxnSp>
        <p:nvCxnSpPr>
          <p:cNvPr id="2325" name="Google Shape;2325;p138"/>
          <p:cNvCxnSpPr>
            <a:stCxn id="2321" idx="2"/>
            <a:endCxn id="2323" idx="0"/>
          </p:cNvCxnSpPr>
          <p:nvPr/>
        </p:nvCxnSpPr>
        <p:spPr>
          <a:xfrm>
            <a:off x="3879750" y="1852525"/>
            <a:ext cx="2384400" cy="274800"/>
          </a:xfrm>
          <a:prstGeom prst="straightConnector1">
            <a:avLst/>
          </a:prstGeom>
          <a:noFill/>
          <a:ln cap="flat" cmpd="sng" w="9525">
            <a:solidFill>
              <a:schemeClr val="dk2"/>
            </a:solidFill>
            <a:prstDash val="solid"/>
            <a:round/>
            <a:headEnd len="sm" w="sm" type="none"/>
            <a:tailEnd len="sm" w="sm" type="none"/>
          </a:ln>
        </p:spPr>
      </p:cxnSp>
      <p:sp>
        <p:nvSpPr>
          <p:cNvPr id="2326" name="Google Shape;2326;p138"/>
          <p:cNvSpPr txBox="1"/>
          <p:nvPr/>
        </p:nvSpPr>
        <p:spPr>
          <a:xfrm>
            <a:off x="3574488" y="1567150"/>
            <a:ext cx="8640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000"/>
              <a:buFont typeface="Arial"/>
              <a:buNone/>
            </a:pPr>
            <a:r>
              <a:rPr b="0" i="0" lang="en" sz="5000" u="none" cap="none" strike="noStrike">
                <a:solidFill>
                  <a:srgbClr val="000000"/>
                </a:solidFill>
                <a:latin typeface="Average"/>
                <a:ea typeface="Average"/>
                <a:cs typeface="Average"/>
                <a:sym typeface="Average"/>
              </a:rPr>
              <a:t>. . .</a:t>
            </a:r>
            <a:endParaRPr b="0" i="0" sz="50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2"/>
                                        </p:tgtEl>
                                        <p:attrNameLst>
                                          <p:attrName>style.visibility</p:attrName>
                                        </p:attrNameLst>
                                      </p:cBhvr>
                                      <p:to>
                                        <p:strVal val="visible"/>
                                      </p:to>
                                    </p:set>
                                    <p:animEffect filter="fade" transition="in">
                                      <p:cBhvr>
                                        <p:cTn dur="1000"/>
                                        <p:tgtEl>
                                          <p:spTgt spid="2322"/>
                                        </p:tgtEl>
                                      </p:cBhvr>
                                    </p:animEffect>
                                  </p:childTnLst>
                                </p:cTn>
                              </p:par>
                              <p:par>
                                <p:cTn fill="hold" nodeType="withEffect" presetClass="entr" presetID="10" presetSubtype="0">
                                  <p:stCondLst>
                                    <p:cond delay="0"/>
                                  </p:stCondLst>
                                  <p:childTnLst>
                                    <p:set>
                                      <p:cBhvr>
                                        <p:cTn dur="1" fill="hold">
                                          <p:stCondLst>
                                            <p:cond delay="0"/>
                                          </p:stCondLst>
                                        </p:cTn>
                                        <p:tgtEl>
                                          <p:spTgt spid="2323"/>
                                        </p:tgtEl>
                                        <p:attrNameLst>
                                          <p:attrName>style.visibility</p:attrName>
                                        </p:attrNameLst>
                                      </p:cBhvr>
                                      <p:to>
                                        <p:strVal val="visible"/>
                                      </p:to>
                                    </p:set>
                                    <p:animEffect filter="fade" transition="in">
                                      <p:cBhvr>
                                        <p:cTn dur="1000"/>
                                        <p:tgtEl>
                                          <p:spTgt spid="2323"/>
                                        </p:tgtEl>
                                      </p:cBhvr>
                                    </p:animEffect>
                                  </p:childTnLst>
                                </p:cTn>
                              </p:par>
                              <p:par>
                                <p:cTn fill="hold" nodeType="withEffect" presetClass="entr" presetID="10" presetSubtype="0">
                                  <p:stCondLst>
                                    <p:cond delay="0"/>
                                  </p:stCondLst>
                                  <p:childTnLst>
                                    <p:set>
                                      <p:cBhvr>
                                        <p:cTn dur="1" fill="hold">
                                          <p:stCondLst>
                                            <p:cond delay="0"/>
                                          </p:stCondLst>
                                        </p:cTn>
                                        <p:tgtEl>
                                          <p:spTgt spid="2324"/>
                                        </p:tgtEl>
                                        <p:attrNameLst>
                                          <p:attrName>style.visibility</p:attrName>
                                        </p:attrNameLst>
                                      </p:cBhvr>
                                      <p:to>
                                        <p:strVal val="visible"/>
                                      </p:to>
                                    </p:set>
                                    <p:animEffect filter="fade" transition="in">
                                      <p:cBhvr>
                                        <p:cTn dur="1000"/>
                                        <p:tgtEl>
                                          <p:spTgt spid="2324"/>
                                        </p:tgtEl>
                                      </p:cBhvr>
                                    </p:animEffect>
                                  </p:childTnLst>
                                </p:cTn>
                              </p:par>
                              <p:par>
                                <p:cTn fill="hold" nodeType="withEffect" presetClass="entr" presetID="10" presetSubtype="0">
                                  <p:stCondLst>
                                    <p:cond delay="0"/>
                                  </p:stCondLst>
                                  <p:childTnLst>
                                    <p:set>
                                      <p:cBhvr>
                                        <p:cTn dur="1" fill="hold">
                                          <p:stCondLst>
                                            <p:cond delay="0"/>
                                          </p:stCondLst>
                                        </p:cTn>
                                        <p:tgtEl>
                                          <p:spTgt spid="2325"/>
                                        </p:tgtEl>
                                        <p:attrNameLst>
                                          <p:attrName>style.visibility</p:attrName>
                                        </p:attrNameLst>
                                      </p:cBhvr>
                                      <p:to>
                                        <p:strVal val="visible"/>
                                      </p:to>
                                    </p:set>
                                    <p:animEffect filter="fade" transition="in">
                                      <p:cBhvr>
                                        <p:cTn dur="1000"/>
                                        <p:tgtEl>
                                          <p:spTgt spid="2325"/>
                                        </p:tgtEl>
                                      </p:cBhvr>
                                    </p:animEffect>
                                  </p:childTnLst>
                                </p:cTn>
                              </p:par>
                              <p:par>
                                <p:cTn fill="hold" nodeType="withEffect" presetClass="entr" presetID="10" presetSubtype="0">
                                  <p:stCondLst>
                                    <p:cond delay="0"/>
                                  </p:stCondLst>
                                  <p:childTnLst>
                                    <p:set>
                                      <p:cBhvr>
                                        <p:cTn dur="1" fill="hold">
                                          <p:stCondLst>
                                            <p:cond delay="0"/>
                                          </p:stCondLst>
                                        </p:cTn>
                                        <p:tgtEl>
                                          <p:spTgt spid="2326"/>
                                        </p:tgtEl>
                                        <p:attrNameLst>
                                          <p:attrName>style.visibility</p:attrName>
                                        </p:attrNameLst>
                                      </p:cBhvr>
                                      <p:to>
                                        <p:strVal val="visible"/>
                                      </p:to>
                                    </p:set>
                                    <p:animEffect filter="fade" transition="in">
                                      <p:cBhvr>
                                        <p:cTn dur="1000"/>
                                        <p:tgtEl>
                                          <p:spTgt spid="23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30" name="Shape 2330"/>
        <p:cNvGrpSpPr/>
        <p:nvPr/>
      </p:nvGrpSpPr>
      <p:grpSpPr>
        <a:xfrm>
          <a:off x="0" y="0"/>
          <a:ext cx="0" cy="0"/>
          <a:chOff x="0" y="0"/>
          <a:chExt cx="0" cy="0"/>
        </a:xfrm>
      </p:grpSpPr>
      <p:sp>
        <p:nvSpPr>
          <p:cNvPr id="2331" name="Google Shape;2331;p139"/>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u="sng">
                <a:solidFill>
                  <a:srgbClr val="E09214"/>
                </a:solidFill>
                <a:latin typeface="Merriweather"/>
                <a:ea typeface="Merriweather"/>
                <a:cs typeface="Merriweather"/>
                <a:sym typeface="Merriweather"/>
              </a:rPr>
              <a:t>HDFS Architecture</a:t>
            </a:r>
            <a:endParaRPr b="1" u="sng">
              <a:solidFill>
                <a:srgbClr val="E09214"/>
              </a:solidFill>
              <a:latin typeface="Merriweather"/>
              <a:ea typeface="Merriweather"/>
              <a:cs typeface="Merriweather"/>
              <a:sym typeface="Merriweather"/>
            </a:endParaRPr>
          </a:p>
        </p:txBody>
      </p:sp>
      <p:sp>
        <p:nvSpPr>
          <p:cNvPr id="2332" name="Google Shape;2332;p139"/>
          <p:cNvSpPr txBox="1"/>
          <p:nvPr/>
        </p:nvSpPr>
        <p:spPr>
          <a:xfrm>
            <a:off x="40800" y="654325"/>
            <a:ext cx="8831700" cy="846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000"/>
              <a:buFont typeface="Arial"/>
              <a:buNone/>
            </a:pPr>
            <a:r>
              <a:rPr b="1" i="0" lang="en" sz="2000" u="none" cap="none" strike="noStrike">
                <a:solidFill>
                  <a:srgbClr val="000000"/>
                </a:solidFill>
                <a:latin typeface="Average"/>
                <a:ea typeface="Average"/>
                <a:cs typeface="Average"/>
                <a:sym typeface="Average"/>
              </a:rPr>
              <a:t>Hadoop Production Cluster</a:t>
            </a:r>
            <a:endParaRPr b="1" i="0" sz="20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Multiple Racks Populated with data Node</a:t>
            </a:r>
            <a:endParaRPr b="0" i="0" sz="2000" u="none" cap="none" strike="noStrike">
              <a:solidFill>
                <a:srgbClr val="000000"/>
              </a:solidFill>
              <a:latin typeface="Average"/>
              <a:ea typeface="Average"/>
              <a:cs typeface="Average"/>
              <a:sym typeface="Average"/>
            </a:endParaRPr>
          </a:p>
        </p:txBody>
      </p:sp>
      <p:pic>
        <p:nvPicPr>
          <p:cNvPr id="2333" name="Google Shape;2333;p139"/>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2334" name="Google Shape;2334;p139"/>
          <p:cNvSpPr/>
          <p:nvPr/>
        </p:nvSpPr>
        <p:spPr>
          <a:xfrm>
            <a:off x="3076050" y="1500925"/>
            <a:ext cx="1607400" cy="351600"/>
          </a:xfrm>
          <a:prstGeom prst="rect">
            <a:avLst/>
          </a:prstGeom>
          <a:solidFill>
            <a:srgbClr val="45818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Hadoop Cluster</a:t>
            </a:r>
            <a:endParaRPr b="0" i="0" sz="1400" u="none" cap="none" strike="noStrike">
              <a:solidFill>
                <a:schemeClr val="dk1"/>
              </a:solidFill>
              <a:latin typeface="Arial"/>
              <a:ea typeface="Arial"/>
              <a:cs typeface="Arial"/>
              <a:sym typeface="Arial"/>
            </a:endParaRPr>
          </a:p>
        </p:txBody>
      </p:sp>
      <p:sp>
        <p:nvSpPr>
          <p:cNvPr id="2335" name="Google Shape;2335;p139"/>
          <p:cNvSpPr/>
          <p:nvPr/>
        </p:nvSpPr>
        <p:spPr>
          <a:xfrm>
            <a:off x="1066825" y="2127425"/>
            <a:ext cx="1607400" cy="3516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Core Switch</a:t>
            </a:r>
            <a:endParaRPr b="0" i="0" sz="1400" u="none" cap="none" strike="noStrike">
              <a:solidFill>
                <a:srgbClr val="000000"/>
              </a:solidFill>
              <a:latin typeface="Arial"/>
              <a:ea typeface="Arial"/>
              <a:cs typeface="Arial"/>
              <a:sym typeface="Arial"/>
            </a:endParaRPr>
          </a:p>
        </p:txBody>
      </p:sp>
      <p:sp>
        <p:nvSpPr>
          <p:cNvPr id="2336" name="Google Shape;2336;p139"/>
          <p:cNvSpPr/>
          <p:nvPr/>
        </p:nvSpPr>
        <p:spPr>
          <a:xfrm>
            <a:off x="5460375" y="2127425"/>
            <a:ext cx="1607400" cy="3516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Core Switch</a:t>
            </a:r>
            <a:endParaRPr b="0" i="0" sz="1400" u="none" cap="none" strike="noStrike">
              <a:solidFill>
                <a:srgbClr val="000000"/>
              </a:solidFill>
              <a:latin typeface="Arial"/>
              <a:ea typeface="Arial"/>
              <a:cs typeface="Arial"/>
              <a:sym typeface="Arial"/>
            </a:endParaRPr>
          </a:p>
        </p:txBody>
      </p:sp>
      <p:sp>
        <p:nvSpPr>
          <p:cNvPr id="2337" name="Google Shape;2337;p139"/>
          <p:cNvSpPr/>
          <p:nvPr/>
        </p:nvSpPr>
        <p:spPr>
          <a:xfrm>
            <a:off x="40800" y="2994800"/>
            <a:ext cx="1461600" cy="21486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8" name="Google Shape;2338;p139"/>
          <p:cNvSpPr/>
          <p:nvPr/>
        </p:nvSpPr>
        <p:spPr>
          <a:xfrm>
            <a:off x="4073175" y="2984275"/>
            <a:ext cx="1533000" cy="21486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9" name="Google Shape;2339;p139"/>
          <p:cNvSpPr/>
          <p:nvPr/>
        </p:nvSpPr>
        <p:spPr>
          <a:xfrm>
            <a:off x="6903900" y="2994800"/>
            <a:ext cx="1397700" cy="21486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0" name="Google Shape;2340;p139"/>
          <p:cNvSpPr/>
          <p:nvPr/>
        </p:nvSpPr>
        <p:spPr>
          <a:xfrm>
            <a:off x="2156000" y="2984275"/>
            <a:ext cx="1533000" cy="21486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41" name="Google Shape;2341;p139"/>
          <p:cNvCxnSpPr>
            <a:stCxn id="2334" idx="2"/>
            <a:endCxn id="2335" idx="0"/>
          </p:cNvCxnSpPr>
          <p:nvPr/>
        </p:nvCxnSpPr>
        <p:spPr>
          <a:xfrm flipH="1">
            <a:off x="1870650" y="1852525"/>
            <a:ext cx="2009100" cy="274800"/>
          </a:xfrm>
          <a:prstGeom prst="straightConnector1">
            <a:avLst/>
          </a:prstGeom>
          <a:noFill/>
          <a:ln cap="flat" cmpd="sng" w="9525">
            <a:solidFill>
              <a:schemeClr val="dk2"/>
            </a:solidFill>
            <a:prstDash val="solid"/>
            <a:round/>
            <a:headEnd len="sm" w="sm" type="none"/>
            <a:tailEnd len="sm" w="sm" type="none"/>
          </a:ln>
        </p:spPr>
      </p:cxnSp>
      <p:cxnSp>
        <p:nvCxnSpPr>
          <p:cNvPr id="2342" name="Google Shape;2342;p139"/>
          <p:cNvCxnSpPr>
            <a:stCxn id="2334" idx="2"/>
            <a:endCxn id="2336" idx="0"/>
          </p:cNvCxnSpPr>
          <p:nvPr/>
        </p:nvCxnSpPr>
        <p:spPr>
          <a:xfrm>
            <a:off x="3879750" y="1852525"/>
            <a:ext cx="2384400" cy="274800"/>
          </a:xfrm>
          <a:prstGeom prst="straightConnector1">
            <a:avLst/>
          </a:prstGeom>
          <a:noFill/>
          <a:ln cap="flat" cmpd="sng" w="9525">
            <a:solidFill>
              <a:schemeClr val="dk2"/>
            </a:solidFill>
            <a:prstDash val="solid"/>
            <a:round/>
            <a:headEnd len="sm" w="sm" type="none"/>
            <a:tailEnd len="sm" w="sm" type="none"/>
          </a:ln>
        </p:spPr>
      </p:cxnSp>
      <p:cxnSp>
        <p:nvCxnSpPr>
          <p:cNvPr id="2343" name="Google Shape;2343;p139"/>
          <p:cNvCxnSpPr>
            <a:stCxn id="2335" idx="2"/>
            <a:endCxn id="2337" idx="0"/>
          </p:cNvCxnSpPr>
          <p:nvPr/>
        </p:nvCxnSpPr>
        <p:spPr>
          <a:xfrm flipH="1">
            <a:off x="771625" y="2479025"/>
            <a:ext cx="1098900" cy="515700"/>
          </a:xfrm>
          <a:prstGeom prst="straightConnector1">
            <a:avLst/>
          </a:prstGeom>
          <a:noFill/>
          <a:ln cap="flat" cmpd="sng" w="9525">
            <a:solidFill>
              <a:schemeClr val="dk2"/>
            </a:solidFill>
            <a:prstDash val="solid"/>
            <a:round/>
            <a:headEnd len="sm" w="sm" type="none"/>
            <a:tailEnd len="sm" w="sm" type="none"/>
          </a:ln>
        </p:spPr>
      </p:cxnSp>
      <p:cxnSp>
        <p:nvCxnSpPr>
          <p:cNvPr id="2344" name="Google Shape;2344;p139"/>
          <p:cNvCxnSpPr>
            <a:stCxn id="2335" idx="2"/>
            <a:endCxn id="2340" idx="0"/>
          </p:cNvCxnSpPr>
          <p:nvPr/>
        </p:nvCxnSpPr>
        <p:spPr>
          <a:xfrm>
            <a:off x="1870525" y="2479025"/>
            <a:ext cx="1052100" cy="505200"/>
          </a:xfrm>
          <a:prstGeom prst="straightConnector1">
            <a:avLst/>
          </a:prstGeom>
          <a:noFill/>
          <a:ln cap="flat" cmpd="sng" w="9525">
            <a:solidFill>
              <a:schemeClr val="dk2"/>
            </a:solidFill>
            <a:prstDash val="solid"/>
            <a:round/>
            <a:headEnd len="sm" w="sm" type="none"/>
            <a:tailEnd len="sm" w="sm" type="none"/>
          </a:ln>
        </p:spPr>
      </p:cxnSp>
      <p:cxnSp>
        <p:nvCxnSpPr>
          <p:cNvPr id="2345" name="Google Shape;2345;p139"/>
          <p:cNvCxnSpPr>
            <a:stCxn id="2336" idx="2"/>
            <a:endCxn id="2338" idx="0"/>
          </p:cNvCxnSpPr>
          <p:nvPr/>
        </p:nvCxnSpPr>
        <p:spPr>
          <a:xfrm flipH="1">
            <a:off x="4839675" y="2479025"/>
            <a:ext cx="1424400" cy="505200"/>
          </a:xfrm>
          <a:prstGeom prst="straightConnector1">
            <a:avLst/>
          </a:prstGeom>
          <a:noFill/>
          <a:ln cap="flat" cmpd="sng" w="9525">
            <a:solidFill>
              <a:schemeClr val="dk2"/>
            </a:solidFill>
            <a:prstDash val="solid"/>
            <a:round/>
            <a:headEnd len="sm" w="sm" type="none"/>
            <a:tailEnd len="sm" w="sm" type="none"/>
          </a:ln>
        </p:spPr>
      </p:cxnSp>
      <p:cxnSp>
        <p:nvCxnSpPr>
          <p:cNvPr id="2346" name="Google Shape;2346;p139"/>
          <p:cNvCxnSpPr>
            <a:stCxn id="2336" idx="2"/>
            <a:endCxn id="2339" idx="0"/>
          </p:cNvCxnSpPr>
          <p:nvPr/>
        </p:nvCxnSpPr>
        <p:spPr>
          <a:xfrm>
            <a:off x="6264075" y="2479025"/>
            <a:ext cx="1338600" cy="515700"/>
          </a:xfrm>
          <a:prstGeom prst="straightConnector1">
            <a:avLst/>
          </a:prstGeom>
          <a:noFill/>
          <a:ln cap="flat" cmpd="sng" w="9525">
            <a:solidFill>
              <a:schemeClr val="dk2"/>
            </a:solidFill>
            <a:prstDash val="solid"/>
            <a:round/>
            <a:headEnd len="sm" w="sm" type="none"/>
            <a:tailEnd len="sm" w="sm" type="none"/>
          </a:ln>
        </p:spPr>
      </p:cxnSp>
      <p:cxnSp>
        <p:nvCxnSpPr>
          <p:cNvPr id="2347" name="Google Shape;2347;p139"/>
          <p:cNvCxnSpPr>
            <a:endCxn id="2337" idx="0"/>
          </p:cNvCxnSpPr>
          <p:nvPr/>
        </p:nvCxnSpPr>
        <p:spPr>
          <a:xfrm flipH="1">
            <a:off x="771600" y="2487500"/>
            <a:ext cx="5520900" cy="507300"/>
          </a:xfrm>
          <a:prstGeom prst="straightConnector1">
            <a:avLst/>
          </a:prstGeom>
          <a:noFill/>
          <a:ln cap="flat" cmpd="sng" w="9525">
            <a:solidFill>
              <a:schemeClr val="dk2"/>
            </a:solidFill>
            <a:prstDash val="solid"/>
            <a:round/>
            <a:headEnd len="sm" w="sm" type="none"/>
            <a:tailEnd len="sm" w="sm" type="none"/>
          </a:ln>
        </p:spPr>
      </p:cxnSp>
      <p:cxnSp>
        <p:nvCxnSpPr>
          <p:cNvPr id="2348" name="Google Shape;2348;p139"/>
          <p:cNvCxnSpPr>
            <a:stCxn id="2336" idx="2"/>
            <a:endCxn id="2340" idx="0"/>
          </p:cNvCxnSpPr>
          <p:nvPr/>
        </p:nvCxnSpPr>
        <p:spPr>
          <a:xfrm flipH="1">
            <a:off x="2922375" y="2479025"/>
            <a:ext cx="3341700" cy="505200"/>
          </a:xfrm>
          <a:prstGeom prst="straightConnector1">
            <a:avLst/>
          </a:prstGeom>
          <a:noFill/>
          <a:ln cap="flat" cmpd="sng" w="9525">
            <a:solidFill>
              <a:schemeClr val="dk2"/>
            </a:solidFill>
            <a:prstDash val="solid"/>
            <a:round/>
            <a:headEnd len="sm" w="sm" type="none"/>
            <a:tailEnd len="sm" w="sm" type="none"/>
          </a:ln>
        </p:spPr>
      </p:cxnSp>
      <p:cxnSp>
        <p:nvCxnSpPr>
          <p:cNvPr id="2349" name="Google Shape;2349;p139"/>
          <p:cNvCxnSpPr>
            <a:stCxn id="2335" idx="2"/>
            <a:endCxn id="2338" idx="0"/>
          </p:cNvCxnSpPr>
          <p:nvPr/>
        </p:nvCxnSpPr>
        <p:spPr>
          <a:xfrm>
            <a:off x="1870525" y="2479025"/>
            <a:ext cx="2969100" cy="505200"/>
          </a:xfrm>
          <a:prstGeom prst="straightConnector1">
            <a:avLst/>
          </a:prstGeom>
          <a:noFill/>
          <a:ln cap="flat" cmpd="sng" w="9525">
            <a:solidFill>
              <a:schemeClr val="dk2"/>
            </a:solidFill>
            <a:prstDash val="solid"/>
            <a:round/>
            <a:headEnd len="sm" w="sm" type="none"/>
            <a:tailEnd len="sm" w="sm" type="none"/>
          </a:ln>
        </p:spPr>
      </p:cxnSp>
      <p:cxnSp>
        <p:nvCxnSpPr>
          <p:cNvPr id="2350" name="Google Shape;2350;p139"/>
          <p:cNvCxnSpPr>
            <a:stCxn id="2335" idx="2"/>
            <a:endCxn id="2339" idx="0"/>
          </p:cNvCxnSpPr>
          <p:nvPr/>
        </p:nvCxnSpPr>
        <p:spPr>
          <a:xfrm>
            <a:off x="1870525" y="2479025"/>
            <a:ext cx="5732100" cy="515700"/>
          </a:xfrm>
          <a:prstGeom prst="straightConnector1">
            <a:avLst/>
          </a:prstGeom>
          <a:noFill/>
          <a:ln cap="flat" cmpd="sng" w="9525">
            <a:solidFill>
              <a:schemeClr val="dk2"/>
            </a:solidFill>
            <a:prstDash val="solid"/>
            <a:round/>
            <a:headEnd len="sm" w="sm" type="none"/>
            <a:tailEnd len="sm" w="sm" type="none"/>
          </a:ln>
        </p:spPr>
      </p:cxnSp>
      <p:sp>
        <p:nvSpPr>
          <p:cNvPr id="2351" name="Google Shape;2351;p139"/>
          <p:cNvSpPr/>
          <p:nvPr/>
        </p:nvSpPr>
        <p:spPr>
          <a:xfrm>
            <a:off x="106800" y="3105530"/>
            <a:ext cx="1265700" cy="27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Rack Switch</a:t>
            </a:r>
            <a:endParaRPr b="0" i="0" sz="1400" u="none" cap="none" strike="noStrike">
              <a:solidFill>
                <a:srgbClr val="000000"/>
              </a:solidFill>
              <a:latin typeface="Arial"/>
              <a:ea typeface="Arial"/>
              <a:cs typeface="Arial"/>
              <a:sym typeface="Arial"/>
            </a:endParaRPr>
          </a:p>
        </p:txBody>
      </p:sp>
      <p:sp>
        <p:nvSpPr>
          <p:cNvPr id="2352" name="Google Shape;2352;p139"/>
          <p:cNvSpPr/>
          <p:nvPr/>
        </p:nvSpPr>
        <p:spPr>
          <a:xfrm>
            <a:off x="106800" y="3448055"/>
            <a:ext cx="1265700" cy="27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Namenode</a:t>
            </a:r>
            <a:endParaRPr b="0" i="0" sz="1400" u="none" cap="none" strike="noStrike">
              <a:solidFill>
                <a:srgbClr val="000000"/>
              </a:solidFill>
              <a:latin typeface="Arial"/>
              <a:ea typeface="Arial"/>
              <a:cs typeface="Arial"/>
              <a:sym typeface="Arial"/>
            </a:endParaRPr>
          </a:p>
        </p:txBody>
      </p:sp>
      <p:sp>
        <p:nvSpPr>
          <p:cNvPr id="2353" name="Google Shape;2353;p139"/>
          <p:cNvSpPr/>
          <p:nvPr/>
        </p:nvSpPr>
        <p:spPr>
          <a:xfrm>
            <a:off x="106800" y="3850180"/>
            <a:ext cx="1265700" cy="27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Computer 1</a:t>
            </a:r>
            <a:endParaRPr b="0" i="0" sz="1400" u="none" cap="none" strike="noStrike">
              <a:solidFill>
                <a:srgbClr val="000000"/>
              </a:solidFill>
              <a:latin typeface="Arial"/>
              <a:ea typeface="Arial"/>
              <a:cs typeface="Arial"/>
              <a:sym typeface="Arial"/>
            </a:endParaRPr>
          </a:p>
        </p:txBody>
      </p:sp>
      <p:sp>
        <p:nvSpPr>
          <p:cNvPr id="2354" name="Google Shape;2354;p139"/>
          <p:cNvSpPr/>
          <p:nvPr/>
        </p:nvSpPr>
        <p:spPr>
          <a:xfrm>
            <a:off x="106800" y="4203505"/>
            <a:ext cx="1265700" cy="27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Computer 2</a:t>
            </a:r>
            <a:endParaRPr b="0" i="0" sz="1400" u="none" cap="none" strike="noStrike">
              <a:solidFill>
                <a:srgbClr val="000000"/>
              </a:solidFill>
              <a:latin typeface="Arial"/>
              <a:ea typeface="Arial"/>
              <a:cs typeface="Arial"/>
              <a:sym typeface="Arial"/>
            </a:endParaRPr>
          </a:p>
        </p:txBody>
      </p:sp>
      <p:sp>
        <p:nvSpPr>
          <p:cNvPr id="2355" name="Google Shape;2355;p139"/>
          <p:cNvSpPr/>
          <p:nvPr/>
        </p:nvSpPr>
        <p:spPr>
          <a:xfrm>
            <a:off x="106800" y="4785430"/>
            <a:ext cx="1265700" cy="27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Computer N</a:t>
            </a:r>
            <a:endParaRPr b="0" i="0" sz="1400" u="none" cap="none" strike="noStrike">
              <a:solidFill>
                <a:srgbClr val="000000"/>
              </a:solidFill>
              <a:latin typeface="Arial"/>
              <a:ea typeface="Arial"/>
              <a:cs typeface="Arial"/>
              <a:sym typeface="Arial"/>
            </a:endParaRPr>
          </a:p>
        </p:txBody>
      </p:sp>
      <p:sp>
        <p:nvSpPr>
          <p:cNvPr id="2356" name="Google Shape;2356;p139"/>
          <p:cNvSpPr/>
          <p:nvPr/>
        </p:nvSpPr>
        <p:spPr>
          <a:xfrm>
            <a:off x="2262950" y="3105530"/>
            <a:ext cx="1265700" cy="27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Rack Switch</a:t>
            </a:r>
            <a:endParaRPr b="0" i="0" sz="1400" u="none" cap="none" strike="noStrike">
              <a:solidFill>
                <a:srgbClr val="000000"/>
              </a:solidFill>
              <a:latin typeface="Arial"/>
              <a:ea typeface="Arial"/>
              <a:cs typeface="Arial"/>
              <a:sym typeface="Arial"/>
            </a:endParaRPr>
          </a:p>
        </p:txBody>
      </p:sp>
      <p:sp>
        <p:nvSpPr>
          <p:cNvPr id="2357" name="Google Shape;2357;p139"/>
          <p:cNvSpPr/>
          <p:nvPr/>
        </p:nvSpPr>
        <p:spPr>
          <a:xfrm>
            <a:off x="2262950" y="3448055"/>
            <a:ext cx="1265700" cy="27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Namenode</a:t>
            </a:r>
            <a:endParaRPr b="0" i="0" sz="1400" u="none" cap="none" strike="noStrike">
              <a:solidFill>
                <a:srgbClr val="000000"/>
              </a:solidFill>
              <a:latin typeface="Arial"/>
              <a:ea typeface="Arial"/>
              <a:cs typeface="Arial"/>
              <a:sym typeface="Arial"/>
            </a:endParaRPr>
          </a:p>
        </p:txBody>
      </p:sp>
      <p:sp>
        <p:nvSpPr>
          <p:cNvPr id="2358" name="Google Shape;2358;p139"/>
          <p:cNvSpPr/>
          <p:nvPr/>
        </p:nvSpPr>
        <p:spPr>
          <a:xfrm>
            <a:off x="2262950" y="3850180"/>
            <a:ext cx="1265700" cy="27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Computer 11</a:t>
            </a:r>
            <a:endParaRPr b="0" i="0" sz="1400" u="none" cap="none" strike="noStrike">
              <a:solidFill>
                <a:srgbClr val="000000"/>
              </a:solidFill>
              <a:latin typeface="Arial"/>
              <a:ea typeface="Arial"/>
              <a:cs typeface="Arial"/>
              <a:sym typeface="Arial"/>
            </a:endParaRPr>
          </a:p>
        </p:txBody>
      </p:sp>
      <p:sp>
        <p:nvSpPr>
          <p:cNvPr id="2359" name="Google Shape;2359;p139"/>
          <p:cNvSpPr/>
          <p:nvPr/>
        </p:nvSpPr>
        <p:spPr>
          <a:xfrm>
            <a:off x="2262950" y="4203505"/>
            <a:ext cx="1265700" cy="27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Computer 12</a:t>
            </a:r>
            <a:endParaRPr b="0" i="0" sz="1400" u="none" cap="none" strike="noStrike">
              <a:solidFill>
                <a:srgbClr val="000000"/>
              </a:solidFill>
              <a:latin typeface="Arial"/>
              <a:ea typeface="Arial"/>
              <a:cs typeface="Arial"/>
              <a:sym typeface="Arial"/>
            </a:endParaRPr>
          </a:p>
        </p:txBody>
      </p:sp>
      <p:sp>
        <p:nvSpPr>
          <p:cNvPr id="2360" name="Google Shape;2360;p139"/>
          <p:cNvSpPr/>
          <p:nvPr/>
        </p:nvSpPr>
        <p:spPr>
          <a:xfrm>
            <a:off x="2262950" y="4785430"/>
            <a:ext cx="1265700" cy="27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Computer N</a:t>
            </a:r>
            <a:endParaRPr b="0" i="0" sz="1400" u="none" cap="none" strike="noStrike">
              <a:solidFill>
                <a:srgbClr val="000000"/>
              </a:solidFill>
              <a:latin typeface="Arial"/>
              <a:ea typeface="Arial"/>
              <a:cs typeface="Arial"/>
              <a:sym typeface="Arial"/>
            </a:endParaRPr>
          </a:p>
        </p:txBody>
      </p:sp>
      <p:sp>
        <p:nvSpPr>
          <p:cNvPr id="2361" name="Google Shape;2361;p139"/>
          <p:cNvSpPr/>
          <p:nvPr/>
        </p:nvSpPr>
        <p:spPr>
          <a:xfrm>
            <a:off x="4169625" y="3091755"/>
            <a:ext cx="1265700" cy="27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Rack Switch</a:t>
            </a:r>
            <a:endParaRPr b="0" i="0" sz="1400" u="none" cap="none" strike="noStrike">
              <a:solidFill>
                <a:srgbClr val="000000"/>
              </a:solidFill>
              <a:latin typeface="Arial"/>
              <a:ea typeface="Arial"/>
              <a:cs typeface="Arial"/>
              <a:sym typeface="Arial"/>
            </a:endParaRPr>
          </a:p>
        </p:txBody>
      </p:sp>
      <p:sp>
        <p:nvSpPr>
          <p:cNvPr id="2362" name="Google Shape;2362;p139"/>
          <p:cNvSpPr/>
          <p:nvPr/>
        </p:nvSpPr>
        <p:spPr>
          <a:xfrm>
            <a:off x="4169625" y="3434280"/>
            <a:ext cx="1265700" cy="27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Namenode</a:t>
            </a:r>
            <a:endParaRPr b="0" i="0" sz="1400" u="none" cap="none" strike="noStrike">
              <a:solidFill>
                <a:srgbClr val="000000"/>
              </a:solidFill>
              <a:latin typeface="Arial"/>
              <a:ea typeface="Arial"/>
              <a:cs typeface="Arial"/>
              <a:sym typeface="Arial"/>
            </a:endParaRPr>
          </a:p>
        </p:txBody>
      </p:sp>
      <p:sp>
        <p:nvSpPr>
          <p:cNvPr id="2363" name="Google Shape;2363;p139"/>
          <p:cNvSpPr/>
          <p:nvPr/>
        </p:nvSpPr>
        <p:spPr>
          <a:xfrm>
            <a:off x="4169625" y="3836405"/>
            <a:ext cx="1265700" cy="27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Computer 21</a:t>
            </a:r>
            <a:endParaRPr b="0" i="0" sz="1400" u="none" cap="none" strike="noStrike">
              <a:solidFill>
                <a:srgbClr val="000000"/>
              </a:solidFill>
              <a:latin typeface="Arial"/>
              <a:ea typeface="Arial"/>
              <a:cs typeface="Arial"/>
              <a:sym typeface="Arial"/>
            </a:endParaRPr>
          </a:p>
        </p:txBody>
      </p:sp>
      <p:sp>
        <p:nvSpPr>
          <p:cNvPr id="2364" name="Google Shape;2364;p139"/>
          <p:cNvSpPr/>
          <p:nvPr/>
        </p:nvSpPr>
        <p:spPr>
          <a:xfrm>
            <a:off x="4169625" y="4189730"/>
            <a:ext cx="1265700" cy="27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Computer 22</a:t>
            </a:r>
            <a:endParaRPr b="0" i="0" sz="1400" u="none" cap="none" strike="noStrike">
              <a:solidFill>
                <a:srgbClr val="000000"/>
              </a:solidFill>
              <a:latin typeface="Arial"/>
              <a:ea typeface="Arial"/>
              <a:cs typeface="Arial"/>
              <a:sym typeface="Arial"/>
            </a:endParaRPr>
          </a:p>
        </p:txBody>
      </p:sp>
      <p:sp>
        <p:nvSpPr>
          <p:cNvPr id="2365" name="Google Shape;2365;p139"/>
          <p:cNvSpPr/>
          <p:nvPr/>
        </p:nvSpPr>
        <p:spPr>
          <a:xfrm>
            <a:off x="4169625" y="4771655"/>
            <a:ext cx="1265700" cy="27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Computer N</a:t>
            </a:r>
            <a:endParaRPr b="0" i="0" sz="1400" u="none" cap="none" strike="noStrike">
              <a:solidFill>
                <a:srgbClr val="000000"/>
              </a:solidFill>
              <a:latin typeface="Arial"/>
              <a:ea typeface="Arial"/>
              <a:cs typeface="Arial"/>
              <a:sym typeface="Arial"/>
            </a:endParaRPr>
          </a:p>
        </p:txBody>
      </p:sp>
      <p:sp>
        <p:nvSpPr>
          <p:cNvPr id="2366" name="Google Shape;2366;p139"/>
          <p:cNvSpPr/>
          <p:nvPr/>
        </p:nvSpPr>
        <p:spPr>
          <a:xfrm>
            <a:off x="6969900" y="3105530"/>
            <a:ext cx="1265700" cy="27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Rack Switch</a:t>
            </a:r>
            <a:endParaRPr b="0" i="0" sz="1400" u="none" cap="none" strike="noStrike">
              <a:solidFill>
                <a:srgbClr val="000000"/>
              </a:solidFill>
              <a:latin typeface="Arial"/>
              <a:ea typeface="Arial"/>
              <a:cs typeface="Arial"/>
              <a:sym typeface="Arial"/>
            </a:endParaRPr>
          </a:p>
        </p:txBody>
      </p:sp>
      <p:sp>
        <p:nvSpPr>
          <p:cNvPr id="2367" name="Google Shape;2367;p139"/>
          <p:cNvSpPr/>
          <p:nvPr/>
        </p:nvSpPr>
        <p:spPr>
          <a:xfrm>
            <a:off x="6969900" y="3448055"/>
            <a:ext cx="1265700" cy="27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Namenode</a:t>
            </a:r>
            <a:endParaRPr b="0" i="0" sz="1400" u="none" cap="none" strike="noStrike">
              <a:solidFill>
                <a:srgbClr val="000000"/>
              </a:solidFill>
              <a:latin typeface="Arial"/>
              <a:ea typeface="Arial"/>
              <a:cs typeface="Arial"/>
              <a:sym typeface="Arial"/>
            </a:endParaRPr>
          </a:p>
        </p:txBody>
      </p:sp>
      <p:sp>
        <p:nvSpPr>
          <p:cNvPr id="2368" name="Google Shape;2368;p139"/>
          <p:cNvSpPr/>
          <p:nvPr/>
        </p:nvSpPr>
        <p:spPr>
          <a:xfrm>
            <a:off x="6969900" y="3850180"/>
            <a:ext cx="1265700" cy="27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Computer 31</a:t>
            </a:r>
            <a:endParaRPr b="0" i="0" sz="1400" u="none" cap="none" strike="noStrike">
              <a:solidFill>
                <a:srgbClr val="000000"/>
              </a:solidFill>
              <a:latin typeface="Arial"/>
              <a:ea typeface="Arial"/>
              <a:cs typeface="Arial"/>
              <a:sym typeface="Arial"/>
            </a:endParaRPr>
          </a:p>
        </p:txBody>
      </p:sp>
      <p:sp>
        <p:nvSpPr>
          <p:cNvPr id="2369" name="Google Shape;2369;p139"/>
          <p:cNvSpPr/>
          <p:nvPr/>
        </p:nvSpPr>
        <p:spPr>
          <a:xfrm>
            <a:off x="6969900" y="4203505"/>
            <a:ext cx="1265700" cy="27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Computer 32</a:t>
            </a:r>
            <a:endParaRPr b="0" i="0" sz="1400" u="none" cap="none" strike="noStrike">
              <a:solidFill>
                <a:srgbClr val="000000"/>
              </a:solidFill>
              <a:latin typeface="Arial"/>
              <a:ea typeface="Arial"/>
              <a:cs typeface="Arial"/>
              <a:sym typeface="Arial"/>
            </a:endParaRPr>
          </a:p>
        </p:txBody>
      </p:sp>
      <p:sp>
        <p:nvSpPr>
          <p:cNvPr id="2370" name="Google Shape;2370;p139"/>
          <p:cNvSpPr/>
          <p:nvPr/>
        </p:nvSpPr>
        <p:spPr>
          <a:xfrm>
            <a:off x="6969900" y="4785430"/>
            <a:ext cx="1265700" cy="27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Computer N</a:t>
            </a:r>
            <a:endParaRPr b="0" i="0" sz="1400" u="none" cap="none" strike="noStrike">
              <a:solidFill>
                <a:srgbClr val="000000"/>
              </a:solidFill>
              <a:latin typeface="Arial"/>
              <a:ea typeface="Arial"/>
              <a:cs typeface="Arial"/>
              <a:sym typeface="Arial"/>
            </a:endParaRPr>
          </a:p>
        </p:txBody>
      </p:sp>
      <p:sp>
        <p:nvSpPr>
          <p:cNvPr id="2371" name="Google Shape;2371;p139"/>
          <p:cNvSpPr txBox="1"/>
          <p:nvPr/>
        </p:nvSpPr>
        <p:spPr>
          <a:xfrm>
            <a:off x="5823038" y="3510425"/>
            <a:ext cx="8640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000"/>
              <a:buFont typeface="Arial"/>
              <a:buNone/>
            </a:pPr>
            <a:r>
              <a:rPr b="0" i="0" lang="en" sz="5000" u="none" cap="none" strike="noStrike">
                <a:solidFill>
                  <a:srgbClr val="000000"/>
                </a:solidFill>
                <a:latin typeface="Average"/>
                <a:ea typeface="Average"/>
                <a:cs typeface="Average"/>
                <a:sym typeface="Average"/>
              </a:rPr>
              <a:t>. . .</a:t>
            </a:r>
            <a:endParaRPr b="0" i="0" sz="5000" u="none" cap="none" strike="noStrike">
              <a:solidFill>
                <a:srgbClr val="000000"/>
              </a:solidFill>
              <a:latin typeface="Average"/>
              <a:ea typeface="Average"/>
              <a:cs typeface="Average"/>
              <a:sym typeface="Average"/>
            </a:endParaRPr>
          </a:p>
        </p:txBody>
      </p:sp>
      <p:sp>
        <p:nvSpPr>
          <p:cNvPr id="2372" name="Google Shape;2372;p139"/>
          <p:cNvSpPr txBox="1"/>
          <p:nvPr/>
        </p:nvSpPr>
        <p:spPr>
          <a:xfrm rot="5400000">
            <a:off x="505900" y="4433700"/>
            <a:ext cx="4674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Average"/>
                <a:ea typeface="Average"/>
                <a:cs typeface="Average"/>
                <a:sym typeface="Average"/>
              </a:rPr>
              <a:t>. . </a:t>
            </a:r>
            <a:endParaRPr b="0" i="0" sz="2400" u="none" cap="none" strike="noStrike">
              <a:solidFill>
                <a:srgbClr val="000000"/>
              </a:solidFill>
              <a:latin typeface="Average"/>
              <a:ea typeface="Average"/>
              <a:cs typeface="Average"/>
              <a:sym typeface="Average"/>
            </a:endParaRPr>
          </a:p>
        </p:txBody>
      </p:sp>
      <p:sp>
        <p:nvSpPr>
          <p:cNvPr id="2373" name="Google Shape;2373;p139"/>
          <p:cNvSpPr txBox="1"/>
          <p:nvPr/>
        </p:nvSpPr>
        <p:spPr>
          <a:xfrm rot="5400000">
            <a:off x="2602313" y="4433700"/>
            <a:ext cx="4674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Average"/>
                <a:ea typeface="Average"/>
                <a:cs typeface="Average"/>
                <a:sym typeface="Average"/>
              </a:rPr>
              <a:t>. . </a:t>
            </a:r>
            <a:endParaRPr b="0" i="0" sz="2400" u="none" cap="none" strike="noStrike">
              <a:solidFill>
                <a:srgbClr val="000000"/>
              </a:solidFill>
              <a:latin typeface="Average"/>
              <a:ea typeface="Average"/>
              <a:cs typeface="Average"/>
              <a:sym typeface="Average"/>
            </a:endParaRPr>
          </a:p>
        </p:txBody>
      </p:sp>
      <p:sp>
        <p:nvSpPr>
          <p:cNvPr id="2374" name="Google Shape;2374;p139"/>
          <p:cNvSpPr txBox="1"/>
          <p:nvPr/>
        </p:nvSpPr>
        <p:spPr>
          <a:xfrm rot="5400000">
            <a:off x="4522325" y="4421175"/>
            <a:ext cx="4674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Average"/>
                <a:ea typeface="Average"/>
                <a:cs typeface="Average"/>
                <a:sym typeface="Average"/>
              </a:rPr>
              <a:t>. . </a:t>
            </a:r>
            <a:endParaRPr b="0" i="0" sz="2400" u="none" cap="none" strike="noStrike">
              <a:solidFill>
                <a:srgbClr val="000000"/>
              </a:solidFill>
              <a:latin typeface="Average"/>
              <a:ea typeface="Average"/>
              <a:cs typeface="Average"/>
              <a:sym typeface="Average"/>
            </a:endParaRPr>
          </a:p>
        </p:txBody>
      </p:sp>
      <p:sp>
        <p:nvSpPr>
          <p:cNvPr id="2375" name="Google Shape;2375;p139"/>
          <p:cNvSpPr txBox="1"/>
          <p:nvPr/>
        </p:nvSpPr>
        <p:spPr>
          <a:xfrm rot="5400000">
            <a:off x="7281975" y="4421175"/>
            <a:ext cx="4674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Average"/>
                <a:ea typeface="Average"/>
                <a:cs typeface="Average"/>
                <a:sym typeface="Average"/>
              </a:rPr>
              <a:t>. . </a:t>
            </a:r>
            <a:endParaRPr b="0" i="0" sz="2400" u="none" cap="none" strike="noStrike">
              <a:solidFill>
                <a:srgbClr val="000000"/>
              </a:solidFill>
              <a:latin typeface="Average"/>
              <a:ea typeface="Average"/>
              <a:cs typeface="Average"/>
              <a:sym typeface="Average"/>
            </a:endParaRPr>
          </a:p>
        </p:txBody>
      </p:sp>
      <p:sp>
        <p:nvSpPr>
          <p:cNvPr id="2376" name="Google Shape;2376;p139"/>
          <p:cNvSpPr txBox="1"/>
          <p:nvPr/>
        </p:nvSpPr>
        <p:spPr>
          <a:xfrm>
            <a:off x="3574488" y="1567150"/>
            <a:ext cx="8640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000"/>
              <a:buFont typeface="Arial"/>
              <a:buNone/>
            </a:pPr>
            <a:r>
              <a:rPr b="0" i="0" lang="en" sz="5000" u="none" cap="none" strike="noStrike">
                <a:solidFill>
                  <a:srgbClr val="000000"/>
                </a:solidFill>
                <a:latin typeface="Average"/>
                <a:ea typeface="Average"/>
                <a:cs typeface="Average"/>
                <a:sym typeface="Average"/>
              </a:rPr>
              <a:t>. . .</a:t>
            </a:r>
            <a:endParaRPr b="0" i="0" sz="50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7"/>
                                        </p:tgtEl>
                                        <p:attrNameLst>
                                          <p:attrName>style.visibility</p:attrName>
                                        </p:attrNameLst>
                                      </p:cBhvr>
                                      <p:to>
                                        <p:strVal val="visible"/>
                                      </p:to>
                                    </p:set>
                                    <p:animEffect filter="fade" transition="in">
                                      <p:cBhvr>
                                        <p:cTn dur="1000"/>
                                        <p:tgtEl>
                                          <p:spTgt spid="2337"/>
                                        </p:tgtEl>
                                      </p:cBhvr>
                                    </p:animEffect>
                                  </p:childTnLst>
                                </p:cTn>
                              </p:par>
                              <p:par>
                                <p:cTn fill="hold" nodeType="withEffect" presetClass="entr" presetID="10" presetSubtype="0">
                                  <p:stCondLst>
                                    <p:cond delay="0"/>
                                  </p:stCondLst>
                                  <p:childTnLst>
                                    <p:set>
                                      <p:cBhvr>
                                        <p:cTn dur="1" fill="hold">
                                          <p:stCondLst>
                                            <p:cond delay="0"/>
                                          </p:stCondLst>
                                        </p:cTn>
                                        <p:tgtEl>
                                          <p:spTgt spid="2338"/>
                                        </p:tgtEl>
                                        <p:attrNameLst>
                                          <p:attrName>style.visibility</p:attrName>
                                        </p:attrNameLst>
                                      </p:cBhvr>
                                      <p:to>
                                        <p:strVal val="visible"/>
                                      </p:to>
                                    </p:set>
                                    <p:animEffect filter="fade" transition="in">
                                      <p:cBhvr>
                                        <p:cTn dur="1000"/>
                                        <p:tgtEl>
                                          <p:spTgt spid="2338"/>
                                        </p:tgtEl>
                                      </p:cBhvr>
                                    </p:animEffect>
                                  </p:childTnLst>
                                </p:cTn>
                              </p:par>
                              <p:par>
                                <p:cTn fill="hold" nodeType="withEffect" presetClass="entr" presetID="10" presetSubtype="0">
                                  <p:stCondLst>
                                    <p:cond delay="0"/>
                                  </p:stCondLst>
                                  <p:childTnLst>
                                    <p:set>
                                      <p:cBhvr>
                                        <p:cTn dur="1" fill="hold">
                                          <p:stCondLst>
                                            <p:cond delay="0"/>
                                          </p:stCondLst>
                                        </p:cTn>
                                        <p:tgtEl>
                                          <p:spTgt spid="2339"/>
                                        </p:tgtEl>
                                        <p:attrNameLst>
                                          <p:attrName>style.visibility</p:attrName>
                                        </p:attrNameLst>
                                      </p:cBhvr>
                                      <p:to>
                                        <p:strVal val="visible"/>
                                      </p:to>
                                    </p:set>
                                    <p:animEffect filter="fade" transition="in">
                                      <p:cBhvr>
                                        <p:cTn dur="1000"/>
                                        <p:tgtEl>
                                          <p:spTgt spid="2339"/>
                                        </p:tgtEl>
                                      </p:cBhvr>
                                    </p:animEffect>
                                  </p:childTnLst>
                                </p:cTn>
                              </p:par>
                              <p:par>
                                <p:cTn fill="hold" nodeType="withEffect" presetClass="entr" presetID="10" presetSubtype="0">
                                  <p:stCondLst>
                                    <p:cond delay="0"/>
                                  </p:stCondLst>
                                  <p:childTnLst>
                                    <p:set>
                                      <p:cBhvr>
                                        <p:cTn dur="1" fill="hold">
                                          <p:stCondLst>
                                            <p:cond delay="0"/>
                                          </p:stCondLst>
                                        </p:cTn>
                                        <p:tgtEl>
                                          <p:spTgt spid="2340"/>
                                        </p:tgtEl>
                                        <p:attrNameLst>
                                          <p:attrName>style.visibility</p:attrName>
                                        </p:attrNameLst>
                                      </p:cBhvr>
                                      <p:to>
                                        <p:strVal val="visible"/>
                                      </p:to>
                                    </p:set>
                                    <p:animEffect filter="fade" transition="in">
                                      <p:cBhvr>
                                        <p:cTn dur="1000"/>
                                        <p:tgtEl>
                                          <p:spTgt spid="2340"/>
                                        </p:tgtEl>
                                      </p:cBhvr>
                                    </p:animEffect>
                                  </p:childTnLst>
                                </p:cTn>
                              </p:par>
                              <p:par>
                                <p:cTn fill="hold" nodeType="withEffect" presetClass="entr" presetID="10" presetSubtype="0">
                                  <p:stCondLst>
                                    <p:cond delay="0"/>
                                  </p:stCondLst>
                                  <p:childTnLst>
                                    <p:set>
                                      <p:cBhvr>
                                        <p:cTn dur="1" fill="hold">
                                          <p:stCondLst>
                                            <p:cond delay="0"/>
                                          </p:stCondLst>
                                        </p:cTn>
                                        <p:tgtEl>
                                          <p:spTgt spid="2343"/>
                                        </p:tgtEl>
                                        <p:attrNameLst>
                                          <p:attrName>style.visibility</p:attrName>
                                        </p:attrNameLst>
                                      </p:cBhvr>
                                      <p:to>
                                        <p:strVal val="visible"/>
                                      </p:to>
                                    </p:set>
                                    <p:animEffect filter="fade" transition="in">
                                      <p:cBhvr>
                                        <p:cTn dur="1000"/>
                                        <p:tgtEl>
                                          <p:spTgt spid="2343"/>
                                        </p:tgtEl>
                                      </p:cBhvr>
                                    </p:animEffect>
                                  </p:childTnLst>
                                </p:cTn>
                              </p:par>
                              <p:par>
                                <p:cTn fill="hold" nodeType="withEffect" presetClass="entr" presetID="10" presetSubtype="0">
                                  <p:stCondLst>
                                    <p:cond delay="0"/>
                                  </p:stCondLst>
                                  <p:childTnLst>
                                    <p:set>
                                      <p:cBhvr>
                                        <p:cTn dur="1" fill="hold">
                                          <p:stCondLst>
                                            <p:cond delay="0"/>
                                          </p:stCondLst>
                                        </p:cTn>
                                        <p:tgtEl>
                                          <p:spTgt spid="2344"/>
                                        </p:tgtEl>
                                        <p:attrNameLst>
                                          <p:attrName>style.visibility</p:attrName>
                                        </p:attrNameLst>
                                      </p:cBhvr>
                                      <p:to>
                                        <p:strVal val="visible"/>
                                      </p:to>
                                    </p:set>
                                    <p:animEffect filter="fade" transition="in">
                                      <p:cBhvr>
                                        <p:cTn dur="1000"/>
                                        <p:tgtEl>
                                          <p:spTgt spid="2344"/>
                                        </p:tgtEl>
                                      </p:cBhvr>
                                    </p:animEffect>
                                  </p:childTnLst>
                                </p:cTn>
                              </p:par>
                              <p:par>
                                <p:cTn fill="hold" nodeType="withEffect" presetClass="entr" presetID="10" presetSubtype="0">
                                  <p:stCondLst>
                                    <p:cond delay="0"/>
                                  </p:stCondLst>
                                  <p:childTnLst>
                                    <p:set>
                                      <p:cBhvr>
                                        <p:cTn dur="1" fill="hold">
                                          <p:stCondLst>
                                            <p:cond delay="0"/>
                                          </p:stCondLst>
                                        </p:cTn>
                                        <p:tgtEl>
                                          <p:spTgt spid="2345"/>
                                        </p:tgtEl>
                                        <p:attrNameLst>
                                          <p:attrName>style.visibility</p:attrName>
                                        </p:attrNameLst>
                                      </p:cBhvr>
                                      <p:to>
                                        <p:strVal val="visible"/>
                                      </p:to>
                                    </p:set>
                                    <p:animEffect filter="fade" transition="in">
                                      <p:cBhvr>
                                        <p:cTn dur="1000"/>
                                        <p:tgtEl>
                                          <p:spTgt spid="2345"/>
                                        </p:tgtEl>
                                      </p:cBhvr>
                                    </p:animEffect>
                                  </p:childTnLst>
                                </p:cTn>
                              </p:par>
                              <p:par>
                                <p:cTn fill="hold" nodeType="withEffect" presetClass="entr" presetID="10" presetSubtype="0">
                                  <p:stCondLst>
                                    <p:cond delay="0"/>
                                  </p:stCondLst>
                                  <p:childTnLst>
                                    <p:set>
                                      <p:cBhvr>
                                        <p:cTn dur="1" fill="hold">
                                          <p:stCondLst>
                                            <p:cond delay="0"/>
                                          </p:stCondLst>
                                        </p:cTn>
                                        <p:tgtEl>
                                          <p:spTgt spid="2346"/>
                                        </p:tgtEl>
                                        <p:attrNameLst>
                                          <p:attrName>style.visibility</p:attrName>
                                        </p:attrNameLst>
                                      </p:cBhvr>
                                      <p:to>
                                        <p:strVal val="visible"/>
                                      </p:to>
                                    </p:set>
                                    <p:animEffect filter="fade" transition="in">
                                      <p:cBhvr>
                                        <p:cTn dur="1000"/>
                                        <p:tgtEl>
                                          <p:spTgt spid="2346"/>
                                        </p:tgtEl>
                                      </p:cBhvr>
                                    </p:animEffect>
                                  </p:childTnLst>
                                </p:cTn>
                              </p:par>
                              <p:par>
                                <p:cTn fill="hold" nodeType="withEffect" presetClass="entr" presetID="10" presetSubtype="0">
                                  <p:stCondLst>
                                    <p:cond delay="0"/>
                                  </p:stCondLst>
                                  <p:childTnLst>
                                    <p:set>
                                      <p:cBhvr>
                                        <p:cTn dur="1" fill="hold">
                                          <p:stCondLst>
                                            <p:cond delay="0"/>
                                          </p:stCondLst>
                                        </p:cTn>
                                        <p:tgtEl>
                                          <p:spTgt spid="2347"/>
                                        </p:tgtEl>
                                        <p:attrNameLst>
                                          <p:attrName>style.visibility</p:attrName>
                                        </p:attrNameLst>
                                      </p:cBhvr>
                                      <p:to>
                                        <p:strVal val="visible"/>
                                      </p:to>
                                    </p:set>
                                    <p:animEffect filter="fade" transition="in">
                                      <p:cBhvr>
                                        <p:cTn dur="1000"/>
                                        <p:tgtEl>
                                          <p:spTgt spid="2347"/>
                                        </p:tgtEl>
                                      </p:cBhvr>
                                    </p:animEffect>
                                  </p:childTnLst>
                                </p:cTn>
                              </p:par>
                              <p:par>
                                <p:cTn fill="hold" nodeType="withEffect" presetClass="entr" presetID="10" presetSubtype="0">
                                  <p:stCondLst>
                                    <p:cond delay="0"/>
                                  </p:stCondLst>
                                  <p:childTnLst>
                                    <p:set>
                                      <p:cBhvr>
                                        <p:cTn dur="1" fill="hold">
                                          <p:stCondLst>
                                            <p:cond delay="0"/>
                                          </p:stCondLst>
                                        </p:cTn>
                                        <p:tgtEl>
                                          <p:spTgt spid="2348"/>
                                        </p:tgtEl>
                                        <p:attrNameLst>
                                          <p:attrName>style.visibility</p:attrName>
                                        </p:attrNameLst>
                                      </p:cBhvr>
                                      <p:to>
                                        <p:strVal val="visible"/>
                                      </p:to>
                                    </p:set>
                                    <p:animEffect filter="fade" transition="in">
                                      <p:cBhvr>
                                        <p:cTn dur="1000"/>
                                        <p:tgtEl>
                                          <p:spTgt spid="2348"/>
                                        </p:tgtEl>
                                      </p:cBhvr>
                                    </p:animEffect>
                                  </p:childTnLst>
                                </p:cTn>
                              </p:par>
                              <p:par>
                                <p:cTn fill="hold" nodeType="withEffect" presetClass="entr" presetID="10" presetSubtype="0">
                                  <p:stCondLst>
                                    <p:cond delay="0"/>
                                  </p:stCondLst>
                                  <p:childTnLst>
                                    <p:set>
                                      <p:cBhvr>
                                        <p:cTn dur="1" fill="hold">
                                          <p:stCondLst>
                                            <p:cond delay="0"/>
                                          </p:stCondLst>
                                        </p:cTn>
                                        <p:tgtEl>
                                          <p:spTgt spid="2349"/>
                                        </p:tgtEl>
                                        <p:attrNameLst>
                                          <p:attrName>style.visibility</p:attrName>
                                        </p:attrNameLst>
                                      </p:cBhvr>
                                      <p:to>
                                        <p:strVal val="visible"/>
                                      </p:to>
                                    </p:set>
                                    <p:animEffect filter="fade" transition="in">
                                      <p:cBhvr>
                                        <p:cTn dur="1000"/>
                                        <p:tgtEl>
                                          <p:spTgt spid="2349"/>
                                        </p:tgtEl>
                                      </p:cBhvr>
                                    </p:animEffect>
                                  </p:childTnLst>
                                </p:cTn>
                              </p:par>
                              <p:par>
                                <p:cTn fill="hold" nodeType="withEffect" presetClass="entr" presetID="10" presetSubtype="0">
                                  <p:stCondLst>
                                    <p:cond delay="0"/>
                                  </p:stCondLst>
                                  <p:childTnLst>
                                    <p:set>
                                      <p:cBhvr>
                                        <p:cTn dur="1" fill="hold">
                                          <p:stCondLst>
                                            <p:cond delay="0"/>
                                          </p:stCondLst>
                                        </p:cTn>
                                        <p:tgtEl>
                                          <p:spTgt spid="2350"/>
                                        </p:tgtEl>
                                        <p:attrNameLst>
                                          <p:attrName>style.visibility</p:attrName>
                                        </p:attrNameLst>
                                      </p:cBhvr>
                                      <p:to>
                                        <p:strVal val="visible"/>
                                      </p:to>
                                    </p:set>
                                    <p:animEffect filter="fade" transition="in">
                                      <p:cBhvr>
                                        <p:cTn dur="1000"/>
                                        <p:tgtEl>
                                          <p:spTgt spid="2350"/>
                                        </p:tgtEl>
                                      </p:cBhvr>
                                    </p:animEffect>
                                  </p:childTnLst>
                                </p:cTn>
                              </p:par>
                              <p:par>
                                <p:cTn fill="hold" nodeType="withEffect" presetClass="entr" presetID="10" presetSubtype="0">
                                  <p:stCondLst>
                                    <p:cond delay="0"/>
                                  </p:stCondLst>
                                  <p:childTnLst>
                                    <p:set>
                                      <p:cBhvr>
                                        <p:cTn dur="1" fill="hold">
                                          <p:stCondLst>
                                            <p:cond delay="0"/>
                                          </p:stCondLst>
                                        </p:cTn>
                                        <p:tgtEl>
                                          <p:spTgt spid="2351"/>
                                        </p:tgtEl>
                                        <p:attrNameLst>
                                          <p:attrName>style.visibility</p:attrName>
                                        </p:attrNameLst>
                                      </p:cBhvr>
                                      <p:to>
                                        <p:strVal val="visible"/>
                                      </p:to>
                                    </p:set>
                                    <p:animEffect filter="fade" transition="in">
                                      <p:cBhvr>
                                        <p:cTn dur="1000"/>
                                        <p:tgtEl>
                                          <p:spTgt spid="2351"/>
                                        </p:tgtEl>
                                      </p:cBhvr>
                                    </p:animEffect>
                                  </p:childTnLst>
                                </p:cTn>
                              </p:par>
                              <p:par>
                                <p:cTn fill="hold" nodeType="withEffect" presetClass="entr" presetID="10" presetSubtype="0">
                                  <p:stCondLst>
                                    <p:cond delay="0"/>
                                  </p:stCondLst>
                                  <p:childTnLst>
                                    <p:set>
                                      <p:cBhvr>
                                        <p:cTn dur="1" fill="hold">
                                          <p:stCondLst>
                                            <p:cond delay="0"/>
                                          </p:stCondLst>
                                        </p:cTn>
                                        <p:tgtEl>
                                          <p:spTgt spid="2352"/>
                                        </p:tgtEl>
                                        <p:attrNameLst>
                                          <p:attrName>style.visibility</p:attrName>
                                        </p:attrNameLst>
                                      </p:cBhvr>
                                      <p:to>
                                        <p:strVal val="visible"/>
                                      </p:to>
                                    </p:set>
                                    <p:animEffect filter="fade" transition="in">
                                      <p:cBhvr>
                                        <p:cTn dur="1000"/>
                                        <p:tgtEl>
                                          <p:spTgt spid="2352"/>
                                        </p:tgtEl>
                                      </p:cBhvr>
                                    </p:animEffect>
                                  </p:childTnLst>
                                </p:cTn>
                              </p:par>
                              <p:par>
                                <p:cTn fill="hold" nodeType="withEffect" presetClass="entr" presetID="10" presetSubtype="0">
                                  <p:stCondLst>
                                    <p:cond delay="0"/>
                                  </p:stCondLst>
                                  <p:childTnLst>
                                    <p:set>
                                      <p:cBhvr>
                                        <p:cTn dur="1" fill="hold">
                                          <p:stCondLst>
                                            <p:cond delay="0"/>
                                          </p:stCondLst>
                                        </p:cTn>
                                        <p:tgtEl>
                                          <p:spTgt spid="2353"/>
                                        </p:tgtEl>
                                        <p:attrNameLst>
                                          <p:attrName>style.visibility</p:attrName>
                                        </p:attrNameLst>
                                      </p:cBhvr>
                                      <p:to>
                                        <p:strVal val="visible"/>
                                      </p:to>
                                    </p:set>
                                    <p:animEffect filter="fade" transition="in">
                                      <p:cBhvr>
                                        <p:cTn dur="1000"/>
                                        <p:tgtEl>
                                          <p:spTgt spid="2353"/>
                                        </p:tgtEl>
                                      </p:cBhvr>
                                    </p:animEffect>
                                  </p:childTnLst>
                                </p:cTn>
                              </p:par>
                              <p:par>
                                <p:cTn fill="hold" nodeType="withEffect" presetClass="entr" presetID="10" presetSubtype="0">
                                  <p:stCondLst>
                                    <p:cond delay="0"/>
                                  </p:stCondLst>
                                  <p:childTnLst>
                                    <p:set>
                                      <p:cBhvr>
                                        <p:cTn dur="1" fill="hold">
                                          <p:stCondLst>
                                            <p:cond delay="0"/>
                                          </p:stCondLst>
                                        </p:cTn>
                                        <p:tgtEl>
                                          <p:spTgt spid="2354"/>
                                        </p:tgtEl>
                                        <p:attrNameLst>
                                          <p:attrName>style.visibility</p:attrName>
                                        </p:attrNameLst>
                                      </p:cBhvr>
                                      <p:to>
                                        <p:strVal val="visible"/>
                                      </p:to>
                                    </p:set>
                                    <p:animEffect filter="fade" transition="in">
                                      <p:cBhvr>
                                        <p:cTn dur="1000"/>
                                        <p:tgtEl>
                                          <p:spTgt spid="2354"/>
                                        </p:tgtEl>
                                      </p:cBhvr>
                                    </p:animEffect>
                                  </p:childTnLst>
                                </p:cTn>
                              </p:par>
                              <p:par>
                                <p:cTn fill="hold" nodeType="withEffect" presetClass="entr" presetID="10" presetSubtype="0">
                                  <p:stCondLst>
                                    <p:cond delay="0"/>
                                  </p:stCondLst>
                                  <p:childTnLst>
                                    <p:set>
                                      <p:cBhvr>
                                        <p:cTn dur="1" fill="hold">
                                          <p:stCondLst>
                                            <p:cond delay="0"/>
                                          </p:stCondLst>
                                        </p:cTn>
                                        <p:tgtEl>
                                          <p:spTgt spid="2355"/>
                                        </p:tgtEl>
                                        <p:attrNameLst>
                                          <p:attrName>style.visibility</p:attrName>
                                        </p:attrNameLst>
                                      </p:cBhvr>
                                      <p:to>
                                        <p:strVal val="visible"/>
                                      </p:to>
                                    </p:set>
                                    <p:animEffect filter="fade" transition="in">
                                      <p:cBhvr>
                                        <p:cTn dur="1000"/>
                                        <p:tgtEl>
                                          <p:spTgt spid="2355"/>
                                        </p:tgtEl>
                                      </p:cBhvr>
                                    </p:animEffect>
                                  </p:childTnLst>
                                </p:cTn>
                              </p:par>
                              <p:par>
                                <p:cTn fill="hold" nodeType="withEffect" presetClass="entr" presetID="10" presetSubtype="0">
                                  <p:stCondLst>
                                    <p:cond delay="0"/>
                                  </p:stCondLst>
                                  <p:childTnLst>
                                    <p:set>
                                      <p:cBhvr>
                                        <p:cTn dur="1" fill="hold">
                                          <p:stCondLst>
                                            <p:cond delay="0"/>
                                          </p:stCondLst>
                                        </p:cTn>
                                        <p:tgtEl>
                                          <p:spTgt spid="2356"/>
                                        </p:tgtEl>
                                        <p:attrNameLst>
                                          <p:attrName>style.visibility</p:attrName>
                                        </p:attrNameLst>
                                      </p:cBhvr>
                                      <p:to>
                                        <p:strVal val="visible"/>
                                      </p:to>
                                    </p:set>
                                    <p:animEffect filter="fade" transition="in">
                                      <p:cBhvr>
                                        <p:cTn dur="1000"/>
                                        <p:tgtEl>
                                          <p:spTgt spid="2356"/>
                                        </p:tgtEl>
                                      </p:cBhvr>
                                    </p:animEffect>
                                  </p:childTnLst>
                                </p:cTn>
                              </p:par>
                              <p:par>
                                <p:cTn fill="hold" nodeType="withEffect" presetClass="entr" presetID="10" presetSubtype="0">
                                  <p:stCondLst>
                                    <p:cond delay="0"/>
                                  </p:stCondLst>
                                  <p:childTnLst>
                                    <p:set>
                                      <p:cBhvr>
                                        <p:cTn dur="1" fill="hold">
                                          <p:stCondLst>
                                            <p:cond delay="0"/>
                                          </p:stCondLst>
                                        </p:cTn>
                                        <p:tgtEl>
                                          <p:spTgt spid="2357"/>
                                        </p:tgtEl>
                                        <p:attrNameLst>
                                          <p:attrName>style.visibility</p:attrName>
                                        </p:attrNameLst>
                                      </p:cBhvr>
                                      <p:to>
                                        <p:strVal val="visible"/>
                                      </p:to>
                                    </p:set>
                                    <p:animEffect filter="fade" transition="in">
                                      <p:cBhvr>
                                        <p:cTn dur="1000"/>
                                        <p:tgtEl>
                                          <p:spTgt spid="2357"/>
                                        </p:tgtEl>
                                      </p:cBhvr>
                                    </p:animEffect>
                                  </p:childTnLst>
                                </p:cTn>
                              </p:par>
                              <p:par>
                                <p:cTn fill="hold" nodeType="withEffect" presetClass="entr" presetID="10" presetSubtype="0">
                                  <p:stCondLst>
                                    <p:cond delay="0"/>
                                  </p:stCondLst>
                                  <p:childTnLst>
                                    <p:set>
                                      <p:cBhvr>
                                        <p:cTn dur="1" fill="hold">
                                          <p:stCondLst>
                                            <p:cond delay="0"/>
                                          </p:stCondLst>
                                        </p:cTn>
                                        <p:tgtEl>
                                          <p:spTgt spid="2358"/>
                                        </p:tgtEl>
                                        <p:attrNameLst>
                                          <p:attrName>style.visibility</p:attrName>
                                        </p:attrNameLst>
                                      </p:cBhvr>
                                      <p:to>
                                        <p:strVal val="visible"/>
                                      </p:to>
                                    </p:set>
                                    <p:animEffect filter="fade" transition="in">
                                      <p:cBhvr>
                                        <p:cTn dur="1000"/>
                                        <p:tgtEl>
                                          <p:spTgt spid="2358"/>
                                        </p:tgtEl>
                                      </p:cBhvr>
                                    </p:animEffect>
                                  </p:childTnLst>
                                </p:cTn>
                              </p:par>
                              <p:par>
                                <p:cTn fill="hold" nodeType="withEffect" presetClass="entr" presetID="10" presetSubtype="0">
                                  <p:stCondLst>
                                    <p:cond delay="0"/>
                                  </p:stCondLst>
                                  <p:childTnLst>
                                    <p:set>
                                      <p:cBhvr>
                                        <p:cTn dur="1" fill="hold">
                                          <p:stCondLst>
                                            <p:cond delay="0"/>
                                          </p:stCondLst>
                                        </p:cTn>
                                        <p:tgtEl>
                                          <p:spTgt spid="2359"/>
                                        </p:tgtEl>
                                        <p:attrNameLst>
                                          <p:attrName>style.visibility</p:attrName>
                                        </p:attrNameLst>
                                      </p:cBhvr>
                                      <p:to>
                                        <p:strVal val="visible"/>
                                      </p:to>
                                    </p:set>
                                    <p:animEffect filter="fade" transition="in">
                                      <p:cBhvr>
                                        <p:cTn dur="1000"/>
                                        <p:tgtEl>
                                          <p:spTgt spid="2359"/>
                                        </p:tgtEl>
                                      </p:cBhvr>
                                    </p:animEffect>
                                  </p:childTnLst>
                                </p:cTn>
                              </p:par>
                              <p:par>
                                <p:cTn fill="hold" nodeType="withEffect" presetClass="entr" presetID="10" presetSubtype="0">
                                  <p:stCondLst>
                                    <p:cond delay="0"/>
                                  </p:stCondLst>
                                  <p:childTnLst>
                                    <p:set>
                                      <p:cBhvr>
                                        <p:cTn dur="1" fill="hold">
                                          <p:stCondLst>
                                            <p:cond delay="0"/>
                                          </p:stCondLst>
                                        </p:cTn>
                                        <p:tgtEl>
                                          <p:spTgt spid="2360"/>
                                        </p:tgtEl>
                                        <p:attrNameLst>
                                          <p:attrName>style.visibility</p:attrName>
                                        </p:attrNameLst>
                                      </p:cBhvr>
                                      <p:to>
                                        <p:strVal val="visible"/>
                                      </p:to>
                                    </p:set>
                                    <p:animEffect filter="fade" transition="in">
                                      <p:cBhvr>
                                        <p:cTn dur="1000"/>
                                        <p:tgtEl>
                                          <p:spTgt spid="2360"/>
                                        </p:tgtEl>
                                      </p:cBhvr>
                                    </p:animEffect>
                                  </p:childTnLst>
                                </p:cTn>
                              </p:par>
                              <p:par>
                                <p:cTn fill="hold" nodeType="withEffect" presetClass="entr" presetID="10" presetSubtype="0">
                                  <p:stCondLst>
                                    <p:cond delay="0"/>
                                  </p:stCondLst>
                                  <p:childTnLst>
                                    <p:set>
                                      <p:cBhvr>
                                        <p:cTn dur="1" fill="hold">
                                          <p:stCondLst>
                                            <p:cond delay="0"/>
                                          </p:stCondLst>
                                        </p:cTn>
                                        <p:tgtEl>
                                          <p:spTgt spid="2361"/>
                                        </p:tgtEl>
                                        <p:attrNameLst>
                                          <p:attrName>style.visibility</p:attrName>
                                        </p:attrNameLst>
                                      </p:cBhvr>
                                      <p:to>
                                        <p:strVal val="visible"/>
                                      </p:to>
                                    </p:set>
                                    <p:animEffect filter="fade" transition="in">
                                      <p:cBhvr>
                                        <p:cTn dur="1000"/>
                                        <p:tgtEl>
                                          <p:spTgt spid="2361"/>
                                        </p:tgtEl>
                                      </p:cBhvr>
                                    </p:animEffect>
                                  </p:childTnLst>
                                </p:cTn>
                              </p:par>
                              <p:par>
                                <p:cTn fill="hold" nodeType="withEffect" presetClass="entr" presetID="10" presetSubtype="0">
                                  <p:stCondLst>
                                    <p:cond delay="0"/>
                                  </p:stCondLst>
                                  <p:childTnLst>
                                    <p:set>
                                      <p:cBhvr>
                                        <p:cTn dur="1" fill="hold">
                                          <p:stCondLst>
                                            <p:cond delay="0"/>
                                          </p:stCondLst>
                                        </p:cTn>
                                        <p:tgtEl>
                                          <p:spTgt spid="2362"/>
                                        </p:tgtEl>
                                        <p:attrNameLst>
                                          <p:attrName>style.visibility</p:attrName>
                                        </p:attrNameLst>
                                      </p:cBhvr>
                                      <p:to>
                                        <p:strVal val="visible"/>
                                      </p:to>
                                    </p:set>
                                    <p:animEffect filter="fade" transition="in">
                                      <p:cBhvr>
                                        <p:cTn dur="1000"/>
                                        <p:tgtEl>
                                          <p:spTgt spid="2362"/>
                                        </p:tgtEl>
                                      </p:cBhvr>
                                    </p:animEffect>
                                  </p:childTnLst>
                                </p:cTn>
                              </p:par>
                              <p:par>
                                <p:cTn fill="hold" nodeType="withEffect" presetClass="entr" presetID="10" presetSubtype="0">
                                  <p:stCondLst>
                                    <p:cond delay="0"/>
                                  </p:stCondLst>
                                  <p:childTnLst>
                                    <p:set>
                                      <p:cBhvr>
                                        <p:cTn dur="1" fill="hold">
                                          <p:stCondLst>
                                            <p:cond delay="0"/>
                                          </p:stCondLst>
                                        </p:cTn>
                                        <p:tgtEl>
                                          <p:spTgt spid="2363"/>
                                        </p:tgtEl>
                                        <p:attrNameLst>
                                          <p:attrName>style.visibility</p:attrName>
                                        </p:attrNameLst>
                                      </p:cBhvr>
                                      <p:to>
                                        <p:strVal val="visible"/>
                                      </p:to>
                                    </p:set>
                                    <p:animEffect filter="fade" transition="in">
                                      <p:cBhvr>
                                        <p:cTn dur="1000"/>
                                        <p:tgtEl>
                                          <p:spTgt spid="2363"/>
                                        </p:tgtEl>
                                      </p:cBhvr>
                                    </p:animEffect>
                                  </p:childTnLst>
                                </p:cTn>
                              </p:par>
                              <p:par>
                                <p:cTn fill="hold" nodeType="withEffect" presetClass="entr" presetID="10" presetSubtype="0">
                                  <p:stCondLst>
                                    <p:cond delay="0"/>
                                  </p:stCondLst>
                                  <p:childTnLst>
                                    <p:set>
                                      <p:cBhvr>
                                        <p:cTn dur="1" fill="hold">
                                          <p:stCondLst>
                                            <p:cond delay="0"/>
                                          </p:stCondLst>
                                        </p:cTn>
                                        <p:tgtEl>
                                          <p:spTgt spid="2364"/>
                                        </p:tgtEl>
                                        <p:attrNameLst>
                                          <p:attrName>style.visibility</p:attrName>
                                        </p:attrNameLst>
                                      </p:cBhvr>
                                      <p:to>
                                        <p:strVal val="visible"/>
                                      </p:to>
                                    </p:set>
                                    <p:animEffect filter="fade" transition="in">
                                      <p:cBhvr>
                                        <p:cTn dur="1000"/>
                                        <p:tgtEl>
                                          <p:spTgt spid="2364"/>
                                        </p:tgtEl>
                                      </p:cBhvr>
                                    </p:animEffect>
                                  </p:childTnLst>
                                </p:cTn>
                              </p:par>
                              <p:par>
                                <p:cTn fill="hold" nodeType="withEffect" presetClass="entr" presetID="10" presetSubtype="0">
                                  <p:stCondLst>
                                    <p:cond delay="0"/>
                                  </p:stCondLst>
                                  <p:childTnLst>
                                    <p:set>
                                      <p:cBhvr>
                                        <p:cTn dur="1" fill="hold">
                                          <p:stCondLst>
                                            <p:cond delay="0"/>
                                          </p:stCondLst>
                                        </p:cTn>
                                        <p:tgtEl>
                                          <p:spTgt spid="2365"/>
                                        </p:tgtEl>
                                        <p:attrNameLst>
                                          <p:attrName>style.visibility</p:attrName>
                                        </p:attrNameLst>
                                      </p:cBhvr>
                                      <p:to>
                                        <p:strVal val="visible"/>
                                      </p:to>
                                    </p:set>
                                    <p:animEffect filter="fade" transition="in">
                                      <p:cBhvr>
                                        <p:cTn dur="1000"/>
                                        <p:tgtEl>
                                          <p:spTgt spid="2365"/>
                                        </p:tgtEl>
                                      </p:cBhvr>
                                    </p:animEffect>
                                  </p:childTnLst>
                                </p:cTn>
                              </p:par>
                              <p:par>
                                <p:cTn fill="hold" nodeType="withEffect" presetClass="entr" presetID="10" presetSubtype="0">
                                  <p:stCondLst>
                                    <p:cond delay="0"/>
                                  </p:stCondLst>
                                  <p:childTnLst>
                                    <p:set>
                                      <p:cBhvr>
                                        <p:cTn dur="1" fill="hold">
                                          <p:stCondLst>
                                            <p:cond delay="0"/>
                                          </p:stCondLst>
                                        </p:cTn>
                                        <p:tgtEl>
                                          <p:spTgt spid="2366"/>
                                        </p:tgtEl>
                                        <p:attrNameLst>
                                          <p:attrName>style.visibility</p:attrName>
                                        </p:attrNameLst>
                                      </p:cBhvr>
                                      <p:to>
                                        <p:strVal val="visible"/>
                                      </p:to>
                                    </p:set>
                                    <p:animEffect filter="fade" transition="in">
                                      <p:cBhvr>
                                        <p:cTn dur="1000"/>
                                        <p:tgtEl>
                                          <p:spTgt spid="2366"/>
                                        </p:tgtEl>
                                      </p:cBhvr>
                                    </p:animEffect>
                                  </p:childTnLst>
                                </p:cTn>
                              </p:par>
                              <p:par>
                                <p:cTn fill="hold" nodeType="withEffect" presetClass="entr" presetID="10" presetSubtype="0">
                                  <p:stCondLst>
                                    <p:cond delay="0"/>
                                  </p:stCondLst>
                                  <p:childTnLst>
                                    <p:set>
                                      <p:cBhvr>
                                        <p:cTn dur="1" fill="hold">
                                          <p:stCondLst>
                                            <p:cond delay="0"/>
                                          </p:stCondLst>
                                        </p:cTn>
                                        <p:tgtEl>
                                          <p:spTgt spid="2367"/>
                                        </p:tgtEl>
                                        <p:attrNameLst>
                                          <p:attrName>style.visibility</p:attrName>
                                        </p:attrNameLst>
                                      </p:cBhvr>
                                      <p:to>
                                        <p:strVal val="visible"/>
                                      </p:to>
                                    </p:set>
                                    <p:animEffect filter="fade" transition="in">
                                      <p:cBhvr>
                                        <p:cTn dur="1000"/>
                                        <p:tgtEl>
                                          <p:spTgt spid="2367"/>
                                        </p:tgtEl>
                                      </p:cBhvr>
                                    </p:animEffect>
                                  </p:childTnLst>
                                </p:cTn>
                              </p:par>
                              <p:par>
                                <p:cTn fill="hold" nodeType="withEffect" presetClass="entr" presetID="10" presetSubtype="0">
                                  <p:stCondLst>
                                    <p:cond delay="0"/>
                                  </p:stCondLst>
                                  <p:childTnLst>
                                    <p:set>
                                      <p:cBhvr>
                                        <p:cTn dur="1" fill="hold">
                                          <p:stCondLst>
                                            <p:cond delay="0"/>
                                          </p:stCondLst>
                                        </p:cTn>
                                        <p:tgtEl>
                                          <p:spTgt spid="2368"/>
                                        </p:tgtEl>
                                        <p:attrNameLst>
                                          <p:attrName>style.visibility</p:attrName>
                                        </p:attrNameLst>
                                      </p:cBhvr>
                                      <p:to>
                                        <p:strVal val="visible"/>
                                      </p:to>
                                    </p:set>
                                    <p:animEffect filter="fade" transition="in">
                                      <p:cBhvr>
                                        <p:cTn dur="1000"/>
                                        <p:tgtEl>
                                          <p:spTgt spid="2368"/>
                                        </p:tgtEl>
                                      </p:cBhvr>
                                    </p:animEffect>
                                  </p:childTnLst>
                                </p:cTn>
                              </p:par>
                              <p:par>
                                <p:cTn fill="hold" nodeType="withEffect" presetClass="entr" presetID="10" presetSubtype="0">
                                  <p:stCondLst>
                                    <p:cond delay="0"/>
                                  </p:stCondLst>
                                  <p:childTnLst>
                                    <p:set>
                                      <p:cBhvr>
                                        <p:cTn dur="1" fill="hold">
                                          <p:stCondLst>
                                            <p:cond delay="0"/>
                                          </p:stCondLst>
                                        </p:cTn>
                                        <p:tgtEl>
                                          <p:spTgt spid="2369"/>
                                        </p:tgtEl>
                                        <p:attrNameLst>
                                          <p:attrName>style.visibility</p:attrName>
                                        </p:attrNameLst>
                                      </p:cBhvr>
                                      <p:to>
                                        <p:strVal val="visible"/>
                                      </p:to>
                                    </p:set>
                                    <p:animEffect filter="fade" transition="in">
                                      <p:cBhvr>
                                        <p:cTn dur="1000"/>
                                        <p:tgtEl>
                                          <p:spTgt spid="2369"/>
                                        </p:tgtEl>
                                      </p:cBhvr>
                                    </p:animEffect>
                                  </p:childTnLst>
                                </p:cTn>
                              </p:par>
                              <p:par>
                                <p:cTn fill="hold" nodeType="withEffect" presetClass="entr" presetID="10" presetSubtype="0">
                                  <p:stCondLst>
                                    <p:cond delay="0"/>
                                  </p:stCondLst>
                                  <p:childTnLst>
                                    <p:set>
                                      <p:cBhvr>
                                        <p:cTn dur="1" fill="hold">
                                          <p:stCondLst>
                                            <p:cond delay="0"/>
                                          </p:stCondLst>
                                        </p:cTn>
                                        <p:tgtEl>
                                          <p:spTgt spid="2370"/>
                                        </p:tgtEl>
                                        <p:attrNameLst>
                                          <p:attrName>style.visibility</p:attrName>
                                        </p:attrNameLst>
                                      </p:cBhvr>
                                      <p:to>
                                        <p:strVal val="visible"/>
                                      </p:to>
                                    </p:set>
                                    <p:animEffect filter="fade" transition="in">
                                      <p:cBhvr>
                                        <p:cTn dur="1000"/>
                                        <p:tgtEl>
                                          <p:spTgt spid="2370"/>
                                        </p:tgtEl>
                                      </p:cBhvr>
                                    </p:animEffect>
                                  </p:childTnLst>
                                </p:cTn>
                              </p:par>
                              <p:par>
                                <p:cTn fill="hold" nodeType="withEffect" presetClass="entr" presetID="10" presetSubtype="0">
                                  <p:stCondLst>
                                    <p:cond delay="0"/>
                                  </p:stCondLst>
                                  <p:childTnLst>
                                    <p:set>
                                      <p:cBhvr>
                                        <p:cTn dur="1" fill="hold">
                                          <p:stCondLst>
                                            <p:cond delay="0"/>
                                          </p:stCondLst>
                                        </p:cTn>
                                        <p:tgtEl>
                                          <p:spTgt spid="2371"/>
                                        </p:tgtEl>
                                        <p:attrNameLst>
                                          <p:attrName>style.visibility</p:attrName>
                                        </p:attrNameLst>
                                      </p:cBhvr>
                                      <p:to>
                                        <p:strVal val="visible"/>
                                      </p:to>
                                    </p:set>
                                    <p:animEffect filter="fade" transition="in">
                                      <p:cBhvr>
                                        <p:cTn dur="1000"/>
                                        <p:tgtEl>
                                          <p:spTgt spid="2371"/>
                                        </p:tgtEl>
                                      </p:cBhvr>
                                    </p:animEffect>
                                  </p:childTnLst>
                                </p:cTn>
                              </p:par>
                              <p:par>
                                <p:cTn fill="hold" nodeType="withEffect" presetClass="entr" presetID="10" presetSubtype="0">
                                  <p:stCondLst>
                                    <p:cond delay="0"/>
                                  </p:stCondLst>
                                  <p:childTnLst>
                                    <p:set>
                                      <p:cBhvr>
                                        <p:cTn dur="1" fill="hold">
                                          <p:stCondLst>
                                            <p:cond delay="0"/>
                                          </p:stCondLst>
                                        </p:cTn>
                                        <p:tgtEl>
                                          <p:spTgt spid="2372"/>
                                        </p:tgtEl>
                                        <p:attrNameLst>
                                          <p:attrName>style.visibility</p:attrName>
                                        </p:attrNameLst>
                                      </p:cBhvr>
                                      <p:to>
                                        <p:strVal val="visible"/>
                                      </p:to>
                                    </p:set>
                                    <p:animEffect filter="fade" transition="in">
                                      <p:cBhvr>
                                        <p:cTn dur="1000"/>
                                        <p:tgtEl>
                                          <p:spTgt spid="2372"/>
                                        </p:tgtEl>
                                      </p:cBhvr>
                                    </p:animEffect>
                                  </p:childTnLst>
                                </p:cTn>
                              </p:par>
                              <p:par>
                                <p:cTn fill="hold" nodeType="withEffect" presetClass="entr" presetID="10" presetSubtype="0">
                                  <p:stCondLst>
                                    <p:cond delay="0"/>
                                  </p:stCondLst>
                                  <p:childTnLst>
                                    <p:set>
                                      <p:cBhvr>
                                        <p:cTn dur="1" fill="hold">
                                          <p:stCondLst>
                                            <p:cond delay="0"/>
                                          </p:stCondLst>
                                        </p:cTn>
                                        <p:tgtEl>
                                          <p:spTgt spid="2373"/>
                                        </p:tgtEl>
                                        <p:attrNameLst>
                                          <p:attrName>style.visibility</p:attrName>
                                        </p:attrNameLst>
                                      </p:cBhvr>
                                      <p:to>
                                        <p:strVal val="visible"/>
                                      </p:to>
                                    </p:set>
                                    <p:animEffect filter="fade" transition="in">
                                      <p:cBhvr>
                                        <p:cTn dur="1000"/>
                                        <p:tgtEl>
                                          <p:spTgt spid="2373"/>
                                        </p:tgtEl>
                                      </p:cBhvr>
                                    </p:animEffect>
                                  </p:childTnLst>
                                </p:cTn>
                              </p:par>
                              <p:par>
                                <p:cTn fill="hold" nodeType="withEffect" presetClass="entr" presetID="10" presetSubtype="0">
                                  <p:stCondLst>
                                    <p:cond delay="0"/>
                                  </p:stCondLst>
                                  <p:childTnLst>
                                    <p:set>
                                      <p:cBhvr>
                                        <p:cTn dur="1" fill="hold">
                                          <p:stCondLst>
                                            <p:cond delay="0"/>
                                          </p:stCondLst>
                                        </p:cTn>
                                        <p:tgtEl>
                                          <p:spTgt spid="2374"/>
                                        </p:tgtEl>
                                        <p:attrNameLst>
                                          <p:attrName>style.visibility</p:attrName>
                                        </p:attrNameLst>
                                      </p:cBhvr>
                                      <p:to>
                                        <p:strVal val="visible"/>
                                      </p:to>
                                    </p:set>
                                    <p:animEffect filter="fade" transition="in">
                                      <p:cBhvr>
                                        <p:cTn dur="1000"/>
                                        <p:tgtEl>
                                          <p:spTgt spid="2374"/>
                                        </p:tgtEl>
                                      </p:cBhvr>
                                    </p:animEffect>
                                  </p:childTnLst>
                                </p:cTn>
                              </p:par>
                              <p:par>
                                <p:cTn fill="hold" nodeType="withEffect" presetClass="entr" presetID="10" presetSubtype="0">
                                  <p:stCondLst>
                                    <p:cond delay="0"/>
                                  </p:stCondLst>
                                  <p:childTnLst>
                                    <p:set>
                                      <p:cBhvr>
                                        <p:cTn dur="1" fill="hold">
                                          <p:stCondLst>
                                            <p:cond delay="0"/>
                                          </p:stCondLst>
                                        </p:cTn>
                                        <p:tgtEl>
                                          <p:spTgt spid="2375"/>
                                        </p:tgtEl>
                                        <p:attrNameLst>
                                          <p:attrName>style.visibility</p:attrName>
                                        </p:attrNameLst>
                                      </p:cBhvr>
                                      <p:to>
                                        <p:strVal val="visible"/>
                                      </p:to>
                                    </p:set>
                                    <p:animEffect filter="fade" transition="in">
                                      <p:cBhvr>
                                        <p:cTn dur="1000"/>
                                        <p:tgtEl>
                                          <p:spTgt spid="23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4" name="Shape 204"/>
        <p:cNvGrpSpPr/>
        <p:nvPr/>
      </p:nvGrpSpPr>
      <p:grpSpPr>
        <a:xfrm>
          <a:off x="0" y="0"/>
          <a:ext cx="0" cy="0"/>
          <a:chOff x="0" y="0"/>
          <a:chExt cx="0" cy="0"/>
        </a:xfrm>
      </p:grpSpPr>
      <p:sp>
        <p:nvSpPr>
          <p:cNvPr id="205" name="Google Shape;205;p14"/>
          <p:cNvSpPr txBox="1"/>
          <p:nvPr>
            <p:ph type="title"/>
          </p:nvPr>
        </p:nvSpPr>
        <p:spPr>
          <a:xfrm>
            <a:off x="129175" y="2459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3100" u="sng">
                <a:solidFill>
                  <a:srgbClr val="E09214"/>
                </a:solidFill>
                <a:latin typeface="Merriweather"/>
                <a:ea typeface="Merriweather"/>
                <a:cs typeface="Merriweather"/>
                <a:sym typeface="Merriweather"/>
              </a:rPr>
              <a:t>Big Data Analytics</a:t>
            </a:r>
            <a:endParaRPr b="1" sz="3100" u="sng">
              <a:solidFill>
                <a:srgbClr val="E09214"/>
              </a:solidFill>
              <a:latin typeface="Merriweather"/>
              <a:ea typeface="Merriweather"/>
              <a:cs typeface="Merriweather"/>
              <a:sym typeface="Merriweather"/>
            </a:endParaRPr>
          </a:p>
        </p:txBody>
      </p:sp>
      <p:sp>
        <p:nvSpPr>
          <p:cNvPr id="206" name="Google Shape;206;p14"/>
          <p:cNvSpPr txBox="1"/>
          <p:nvPr/>
        </p:nvSpPr>
        <p:spPr>
          <a:xfrm>
            <a:off x="437925" y="1238850"/>
            <a:ext cx="7530300" cy="20550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15000"/>
              </a:lnSpc>
              <a:spcBef>
                <a:spcPts val="0"/>
              </a:spcBef>
              <a:spcAft>
                <a:spcPts val="0"/>
              </a:spcAft>
              <a:buClr>
                <a:srgbClr val="4D5968"/>
              </a:buClr>
              <a:buSzPts val="1800"/>
              <a:buFont typeface="Average"/>
              <a:buChar char="●"/>
            </a:pPr>
            <a:r>
              <a:rPr b="0" i="0" lang="en" sz="1800" u="none" cap="none" strike="noStrike">
                <a:solidFill>
                  <a:srgbClr val="4D5968"/>
                </a:solidFill>
                <a:highlight>
                  <a:srgbClr val="FFFFFF"/>
                </a:highlight>
                <a:latin typeface="Average"/>
                <a:ea typeface="Average"/>
                <a:cs typeface="Average"/>
                <a:sym typeface="Average"/>
              </a:rPr>
              <a:t>Fraud Management Report, used in Banking Sectors to find the fraud transactions, hacking, unauthorized access to the account and so on.</a:t>
            </a:r>
            <a:endParaRPr b="0" i="0" sz="1800" u="none" cap="none" strike="noStrike">
              <a:solidFill>
                <a:srgbClr val="4D5968"/>
              </a:solidFill>
              <a:highlight>
                <a:srgbClr val="FFFFFF"/>
              </a:highlight>
              <a:latin typeface="Average"/>
              <a:ea typeface="Average"/>
              <a:cs typeface="Average"/>
              <a:sym typeface="Average"/>
            </a:endParaRPr>
          </a:p>
          <a:p>
            <a:pPr indent="-342900" lvl="0" marL="457200" marR="0" rtl="0" algn="l">
              <a:lnSpc>
                <a:spcPct val="115000"/>
              </a:lnSpc>
              <a:spcBef>
                <a:spcPts val="0"/>
              </a:spcBef>
              <a:spcAft>
                <a:spcPts val="0"/>
              </a:spcAft>
              <a:buClr>
                <a:srgbClr val="4D5968"/>
              </a:buClr>
              <a:buSzPts val="1800"/>
              <a:buFont typeface="Average"/>
              <a:buChar char="●"/>
            </a:pPr>
            <a:r>
              <a:rPr b="0" i="0" lang="en" sz="1800" u="none" cap="none" strike="noStrike">
                <a:solidFill>
                  <a:srgbClr val="4D5968"/>
                </a:solidFill>
                <a:highlight>
                  <a:srgbClr val="FFFFFF"/>
                </a:highlight>
                <a:latin typeface="Average"/>
                <a:ea typeface="Average"/>
                <a:cs typeface="Average"/>
                <a:sym typeface="Average"/>
              </a:rPr>
              <a:t>Live Tracking Report which is generally used by Transport Sectors such as Meru, Ola, Uber, and Mega to track the vehicles, customer’s requests, payment management, emergency alert and to find the daily needs and revenues and so on.</a:t>
            </a:r>
            <a:endParaRPr b="0" i="0" sz="1800" u="none" cap="none" strike="noStrike">
              <a:solidFill>
                <a:srgbClr val="000000"/>
              </a:solidFill>
              <a:highlight>
                <a:srgbClr val="FFFFFF"/>
              </a:highlight>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205"/>
                                        </p:tgtEl>
                                        <p:attrNameLst>
                                          <p:attrName>style.visibility</p:attrName>
                                        </p:attrNameLst>
                                      </p:cBhvr>
                                      <p:to>
                                        <p:strVal val="visible"/>
                                      </p:to>
                                    </p:set>
                                    <p:anim calcmode="lin" valueType="num">
                                      <p:cBhvr additive="base">
                                        <p:cTn dur="1000"/>
                                        <p:tgtEl>
                                          <p:spTgt spid="20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06"/>
                                        </p:tgtEl>
                                        <p:attrNameLst>
                                          <p:attrName>style.visibility</p:attrName>
                                        </p:attrNameLst>
                                      </p:cBhvr>
                                      <p:to>
                                        <p:strVal val="visible"/>
                                      </p:to>
                                    </p:set>
                                    <p:anim calcmode="lin" valueType="num">
                                      <p:cBhvr additive="base">
                                        <p:cTn dur="1000"/>
                                        <p:tgtEl>
                                          <p:spTgt spid="20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80" name="Shape 2380"/>
        <p:cNvGrpSpPr/>
        <p:nvPr/>
      </p:nvGrpSpPr>
      <p:grpSpPr>
        <a:xfrm>
          <a:off x="0" y="0"/>
          <a:ext cx="0" cy="0"/>
          <a:chOff x="0" y="0"/>
          <a:chExt cx="0" cy="0"/>
        </a:xfrm>
      </p:grpSpPr>
      <p:sp>
        <p:nvSpPr>
          <p:cNvPr id="2381" name="Google Shape;2381;p140"/>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u="sng">
                <a:solidFill>
                  <a:srgbClr val="E09214"/>
                </a:solidFill>
                <a:latin typeface="Merriweather"/>
                <a:ea typeface="Merriweather"/>
                <a:cs typeface="Merriweather"/>
                <a:sym typeface="Merriweather"/>
              </a:rPr>
              <a:t>HDFS Architecture</a:t>
            </a:r>
            <a:endParaRPr b="1" u="sng">
              <a:solidFill>
                <a:srgbClr val="E09214"/>
              </a:solidFill>
              <a:latin typeface="Merriweather"/>
              <a:ea typeface="Merriweather"/>
              <a:cs typeface="Merriweather"/>
              <a:sym typeface="Merriweather"/>
            </a:endParaRPr>
          </a:p>
        </p:txBody>
      </p:sp>
      <p:sp>
        <p:nvSpPr>
          <p:cNvPr id="2382" name="Google Shape;2382;p140"/>
          <p:cNvSpPr txBox="1"/>
          <p:nvPr/>
        </p:nvSpPr>
        <p:spPr>
          <a:xfrm>
            <a:off x="40800" y="654325"/>
            <a:ext cx="8831700" cy="4386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000"/>
              <a:buFont typeface="Arial"/>
              <a:buNone/>
            </a:pPr>
            <a:r>
              <a:rPr b="1" i="0" lang="en" sz="2000" u="none" cap="none" strike="noStrike">
                <a:solidFill>
                  <a:srgbClr val="000000"/>
                </a:solidFill>
                <a:latin typeface="Average"/>
                <a:ea typeface="Average"/>
                <a:cs typeface="Average"/>
                <a:sym typeface="Average"/>
              </a:rPr>
              <a:t>Advantages of Rack Awareness:</a:t>
            </a:r>
            <a:endParaRPr b="1" i="0" sz="20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000"/>
              <a:buFont typeface="Arial"/>
              <a:buNone/>
            </a:pPr>
            <a:r>
              <a:t/>
            </a:r>
            <a:endParaRPr b="1" i="0" sz="2000" u="none" cap="none" strike="noStrike">
              <a:solidFill>
                <a:srgbClr val="000000"/>
              </a:solidFill>
              <a:latin typeface="Average"/>
              <a:ea typeface="Average"/>
              <a:cs typeface="Average"/>
              <a:sym typeface="Average"/>
            </a:endParaRPr>
          </a:p>
          <a:p>
            <a:pPr indent="-355600" lvl="0" marL="457200" marR="0" rtl="0" algn="l">
              <a:lnSpc>
                <a:spcPct val="115000"/>
              </a:lnSpc>
              <a:spcBef>
                <a:spcPts val="0"/>
              </a:spcBef>
              <a:spcAft>
                <a:spcPts val="0"/>
              </a:spcAft>
              <a:buClr>
                <a:srgbClr val="000000"/>
              </a:buClr>
              <a:buSzPts val="2000"/>
              <a:buFont typeface="Average"/>
              <a:buAutoNum type="arabicPeriod"/>
            </a:pPr>
            <a:r>
              <a:rPr b="0" i="0" lang="en" sz="2000" u="none" cap="none" strike="noStrike">
                <a:solidFill>
                  <a:srgbClr val="000000"/>
                </a:solidFill>
                <a:latin typeface="Average"/>
                <a:ea typeface="Average"/>
                <a:cs typeface="Average"/>
                <a:sym typeface="Average"/>
              </a:rPr>
              <a:t>To improve Network Performance:</a:t>
            </a:r>
            <a:endParaRPr b="0" i="0" sz="20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            All racks connected with core switch, Same rack having bandwidth comparing to different rack.</a:t>
            </a:r>
            <a:endParaRPr b="0" i="0" sz="20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Average"/>
              <a:ea typeface="Average"/>
              <a:cs typeface="Average"/>
              <a:sym typeface="Average"/>
            </a:endParaRPr>
          </a:p>
          <a:p>
            <a:pPr indent="-355600" lvl="0" marL="457200" marR="0" rtl="0" algn="l">
              <a:lnSpc>
                <a:spcPct val="115000"/>
              </a:lnSpc>
              <a:spcBef>
                <a:spcPts val="0"/>
              </a:spcBef>
              <a:spcAft>
                <a:spcPts val="0"/>
              </a:spcAft>
              <a:buClr>
                <a:srgbClr val="000000"/>
              </a:buClr>
              <a:buSzPts val="2000"/>
              <a:buFont typeface="Average"/>
              <a:buAutoNum type="arabicPeriod"/>
            </a:pPr>
            <a:r>
              <a:rPr b="0" i="0" lang="en" sz="2000" u="none" cap="none" strike="noStrike">
                <a:solidFill>
                  <a:srgbClr val="000000"/>
                </a:solidFill>
                <a:latin typeface="Average"/>
                <a:ea typeface="Average"/>
                <a:cs typeface="Average"/>
                <a:sym typeface="Average"/>
              </a:rPr>
              <a:t>To prevent  loss of data:</a:t>
            </a:r>
            <a:endParaRPr b="0" i="0" sz="2000" u="none" cap="none" strike="noStrike">
              <a:solidFill>
                <a:srgbClr val="000000"/>
              </a:solidFill>
              <a:latin typeface="Average"/>
              <a:ea typeface="Average"/>
              <a:cs typeface="Average"/>
              <a:sym typeface="Average"/>
            </a:endParaRPr>
          </a:p>
          <a:p>
            <a:pPr indent="0" lvl="0" marL="457200" marR="0" rtl="0" algn="l">
              <a:lnSpc>
                <a:spcPct val="115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If one rack fails but all data stored in different rack so data may not loss.</a:t>
            </a:r>
            <a:endParaRPr b="0" i="0" sz="2000" u="none" cap="none" strike="noStrike">
              <a:solidFill>
                <a:srgbClr val="000000"/>
              </a:solidFill>
              <a:latin typeface="Average"/>
              <a:ea typeface="Average"/>
              <a:cs typeface="Average"/>
              <a:sym typeface="Average"/>
            </a:endParaRPr>
          </a:p>
          <a:p>
            <a:pPr indent="0" lvl="0" marL="45720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Average"/>
              <a:ea typeface="Average"/>
              <a:cs typeface="Average"/>
              <a:sym typeface="Average"/>
            </a:endParaRPr>
          </a:p>
          <a:p>
            <a:pPr indent="0" lvl="0" marL="45720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000"/>
              <a:buFont typeface="Arial"/>
              <a:buNone/>
            </a:pPr>
            <a:r>
              <a:t/>
            </a:r>
            <a:endParaRPr b="1" i="0" sz="20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000"/>
              <a:buFont typeface="Arial"/>
              <a:buNone/>
            </a:pPr>
            <a:r>
              <a:t/>
            </a:r>
            <a:endParaRPr b="1" i="0" sz="2000" u="none" cap="none" strike="noStrike">
              <a:solidFill>
                <a:srgbClr val="000000"/>
              </a:solidFill>
              <a:latin typeface="Average"/>
              <a:ea typeface="Average"/>
              <a:cs typeface="Average"/>
              <a:sym typeface="Average"/>
            </a:endParaRPr>
          </a:p>
        </p:txBody>
      </p:sp>
      <p:pic>
        <p:nvPicPr>
          <p:cNvPr id="2383" name="Google Shape;2383;p140"/>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2"/>
                                        </p:tgtEl>
                                        <p:attrNameLst>
                                          <p:attrName>style.visibility</p:attrName>
                                        </p:attrNameLst>
                                      </p:cBhvr>
                                      <p:to>
                                        <p:strVal val="visible"/>
                                      </p:to>
                                    </p:set>
                                    <p:animEffect filter="fade" transition="in">
                                      <p:cBhvr>
                                        <p:cTn dur="1000"/>
                                        <p:tgtEl>
                                          <p:spTgt spid="23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87" name="Shape 2387"/>
        <p:cNvGrpSpPr/>
        <p:nvPr/>
      </p:nvGrpSpPr>
      <p:grpSpPr>
        <a:xfrm>
          <a:off x="0" y="0"/>
          <a:ext cx="0" cy="0"/>
          <a:chOff x="0" y="0"/>
          <a:chExt cx="0" cy="0"/>
        </a:xfrm>
      </p:grpSpPr>
      <p:sp>
        <p:nvSpPr>
          <p:cNvPr id="2388" name="Google Shape;2388;p141"/>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u="sng">
                <a:solidFill>
                  <a:srgbClr val="E09214"/>
                </a:solidFill>
                <a:latin typeface="Merriweather"/>
                <a:ea typeface="Merriweather"/>
                <a:cs typeface="Merriweather"/>
                <a:sym typeface="Merriweather"/>
              </a:rPr>
              <a:t>HDFS Read/Write Architecture</a:t>
            </a:r>
            <a:endParaRPr b="1" u="sng">
              <a:solidFill>
                <a:srgbClr val="E09214"/>
              </a:solidFill>
              <a:latin typeface="Merriweather"/>
              <a:ea typeface="Merriweather"/>
              <a:cs typeface="Merriweather"/>
              <a:sym typeface="Merriweather"/>
            </a:endParaRPr>
          </a:p>
        </p:txBody>
      </p:sp>
      <p:sp>
        <p:nvSpPr>
          <p:cNvPr id="2389" name="Google Shape;2389;p141"/>
          <p:cNvSpPr txBox="1"/>
          <p:nvPr/>
        </p:nvSpPr>
        <p:spPr>
          <a:xfrm>
            <a:off x="40800" y="674738"/>
            <a:ext cx="8831700" cy="1048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HDFS follow write once read many philosophy</a:t>
            </a:r>
            <a:endParaRPr b="0" i="0" sz="17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We can’t edit files stored in HDFS.</a:t>
            </a:r>
            <a:endParaRPr b="0" i="0" sz="17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We can append by reopening file.</a:t>
            </a:r>
            <a:endParaRPr b="1" i="0" sz="1600" u="none" cap="none" strike="noStrike">
              <a:solidFill>
                <a:srgbClr val="000000"/>
              </a:solidFill>
              <a:latin typeface="Average"/>
              <a:ea typeface="Average"/>
              <a:cs typeface="Average"/>
              <a:sym typeface="Average"/>
            </a:endParaRPr>
          </a:p>
        </p:txBody>
      </p:sp>
      <p:pic>
        <p:nvPicPr>
          <p:cNvPr id="2390" name="Google Shape;2390;p141"/>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2391" name="Google Shape;2391;p141"/>
          <p:cNvSpPr/>
          <p:nvPr/>
        </p:nvSpPr>
        <p:spPr>
          <a:xfrm>
            <a:off x="179988" y="2321425"/>
            <a:ext cx="1179600" cy="2646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Client</a:t>
            </a:r>
            <a:endParaRPr b="0" i="0" sz="1400" u="none" cap="none" strike="noStrike">
              <a:solidFill>
                <a:srgbClr val="000000"/>
              </a:solidFill>
              <a:latin typeface="Arial"/>
              <a:ea typeface="Arial"/>
              <a:cs typeface="Arial"/>
              <a:sym typeface="Arial"/>
            </a:endParaRPr>
          </a:p>
        </p:txBody>
      </p:sp>
      <p:sp>
        <p:nvSpPr>
          <p:cNvPr id="2392" name="Google Shape;2392;p141"/>
          <p:cNvSpPr/>
          <p:nvPr/>
        </p:nvSpPr>
        <p:spPr>
          <a:xfrm>
            <a:off x="2381763" y="1795025"/>
            <a:ext cx="1227900" cy="338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Namenode</a:t>
            </a:r>
            <a:endParaRPr b="0" i="0" sz="1400" u="none" cap="none" strike="noStrike">
              <a:solidFill>
                <a:srgbClr val="000000"/>
              </a:solidFill>
              <a:latin typeface="Arial"/>
              <a:ea typeface="Arial"/>
              <a:cs typeface="Arial"/>
              <a:sym typeface="Arial"/>
            </a:endParaRPr>
          </a:p>
        </p:txBody>
      </p:sp>
      <p:sp>
        <p:nvSpPr>
          <p:cNvPr id="2393" name="Google Shape;2393;p141"/>
          <p:cNvSpPr/>
          <p:nvPr/>
        </p:nvSpPr>
        <p:spPr>
          <a:xfrm>
            <a:off x="1156013" y="3093025"/>
            <a:ext cx="1179600" cy="9780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4" name="Google Shape;2394;p141"/>
          <p:cNvSpPr/>
          <p:nvPr/>
        </p:nvSpPr>
        <p:spPr>
          <a:xfrm>
            <a:off x="5601738" y="2718025"/>
            <a:ext cx="1536300" cy="13530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5" name="Google Shape;2395;p141"/>
          <p:cNvSpPr/>
          <p:nvPr/>
        </p:nvSpPr>
        <p:spPr>
          <a:xfrm>
            <a:off x="7352138" y="2718025"/>
            <a:ext cx="1536300" cy="13530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6" name="Google Shape;2396;p141"/>
          <p:cNvSpPr/>
          <p:nvPr/>
        </p:nvSpPr>
        <p:spPr>
          <a:xfrm>
            <a:off x="4551688" y="4746900"/>
            <a:ext cx="1484100" cy="39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Client</a:t>
            </a:r>
            <a:endParaRPr b="0" i="0" sz="1800" u="none" cap="none" strike="noStrike">
              <a:solidFill>
                <a:srgbClr val="000000"/>
              </a:solidFill>
              <a:latin typeface="Arial"/>
              <a:ea typeface="Arial"/>
              <a:cs typeface="Arial"/>
              <a:sym typeface="Arial"/>
            </a:endParaRPr>
          </a:p>
        </p:txBody>
      </p:sp>
      <p:cxnSp>
        <p:nvCxnSpPr>
          <p:cNvPr id="2397" name="Google Shape;2397;p141"/>
          <p:cNvCxnSpPr>
            <a:stCxn id="2391" idx="0"/>
          </p:cNvCxnSpPr>
          <p:nvPr/>
        </p:nvCxnSpPr>
        <p:spPr>
          <a:xfrm flipH="1" rot="10800000">
            <a:off x="769788" y="1944925"/>
            <a:ext cx="5700" cy="376500"/>
          </a:xfrm>
          <a:prstGeom prst="straightConnector1">
            <a:avLst/>
          </a:prstGeom>
          <a:noFill/>
          <a:ln cap="flat" cmpd="sng" w="19050">
            <a:solidFill>
              <a:srgbClr val="000000"/>
            </a:solidFill>
            <a:prstDash val="solid"/>
            <a:round/>
            <a:headEnd len="sm" w="sm" type="none"/>
            <a:tailEnd len="sm" w="sm" type="none"/>
          </a:ln>
        </p:spPr>
      </p:cxnSp>
      <p:sp>
        <p:nvSpPr>
          <p:cNvPr id="2398" name="Google Shape;2398;p141"/>
          <p:cNvSpPr/>
          <p:nvPr/>
        </p:nvSpPr>
        <p:spPr>
          <a:xfrm>
            <a:off x="1255563" y="3225475"/>
            <a:ext cx="396000" cy="338100"/>
          </a:xfrm>
          <a:prstGeom prst="rect">
            <a:avLst/>
          </a:prstGeom>
          <a:solidFill>
            <a:srgbClr val="E066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9" name="Google Shape;2399;p141"/>
          <p:cNvSpPr/>
          <p:nvPr/>
        </p:nvSpPr>
        <p:spPr>
          <a:xfrm>
            <a:off x="1819863" y="3225475"/>
            <a:ext cx="396000" cy="338100"/>
          </a:xfrm>
          <a:prstGeom prst="rect">
            <a:avLst/>
          </a:prstGeom>
          <a:solidFill>
            <a:srgbClr val="E066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0" name="Google Shape;2400;p141"/>
          <p:cNvSpPr/>
          <p:nvPr/>
        </p:nvSpPr>
        <p:spPr>
          <a:xfrm>
            <a:off x="1500088" y="3670900"/>
            <a:ext cx="396000" cy="338100"/>
          </a:xfrm>
          <a:prstGeom prst="rect">
            <a:avLst/>
          </a:prstGeom>
          <a:solidFill>
            <a:srgbClr val="E066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1" name="Google Shape;2401;p141"/>
          <p:cNvSpPr/>
          <p:nvPr/>
        </p:nvSpPr>
        <p:spPr>
          <a:xfrm>
            <a:off x="2408900" y="3093025"/>
            <a:ext cx="1179600" cy="9780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2" name="Google Shape;2402;p141"/>
          <p:cNvSpPr/>
          <p:nvPr/>
        </p:nvSpPr>
        <p:spPr>
          <a:xfrm>
            <a:off x="2505463" y="3225475"/>
            <a:ext cx="396000" cy="338100"/>
          </a:xfrm>
          <a:prstGeom prst="rect">
            <a:avLst/>
          </a:prstGeom>
          <a:solidFill>
            <a:srgbClr val="E066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3" name="Google Shape;2403;p141"/>
          <p:cNvSpPr/>
          <p:nvPr/>
        </p:nvSpPr>
        <p:spPr>
          <a:xfrm>
            <a:off x="3069763" y="3225475"/>
            <a:ext cx="396000" cy="338100"/>
          </a:xfrm>
          <a:prstGeom prst="rect">
            <a:avLst/>
          </a:prstGeom>
          <a:solidFill>
            <a:srgbClr val="E066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4" name="Google Shape;2404;p141"/>
          <p:cNvSpPr/>
          <p:nvPr/>
        </p:nvSpPr>
        <p:spPr>
          <a:xfrm>
            <a:off x="2749988" y="3670900"/>
            <a:ext cx="396000" cy="338100"/>
          </a:xfrm>
          <a:prstGeom prst="rect">
            <a:avLst/>
          </a:prstGeom>
          <a:solidFill>
            <a:srgbClr val="E066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5" name="Google Shape;2405;p141"/>
          <p:cNvSpPr/>
          <p:nvPr/>
        </p:nvSpPr>
        <p:spPr>
          <a:xfrm>
            <a:off x="3661788" y="3103575"/>
            <a:ext cx="1179600" cy="9780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6" name="Google Shape;2406;p141"/>
          <p:cNvSpPr/>
          <p:nvPr/>
        </p:nvSpPr>
        <p:spPr>
          <a:xfrm>
            <a:off x="3761350" y="3225475"/>
            <a:ext cx="396000" cy="338100"/>
          </a:xfrm>
          <a:prstGeom prst="rect">
            <a:avLst/>
          </a:prstGeom>
          <a:solidFill>
            <a:srgbClr val="E066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7" name="Google Shape;2407;p141"/>
          <p:cNvSpPr/>
          <p:nvPr/>
        </p:nvSpPr>
        <p:spPr>
          <a:xfrm>
            <a:off x="4325650" y="3225475"/>
            <a:ext cx="396000" cy="338100"/>
          </a:xfrm>
          <a:prstGeom prst="rect">
            <a:avLst/>
          </a:prstGeom>
          <a:solidFill>
            <a:srgbClr val="E066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8" name="Google Shape;2408;p141"/>
          <p:cNvSpPr/>
          <p:nvPr/>
        </p:nvSpPr>
        <p:spPr>
          <a:xfrm>
            <a:off x="4005875" y="3670900"/>
            <a:ext cx="396000" cy="338100"/>
          </a:xfrm>
          <a:prstGeom prst="rect">
            <a:avLst/>
          </a:prstGeom>
          <a:solidFill>
            <a:srgbClr val="E066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409" name="Google Shape;2409;p141"/>
          <p:cNvCxnSpPr>
            <a:endCxn id="2391" idx="2"/>
          </p:cNvCxnSpPr>
          <p:nvPr/>
        </p:nvCxnSpPr>
        <p:spPr>
          <a:xfrm rot="10800000">
            <a:off x="769788" y="2586025"/>
            <a:ext cx="17100" cy="1165200"/>
          </a:xfrm>
          <a:prstGeom prst="straightConnector1">
            <a:avLst/>
          </a:prstGeom>
          <a:noFill/>
          <a:ln cap="flat" cmpd="sng" w="19050">
            <a:solidFill>
              <a:srgbClr val="000000"/>
            </a:solidFill>
            <a:prstDash val="solid"/>
            <a:round/>
            <a:headEnd len="sm" w="sm" type="none"/>
            <a:tailEnd len="med" w="med" type="triangle"/>
          </a:ln>
        </p:spPr>
      </p:cxnSp>
      <p:cxnSp>
        <p:nvCxnSpPr>
          <p:cNvPr id="2410" name="Google Shape;2410;p141"/>
          <p:cNvCxnSpPr/>
          <p:nvPr/>
        </p:nvCxnSpPr>
        <p:spPr>
          <a:xfrm rot="10800000">
            <a:off x="786588" y="3747325"/>
            <a:ext cx="381900" cy="9900"/>
          </a:xfrm>
          <a:prstGeom prst="straightConnector1">
            <a:avLst/>
          </a:prstGeom>
          <a:noFill/>
          <a:ln cap="flat" cmpd="sng" w="19050">
            <a:solidFill>
              <a:srgbClr val="000000"/>
            </a:solidFill>
            <a:prstDash val="solid"/>
            <a:round/>
            <a:headEnd len="sm" w="sm" type="none"/>
            <a:tailEnd len="sm" w="sm" type="none"/>
          </a:ln>
        </p:spPr>
      </p:cxnSp>
      <p:cxnSp>
        <p:nvCxnSpPr>
          <p:cNvPr id="2411" name="Google Shape;2411;p141"/>
          <p:cNvCxnSpPr/>
          <p:nvPr/>
        </p:nvCxnSpPr>
        <p:spPr>
          <a:xfrm rot="10800000">
            <a:off x="4195588" y="4070975"/>
            <a:ext cx="16800" cy="885900"/>
          </a:xfrm>
          <a:prstGeom prst="straightConnector1">
            <a:avLst/>
          </a:prstGeom>
          <a:noFill/>
          <a:ln cap="flat" cmpd="sng" w="19050">
            <a:solidFill>
              <a:srgbClr val="000000"/>
            </a:solidFill>
            <a:prstDash val="solid"/>
            <a:round/>
            <a:headEnd len="sm" w="sm" type="none"/>
            <a:tailEnd len="med" w="med" type="triangle"/>
          </a:ln>
        </p:spPr>
      </p:cxnSp>
      <p:cxnSp>
        <p:nvCxnSpPr>
          <p:cNvPr id="2412" name="Google Shape;2412;p141"/>
          <p:cNvCxnSpPr>
            <a:stCxn id="2396" idx="1"/>
          </p:cNvCxnSpPr>
          <p:nvPr/>
        </p:nvCxnSpPr>
        <p:spPr>
          <a:xfrm flipH="1">
            <a:off x="4202188" y="4945200"/>
            <a:ext cx="349500" cy="11700"/>
          </a:xfrm>
          <a:prstGeom prst="straightConnector1">
            <a:avLst/>
          </a:prstGeom>
          <a:noFill/>
          <a:ln cap="flat" cmpd="sng" w="19050">
            <a:solidFill>
              <a:srgbClr val="000000"/>
            </a:solidFill>
            <a:prstDash val="solid"/>
            <a:round/>
            <a:headEnd len="sm" w="sm" type="none"/>
            <a:tailEnd len="sm" w="sm" type="none"/>
          </a:ln>
        </p:spPr>
      </p:cxnSp>
      <p:cxnSp>
        <p:nvCxnSpPr>
          <p:cNvPr id="2413" name="Google Shape;2413;p141"/>
          <p:cNvCxnSpPr/>
          <p:nvPr/>
        </p:nvCxnSpPr>
        <p:spPr>
          <a:xfrm flipH="1" rot="10800000">
            <a:off x="6527113" y="4071100"/>
            <a:ext cx="1800" cy="936000"/>
          </a:xfrm>
          <a:prstGeom prst="straightConnector1">
            <a:avLst/>
          </a:prstGeom>
          <a:noFill/>
          <a:ln cap="flat" cmpd="sng" w="19050">
            <a:solidFill>
              <a:srgbClr val="000000"/>
            </a:solidFill>
            <a:prstDash val="solid"/>
            <a:round/>
            <a:headEnd len="sm" w="sm" type="none"/>
            <a:tailEnd len="med" w="med" type="triangle"/>
          </a:ln>
        </p:spPr>
      </p:cxnSp>
      <p:cxnSp>
        <p:nvCxnSpPr>
          <p:cNvPr id="2414" name="Google Shape;2414;p141"/>
          <p:cNvCxnSpPr>
            <a:stCxn id="2392" idx="3"/>
            <a:endCxn id="2394" idx="0"/>
          </p:cNvCxnSpPr>
          <p:nvPr/>
        </p:nvCxnSpPr>
        <p:spPr>
          <a:xfrm>
            <a:off x="3609663" y="1964075"/>
            <a:ext cx="2760300" cy="753900"/>
          </a:xfrm>
          <a:prstGeom prst="straightConnector1">
            <a:avLst/>
          </a:prstGeom>
          <a:noFill/>
          <a:ln cap="flat" cmpd="sng" w="19050">
            <a:solidFill>
              <a:srgbClr val="000000"/>
            </a:solidFill>
            <a:prstDash val="solid"/>
            <a:round/>
            <a:headEnd len="sm" w="sm" type="none"/>
            <a:tailEnd len="med" w="med" type="stealth"/>
          </a:ln>
        </p:spPr>
      </p:cxnSp>
      <p:sp>
        <p:nvSpPr>
          <p:cNvPr id="2415" name="Google Shape;2415;p141"/>
          <p:cNvSpPr txBox="1"/>
          <p:nvPr/>
        </p:nvSpPr>
        <p:spPr>
          <a:xfrm>
            <a:off x="5215938" y="1740875"/>
            <a:ext cx="16251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Metadata </a:t>
            </a:r>
            <a:endParaRPr b="0" i="0" sz="1700" u="none" cap="none" strike="noStrike">
              <a:solidFill>
                <a:srgbClr val="000000"/>
              </a:solidFill>
              <a:latin typeface="Average"/>
              <a:ea typeface="Average"/>
              <a:cs typeface="Average"/>
              <a:sym typeface="Average"/>
            </a:endParaRPr>
          </a:p>
        </p:txBody>
      </p:sp>
      <p:sp>
        <p:nvSpPr>
          <p:cNvPr id="2416" name="Google Shape;2416;p141"/>
          <p:cNvSpPr txBox="1"/>
          <p:nvPr/>
        </p:nvSpPr>
        <p:spPr>
          <a:xfrm>
            <a:off x="281238" y="3669850"/>
            <a:ext cx="9639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Read </a:t>
            </a:r>
            <a:endParaRPr b="0" i="0" sz="2000" u="none" cap="none" strike="noStrike">
              <a:solidFill>
                <a:srgbClr val="000000"/>
              </a:solidFill>
              <a:latin typeface="Average"/>
              <a:ea typeface="Average"/>
              <a:cs typeface="Average"/>
              <a:sym typeface="Average"/>
            </a:endParaRPr>
          </a:p>
        </p:txBody>
      </p:sp>
      <p:sp>
        <p:nvSpPr>
          <p:cNvPr id="2417" name="Google Shape;2417;p141"/>
          <p:cNvSpPr txBox="1"/>
          <p:nvPr/>
        </p:nvSpPr>
        <p:spPr>
          <a:xfrm>
            <a:off x="4212388" y="4261813"/>
            <a:ext cx="9639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Write </a:t>
            </a:r>
            <a:endParaRPr b="0" i="0" sz="2000" u="none" cap="none" strike="noStrike">
              <a:solidFill>
                <a:srgbClr val="000000"/>
              </a:solidFill>
              <a:latin typeface="Average"/>
              <a:ea typeface="Average"/>
              <a:cs typeface="Average"/>
              <a:sym typeface="Average"/>
            </a:endParaRPr>
          </a:p>
        </p:txBody>
      </p:sp>
      <p:sp>
        <p:nvSpPr>
          <p:cNvPr id="2418" name="Google Shape;2418;p141"/>
          <p:cNvSpPr txBox="1"/>
          <p:nvPr/>
        </p:nvSpPr>
        <p:spPr>
          <a:xfrm>
            <a:off x="5135988" y="2108650"/>
            <a:ext cx="24678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Black Operations </a:t>
            </a:r>
            <a:endParaRPr b="0" i="0" sz="1700" u="none" cap="none" strike="noStrike">
              <a:solidFill>
                <a:srgbClr val="000000"/>
              </a:solidFill>
              <a:latin typeface="Average"/>
              <a:ea typeface="Average"/>
              <a:cs typeface="Average"/>
              <a:sym typeface="Average"/>
            </a:endParaRPr>
          </a:p>
        </p:txBody>
      </p:sp>
      <p:sp>
        <p:nvSpPr>
          <p:cNvPr id="2419" name="Google Shape;2419;p141"/>
          <p:cNvSpPr/>
          <p:nvPr/>
        </p:nvSpPr>
        <p:spPr>
          <a:xfrm>
            <a:off x="5748765" y="2887375"/>
            <a:ext cx="440100" cy="396600"/>
          </a:xfrm>
          <a:prstGeom prst="rect">
            <a:avLst/>
          </a:prstGeom>
          <a:solidFill>
            <a:srgbClr val="E066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0" name="Google Shape;2420;p141"/>
          <p:cNvSpPr/>
          <p:nvPr/>
        </p:nvSpPr>
        <p:spPr>
          <a:xfrm>
            <a:off x="6499014" y="2878551"/>
            <a:ext cx="440100" cy="368400"/>
          </a:xfrm>
          <a:prstGeom prst="rect">
            <a:avLst/>
          </a:prstGeom>
          <a:solidFill>
            <a:srgbClr val="E066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1" name="Google Shape;2421;p141"/>
          <p:cNvSpPr/>
          <p:nvPr/>
        </p:nvSpPr>
        <p:spPr>
          <a:xfrm>
            <a:off x="6072164" y="3481450"/>
            <a:ext cx="440100" cy="368400"/>
          </a:xfrm>
          <a:prstGeom prst="rect">
            <a:avLst/>
          </a:prstGeom>
          <a:solidFill>
            <a:srgbClr val="E066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2" name="Google Shape;2422;p141"/>
          <p:cNvSpPr/>
          <p:nvPr/>
        </p:nvSpPr>
        <p:spPr>
          <a:xfrm>
            <a:off x="1087788" y="2921250"/>
            <a:ext cx="4048200" cy="14421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3" name="Google Shape;2423;p141"/>
          <p:cNvSpPr txBox="1"/>
          <p:nvPr/>
        </p:nvSpPr>
        <p:spPr>
          <a:xfrm>
            <a:off x="2337688" y="4054288"/>
            <a:ext cx="1874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Datanodes(Rack 1)</a:t>
            </a:r>
            <a:endParaRPr b="0" i="0" sz="1400" u="none" cap="none" strike="noStrike">
              <a:solidFill>
                <a:srgbClr val="000000"/>
              </a:solidFill>
              <a:latin typeface="Average"/>
              <a:ea typeface="Average"/>
              <a:cs typeface="Average"/>
              <a:sym typeface="Average"/>
            </a:endParaRPr>
          </a:p>
        </p:txBody>
      </p:sp>
      <p:sp>
        <p:nvSpPr>
          <p:cNvPr id="2424" name="Google Shape;2424;p141"/>
          <p:cNvSpPr/>
          <p:nvPr/>
        </p:nvSpPr>
        <p:spPr>
          <a:xfrm>
            <a:off x="5458788" y="2573238"/>
            <a:ext cx="3502200" cy="1787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5" name="Google Shape;2425;p141"/>
          <p:cNvSpPr txBox="1"/>
          <p:nvPr/>
        </p:nvSpPr>
        <p:spPr>
          <a:xfrm>
            <a:off x="6742388" y="4054925"/>
            <a:ext cx="1769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Datanodes(Rack 2)</a:t>
            </a:r>
            <a:endParaRPr b="0" i="0" sz="1400" u="none" cap="none" strike="noStrike">
              <a:solidFill>
                <a:srgbClr val="000000"/>
              </a:solidFill>
              <a:latin typeface="Average"/>
              <a:ea typeface="Average"/>
              <a:cs typeface="Average"/>
              <a:sym typeface="Average"/>
            </a:endParaRPr>
          </a:p>
        </p:txBody>
      </p:sp>
      <p:cxnSp>
        <p:nvCxnSpPr>
          <p:cNvPr id="2426" name="Google Shape;2426;p141"/>
          <p:cNvCxnSpPr/>
          <p:nvPr/>
        </p:nvCxnSpPr>
        <p:spPr>
          <a:xfrm>
            <a:off x="3564400" y="1967550"/>
            <a:ext cx="1625100" cy="0"/>
          </a:xfrm>
          <a:prstGeom prst="straightConnector1">
            <a:avLst/>
          </a:prstGeom>
          <a:noFill/>
          <a:ln cap="flat" cmpd="sng" w="19050">
            <a:solidFill>
              <a:srgbClr val="000000"/>
            </a:solidFill>
            <a:prstDash val="solid"/>
            <a:round/>
            <a:headEnd len="sm" w="sm" type="none"/>
            <a:tailEnd len="med" w="med" type="stealth"/>
          </a:ln>
        </p:spPr>
      </p:cxnSp>
      <p:cxnSp>
        <p:nvCxnSpPr>
          <p:cNvPr id="2427" name="Google Shape;2427;p141"/>
          <p:cNvCxnSpPr/>
          <p:nvPr/>
        </p:nvCxnSpPr>
        <p:spPr>
          <a:xfrm>
            <a:off x="769800" y="1929075"/>
            <a:ext cx="1625100" cy="0"/>
          </a:xfrm>
          <a:prstGeom prst="straightConnector1">
            <a:avLst/>
          </a:prstGeom>
          <a:noFill/>
          <a:ln cap="flat" cmpd="sng" w="19050">
            <a:solidFill>
              <a:srgbClr val="000000"/>
            </a:solidFill>
            <a:prstDash val="solid"/>
            <a:round/>
            <a:headEnd len="sm" w="sm" type="none"/>
            <a:tailEnd len="med" w="med" type="stealth"/>
          </a:ln>
        </p:spPr>
      </p:cxnSp>
      <p:sp>
        <p:nvSpPr>
          <p:cNvPr id="2428" name="Google Shape;2428;p141"/>
          <p:cNvSpPr/>
          <p:nvPr/>
        </p:nvSpPr>
        <p:spPr>
          <a:xfrm>
            <a:off x="7554065" y="2887375"/>
            <a:ext cx="440100" cy="396600"/>
          </a:xfrm>
          <a:prstGeom prst="rect">
            <a:avLst/>
          </a:prstGeom>
          <a:solidFill>
            <a:srgbClr val="E066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9" name="Google Shape;2429;p141"/>
          <p:cNvSpPr/>
          <p:nvPr/>
        </p:nvSpPr>
        <p:spPr>
          <a:xfrm>
            <a:off x="8302139" y="2901476"/>
            <a:ext cx="440100" cy="368400"/>
          </a:xfrm>
          <a:prstGeom prst="rect">
            <a:avLst/>
          </a:prstGeom>
          <a:solidFill>
            <a:srgbClr val="E066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0" name="Google Shape;2430;p141"/>
          <p:cNvSpPr/>
          <p:nvPr/>
        </p:nvSpPr>
        <p:spPr>
          <a:xfrm>
            <a:off x="7898389" y="3485250"/>
            <a:ext cx="440100" cy="368400"/>
          </a:xfrm>
          <a:prstGeom prst="rect">
            <a:avLst/>
          </a:prstGeom>
          <a:solidFill>
            <a:srgbClr val="E066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431" name="Google Shape;2431;p141"/>
          <p:cNvCxnSpPr/>
          <p:nvPr/>
        </p:nvCxnSpPr>
        <p:spPr>
          <a:xfrm rot="10800000">
            <a:off x="5996000" y="4951200"/>
            <a:ext cx="554400" cy="1800"/>
          </a:xfrm>
          <a:prstGeom prst="straightConnector1">
            <a:avLst/>
          </a:prstGeom>
          <a:noFill/>
          <a:ln cap="flat" cmpd="sng" w="19050">
            <a:solidFill>
              <a:srgbClr val="00000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9"/>
                                        </p:tgtEl>
                                        <p:attrNameLst>
                                          <p:attrName>style.visibility</p:attrName>
                                        </p:attrNameLst>
                                      </p:cBhvr>
                                      <p:to>
                                        <p:strVal val="visible"/>
                                      </p:to>
                                    </p:set>
                                    <p:animEffect filter="fade" transition="in">
                                      <p:cBhvr>
                                        <p:cTn dur="1000"/>
                                        <p:tgtEl>
                                          <p:spTgt spid="23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1"/>
                                        </p:tgtEl>
                                        <p:attrNameLst>
                                          <p:attrName>style.visibility</p:attrName>
                                        </p:attrNameLst>
                                      </p:cBhvr>
                                      <p:to>
                                        <p:strVal val="visible"/>
                                      </p:to>
                                    </p:set>
                                    <p:animEffect filter="fade" transition="in">
                                      <p:cBhvr>
                                        <p:cTn dur="1000"/>
                                        <p:tgtEl>
                                          <p:spTgt spid="2391"/>
                                        </p:tgtEl>
                                      </p:cBhvr>
                                    </p:animEffect>
                                  </p:childTnLst>
                                </p:cTn>
                              </p:par>
                              <p:par>
                                <p:cTn fill="hold" nodeType="withEffect" presetClass="entr" presetID="10" presetSubtype="0">
                                  <p:stCondLst>
                                    <p:cond delay="0"/>
                                  </p:stCondLst>
                                  <p:childTnLst>
                                    <p:set>
                                      <p:cBhvr>
                                        <p:cTn dur="1" fill="hold">
                                          <p:stCondLst>
                                            <p:cond delay="0"/>
                                          </p:stCondLst>
                                        </p:cTn>
                                        <p:tgtEl>
                                          <p:spTgt spid="2392"/>
                                        </p:tgtEl>
                                        <p:attrNameLst>
                                          <p:attrName>style.visibility</p:attrName>
                                        </p:attrNameLst>
                                      </p:cBhvr>
                                      <p:to>
                                        <p:strVal val="visible"/>
                                      </p:to>
                                    </p:set>
                                    <p:animEffect filter="fade" transition="in">
                                      <p:cBhvr>
                                        <p:cTn dur="1000"/>
                                        <p:tgtEl>
                                          <p:spTgt spid="2392"/>
                                        </p:tgtEl>
                                      </p:cBhvr>
                                    </p:animEffect>
                                  </p:childTnLst>
                                </p:cTn>
                              </p:par>
                              <p:par>
                                <p:cTn fill="hold" nodeType="withEffect" presetClass="entr" presetID="10" presetSubtype="0">
                                  <p:stCondLst>
                                    <p:cond delay="0"/>
                                  </p:stCondLst>
                                  <p:childTnLst>
                                    <p:set>
                                      <p:cBhvr>
                                        <p:cTn dur="1" fill="hold">
                                          <p:stCondLst>
                                            <p:cond delay="0"/>
                                          </p:stCondLst>
                                        </p:cTn>
                                        <p:tgtEl>
                                          <p:spTgt spid="2393"/>
                                        </p:tgtEl>
                                        <p:attrNameLst>
                                          <p:attrName>style.visibility</p:attrName>
                                        </p:attrNameLst>
                                      </p:cBhvr>
                                      <p:to>
                                        <p:strVal val="visible"/>
                                      </p:to>
                                    </p:set>
                                    <p:animEffect filter="fade" transition="in">
                                      <p:cBhvr>
                                        <p:cTn dur="1000"/>
                                        <p:tgtEl>
                                          <p:spTgt spid="2393"/>
                                        </p:tgtEl>
                                      </p:cBhvr>
                                    </p:animEffect>
                                  </p:childTnLst>
                                </p:cTn>
                              </p:par>
                              <p:par>
                                <p:cTn fill="hold" nodeType="withEffect" presetClass="entr" presetID="10" presetSubtype="0">
                                  <p:stCondLst>
                                    <p:cond delay="0"/>
                                  </p:stCondLst>
                                  <p:childTnLst>
                                    <p:set>
                                      <p:cBhvr>
                                        <p:cTn dur="1" fill="hold">
                                          <p:stCondLst>
                                            <p:cond delay="0"/>
                                          </p:stCondLst>
                                        </p:cTn>
                                        <p:tgtEl>
                                          <p:spTgt spid="2394"/>
                                        </p:tgtEl>
                                        <p:attrNameLst>
                                          <p:attrName>style.visibility</p:attrName>
                                        </p:attrNameLst>
                                      </p:cBhvr>
                                      <p:to>
                                        <p:strVal val="visible"/>
                                      </p:to>
                                    </p:set>
                                    <p:animEffect filter="fade" transition="in">
                                      <p:cBhvr>
                                        <p:cTn dur="1000"/>
                                        <p:tgtEl>
                                          <p:spTgt spid="2394"/>
                                        </p:tgtEl>
                                      </p:cBhvr>
                                    </p:animEffect>
                                  </p:childTnLst>
                                </p:cTn>
                              </p:par>
                              <p:par>
                                <p:cTn fill="hold" nodeType="withEffect" presetClass="entr" presetID="10" presetSubtype="0">
                                  <p:stCondLst>
                                    <p:cond delay="0"/>
                                  </p:stCondLst>
                                  <p:childTnLst>
                                    <p:set>
                                      <p:cBhvr>
                                        <p:cTn dur="1" fill="hold">
                                          <p:stCondLst>
                                            <p:cond delay="0"/>
                                          </p:stCondLst>
                                        </p:cTn>
                                        <p:tgtEl>
                                          <p:spTgt spid="2395"/>
                                        </p:tgtEl>
                                        <p:attrNameLst>
                                          <p:attrName>style.visibility</p:attrName>
                                        </p:attrNameLst>
                                      </p:cBhvr>
                                      <p:to>
                                        <p:strVal val="visible"/>
                                      </p:to>
                                    </p:set>
                                    <p:animEffect filter="fade" transition="in">
                                      <p:cBhvr>
                                        <p:cTn dur="1000"/>
                                        <p:tgtEl>
                                          <p:spTgt spid="2395"/>
                                        </p:tgtEl>
                                      </p:cBhvr>
                                    </p:animEffect>
                                  </p:childTnLst>
                                </p:cTn>
                              </p:par>
                              <p:par>
                                <p:cTn fill="hold" nodeType="withEffect" presetClass="entr" presetID="10" presetSubtype="0">
                                  <p:stCondLst>
                                    <p:cond delay="0"/>
                                  </p:stCondLst>
                                  <p:childTnLst>
                                    <p:set>
                                      <p:cBhvr>
                                        <p:cTn dur="1" fill="hold">
                                          <p:stCondLst>
                                            <p:cond delay="0"/>
                                          </p:stCondLst>
                                        </p:cTn>
                                        <p:tgtEl>
                                          <p:spTgt spid="2396"/>
                                        </p:tgtEl>
                                        <p:attrNameLst>
                                          <p:attrName>style.visibility</p:attrName>
                                        </p:attrNameLst>
                                      </p:cBhvr>
                                      <p:to>
                                        <p:strVal val="visible"/>
                                      </p:to>
                                    </p:set>
                                    <p:animEffect filter="fade" transition="in">
                                      <p:cBhvr>
                                        <p:cTn dur="1000"/>
                                        <p:tgtEl>
                                          <p:spTgt spid="2396"/>
                                        </p:tgtEl>
                                      </p:cBhvr>
                                    </p:animEffect>
                                  </p:childTnLst>
                                </p:cTn>
                              </p:par>
                              <p:par>
                                <p:cTn fill="hold" nodeType="withEffect" presetClass="entr" presetID="10" presetSubtype="0">
                                  <p:stCondLst>
                                    <p:cond delay="0"/>
                                  </p:stCondLst>
                                  <p:childTnLst>
                                    <p:set>
                                      <p:cBhvr>
                                        <p:cTn dur="1" fill="hold">
                                          <p:stCondLst>
                                            <p:cond delay="0"/>
                                          </p:stCondLst>
                                        </p:cTn>
                                        <p:tgtEl>
                                          <p:spTgt spid="2397"/>
                                        </p:tgtEl>
                                        <p:attrNameLst>
                                          <p:attrName>style.visibility</p:attrName>
                                        </p:attrNameLst>
                                      </p:cBhvr>
                                      <p:to>
                                        <p:strVal val="visible"/>
                                      </p:to>
                                    </p:set>
                                    <p:animEffect filter="fade" transition="in">
                                      <p:cBhvr>
                                        <p:cTn dur="1000"/>
                                        <p:tgtEl>
                                          <p:spTgt spid="2397"/>
                                        </p:tgtEl>
                                      </p:cBhvr>
                                    </p:animEffect>
                                  </p:childTnLst>
                                </p:cTn>
                              </p:par>
                              <p:par>
                                <p:cTn fill="hold" nodeType="withEffect" presetClass="entr" presetID="10" presetSubtype="0">
                                  <p:stCondLst>
                                    <p:cond delay="0"/>
                                  </p:stCondLst>
                                  <p:childTnLst>
                                    <p:set>
                                      <p:cBhvr>
                                        <p:cTn dur="1" fill="hold">
                                          <p:stCondLst>
                                            <p:cond delay="0"/>
                                          </p:stCondLst>
                                        </p:cTn>
                                        <p:tgtEl>
                                          <p:spTgt spid="2398"/>
                                        </p:tgtEl>
                                        <p:attrNameLst>
                                          <p:attrName>style.visibility</p:attrName>
                                        </p:attrNameLst>
                                      </p:cBhvr>
                                      <p:to>
                                        <p:strVal val="visible"/>
                                      </p:to>
                                    </p:set>
                                    <p:animEffect filter="fade" transition="in">
                                      <p:cBhvr>
                                        <p:cTn dur="1000"/>
                                        <p:tgtEl>
                                          <p:spTgt spid="2398"/>
                                        </p:tgtEl>
                                      </p:cBhvr>
                                    </p:animEffect>
                                  </p:childTnLst>
                                </p:cTn>
                              </p:par>
                              <p:par>
                                <p:cTn fill="hold" nodeType="withEffect" presetClass="entr" presetID="10" presetSubtype="0">
                                  <p:stCondLst>
                                    <p:cond delay="0"/>
                                  </p:stCondLst>
                                  <p:childTnLst>
                                    <p:set>
                                      <p:cBhvr>
                                        <p:cTn dur="1" fill="hold">
                                          <p:stCondLst>
                                            <p:cond delay="0"/>
                                          </p:stCondLst>
                                        </p:cTn>
                                        <p:tgtEl>
                                          <p:spTgt spid="2399"/>
                                        </p:tgtEl>
                                        <p:attrNameLst>
                                          <p:attrName>style.visibility</p:attrName>
                                        </p:attrNameLst>
                                      </p:cBhvr>
                                      <p:to>
                                        <p:strVal val="visible"/>
                                      </p:to>
                                    </p:set>
                                    <p:animEffect filter="fade" transition="in">
                                      <p:cBhvr>
                                        <p:cTn dur="1000"/>
                                        <p:tgtEl>
                                          <p:spTgt spid="2399"/>
                                        </p:tgtEl>
                                      </p:cBhvr>
                                    </p:animEffect>
                                  </p:childTnLst>
                                </p:cTn>
                              </p:par>
                              <p:par>
                                <p:cTn fill="hold" nodeType="withEffect" presetClass="entr" presetID="10" presetSubtype="0">
                                  <p:stCondLst>
                                    <p:cond delay="0"/>
                                  </p:stCondLst>
                                  <p:childTnLst>
                                    <p:set>
                                      <p:cBhvr>
                                        <p:cTn dur="1" fill="hold">
                                          <p:stCondLst>
                                            <p:cond delay="0"/>
                                          </p:stCondLst>
                                        </p:cTn>
                                        <p:tgtEl>
                                          <p:spTgt spid="2400"/>
                                        </p:tgtEl>
                                        <p:attrNameLst>
                                          <p:attrName>style.visibility</p:attrName>
                                        </p:attrNameLst>
                                      </p:cBhvr>
                                      <p:to>
                                        <p:strVal val="visible"/>
                                      </p:to>
                                    </p:set>
                                    <p:animEffect filter="fade" transition="in">
                                      <p:cBhvr>
                                        <p:cTn dur="1000"/>
                                        <p:tgtEl>
                                          <p:spTgt spid="2400"/>
                                        </p:tgtEl>
                                      </p:cBhvr>
                                    </p:animEffect>
                                  </p:childTnLst>
                                </p:cTn>
                              </p:par>
                              <p:par>
                                <p:cTn fill="hold" nodeType="withEffect" presetClass="entr" presetID="10" presetSubtype="0">
                                  <p:stCondLst>
                                    <p:cond delay="0"/>
                                  </p:stCondLst>
                                  <p:childTnLst>
                                    <p:set>
                                      <p:cBhvr>
                                        <p:cTn dur="1" fill="hold">
                                          <p:stCondLst>
                                            <p:cond delay="0"/>
                                          </p:stCondLst>
                                        </p:cTn>
                                        <p:tgtEl>
                                          <p:spTgt spid="2401"/>
                                        </p:tgtEl>
                                        <p:attrNameLst>
                                          <p:attrName>style.visibility</p:attrName>
                                        </p:attrNameLst>
                                      </p:cBhvr>
                                      <p:to>
                                        <p:strVal val="visible"/>
                                      </p:to>
                                    </p:set>
                                    <p:animEffect filter="fade" transition="in">
                                      <p:cBhvr>
                                        <p:cTn dur="1000"/>
                                        <p:tgtEl>
                                          <p:spTgt spid="2401"/>
                                        </p:tgtEl>
                                      </p:cBhvr>
                                    </p:animEffect>
                                  </p:childTnLst>
                                </p:cTn>
                              </p:par>
                              <p:par>
                                <p:cTn fill="hold" nodeType="withEffect" presetClass="entr" presetID="10" presetSubtype="0">
                                  <p:stCondLst>
                                    <p:cond delay="0"/>
                                  </p:stCondLst>
                                  <p:childTnLst>
                                    <p:set>
                                      <p:cBhvr>
                                        <p:cTn dur="1" fill="hold">
                                          <p:stCondLst>
                                            <p:cond delay="0"/>
                                          </p:stCondLst>
                                        </p:cTn>
                                        <p:tgtEl>
                                          <p:spTgt spid="2402"/>
                                        </p:tgtEl>
                                        <p:attrNameLst>
                                          <p:attrName>style.visibility</p:attrName>
                                        </p:attrNameLst>
                                      </p:cBhvr>
                                      <p:to>
                                        <p:strVal val="visible"/>
                                      </p:to>
                                    </p:set>
                                    <p:animEffect filter="fade" transition="in">
                                      <p:cBhvr>
                                        <p:cTn dur="1000"/>
                                        <p:tgtEl>
                                          <p:spTgt spid="2402"/>
                                        </p:tgtEl>
                                      </p:cBhvr>
                                    </p:animEffect>
                                  </p:childTnLst>
                                </p:cTn>
                              </p:par>
                              <p:par>
                                <p:cTn fill="hold" nodeType="withEffect" presetClass="entr" presetID="10" presetSubtype="0">
                                  <p:stCondLst>
                                    <p:cond delay="0"/>
                                  </p:stCondLst>
                                  <p:childTnLst>
                                    <p:set>
                                      <p:cBhvr>
                                        <p:cTn dur="1" fill="hold">
                                          <p:stCondLst>
                                            <p:cond delay="0"/>
                                          </p:stCondLst>
                                        </p:cTn>
                                        <p:tgtEl>
                                          <p:spTgt spid="2403"/>
                                        </p:tgtEl>
                                        <p:attrNameLst>
                                          <p:attrName>style.visibility</p:attrName>
                                        </p:attrNameLst>
                                      </p:cBhvr>
                                      <p:to>
                                        <p:strVal val="visible"/>
                                      </p:to>
                                    </p:set>
                                    <p:animEffect filter="fade" transition="in">
                                      <p:cBhvr>
                                        <p:cTn dur="1000"/>
                                        <p:tgtEl>
                                          <p:spTgt spid="2403"/>
                                        </p:tgtEl>
                                      </p:cBhvr>
                                    </p:animEffect>
                                  </p:childTnLst>
                                </p:cTn>
                              </p:par>
                              <p:par>
                                <p:cTn fill="hold" nodeType="withEffect" presetClass="entr" presetID="10" presetSubtype="0">
                                  <p:stCondLst>
                                    <p:cond delay="0"/>
                                  </p:stCondLst>
                                  <p:childTnLst>
                                    <p:set>
                                      <p:cBhvr>
                                        <p:cTn dur="1" fill="hold">
                                          <p:stCondLst>
                                            <p:cond delay="0"/>
                                          </p:stCondLst>
                                        </p:cTn>
                                        <p:tgtEl>
                                          <p:spTgt spid="2404"/>
                                        </p:tgtEl>
                                        <p:attrNameLst>
                                          <p:attrName>style.visibility</p:attrName>
                                        </p:attrNameLst>
                                      </p:cBhvr>
                                      <p:to>
                                        <p:strVal val="visible"/>
                                      </p:to>
                                    </p:set>
                                    <p:animEffect filter="fade" transition="in">
                                      <p:cBhvr>
                                        <p:cTn dur="1000"/>
                                        <p:tgtEl>
                                          <p:spTgt spid="2404"/>
                                        </p:tgtEl>
                                      </p:cBhvr>
                                    </p:animEffect>
                                  </p:childTnLst>
                                </p:cTn>
                              </p:par>
                              <p:par>
                                <p:cTn fill="hold" nodeType="withEffect" presetClass="entr" presetID="10" presetSubtype="0">
                                  <p:stCondLst>
                                    <p:cond delay="0"/>
                                  </p:stCondLst>
                                  <p:childTnLst>
                                    <p:set>
                                      <p:cBhvr>
                                        <p:cTn dur="1" fill="hold">
                                          <p:stCondLst>
                                            <p:cond delay="0"/>
                                          </p:stCondLst>
                                        </p:cTn>
                                        <p:tgtEl>
                                          <p:spTgt spid="2405"/>
                                        </p:tgtEl>
                                        <p:attrNameLst>
                                          <p:attrName>style.visibility</p:attrName>
                                        </p:attrNameLst>
                                      </p:cBhvr>
                                      <p:to>
                                        <p:strVal val="visible"/>
                                      </p:to>
                                    </p:set>
                                    <p:animEffect filter="fade" transition="in">
                                      <p:cBhvr>
                                        <p:cTn dur="1000"/>
                                        <p:tgtEl>
                                          <p:spTgt spid="2405"/>
                                        </p:tgtEl>
                                      </p:cBhvr>
                                    </p:animEffect>
                                  </p:childTnLst>
                                </p:cTn>
                              </p:par>
                              <p:par>
                                <p:cTn fill="hold" nodeType="withEffect" presetClass="entr" presetID="10" presetSubtype="0">
                                  <p:stCondLst>
                                    <p:cond delay="0"/>
                                  </p:stCondLst>
                                  <p:childTnLst>
                                    <p:set>
                                      <p:cBhvr>
                                        <p:cTn dur="1" fill="hold">
                                          <p:stCondLst>
                                            <p:cond delay="0"/>
                                          </p:stCondLst>
                                        </p:cTn>
                                        <p:tgtEl>
                                          <p:spTgt spid="2406"/>
                                        </p:tgtEl>
                                        <p:attrNameLst>
                                          <p:attrName>style.visibility</p:attrName>
                                        </p:attrNameLst>
                                      </p:cBhvr>
                                      <p:to>
                                        <p:strVal val="visible"/>
                                      </p:to>
                                    </p:set>
                                    <p:animEffect filter="fade" transition="in">
                                      <p:cBhvr>
                                        <p:cTn dur="1000"/>
                                        <p:tgtEl>
                                          <p:spTgt spid="2406"/>
                                        </p:tgtEl>
                                      </p:cBhvr>
                                    </p:animEffect>
                                  </p:childTnLst>
                                </p:cTn>
                              </p:par>
                              <p:par>
                                <p:cTn fill="hold" nodeType="withEffect" presetClass="entr" presetID="10" presetSubtype="0">
                                  <p:stCondLst>
                                    <p:cond delay="0"/>
                                  </p:stCondLst>
                                  <p:childTnLst>
                                    <p:set>
                                      <p:cBhvr>
                                        <p:cTn dur="1" fill="hold">
                                          <p:stCondLst>
                                            <p:cond delay="0"/>
                                          </p:stCondLst>
                                        </p:cTn>
                                        <p:tgtEl>
                                          <p:spTgt spid="2407"/>
                                        </p:tgtEl>
                                        <p:attrNameLst>
                                          <p:attrName>style.visibility</p:attrName>
                                        </p:attrNameLst>
                                      </p:cBhvr>
                                      <p:to>
                                        <p:strVal val="visible"/>
                                      </p:to>
                                    </p:set>
                                    <p:animEffect filter="fade" transition="in">
                                      <p:cBhvr>
                                        <p:cTn dur="1000"/>
                                        <p:tgtEl>
                                          <p:spTgt spid="2407"/>
                                        </p:tgtEl>
                                      </p:cBhvr>
                                    </p:animEffect>
                                  </p:childTnLst>
                                </p:cTn>
                              </p:par>
                              <p:par>
                                <p:cTn fill="hold" nodeType="withEffect" presetClass="entr" presetID="10" presetSubtype="0">
                                  <p:stCondLst>
                                    <p:cond delay="0"/>
                                  </p:stCondLst>
                                  <p:childTnLst>
                                    <p:set>
                                      <p:cBhvr>
                                        <p:cTn dur="1" fill="hold">
                                          <p:stCondLst>
                                            <p:cond delay="0"/>
                                          </p:stCondLst>
                                        </p:cTn>
                                        <p:tgtEl>
                                          <p:spTgt spid="2408"/>
                                        </p:tgtEl>
                                        <p:attrNameLst>
                                          <p:attrName>style.visibility</p:attrName>
                                        </p:attrNameLst>
                                      </p:cBhvr>
                                      <p:to>
                                        <p:strVal val="visible"/>
                                      </p:to>
                                    </p:set>
                                    <p:animEffect filter="fade" transition="in">
                                      <p:cBhvr>
                                        <p:cTn dur="1000"/>
                                        <p:tgtEl>
                                          <p:spTgt spid="2408"/>
                                        </p:tgtEl>
                                      </p:cBhvr>
                                    </p:animEffect>
                                  </p:childTnLst>
                                </p:cTn>
                              </p:par>
                              <p:par>
                                <p:cTn fill="hold" nodeType="withEffect" presetClass="entr" presetID="10" presetSubtype="0">
                                  <p:stCondLst>
                                    <p:cond delay="0"/>
                                  </p:stCondLst>
                                  <p:childTnLst>
                                    <p:set>
                                      <p:cBhvr>
                                        <p:cTn dur="1" fill="hold">
                                          <p:stCondLst>
                                            <p:cond delay="0"/>
                                          </p:stCondLst>
                                        </p:cTn>
                                        <p:tgtEl>
                                          <p:spTgt spid="2409"/>
                                        </p:tgtEl>
                                        <p:attrNameLst>
                                          <p:attrName>style.visibility</p:attrName>
                                        </p:attrNameLst>
                                      </p:cBhvr>
                                      <p:to>
                                        <p:strVal val="visible"/>
                                      </p:to>
                                    </p:set>
                                    <p:animEffect filter="fade" transition="in">
                                      <p:cBhvr>
                                        <p:cTn dur="1000"/>
                                        <p:tgtEl>
                                          <p:spTgt spid="2409"/>
                                        </p:tgtEl>
                                      </p:cBhvr>
                                    </p:animEffect>
                                  </p:childTnLst>
                                </p:cTn>
                              </p:par>
                              <p:par>
                                <p:cTn fill="hold" nodeType="withEffect" presetClass="entr" presetID="10" presetSubtype="0">
                                  <p:stCondLst>
                                    <p:cond delay="0"/>
                                  </p:stCondLst>
                                  <p:childTnLst>
                                    <p:set>
                                      <p:cBhvr>
                                        <p:cTn dur="1" fill="hold">
                                          <p:stCondLst>
                                            <p:cond delay="0"/>
                                          </p:stCondLst>
                                        </p:cTn>
                                        <p:tgtEl>
                                          <p:spTgt spid="2410"/>
                                        </p:tgtEl>
                                        <p:attrNameLst>
                                          <p:attrName>style.visibility</p:attrName>
                                        </p:attrNameLst>
                                      </p:cBhvr>
                                      <p:to>
                                        <p:strVal val="visible"/>
                                      </p:to>
                                    </p:set>
                                    <p:animEffect filter="fade" transition="in">
                                      <p:cBhvr>
                                        <p:cTn dur="1000"/>
                                        <p:tgtEl>
                                          <p:spTgt spid="2410"/>
                                        </p:tgtEl>
                                      </p:cBhvr>
                                    </p:animEffect>
                                  </p:childTnLst>
                                </p:cTn>
                              </p:par>
                              <p:par>
                                <p:cTn fill="hold" nodeType="withEffect" presetClass="entr" presetID="10" presetSubtype="0">
                                  <p:stCondLst>
                                    <p:cond delay="0"/>
                                  </p:stCondLst>
                                  <p:childTnLst>
                                    <p:set>
                                      <p:cBhvr>
                                        <p:cTn dur="1" fill="hold">
                                          <p:stCondLst>
                                            <p:cond delay="0"/>
                                          </p:stCondLst>
                                        </p:cTn>
                                        <p:tgtEl>
                                          <p:spTgt spid="2411"/>
                                        </p:tgtEl>
                                        <p:attrNameLst>
                                          <p:attrName>style.visibility</p:attrName>
                                        </p:attrNameLst>
                                      </p:cBhvr>
                                      <p:to>
                                        <p:strVal val="visible"/>
                                      </p:to>
                                    </p:set>
                                    <p:animEffect filter="fade" transition="in">
                                      <p:cBhvr>
                                        <p:cTn dur="1000"/>
                                        <p:tgtEl>
                                          <p:spTgt spid="2411"/>
                                        </p:tgtEl>
                                      </p:cBhvr>
                                    </p:animEffect>
                                  </p:childTnLst>
                                </p:cTn>
                              </p:par>
                              <p:par>
                                <p:cTn fill="hold" nodeType="withEffect" presetClass="entr" presetID="10" presetSubtype="0">
                                  <p:stCondLst>
                                    <p:cond delay="0"/>
                                  </p:stCondLst>
                                  <p:childTnLst>
                                    <p:set>
                                      <p:cBhvr>
                                        <p:cTn dur="1" fill="hold">
                                          <p:stCondLst>
                                            <p:cond delay="0"/>
                                          </p:stCondLst>
                                        </p:cTn>
                                        <p:tgtEl>
                                          <p:spTgt spid="2412"/>
                                        </p:tgtEl>
                                        <p:attrNameLst>
                                          <p:attrName>style.visibility</p:attrName>
                                        </p:attrNameLst>
                                      </p:cBhvr>
                                      <p:to>
                                        <p:strVal val="visible"/>
                                      </p:to>
                                    </p:set>
                                    <p:animEffect filter="fade" transition="in">
                                      <p:cBhvr>
                                        <p:cTn dur="1000"/>
                                        <p:tgtEl>
                                          <p:spTgt spid="2412"/>
                                        </p:tgtEl>
                                      </p:cBhvr>
                                    </p:animEffect>
                                  </p:childTnLst>
                                </p:cTn>
                              </p:par>
                              <p:par>
                                <p:cTn fill="hold" nodeType="withEffect" presetClass="entr" presetID="10" presetSubtype="0">
                                  <p:stCondLst>
                                    <p:cond delay="0"/>
                                  </p:stCondLst>
                                  <p:childTnLst>
                                    <p:set>
                                      <p:cBhvr>
                                        <p:cTn dur="1" fill="hold">
                                          <p:stCondLst>
                                            <p:cond delay="0"/>
                                          </p:stCondLst>
                                        </p:cTn>
                                        <p:tgtEl>
                                          <p:spTgt spid="2413"/>
                                        </p:tgtEl>
                                        <p:attrNameLst>
                                          <p:attrName>style.visibility</p:attrName>
                                        </p:attrNameLst>
                                      </p:cBhvr>
                                      <p:to>
                                        <p:strVal val="visible"/>
                                      </p:to>
                                    </p:set>
                                    <p:animEffect filter="fade" transition="in">
                                      <p:cBhvr>
                                        <p:cTn dur="1000"/>
                                        <p:tgtEl>
                                          <p:spTgt spid="2413"/>
                                        </p:tgtEl>
                                      </p:cBhvr>
                                    </p:animEffect>
                                  </p:childTnLst>
                                </p:cTn>
                              </p:par>
                              <p:par>
                                <p:cTn fill="hold" nodeType="withEffect" presetClass="entr" presetID="10" presetSubtype="0">
                                  <p:stCondLst>
                                    <p:cond delay="0"/>
                                  </p:stCondLst>
                                  <p:childTnLst>
                                    <p:set>
                                      <p:cBhvr>
                                        <p:cTn dur="1" fill="hold">
                                          <p:stCondLst>
                                            <p:cond delay="0"/>
                                          </p:stCondLst>
                                        </p:cTn>
                                        <p:tgtEl>
                                          <p:spTgt spid="2414"/>
                                        </p:tgtEl>
                                        <p:attrNameLst>
                                          <p:attrName>style.visibility</p:attrName>
                                        </p:attrNameLst>
                                      </p:cBhvr>
                                      <p:to>
                                        <p:strVal val="visible"/>
                                      </p:to>
                                    </p:set>
                                    <p:animEffect filter="fade" transition="in">
                                      <p:cBhvr>
                                        <p:cTn dur="1000"/>
                                        <p:tgtEl>
                                          <p:spTgt spid="2414"/>
                                        </p:tgtEl>
                                      </p:cBhvr>
                                    </p:animEffect>
                                  </p:childTnLst>
                                </p:cTn>
                              </p:par>
                              <p:par>
                                <p:cTn fill="hold" nodeType="withEffect" presetClass="entr" presetID="10" presetSubtype="0">
                                  <p:stCondLst>
                                    <p:cond delay="0"/>
                                  </p:stCondLst>
                                  <p:childTnLst>
                                    <p:set>
                                      <p:cBhvr>
                                        <p:cTn dur="1" fill="hold">
                                          <p:stCondLst>
                                            <p:cond delay="0"/>
                                          </p:stCondLst>
                                        </p:cTn>
                                        <p:tgtEl>
                                          <p:spTgt spid="2415"/>
                                        </p:tgtEl>
                                        <p:attrNameLst>
                                          <p:attrName>style.visibility</p:attrName>
                                        </p:attrNameLst>
                                      </p:cBhvr>
                                      <p:to>
                                        <p:strVal val="visible"/>
                                      </p:to>
                                    </p:set>
                                    <p:animEffect filter="fade" transition="in">
                                      <p:cBhvr>
                                        <p:cTn dur="1000"/>
                                        <p:tgtEl>
                                          <p:spTgt spid="2415"/>
                                        </p:tgtEl>
                                      </p:cBhvr>
                                    </p:animEffect>
                                  </p:childTnLst>
                                </p:cTn>
                              </p:par>
                              <p:par>
                                <p:cTn fill="hold" nodeType="withEffect" presetClass="entr" presetID="10" presetSubtype="0">
                                  <p:stCondLst>
                                    <p:cond delay="0"/>
                                  </p:stCondLst>
                                  <p:childTnLst>
                                    <p:set>
                                      <p:cBhvr>
                                        <p:cTn dur="1" fill="hold">
                                          <p:stCondLst>
                                            <p:cond delay="0"/>
                                          </p:stCondLst>
                                        </p:cTn>
                                        <p:tgtEl>
                                          <p:spTgt spid="2416"/>
                                        </p:tgtEl>
                                        <p:attrNameLst>
                                          <p:attrName>style.visibility</p:attrName>
                                        </p:attrNameLst>
                                      </p:cBhvr>
                                      <p:to>
                                        <p:strVal val="visible"/>
                                      </p:to>
                                    </p:set>
                                    <p:animEffect filter="fade" transition="in">
                                      <p:cBhvr>
                                        <p:cTn dur="1000"/>
                                        <p:tgtEl>
                                          <p:spTgt spid="2416"/>
                                        </p:tgtEl>
                                      </p:cBhvr>
                                    </p:animEffect>
                                  </p:childTnLst>
                                </p:cTn>
                              </p:par>
                              <p:par>
                                <p:cTn fill="hold" nodeType="withEffect" presetClass="entr" presetID="10" presetSubtype="0">
                                  <p:stCondLst>
                                    <p:cond delay="0"/>
                                  </p:stCondLst>
                                  <p:childTnLst>
                                    <p:set>
                                      <p:cBhvr>
                                        <p:cTn dur="1" fill="hold">
                                          <p:stCondLst>
                                            <p:cond delay="0"/>
                                          </p:stCondLst>
                                        </p:cTn>
                                        <p:tgtEl>
                                          <p:spTgt spid="2417"/>
                                        </p:tgtEl>
                                        <p:attrNameLst>
                                          <p:attrName>style.visibility</p:attrName>
                                        </p:attrNameLst>
                                      </p:cBhvr>
                                      <p:to>
                                        <p:strVal val="visible"/>
                                      </p:to>
                                    </p:set>
                                    <p:animEffect filter="fade" transition="in">
                                      <p:cBhvr>
                                        <p:cTn dur="1000"/>
                                        <p:tgtEl>
                                          <p:spTgt spid="2417"/>
                                        </p:tgtEl>
                                      </p:cBhvr>
                                    </p:animEffect>
                                  </p:childTnLst>
                                </p:cTn>
                              </p:par>
                              <p:par>
                                <p:cTn fill="hold" nodeType="withEffect" presetClass="entr" presetID="10" presetSubtype="0">
                                  <p:stCondLst>
                                    <p:cond delay="0"/>
                                  </p:stCondLst>
                                  <p:childTnLst>
                                    <p:set>
                                      <p:cBhvr>
                                        <p:cTn dur="1" fill="hold">
                                          <p:stCondLst>
                                            <p:cond delay="0"/>
                                          </p:stCondLst>
                                        </p:cTn>
                                        <p:tgtEl>
                                          <p:spTgt spid="2418"/>
                                        </p:tgtEl>
                                        <p:attrNameLst>
                                          <p:attrName>style.visibility</p:attrName>
                                        </p:attrNameLst>
                                      </p:cBhvr>
                                      <p:to>
                                        <p:strVal val="visible"/>
                                      </p:to>
                                    </p:set>
                                    <p:animEffect filter="fade" transition="in">
                                      <p:cBhvr>
                                        <p:cTn dur="1000"/>
                                        <p:tgtEl>
                                          <p:spTgt spid="2418"/>
                                        </p:tgtEl>
                                      </p:cBhvr>
                                    </p:animEffect>
                                  </p:childTnLst>
                                </p:cTn>
                              </p:par>
                              <p:par>
                                <p:cTn fill="hold" nodeType="withEffect" presetClass="entr" presetID="10" presetSubtype="0">
                                  <p:stCondLst>
                                    <p:cond delay="0"/>
                                  </p:stCondLst>
                                  <p:childTnLst>
                                    <p:set>
                                      <p:cBhvr>
                                        <p:cTn dur="1" fill="hold">
                                          <p:stCondLst>
                                            <p:cond delay="0"/>
                                          </p:stCondLst>
                                        </p:cTn>
                                        <p:tgtEl>
                                          <p:spTgt spid="2419"/>
                                        </p:tgtEl>
                                        <p:attrNameLst>
                                          <p:attrName>style.visibility</p:attrName>
                                        </p:attrNameLst>
                                      </p:cBhvr>
                                      <p:to>
                                        <p:strVal val="visible"/>
                                      </p:to>
                                    </p:set>
                                    <p:animEffect filter="fade" transition="in">
                                      <p:cBhvr>
                                        <p:cTn dur="1000"/>
                                        <p:tgtEl>
                                          <p:spTgt spid="2419"/>
                                        </p:tgtEl>
                                      </p:cBhvr>
                                    </p:animEffect>
                                  </p:childTnLst>
                                </p:cTn>
                              </p:par>
                              <p:par>
                                <p:cTn fill="hold" nodeType="withEffect" presetClass="entr" presetID="10" presetSubtype="0">
                                  <p:stCondLst>
                                    <p:cond delay="0"/>
                                  </p:stCondLst>
                                  <p:childTnLst>
                                    <p:set>
                                      <p:cBhvr>
                                        <p:cTn dur="1" fill="hold">
                                          <p:stCondLst>
                                            <p:cond delay="0"/>
                                          </p:stCondLst>
                                        </p:cTn>
                                        <p:tgtEl>
                                          <p:spTgt spid="2420"/>
                                        </p:tgtEl>
                                        <p:attrNameLst>
                                          <p:attrName>style.visibility</p:attrName>
                                        </p:attrNameLst>
                                      </p:cBhvr>
                                      <p:to>
                                        <p:strVal val="visible"/>
                                      </p:to>
                                    </p:set>
                                    <p:animEffect filter="fade" transition="in">
                                      <p:cBhvr>
                                        <p:cTn dur="1000"/>
                                        <p:tgtEl>
                                          <p:spTgt spid="2420"/>
                                        </p:tgtEl>
                                      </p:cBhvr>
                                    </p:animEffect>
                                  </p:childTnLst>
                                </p:cTn>
                              </p:par>
                              <p:par>
                                <p:cTn fill="hold" nodeType="withEffect" presetClass="entr" presetID="10" presetSubtype="0">
                                  <p:stCondLst>
                                    <p:cond delay="0"/>
                                  </p:stCondLst>
                                  <p:childTnLst>
                                    <p:set>
                                      <p:cBhvr>
                                        <p:cTn dur="1" fill="hold">
                                          <p:stCondLst>
                                            <p:cond delay="0"/>
                                          </p:stCondLst>
                                        </p:cTn>
                                        <p:tgtEl>
                                          <p:spTgt spid="2421"/>
                                        </p:tgtEl>
                                        <p:attrNameLst>
                                          <p:attrName>style.visibility</p:attrName>
                                        </p:attrNameLst>
                                      </p:cBhvr>
                                      <p:to>
                                        <p:strVal val="visible"/>
                                      </p:to>
                                    </p:set>
                                    <p:animEffect filter="fade" transition="in">
                                      <p:cBhvr>
                                        <p:cTn dur="1000"/>
                                        <p:tgtEl>
                                          <p:spTgt spid="2421"/>
                                        </p:tgtEl>
                                      </p:cBhvr>
                                    </p:animEffect>
                                  </p:childTnLst>
                                </p:cTn>
                              </p:par>
                              <p:par>
                                <p:cTn fill="hold" nodeType="withEffect" presetClass="entr" presetID="10" presetSubtype="0">
                                  <p:stCondLst>
                                    <p:cond delay="0"/>
                                  </p:stCondLst>
                                  <p:childTnLst>
                                    <p:set>
                                      <p:cBhvr>
                                        <p:cTn dur="1" fill="hold">
                                          <p:stCondLst>
                                            <p:cond delay="0"/>
                                          </p:stCondLst>
                                        </p:cTn>
                                        <p:tgtEl>
                                          <p:spTgt spid="2422"/>
                                        </p:tgtEl>
                                        <p:attrNameLst>
                                          <p:attrName>style.visibility</p:attrName>
                                        </p:attrNameLst>
                                      </p:cBhvr>
                                      <p:to>
                                        <p:strVal val="visible"/>
                                      </p:to>
                                    </p:set>
                                    <p:animEffect filter="fade" transition="in">
                                      <p:cBhvr>
                                        <p:cTn dur="1000"/>
                                        <p:tgtEl>
                                          <p:spTgt spid="2422"/>
                                        </p:tgtEl>
                                      </p:cBhvr>
                                    </p:animEffect>
                                  </p:childTnLst>
                                </p:cTn>
                              </p:par>
                              <p:par>
                                <p:cTn fill="hold" nodeType="withEffect" presetClass="entr" presetID="10" presetSubtype="0">
                                  <p:stCondLst>
                                    <p:cond delay="0"/>
                                  </p:stCondLst>
                                  <p:childTnLst>
                                    <p:set>
                                      <p:cBhvr>
                                        <p:cTn dur="1" fill="hold">
                                          <p:stCondLst>
                                            <p:cond delay="0"/>
                                          </p:stCondLst>
                                        </p:cTn>
                                        <p:tgtEl>
                                          <p:spTgt spid="2423"/>
                                        </p:tgtEl>
                                        <p:attrNameLst>
                                          <p:attrName>style.visibility</p:attrName>
                                        </p:attrNameLst>
                                      </p:cBhvr>
                                      <p:to>
                                        <p:strVal val="visible"/>
                                      </p:to>
                                    </p:set>
                                    <p:animEffect filter="fade" transition="in">
                                      <p:cBhvr>
                                        <p:cTn dur="1000"/>
                                        <p:tgtEl>
                                          <p:spTgt spid="2423"/>
                                        </p:tgtEl>
                                      </p:cBhvr>
                                    </p:animEffect>
                                  </p:childTnLst>
                                </p:cTn>
                              </p:par>
                              <p:par>
                                <p:cTn fill="hold" nodeType="withEffect" presetClass="entr" presetID="10" presetSubtype="0">
                                  <p:stCondLst>
                                    <p:cond delay="0"/>
                                  </p:stCondLst>
                                  <p:childTnLst>
                                    <p:set>
                                      <p:cBhvr>
                                        <p:cTn dur="1" fill="hold">
                                          <p:stCondLst>
                                            <p:cond delay="0"/>
                                          </p:stCondLst>
                                        </p:cTn>
                                        <p:tgtEl>
                                          <p:spTgt spid="2424"/>
                                        </p:tgtEl>
                                        <p:attrNameLst>
                                          <p:attrName>style.visibility</p:attrName>
                                        </p:attrNameLst>
                                      </p:cBhvr>
                                      <p:to>
                                        <p:strVal val="visible"/>
                                      </p:to>
                                    </p:set>
                                    <p:animEffect filter="fade" transition="in">
                                      <p:cBhvr>
                                        <p:cTn dur="1000"/>
                                        <p:tgtEl>
                                          <p:spTgt spid="2424"/>
                                        </p:tgtEl>
                                      </p:cBhvr>
                                    </p:animEffect>
                                  </p:childTnLst>
                                </p:cTn>
                              </p:par>
                              <p:par>
                                <p:cTn fill="hold" nodeType="withEffect" presetClass="entr" presetID="10" presetSubtype="0">
                                  <p:stCondLst>
                                    <p:cond delay="0"/>
                                  </p:stCondLst>
                                  <p:childTnLst>
                                    <p:set>
                                      <p:cBhvr>
                                        <p:cTn dur="1" fill="hold">
                                          <p:stCondLst>
                                            <p:cond delay="0"/>
                                          </p:stCondLst>
                                        </p:cTn>
                                        <p:tgtEl>
                                          <p:spTgt spid="2425"/>
                                        </p:tgtEl>
                                        <p:attrNameLst>
                                          <p:attrName>style.visibility</p:attrName>
                                        </p:attrNameLst>
                                      </p:cBhvr>
                                      <p:to>
                                        <p:strVal val="visible"/>
                                      </p:to>
                                    </p:set>
                                    <p:animEffect filter="fade" transition="in">
                                      <p:cBhvr>
                                        <p:cTn dur="1000"/>
                                        <p:tgtEl>
                                          <p:spTgt spid="2425"/>
                                        </p:tgtEl>
                                      </p:cBhvr>
                                    </p:animEffect>
                                  </p:childTnLst>
                                </p:cTn>
                              </p:par>
                              <p:par>
                                <p:cTn fill="hold" nodeType="withEffect" presetClass="entr" presetID="10" presetSubtype="0">
                                  <p:stCondLst>
                                    <p:cond delay="0"/>
                                  </p:stCondLst>
                                  <p:childTnLst>
                                    <p:set>
                                      <p:cBhvr>
                                        <p:cTn dur="1" fill="hold">
                                          <p:stCondLst>
                                            <p:cond delay="0"/>
                                          </p:stCondLst>
                                        </p:cTn>
                                        <p:tgtEl>
                                          <p:spTgt spid="2426"/>
                                        </p:tgtEl>
                                        <p:attrNameLst>
                                          <p:attrName>style.visibility</p:attrName>
                                        </p:attrNameLst>
                                      </p:cBhvr>
                                      <p:to>
                                        <p:strVal val="visible"/>
                                      </p:to>
                                    </p:set>
                                    <p:animEffect filter="fade" transition="in">
                                      <p:cBhvr>
                                        <p:cTn dur="1000"/>
                                        <p:tgtEl>
                                          <p:spTgt spid="2426"/>
                                        </p:tgtEl>
                                      </p:cBhvr>
                                    </p:animEffect>
                                  </p:childTnLst>
                                </p:cTn>
                              </p:par>
                              <p:par>
                                <p:cTn fill="hold" nodeType="withEffect" presetClass="entr" presetID="10" presetSubtype="0">
                                  <p:stCondLst>
                                    <p:cond delay="0"/>
                                  </p:stCondLst>
                                  <p:childTnLst>
                                    <p:set>
                                      <p:cBhvr>
                                        <p:cTn dur="1" fill="hold">
                                          <p:stCondLst>
                                            <p:cond delay="0"/>
                                          </p:stCondLst>
                                        </p:cTn>
                                        <p:tgtEl>
                                          <p:spTgt spid="2428"/>
                                        </p:tgtEl>
                                        <p:attrNameLst>
                                          <p:attrName>style.visibility</p:attrName>
                                        </p:attrNameLst>
                                      </p:cBhvr>
                                      <p:to>
                                        <p:strVal val="visible"/>
                                      </p:to>
                                    </p:set>
                                    <p:animEffect filter="fade" transition="in">
                                      <p:cBhvr>
                                        <p:cTn dur="1000"/>
                                        <p:tgtEl>
                                          <p:spTgt spid="2428"/>
                                        </p:tgtEl>
                                      </p:cBhvr>
                                    </p:animEffect>
                                  </p:childTnLst>
                                </p:cTn>
                              </p:par>
                              <p:par>
                                <p:cTn fill="hold" nodeType="withEffect" presetClass="entr" presetID="10" presetSubtype="0">
                                  <p:stCondLst>
                                    <p:cond delay="0"/>
                                  </p:stCondLst>
                                  <p:childTnLst>
                                    <p:set>
                                      <p:cBhvr>
                                        <p:cTn dur="1" fill="hold">
                                          <p:stCondLst>
                                            <p:cond delay="0"/>
                                          </p:stCondLst>
                                        </p:cTn>
                                        <p:tgtEl>
                                          <p:spTgt spid="2429"/>
                                        </p:tgtEl>
                                        <p:attrNameLst>
                                          <p:attrName>style.visibility</p:attrName>
                                        </p:attrNameLst>
                                      </p:cBhvr>
                                      <p:to>
                                        <p:strVal val="visible"/>
                                      </p:to>
                                    </p:set>
                                    <p:animEffect filter="fade" transition="in">
                                      <p:cBhvr>
                                        <p:cTn dur="1000"/>
                                        <p:tgtEl>
                                          <p:spTgt spid="2429"/>
                                        </p:tgtEl>
                                      </p:cBhvr>
                                    </p:animEffect>
                                  </p:childTnLst>
                                </p:cTn>
                              </p:par>
                              <p:par>
                                <p:cTn fill="hold" nodeType="withEffect" presetClass="entr" presetID="10" presetSubtype="0">
                                  <p:stCondLst>
                                    <p:cond delay="0"/>
                                  </p:stCondLst>
                                  <p:childTnLst>
                                    <p:set>
                                      <p:cBhvr>
                                        <p:cTn dur="1" fill="hold">
                                          <p:stCondLst>
                                            <p:cond delay="0"/>
                                          </p:stCondLst>
                                        </p:cTn>
                                        <p:tgtEl>
                                          <p:spTgt spid="2430"/>
                                        </p:tgtEl>
                                        <p:attrNameLst>
                                          <p:attrName>style.visibility</p:attrName>
                                        </p:attrNameLst>
                                      </p:cBhvr>
                                      <p:to>
                                        <p:strVal val="visible"/>
                                      </p:to>
                                    </p:set>
                                    <p:animEffect filter="fade" transition="in">
                                      <p:cBhvr>
                                        <p:cTn dur="1000"/>
                                        <p:tgtEl>
                                          <p:spTgt spid="2430"/>
                                        </p:tgtEl>
                                      </p:cBhvr>
                                    </p:animEffect>
                                  </p:childTnLst>
                                </p:cTn>
                              </p:par>
                              <p:par>
                                <p:cTn fill="hold" nodeType="withEffect" presetClass="entr" presetID="10" presetSubtype="0">
                                  <p:stCondLst>
                                    <p:cond delay="0"/>
                                  </p:stCondLst>
                                  <p:childTnLst>
                                    <p:set>
                                      <p:cBhvr>
                                        <p:cTn dur="1" fill="hold">
                                          <p:stCondLst>
                                            <p:cond delay="0"/>
                                          </p:stCondLst>
                                        </p:cTn>
                                        <p:tgtEl>
                                          <p:spTgt spid="2431"/>
                                        </p:tgtEl>
                                        <p:attrNameLst>
                                          <p:attrName>style.visibility</p:attrName>
                                        </p:attrNameLst>
                                      </p:cBhvr>
                                      <p:to>
                                        <p:strVal val="visible"/>
                                      </p:to>
                                    </p:set>
                                    <p:animEffect filter="fade" transition="in">
                                      <p:cBhvr>
                                        <p:cTn dur="1000"/>
                                        <p:tgtEl>
                                          <p:spTgt spid="2431"/>
                                        </p:tgtEl>
                                      </p:cBhvr>
                                    </p:animEffect>
                                  </p:childTnLst>
                                </p:cTn>
                              </p:par>
                              <p:par>
                                <p:cTn fill="hold" nodeType="withEffect" presetClass="entr" presetID="10" presetSubtype="0">
                                  <p:stCondLst>
                                    <p:cond delay="0"/>
                                  </p:stCondLst>
                                  <p:childTnLst>
                                    <p:set>
                                      <p:cBhvr>
                                        <p:cTn dur="1" fill="hold">
                                          <p:stCondLst>
                                            <p:cond delay="0"/>
                                          </p:stCondLst>
                                        </p:cTn>
                                        <p:tgtEl>
                                          <p:spTgt spid="2427"/>
                                        </p:tgtEl>
                                        <p:attrNameLst>
                                          <p:attrName>style.visibility</p:attrName>
                                        </p:attrNameLst>
                                      </p:cBhvr>
                                      <p:to>
                                        <p:strVal val="visible"/>
                                      </p:to>
                                    </p:set>
                                    <p:animEffect filter="fade" transition="in">
                                      <p:cBhvr>
                                        <p:cTn dur="1000"/>
                                        <p:tgtEl>
                                          <p:spTgt spid="24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35" name="Shape 2435"/>
        <p:cNvGrpSpPr/>
        <p:nvPr/>
      </p:nvGrpSpPr>
      <p:grpSpPr>
        <a:xfrm>
          <a:off x="0" y="0"/>
          <a:ext cx="0" cy="0"/>
          <a:chOff x="0" y="0"/>
          <a:chExt cx="0" cy="0"/>
        </a:xfrm>
      </p:grpSpPr>
      <p:sp>
        <p:nvSpPr>
          <p:cNvPr id="2436" name="Google Shape;2436;p142"/>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u="sng">
                <a:solidFill>
                  <a:srgbClr val="E09214"/>
                </a:solidFill>
                <a:latin typeface="Merriweather"/>
                <a:ea typeface="Merriweather"/>
                <a:cs typeface="Merriweather"/>
                <a:sym typeface="Merriweather"/>
              </a:rPr>
              <a:t>HDFS Write Architecture</a:t>
            </a:r>
            <a:endParaRPr b="1" u="sng">
              <a:solidFill>
                <a:srgbClr val="E09214"/>
              </a:solidFill>
              <a:latin typeface="Merriweather"/>
              <a:ea typeface="Merriweather"/>
              <a:cs typeface="Merriweather"/>
              <a:sym typeface="Merriweather"/>
            </a:endParaRPr>
          </a:p>
        </p:txBody>
      </p:sp>
      <p:sp>
        <p:nvSpPr>
          <p:cNvPr id="2437" name="Google Shape;2437;p142"/>
          <p:cNvSpPr txBox="1"/>
          <p:nvPr/>
        </p:nvSpPr>
        <p:spPr>
          <a:xfrm>
            <a:off x="100475" y="772425"/>
            <a:ext cx="88317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Ex: Client  wants to write a file “Demo.txt” with size 250MB</a:t>
            </a:r>
            <a:endParaRPr b="1" i="0" sz="1600" u="none" cap="none" strike="noStrike">
              <a:solidFill>
                <a:srgbClr val="000000"/>
              </a:solidFill>
              <a:latin typeface="Average"/>
              <a:ea typeface="Average"/>
              <a:cs typeface="Average"/>
              <a:sym typeface="Average"/>
            </a:endParaRPr>
          </a:p>
        </p:txBody>
      </p:sp>
      <p:pic>
        <p:nvPicPr>
          <p:cNvPr id="2438" name="Google Shape;2438;p142"/>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2439" name="Google Shape;2439;p142"/>
          <p:cNvSpPr/>
          <p:nvPr/>
        </p:nvSpPr>
        <p:spPr>
          <a:xfrm>
            <a:off x="524400" y="1908350"/>
            <a:ext cx="1042800" cy="864600"/>
          </a:xfrm>
          <a:prstGeom prst="rect">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250MB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(Demo.txt)</a:t>
            </a:r>
            <a:endParaRPr b="0" i="0" sz="1400" u="none" cap="none" strike="noStrike">
              <a:solidFill>
                <a:srgbClr val="000000"/>
              </a:solidFill>
              <a:latin typeface="Arial"/>
              <a:ea typeface="Arial"/>
              <a:cs typeface="Arial"/>
              <a:sym typeface="Arial"/>
            </a:endParaRPr>
          </a:p>
        </p:txBody>
      </p:sp>
      <p:sp>
        <p:nvSpPr>
          <p:cNvPr id="2440" name="Google Shape;2440;p142"/>
          <p:cNvSpPr/>
          <p:nvPr/>
        </p:nvSpPr>
        <p:spPr>
          <a:xfrm>
            <a:off x="3001500" y="1995200"/>
            <a:ext cx="898500" cy="690900"/>
          </a:xfrm>
          <a:prstGeom prst="rect">
            <a:avLst/>
          </a:prstGeom>
          <a:solidFill>
            <a:srgbClr val="F9CB9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128MB</a:t>
            </a:r>
            <a:endParaRPr b="0" i="0" sz="1400" u="none" cap="none" strike="noStrike">
              <a:solidFill>
                <a:srgbClr val="000000"/>
              </a:solidFill>
              <a:latin typeface="Arial"/>
              <a:ea typeface="Arial"/>
              <a:cs typeface="Arial"/>
              <a:sym typeface="Arial"/>
            </a:endParaRPr>
          </a:p>
        </p:txBody>
      </p:sp>
      <p:sp>
        <p:nvSpPr>
          <p:cNvPr id="2441" name="Google Shape;2441;p142"/>
          <p:cNvSpPr/>
          <p:nvPr/>
        </p:nvSpPr>
        <p:spPr>
          <a:xfrm>
            <a:off x="4991600" y="2018150"/>
            <a:ext cx="898500" cy="645000"/>
          </a:xfrm>
          <a:prstGeom prst="rect">
            <a:avLst/>
          </a:prstGeom>
          <a:solidFill>
            <a:srgbClr val="F9CB9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122MB</a:t>
            </a:r>
            <a:endParaRPr b="0" i="0" sz="1400" u="none" cap="none" strike="noStrike">
              <a:solidFill>
                <a:srgbClr val="000000"/>
              </a:solidFill>
              <a:latin typeface="Arial"/>
              <a:ea typeface="Arial"/>
              <a:cs typeface="Arial"/>
              <a:sym typeface="Arial"/>
            </a:endParaRPr>
          </a:p>
        </p:txBody>
      </p:sp>
      <p:cxnSp>
        <p:nvCxnSpPr>
          <p:cNvPr id="2442" name="Google Shape;2442;p142"/>
          <p:cNvCxnSpPr>
            <a:endCxn id="2440" idx="1"/>
          </p:cNvCxnSpPr>
          <p:nvPr/>
        </p:nvCxnSpPr>
        <p:spPr>
          <a:xfrm>
            <a:off x="1567200" y="2340650"/>
            <a:ext cx="1434300" cy="0"/>
          </a:xfrm>
          <a:prstGeom prst="straightConnector1">
            <a:avLst/>
          </a:prstGeom>
          <a:noFill/>
          <a:ln cap="flat" cmpd="sng" w="19050">
            <a:solidFill>
              <a:srgbClr val="000000"/>
            </a:solidFill>
            <a:prstDash val="solid"/>
            <a:round/>
            <a:headEnd len="sm" w="sm" type="none"/>
            <a:tailEnd len="med" w="med" type="stealth"/>
          </a:ln>
        </p:spPr>
      </p:cxnSp>
      <p:sp>
        <p:nvSpPr>
          <p:cNvPr id="2443" name="Google Shape;2443;p142"/>
          <p:cNvSpPr txBox="1"/>
          <p:nvPr/>
        </p:nvSpPr>
        <p:spPr>
          <a:xfrm>
            <a:off x="4225600" y="2095575"/>
            <a:ext cx="4404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Average"/>
                <a:ea typeface="Average"/>
                <a:cs typeface="Average"/>
                <a:sym typeface="Average"/>
              </a:rPr>
              <a:t>+</a:t>
            </a:r>
            <a:endParaRPr b="0" i="0" sz="2400" u="none" cap="none" strike="noStrike">
              <a:solidFill>
                <a:srgbClr val="000000"/>
              </a:solidFill>
              <a:latin typeface="Average"/>
              <a:ea typeface="Average"/>
              <a:cs typeface="Average"/>
              <a:sym typeface="Average"/>
            </a:endParaRPr>
          </a:p>
        </p:txBody>
      </p:sp>
      <p:sp>
        <p:nvSpPr>
          <p:cNvPr id="2444" name="Google Shape;2444;p142"/>
          <p:cNvSpPr txBox="1"/>
          <p:nvPr/>
        </p:nvSpPr>
        <p:spPr>
          <a:xfrm>
            <a:off x="353325" y="3144975"/>
            <a:ext cx="8831700" cy="1650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Default Size 128MB</a:t>
            </a:r>
            <a:endParaRPr b="0" i="0" sz="17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1700"/>
              <a:buFont typeface="Arial"/>
              <a:buNone/>
            </a:pPr>
            <a:r>
              <a:t/>
            </a:r>
            <a:endParaRPr b="0" i="0" sz="17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A–128MB</a:t>
            </a:r>
            <a:endParaRPr b="0" i="0" sz="17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Remaining Size 122MB </a:t>
            </a:r>
            <a:endParaRPr b="0" i="0" sz="17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1700"/>
              <a:buFont typeface="Arial"/>
              <a:buNone/>
            </a:pPr>
            <a:r>
              <a:t/>
            </a:r>
            <a:endParaRPr b="0" i="0" sz="17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7"/>
                                        </p:tgtEl>
                                        <p:attrNameLst>
                                          <p:attrName>style.visibility</p:attrName>
                                        </p:attrNameLst>
                                      </p:cBhvr>
                                      <p:to>
                                        <p:strVal val="visible"/>
                                      </p:to>
                                    </p:set>
                                    <p:animEffect filter="fade" transition="in">
                                      <p:cBhvr>
                                        <p:cTn dur="1000"/>
                                        <p:tgtEl>
                                          <p:spTgt spid="24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9"/>
                                        </p:tgtEl>
                                        <p:attrNameLst>
                                          <p:attrName>style.visibility</p:attrName>
                                        </p:attrNameLst>
                                      </p:cBhvr>
                                      <p:to>
                                        <p:strVal val="visible"/>
                                      </p:to>
                                    </p:set>
                                    <p:animEffect filter="fade" transition="in">
                                      <p:cBhvr>
                                        <p:cTn dur="1000"/>
                                        <p:tgtEl>
                                          <p:spTgt spid="2439"/>
                                        </p:tgtEl>
                                      </p:cBhvr>
                                    </p:animEffect>
                                  </p:childTnLst>
                                </p:cTn>
                              </p:par>
                              <p:par>
                                <p:cTn fill="hold" nodeType="withEffect" presetClass="entr" presetID="10" presetSubtype="0">
                                  <p:stCondLst>
                                    <p:cond delay="0"/>
                                  </p:stCondLst>
                                  <p:childTnLst>
                                    <p:set>
                                      <p:cBhvr>
                                        <p:cTn dur="1" fill="hold">
                                          <p:stCondLst>
                                            <p:cond delay="0"/>
                                          </p:stCondLst>
                                        </p:cTn>
                                        <p:tgtEl>
                                          <p:spTgt spid="2440"/>
                                        </p:tgtEl>
                                        <p:attrNameLst>
                                          <p:attrName>style.visibility</p:attrName>
                                        </p:attrNameLst>
                                      </p:cBhvr>
                                      <p:to>
                                        <p:strVal val="visible"/>
                                      </p:to>
                                    </p:set>
                                    <p:animEffect filter="fade" transition="in">
                                      <p:cBhvr>
                                        <p:cTn dur="1000"/>
                                        <p:tgtEl>
                                          <p:spTgt spid="2440"/>
                                        </p:tgtEl>
                                      </p:cBhvr>
                                    </p:animEffect>
                                  </p:childTnLst>
                                </p:cTn>
                              </p:par>
                              <p:par>
                                <p:cTn fill="hold" nodeType="withEffect" presetClass="entr" presetID="10" presetSubtype="0">
                                  <p:stCondLst>
                                    <p:cond delay="0"/>
                                  </p:stCondLst>
                                  <p:childTnLst>
                                    <p:set>
                                      <p:cBhvr>
                                        <p:cTn dur="1" fill="hold">
                                          <p:stCondLst>
                                            <p:cond delay="0"/>
                                          </p:stCondLst>
                                        </p:cTn>
                                        <p:tgtEl>
                                          <p:spTgt spid="2441"/>
                                        </p:tgtEl>
                                        <p:attrNameLst>
                                          <p:attrName>style.visibility</p:attrName>
                                        </p:attrNameLst>
                                      </p:cBhvr>
                                      <p:to>
                                        <p:strVal val="visible"/>
                                      </p:to>
                                    </p:set>
                                    <p:animEffect filter="fade" transition="in">
                                      <p:cBhvr>
                                        <p:cTn dur="1000"/>
                                        <p:tgtEl>
                                          <p:spTgt spid="2441"/>
                                        </p:tgtEl>
                                      </p:cBhvr>
                                    </p:animEffect>
                                  </p:childTnLst>
                                </p:cTn>
                              </p:par>
                              <p:par>
                                <p:cTn fill="hold" nodeType="withEffect" presetClass="entr" presetID="10" presetSubtype="0">
                                  <p:stCondLst>
                                    <p:cond delay="0"/>
                                  </p:stCondLst>
                                  <p:childTnLst>
                                    <p:set>
                                      <p:cBhvr>
                                        <p:cTn dur="1" fill="hold">
                                          <p:stCondLst>
                                            <p:cond delay="0"/>
                                          </p:stCondLst>
                                        </p:cTn>
                                        <p:tgtEl>
                                          <p:spTgt spid="2442"/>
                                        </p:tgtEl>
                                        <p:attrNameLst>
                                          <p:attrName>style.visibility</p:attrName>
                                        </p:attrNameLst>
                                      </p:cBhvr>
                                      <p:to>
                                        <p:strVal val="visible"/>
                                      </p:to>
                                    </p:set>
                                    <p:animEffect filter="fade" transition="in">
                                      <p:cBhvr>
                                        <p:cTn dur="1000"/>
                                        <p:tgtEl>
                                          <p:spTgt spid="2442"/>
                                        </p:tgtEl>
                                      </p:cBhvr>
                                    </p:animEffect>
                                  </p:childTnLst>
                                </p:cTn>
                              </p:par>
                              <p:par>
                                <p:cTn fill="hold" nodeType="withEffect" presetClass="entr" presetID="10" presetSubtype="0">
                                  <p:stCondLst>
                                    <p:cond delay="0"/>
                                  </p:stCondLst>
                                  <p:childTnLst>
                                    <p:set>
                                      <p:cBhvr>
                                        <p:cTn dur="1" fill="hold">
                                          <p:stCondLst>
                                            <p:cond delay="0"/>
                                          </p:stCondLst>
                                        </p:cTn>
                                        <p:tgtEl>
                                          <p:spTgt spid="2443"/>
                                        </p:tgtEl>
                                        <p:attrNameLst>
                                          <p:attrName>style.visibility</p:attrName>
                                        </p:attrNameLst>
                                      </p:cBhvr>
                                      <p:to>
                                        <p:strVal val="visible"/>
                                      </p:to>
                                    </p:set>
                                    <p:animEffect filter="fade" transition="in">
                                      <p:cBhvr>
                                        <p:cTn dur="1000"/>
                                        <p:tgtEl>
                                          <p:spTgt spid="24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4"/>
                                        </p:tgtEl>
                                        <p:attrNameLst>
                                          <p:attrName>style.visibility</p:attrName>
                                        </p:attrNameLst>
                                      </p:cBhvr>
                                      <p:to>
                                        <p:strVal val="visible"/>
                                      </p:to>
                                    </p:set>
                                    <p:animEffect filter="fade" transition="in">
                                      <p:cBhvr>
                                        <p:cTn dur="1000"/>
                                        <p:tgtEl>
                                          <p:spTgt spid="24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48" name="Shape 2448"/>
        <p:cNvGrpSpPr/>
        <p:nvPr/>
      </p:nvGrpSpPr>
      <p:grpSpPr>
        <a:xfrm>
          <a:off x="0" y="0"/>
          <a:ext cx="0" cy="0"/>
          <a:chOff x="0" y="0"/>
          <a:chExt cx="0" cy="0"/>
        </a:xfrm>
      </p:grpSpPr>
      <p:sp>
        <p:nvSpPr>
          <p:cNvPr id="2449" name="Google Shape;2449;p143"/>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u="sng">
                <a:solidFill>
                  <a:srgbClr val="E09214"/>
                </a:solidFill>
                <a:latin typeface="Merriweather"/>
                <a:ea typeface="Merriweather"/>
                <a:cs typeface="Merriweather"/>
                <a:sym typeface="Merriweather"/>
              </a:rPr>
              <a:t>HDFS Write Architecture</a:t>
            </a:r>
            <a:endParaRPr b="1" u="sng">
              <a:solidFill>
                <a:srgbClr val="E09214"/>
              </a:solidFill>
              <a:latin typeface="Merriweather"/>
              <a:ea typeface="Merriweather"/>
              <a:cs typeface="Merriweather"/>
              <a:sym typeface="Merriweather"/>
            </a:endParaRPr>
          </a:p>
        </p:txBody>
      </p:sp>
      <p:sp>
        <p:nvSpPr>
          <p:cNvPr id="2450" name="Google Shape;2450;p143"/>
          <p:cNvSpPr txBox="1"/>
          <p:nvPr/>
        </p:nvSpPr>
        <p:spPr>
          <a:xfrm>
            <a:off x="100475" y="772425"/>
            <a:ext cx="29907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600"/>
              <a:buFont typeface="Arial"/>
              <a:buNone/>
            </a:pPr>
            <a:r>
              <a:rPr b="1" i="0" lang="en" sz="1600" u="none" cap="none" strike="noStrike">
                <a:solidFill>
                  <a:srgbClr val="000000"/>
                </a:solidFill>
                <a:latin typeface="Average"/>
                <a:ea typeface="Average"/>
                <a:cs typeface="Average"/>
                <a:sym typeface="Average"/>
              </a:rPr>
              <a:t>Protocols writing HDFS</a:t>
            </a:r>
            <a:endParaRPr b="1" i="0" sz="1600" u="none" cap="none" strike="noStrike">
              <a:solidFill>
                <a:srgbClr val="000000"/>
              </a:solidFill>
              <a:latin typeface="Average"/>
              <a:ea typeface="Average"/>
              <a:cs typeface="Average"/>
              <a:sym typeface="Average"/>
            </a:endParaRPr>
          </a:p>
        </p:txBody>
      </p:sp>
      <p:pic>
        <p:nvPicPr>
          <p:cNvPr id="2451" name="Google Shape;2451;p143"/>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2452" name="Google Shape;2452;p143"/>
          <p:cNvSpPr/>
          <p:nvPr/>
        </p:nvSpPr>
        <p:spPr>
          <a:xfrm>
            <a:off x="423950" y="1467350"/>
            <a:ext cx="1042800" cy="864600"/>
          </a:xfrm>
          <a:prstGeom prst="rect">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HDFS Client</a:t>
            </a:r>
            <a:endParaRPr b="0" i="0" sz="1400" u="none" cap="none" strike="noStrike">
              <a:solidFill>
                <a:srgbClr val="000000"/>
              </a:solidFill>
              <a:latin typeface="Arial"/>
              <a:ea typeface="Arial"/>
              <a:cs typeface="Arial"/>
              <a:sym typeface="Arial"/>
            </a:endParaRPr>
          </a:p>
        </p:txBody>
      </p:sp>
      <p:sp>
        <p:nvSpPr>
          <p:cNvPr id="2453" name="Google Shape;2453;p143"/>
          <p:cNvSpPr/>
          <p:nvPr/>
        </p:nvSpPr>
        <p:spPr>
          <a:xfrm>
            <a:off x="2901050" y="1554200"/>
            <a:ext cx="898500" cy="690900"/>
          </a:xfrm>
          <a:prstGeom prst="rect">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Name Node</a:t>
            </a:r>
            <a:endParaRPr b="0" i="0" sz="1400" u="none" cap="none" strike="noStrike">
              <a:solidFill>
                <a:srgbClr val="000000"/>
              </a:solidFill>
              <a:latin typeface="Arial"/>
              <a:ea typeface="Arial"/>
              <a:cs typeface="Arial"/>
              <a:sym typeface="Arial"/>
            </a:endParaRPr>
          </a:p>
        </p:txBody>
      </p:sp>
      <p:sp>
        <p:nvSpPr>
          <p:cNvPr id="2454" name="Google Shape;2454;p143"/>
          <p:cNvSpPr/>
          <p:nvPr/>
        </p:nvSpPr>
        <p:spPr>
          <a:xfrm>
            <a:off x="4891150" y="822350"/>
            <a:ext cx="1042800" cy="645000"/>
          </a:xfrm>
          <a:prstGeom prst="rect">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Datanode</a:t>
            </a:r>
            <a:endParaRPr b="0" i="0" sz="1400" u="none" cap="none" strike="noStrike">
              <a:solidFill>
                <a:srgbClr val="000000"/>
              </a:solidFill>
              <a:latin typeface="Arial"/>
              <a:ea typeface="Arial"/>
              <a:cs typeface="Arial"/>
              <a:sym typeface="Arial"/>
            </a:endParaRPr>
          </a:p>
        </p:txBody>
      </p:sp>
      <p:cxnSp>
        <p:nvCxnSpPr>
          <p:cNvPr id="2455" name="Google Shape;2455;p143"/>
          <p:cNvCxnSpPr/>
          <p:nvPr/>
        </p:nvCxnSpPr>
        <p:spPr>
          <a:xfrm>
            <a:off x="1466750" y="1747250"/>
            <a:ext cx="1434300" cy="0"/>
          </a:xfrm>
          <a:prstGeom prst="straightConnector1">
            <a:avLst/>
          </a:prstGeom>
          <a:noFill/>
          <a:ln cap="flat" cmpd="sng" w="19050">
            <a:solidFill>
              <a:srgbClr val="000000"/>
            </a:solidFill>
            <a:prstDash val="solid"/>
            <a:round/>
            <a:headEnd len="sm" w="sm" type="none"/>
            <a:tailEnd len="med" w="med" type="stealth"/>
          </a:ln>
        </p:spPr>
      </p:cxnSp>
      <p:sp>
        <p:nvSpPr>
          <p:cNvPr id="2456" name="Google Shape;2456;p143"/>
          <p:cNvSpPr txBox="1"/>
          <p:nvPr/>
        </p:nvSpPr>
        <p:spPr>
          <a:xfrm>
            <a:off x="353325" y="3144975"/>
            <a:ext cx="7484400" cy="1650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And shares IP Address of Data nodes</a:t>
            </a:r>
            <a:endParaRPr b="0" i="0" sz="17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Now Selection of ip address purely randomized based on availability, replication factor , rack awareness</a:t>
            </a:r>
            <a:endParaRPr b="0" i="0" sz="17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Ex: If replication factor 3 </a:t>
            </a:r>
            <a:endParaRPr b="0" i="0" sz="17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Only replicate 3 —-&gt; Provide 3 Ip addresses of Data nodes</a:t>
            </a:r>
            <a:endParaRPr b="0" i="0" sz="1700" u="none" cap="none" strike="noStrike">
              <a:solidFill>
                <a:srgbClr val="000000"/>
              </a:solidFill>
              <a:latin typeface="Average"/>
              <a:ea typeface="Average"/>
              <a:cs typeface="Average"/>
              <a:sym typeface="Average"/>
            </a:endParaRPr>
          </a:p>
        </p:txBody>
      </p:sp>
      <p:sp>
        <p:nvSpPr>
          <p:cNvPr id="2457" name="Google Shape;2457;p143"/>
          <p:cNvSpPr/>
          <p:nvPr/>
        </p:nvSpPr>
        <p:spPr>
          <a:xfrm>
            <a:off x="4933025" y="1851750"/>
            <a:ext cx="1091700" cy="645000"/>
          </a:xfrm>
          <a:prstGeom prst="rect">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Datanode</a:t>
            </a:r>
            <a:endParaRPr b="0" i="0" sz="1400" u="none" cap="none" strike="noStrike">
              <a:solidFill>
                <a:srgbClr val="000000"/>
              </a:solidFill>
              <a:latin typeface="Arial"/>
              <a:ea typeface="Arial"/>
              <a:cs typeface="Arial"/>
              <a:sym typeface="Arial"/>
            </a:endParaRPr>
          </a:p>
        </p:txBody>
      </p:sp>
      <p:sp>
        <p:nvSpPr>
          <p:cNvPr id="2458" name="Google Shape;2458;p143"/>
          <p:cNvSpPr txBox="1"/>
          <p:nvPr/>
        </p:nvSpPr>
        <p:spPr>
          <a:xfrm>
            <a:off x="1466750" y="1427750"/>
            <a:ext cx="22122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00"/>
              <a:buFont typeface="Arial"/>
              <a:buNone/>
            </a:pPr>
            <a:r>
              <a:rPr b="0" i="0" lang="en" sz="1300" u="none" cap="none" strike="noStrike">
                <a:solidFill>
                  <a:srgbClr val="000000"/>
                </a:solidFill>
                <a:latin typeface="Average"/>
                <a:ea typeface="Average"/>
                <a:cs typeface="Average"/>
                <a:sym typeface="Average"/>
              </a:rPr>
              <a:t>Writing Request</a:t>
            </a:r>
            <a:endParaRPr b="0" i="0" sz="1300" u="none" cap="none" strike="noStrike">
              <a:solidFill>
                <a:srgbClr val="000000"/>
              </a:solidFill>
              <a:latin typeface="Average"/>
              <a:ea typeface="Average"/>
              <a:cs typeface="Average"/>
              <a:sym typeface="Average"/>
            </a:endParaRPr>
          </a:p>
        </p:txBody>
      </p:sp>
      <p:cxnSp>
        <p:nvCxnSpPr>
          <p:cNvPr id="2459" name="Google Shape;2459;p143"/>
          <p:cNvCxnSpPr>
            <a:stCxn id="2453" idx="3"/>
            <a:endCxn id="2454" idx="1"/>
          </p:cNvCxnSpPr>
          <p:nvPr/>
        </p:nvCxnSpPr>
        <p:spPr>
          <a:xfrm flipH="1" rot="10800000">
            <a:off x="3799550" y="1144850"/>
            <a:ext cx="1091700" cy="754800"/>
          </a:xfrm>
          <a:prstGeom prst="straightConnector1">
            <a:avLst/>
          </a:prstGeom>
          <a:noFill/>
          <a:ln cap="flat" cmpd="sng" w="19050">
            <a:solidFill>
              <a:srgbClr val="444444"/>
            </a:solidFill>
            <a:prstDash val="solid"/>
            <a:round/>
            <a:headEnd len="sm" w="sm" type="none"/>
            <a:tailEnd len="med" w="med" type="stealth"/>
          </a:ln>
        </p:spPr>
      </p:cxnSp>
      <p:cxnSp>
        <p:nvCxnSpPr>
          <p:cNvPr id="2460" name="Google Shape;2460;p143"/>
          <p:cNvCxnSpPr>
            <a:stCxn id="2453" idx="3"/>
            <a:endCxn id="2457" idx="1"/>
          </p:cNvCxnSpPr>
          <p:nvPr/>
        </p:nvCxnSpPr>
        <p:spPr>
          <a:xfrm>
            <a:off x="3799550" y="1899650"/>
            <a:ext cx="1133400" cy="274500"/>
          </a:xfrm>
          <a:prstGeom prst="straightConnector1">
            <a:avLst/>
          </a:prstGeom>
          <a:noFill/>
          <a:ln cap="flat" cmpd="sng" w="19050">
            <a:solidFill>
              <a:srgbClr val="000000"/>
            </a:solidFill>
            <a:prstDash val="solid"/>
            <a:round/>
            <a:headEnd len="sm" w="sm" type="none"/>
            <a:tailEnd len="med" w="med" type="stealth"/>
          </a:ln>
        </p:spPr>
      </p:cxnSp>
      <p:cxnSp>
        <p:nvCxnSpPr>
          <p:cNvPr id="2461" name="Google Shape;2461;p143"/>
          <p:cNvCxnSpPr/>
          <p:nvPr/>
        </p:nvCxnSpPr>
        <p:spPr>
          <a:xfrm>
            <a:off x="1466750" y="2036900"/>
            <a:ext cx="1434300" cy="0"/>
          </a:xfrm>
          <a:prstGeom prst="straightConnector1">
            <a:avLst/>
          </a:prstGeom>
          <a:noFill/>
          <a:ln cap="flat" cmpd="sng" w="19050">
            <a:solidFill>
              <a:srgbClr val="000000"/>
            </a:solidFill>
            <a:prstDash val="solid"/>
            <a:round/>
            <a:headEnd len="med" w="med" type="stealth"/>
            <a:tailEnd len="sm" w="sm" type="none"/>
          </a:ln>
        </p:spPr>
      </p:cxnSp>
      <p:sp>
        <p:nvSpPr>
          <p:cNvPr id="2462" name="Google Shape;2462;p143"/>
          <p:cNvSpPr txBox="1"/>
          <p:nvPr/>
        </p:nvSpPr>
        <p:spPr>
          <a:xfrm>
            <a:off x="1527050" y="2036875"/>
            <a:ext cx="1091700" cy="615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00"/>
              <a:buFont typeface="Arial"/>
              <a:buNone/>
            </a:pPr>
            <a:r>
              <a:rPr b="0" i="0" lang="en" sz="1300" u="none" cap="none" strike="noStrike">
                <a:solidFill>
                  <a:srgbClr val="000000"/>
                </a:solidFill>
                <a:latin typeface="Average"/>
                <a:ea typeface="Average"/>
                <a:cs typeface="Average"/>
                <a:sym typeface="Average"/>
              </a:rPr>
              <a:t>Grant Write </a:t>
            </a:r>
            <a:endParaRPr b="0" i="0" sz="13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1300"/>
              <a:buFont typeface="Arial"/>
              <a:buNone/>
            </a:pPr>
            <a:r>
              <a:rPr b="0" i="0" lang="en" sz="1300" u="none" cap="none" strike="noStrike">
                <a:solidFill>
                  <a:srgbClr val="000000"/>
                </a:solidFill>
                <a:latin typeface="Average"/>
                <a:ea typeface="Average"/>
                <a:cs typeface="Average"/>
                <a:sym typeface="Average"/>
              </a:rPr>
              <a:t>Permission</a:t>
            </a:r>
            <a:endParaRPr b="0" i="0" sz="13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0"/>
                                        </p:tgtEl>
                                        <p:attrNameLst>
                                          <p:attrName>style.visibility</p:attrName>
                                        </p:attrNameLst>
                                      </p:cBhvr>
                                      <p:to>
                                        <p:strVal val="visible"/>
                                      </p:to>
                                    </p:set>
                                    <p:animEffect filter="fade" transition="in">
                                      <p:cBhvr>
                                        <p:cTn dur="1000"/>
                                        <p:tgtEl>
                                          <p:spTgt spid="24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2"/>
                                        </p:tgtEl>
                                        <p:attrNameLst>
                                          <p:attrName>style.visibility</p:attrName>
                                        </p:attrNameLst>
                                      </p:cBhvr>
                                      <p:to>
                                        <p:strVal val="visible"/>
                                      </p:to>
                                    </p:set>
                                    <p:animEffect filter="fade" transition="in">
                                      <p:cBhvr>
                                        <p:cTn dur="1000"/>
                                        <p:tgtEl>
                                          <p:spTgt spid="2452"/>
                                        </p:tgtEl>
                                      </p:cBhvr>
                                    </p:animEffect>
                                  </p:childTnLst>
                                </p:cTn>
                              </p:par>
                              <p:par>
                                <p:cTn fill="hold" nodeType="withEffect" presetClass="entr" presetID="10" presetSubtype="0">
                                  <p:stCondLst>
                                    <p:cond delay="0"/>
                                  </p:stCondLst>
                                  <p:childTnLst>
                                    <p:set>
                                      <p:cBhvr>
                                        <p:cTn dur="1" fill="hold">
                                          <p:stCondLst>
                                            <p:cond delay="0"/>
                                          </p:stCondLst>
                                        </p:cTn>
                                        <p:tgtEl>
                                          <p:spTgt spid="2453"/>
                                        </p:tgtEl>
                                        <p:attrNameLst>
                                          <p:attrName>style.visibility</p:attrName>
                                        </p:attrNameLst>
                                      </p:cBhvr>
                                      <p:to>
                                        <p:strVal val="visible"/>
                                      </p:to>
                                    </p:set>
                                    <p:animEffect filter="fade" transition="in">
                                      <p:cBhvr>
                                        <p:cTn dur="1000"/>
                                        <p:tgtEl>
                                          <p:spTgt spid="2453"/>
                                        </p:tgtEl>
                                      </p:cBhvr>
                                    </p:animEffect>
                                  </p:childTnLst>
                                </p:cTn>
                              </p:par>
                              <p:par>
                                <p:cTn fill="hold" nodeType="withEffect" presetClass="entr" presetID="10" presetSubtype="0">
                                  <p:stCondLst>
                                    <p:cond delay="0"/>
                                  </p:stCondLst>
                                  <p:childTnLst>
                                    <p:set>
                                      <p:cBhvr>
                                        <p:cTn dur="1" fill="hold">
                                          <p:stCondLst>
                                            <p:cond delay="0"/>
                                          </p:stCondLst>
                                        </p:cTn>
                                        <p:tgtEl>
                                          <p:spTgt spid="2454"/>
                                        </p:tgtEl>
                                        <p:attrNameLst>
                                          <p:attrName>style.visibility</p:attrName>
                                        </p:attrNameLst>
                                      </p:cBhvr>
                                      <p:to>
                                        <p:strVal val="visible"/>
                                      </p:to>
                                    </p:set>
                                    <p:animEffect filter="fade" transition="in">
                                      <p:cBhvr>
                                        <p:cTn dur="1000"/>
                                        <p:tgtEl>
                                          <p:spTgt spid="2454"/>
                                        </p:tgtEl>
                                      </p:cBhvr>
                                    </p:animEffect>
                                  </p:childTnLst>
                                </p:cTn>
                              </p:par>
                              <p:par>
                                <p:cTn fill="hold" nodeType="withEffect" presetClass="entr" presetID="10" presetSubtype="0">
                                  <p:stCondLst>
                                    <p:cond delay="0"/>
                                  </p:stCondLst>
                                  <p:childTnLst>
                                    <p:set>
                                      <p:cBhvr>
                                        <p:cTn dur="1" fill="hold">
                                          <p:stCondLst>
                                            <p:cond delay="0"/>
                                          </p:stCondLst>
                                        </p:cTn>
                                        <p:tgtEl>
                                          <p:spTgt spid="2455"/>
                                        </p:tgtEl>
                                        <p:attrNameLst>
                                          <p:attrName>style.visibility</p:attrName>
                                        </p:attrNameLst>
                                      </p:cBhvr>
                                      <p:to>
                                        <p:strVal val="visible"/>
                                      </p:to>
                                    </p:set>
                                    <p:animEffect filter="fade" transition="in">
                                      <p:cBhvr>
                                        <p:cTn dur="1000"/>
                                        <p:tgtEl>
                                          <p:spTgt spid="2455"/>
                                        </p:tgtEl>
                                      </p:cBhvr>
                                    </p:animEffect>
                                  </p:childTnLst>
                                </p:cTn>
                              </p:par>
                              <p:par>
                                <p:cTn fill="hold" nodeType="withEffect" presetClass="entr" presetID="10" presetSubtype="0">
                                  <p:stCondLst>
                                    <p:cond delay="0"/>
                                  </p:stCondLst>
                                  <p:childTnLst>
                                    <p:set>
                                      <p:cBhvr>
                                        <p:cTn dur="1" fill="hold">
                                          <p:stCondLst>
                                            <p:cond delay="0"/>
                                          </p:stCondLst>
                                        </p:cTn>
                                        <p:tgtEl>
                                          <p:spTgt spid="2457"/>
                                        </p:tgtEl>
                                        <p:attrNameLst>
                                          <p:attrName>style.visibility</p:attrName>
                                        </p:attrNameLst>
                                      </p:cBhvr>
                                      <p:to>
                                        <p:strVal val="visible"/>
                                      </p:to>
                                    </p:set>
                                    <p:animEffect filter="fade" transition="in">
                                      <p:cBhvr>
                                        <p:cTn dur="1000"/>
                                        <p:tgtEl>
                                          <p:spTgt spid="2457"/>
                                        </p:tgtEl>
                                      </p:cBhvr>
                                    </p:animEffect>
                                  </p:childTnLst>
                                </p:cTn>
                              </p:par>
                              <p:par>
                                <p:cTn fill="hold" nodeType="withEffect" presetClass="entr" presetID="10" presetSubtype="0">
                                  <p:stCondLst>
                                    <p:cond delay="0"/>
                                  </p:stCondLst>
                                  <p:childTnLst>
                                    <p:set>
                                      <p:cBhvr>
                                        <p:cTn dur="1" fill="hold">
                                          <p:stCondLst>
                                            <p:cond delay="0"/>
                                          </p:stCondLst>
                                        </p:cTn>
                                        <p:tgtEl>
                                          <p:spTgt spid="2458"/>
                                        </p:tgtEl>
                                        <p:attrNameLst>
                                          <p:attrName>style.visibility</p:attrName>
                                        </p:attrNameLst>
                                      </p:cBhvr>
                                      <p:to>
                                        <p:strVal val="visible"/>
                                      </p:to>
                                    </p:set>
                                    <p:animEffect filter="fade" transition="in">
                                      <p:cBhvr>
                                        <p:cTn dur="1000"/>
                                        <p:tgtEl>
                                          <p:spTgt spid="2458"/>
                                        </p:tgtEl>
                                      </p:cBhvr>
                                    </p:animEffect>
                                  </p:childTnLst>
                                </p:cTn>
                              </p:par>
                              <p:par>
                                <p:cTn fill="hold" nodeType="withEffect" presetClass="entr" presetID="10" presetSubtype="0">
                                  <p:stCondLst>
                                    <p:cond delay="0"/>
                                  </p:stCondLst>
                                  <p:childTnLst>
                                    <p:set>
                                      <p:cBhvr>
                                        <p:cTn dur="1" fill="hold">
                                          <p:stCondLst>
                                            <p:cond delay="0"/>
                                          </p:stCondLst>
                                        </p:cTn>
                                        <p:tgtEl>
                                          <p:spTgt spid="2459"/>
                                        </p:tgtEl>
                                        <p:attrNameLst>
                                          <p:attrName>style.visibility</p:attrName>
                                        </p:attrNameLst>
                                      </p:cBhvr>
                                      <p:to>
                                        <p:strVal val="visible"/>
                                      </p:to>
                                    </p:set>
                                    <p:animEffect filter="fade" transition="in">
                                      <p:cBhvr>
                                        <p:cTn dur="1000"/>
                                        <p:tgtEl>
                                          <p:spTgt spid="2459"/>
                                        </p:tgtEl>
                                      </p:cBhvr>
                                    </p:animEffect>
                                  </p:childTnLst>
                                </p:cTn>
                              </p:par>
                              <p:par>
                                <p:cTn fill="hold" nodeType="withEffect" presetClass="entr" presetID="10" presetSubtype="0">
                                  <p:stCondLst>
                                    <p:cond delay="0"/>
                                  </p:stCondLst>
                                  <p:childTnLst>
                                    <p:set>
                                      <p:cBhvr>
                                        <p:cTn dur="1" fill="hold">
                                          <p:stCondLst>
                                            <p:cond delay="0"/>
                                          </p:stCondLst>
                                        </p:cTn>
                                        <p:tgtEl>
                                          <p:spTgt spid="2460"/>
                                        </p:tgtEl>
                                        <p:attrNameLst>
                                          <p:attrName>style.visibility</p:attrName>
                                        </p:attrNameLst>
                                      </p:cBhvr>
                                      <p:to>
                                        <p:strVal val="visible"/>
                                      </p:to>
                                    </p:set>
                                    <p:animEffect filter="fade" transition="in">
                                      <p:cBhvr>
                                        <p:cTn dur="1000"/>
                                        <p:tgtEl>
                                          <p:spTgt spid="2460"/>
                                        </p:tgtEl>
                                      </p:cBhvr>
                                    </p:animEffect>
                                  </p:childTnLst>
                                </p:cTn>
                              </p:par>
                              <p:par>
                                <p:cTn fill="hold" nodeType="withEffect" presetClass="entr" presetID="10" presetSubtype="0">
                                  <p:stCondLst>
                                    <p:cond delay="0"/>
                                  </p:stCondLst>
                                  <p:childTnLst>
                                    <p:set>
                                      <p:cBhvr>
                                        <p:cTn dur="1" fill="hold">
                                          <p:stCondLst>
                                            <p:cond delay="0"/>
                                          </p:stCondLst>
                                        </p:cTn>
                                        <p:tgtEl>
                                          <p:spTgt spid="2461"/>
                                        </p:tgtEl>
                                        <p:attrNameLst>
                                          <p:attrName>style.visibility</p:attrName>
                                        </p:attrNameLst>
                                      </p:cBhvr>
                                      <p:to>
                                        <p:strVal val="visible"/>
                                      </p:to>
                                    </p:set>
                                    <p:animEffect filter="fade" transition="in">
                                      <p:cBhvr>
                                        <p:cTn dur="1000"/>
                                        <p:tgtEl>
                                          <p:spTgt spid="2461"/>
                                        </p:tgtEl>
                                      </p:cBhvr>
                                    </p:animEffect>
                                  </p:childTnLst>
                                </p:cTn>
                              </p:par>
                              <p:par>
                                <p:cTn fill="hold" nodeType="withEffect" presetClass="entr" presetID="10" presetSubtype="0">
                                  <p:stCondLst>
                                    <p:cond delay="0"/>
                                  </p:stCondLst>
                                  <p:childTnLst>
                                    <p:set>
                                      <p:cBhvr>
                                        <p:cTn dur="1" fill="hold">
                                          <p:stCondLst>
                                            <p:cond delay="0"/>
                                          </p:stCondLst>
                                        </p:cTn>
                                        <p:tgtEl>
                                          <p:spTgt spid="2462"/>
                                        </p:tgtEl>
                                        <p:attrNameLst>
                                          <p:attrName>style.visibility</p:attrName>
                                        </p:attrNameLst>
                                      </p:cBhvr>
                                      <p:to>
                                        <p:strVal val="visible"/>
                                      </p:to>
                                    </p:set>
                                    <p:animEffect filter="fade" transition="in">
                                      <p:cBhvr>
                                        <p:cTn dur="1000"/>
                                        <p:tgtEl>
                                          <p:spTgt spid="24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6"/>
                                        </p:tgtEl>
                                        <p:attrNameLst>
                                          <p:attrName>style.visibility</p:attrName>
                                        </p:attrNameLst>
                                      </p:cBhvr>
                                      <p:to>
                                        <p:strVal val="visible"/>
                                      </p:to>
                                    </p:set>
                                    <p:animEffect filter="fade" transition="in">
                                      <p:cBhvr>
                                        <p:cTn dur="1000"/>
                                        <p:tgtEl>
                                          <p:spTgt spid="24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66" name="Shape 2466"/>
        <p:cNvGrpSpPr/>
        <p:nvPr/>
      </p:nvGrpSpPr>
      <p:grpSpPr>
        <a:xfrm>
          <a:off x="0" y="0"/>
          <a:ext cx="0" cy="0"/>
          <a:chOff x="0" y="0"/>
          <a:chExt cx="0" cy="0"/>
        </a:xfrm>
      </p:grpSpPr>
      <p:sp>
        <p:nvSpPr>
          <p:cNvPr id="2467" name="Google Shape;2467;p144"/>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u="sng">
                <a:solidFill>
                  <a:srgbClr val="E09214"/>
                </a:solidFill>
                <a:latin typeface="Merriweather"/>
                <a:ea typeface="Merriweather"/>
                <a:cs typeface="Merriweather"/>
                <a:sym typeface="Merriweather"/>
              </a:rPr>
              <a:t>HDFS Write Architecture</a:t>
            </a:r>
            <a:endParaRPr b="1" u="sng">
              <a:solidFill>
                <a:srgbClr val="E09214"/>
              </a:solidFill>
              <a:latin typeface="Merriweather"/>
              <a:ea typeface="Merriweather"/>
              <a:cs typeface="Merriweather"/>
              <a:sym typeface="Merriweather"/>
            </a:endParaRPr>
          </a:p>
        </p:txBody>
      </p:sp>
      <p:sp>
        <p:nvSpPr>
          <p:cNvPr id="2468" name="Google Shape;2468;p144"/>
          <p:cNvSpPr txBox="1"/>
          <p:nvPr/>
        </p:nvSpPr>
        <p:spPr>
          <a:xfrm>
            <a:off x="100475" y="772425"/>
            <a:ext cx="2800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600"/>
              <a:buFont typeface="Arial"/>
              <a:buNone/>
            </a:pPr>
            <a:r>
              <a:rPr b="1" i="0" lang="en" sz="1600" u="none" cap="none" strike="noStrike">
                <a:solidFill>
                  <a:srgbClr val="000000"/>
                </a:solidFill>
                <a:latin typeface="Average"/>
                <a:ea typeface="Average"/>
                <a:cs typeface="Average"/>
                <a:sym typeface="Average"/>
              </a:rPr>
              <a:t>If replication factor 3</a:t>
            </a:r>
            <a:endParaRPr b="1" i="0" sz="1600" u="none" cap="none" strike="noStrike">
              <a:solidFill>
                <a:srgbClr val="000000"/>
              </a:solidFill>
              <a:latin typeface="Average"/>
              <a:ea typeface="Average"/>
              <a:cs typeface="Average"/>
              <a:sym typeface="Average"/>
            </a:endParaRPr>
          </a:p>
        </p:txBody>
      </p:sp>
      <p:pic>
        <p:nvPicPr>
          <p:cNvPr id="2469" name="Google Shape;2469;p144"/>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2470" name="Google Shape;2470;p144"/>
          <p:cNvSpPr/>
          <p:nvPr/>
        </p:nvSpPr>
        <p:spPr>
          <a:xfrm>
            <a:off x="423950" y="1467350"/>
            <a:ext cx="1042800" cy="864600"/>
          </a:xfrm>
          <a:prstGeom prst="rect">
            <a:avLst/>
          </a:prstGeom>
          <a:solidFill>
            <a:srgbClr val="93C47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HDFS Client</a:t>
            </a:r>
            <a:endParaRPr b="0" i="0" sz="1400" u="none" cap="none" strike="noStrike">
              <a:solidFill>
                <a:srgbClr val="000000"/>
              </a:solidFill>
              <a:latin typeface="Arial"/>
              <a:ea typeface="Arial"/>
              <a:cs typeface="Arial"/>
              <a:sym typeface="Arial"/>
            </a:endParaRPr>
          </a:p>
        </p:txBody>
      </p:sp>
      <p:sp>
        <p:nvSpPr>
          <p:cNvPr id="2471" name="Google Shape;2471;p144"/>
          <p:cNvSpPr/>
          <p:nvPr/>
        </p:nvSpPr>
        <p:spPr>
          <a:xfrm>
            <a:off x="2901050" y="1554200"/>
            <a:ext cx="898500" cy="690900"/>
          </a:xfrm>
          <a:prstGeom prst="rect">
            <a:avLst/>
          </a:prstGeom>
          <a:solidFill>
            <a:srgbClr val="F9CB9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Name Node</a:t>
            </a:r>
            <a:endParaRPr b="0" i="0" sz="1400" u="none" cap="none" strike="noStrike">
              <a:solidFill>
                <a:srgbClr val="000000"/>
              </a:solidFill>
              <a:latin typeface="Arial"/>
              <a:ea typeface="Arial"/>
              <a:cs typeface="Arial"/>
              <a:sym typeface="Arial"/>
            </a:endParaRPr>
          </a:p>
        </p:txBody>
      </p:sp>
      <p:cxnSp>
        <p:nvCxnSpPr>
          <p:cNvPr id="2472" name="Google Shape;2472;p144"/>
          <p:cNvCxnSpPr/>
          <p:nvPr/>
        </p:nvCxnSpPr>
        <p:spPr>
          <a:xfrm>
            <a:off x="1466750" y="1747250"/>
            <a:ext cx="1434300" cy="0"/>
          </a:xfrm>
          <a:prstGeom prst="straightConnector1">
            <a:avLst/>
          </a:prstGeom>
          <a:noFill/>
          <a:ln cap="flat" cmpd="sng" w="19050">
            <a:solidFill>
              <a:srgbClr val="000000"/>
            </a:solidFill>
            <a:prstDash val="solid"/>
            <a:round/>
            <a:headEnd len="sm" w="sm" type="none"/>
            <a:tailEnd len="med" w="med" type="stealth"/>
          </a:ln>
        </p:spPr>
      </p:cxnSp>
      <p:sp>
        <p:nvSpPr>
          <p:cNvPr id="2473" name="Google Shape;2473;p144"/>
          <p:cNvSpPr txBox="1"/>
          <p:nvPr/>
        </p:nvSpPr>
        <p:spPr>
          <a:xfrm>
            <a:off x="313125" y="3485225"/>
            <a:ext cx="7484400" cy="1650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Namenode provide list to client  of 3 Ip address  Datanodes</a:t>
            </a:r>
            <a:endParaRPr b="0" i="0" sz="17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List will be unique for each block</a:t>
            </a:r>
            <a:endParaRPr b="0" i="0" sz="17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Ex:</a:t>
            </a:r>
            <a:endParaRPr b="0" i="0" sz="17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For Block A  List A= {IP Address of Datanodes 1, 4, 6}</a:t>
            </a:r>
            <a:endParaRPr b="0" i="0" sz="17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       Block B  List B= {IP Address of Datanodes 3, 7, 9}</a:t>
            </a:r>
            <a:endParaRPr b="0" i="0" sz="1700" u="none" cap="none" strike="noStrike">
              <a:solidFill>
                <a:srgbClr val="000000"/>
              </a:solidFill>
              <a:latin typeface="Average"/>
              <a:ea typeface="Average"/>
              <a:cs typeface="Average"/>
              <a:sym typeface="Average"/>
            </a:endParaRPr>
          </a:p>
        </p:txBody>
      </p:sp>
      <p:sp>
        <p:nvSpPr>
          <p:cNvPr id="2474" name="Google Shape;2474;p144"/>
          <p:cNvSpPr txBox="1"/>
          <p:nvPr/>
        </p:nvSpPr>
        <p:spPr>
          <a:xfrm>
            <a:off x="1466750" y="1427750"/>
            <a:ext cx="22122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00"/>
              <a:buFont typeface="Arial"/>
              <a:buNone/>
            </a:pPr>
            <a:r>
              <a:rPr b="0" i="0" lang="en" sz="1300" u="none" cap="none" strike="noStrike">
                <a:solidFill>
                  <a:srgbClr val="000000"/>
                </a:solidFill>
                <a:latin typeface="Average"/>
                <a:ea typeface="Average"/>
                <a:cs typeface="Average"/>
                <a:sym typeface="Average"/>
              </a:rPr>
              <a:t>Writing Request</a:t>
            </a:r>
            <a:endParaRPr b="0" i="0" sz="1300" u="none" cap="none" strike="noStrike">
              <a:solidFill>
                <a:srgbClr val="000000"/>
              </a:solidFill>
              <a:latin typeface="Average"/>
              <a:ea typeface="Average"/>
              <a:cs typeface="Average"/>
              <a:sym typeface="Average"/>
            </a:endParaRPr>
          </a:p>
        </p:txBody>
      </p:sp>
      <p:cxnSp>
        <p:nvCxnSpPr>
          <p:cNvPr id="2475" name="Google Shape;2475;p144"/>
          <p:cNvCxnSpPr>
            <a:stCxn id="2471" idx="3"/>
          </p:cNvCxnSpPr>
          <p:nvPr/>
        </p:nvCxnSpPr>
        <p:spPr>
          <a:xfrm flipH="1" rot="10800000">
            <a:off x="3799550" y="1144850"/>
            <a:ext cx="1091700" cy="754800"/>
          </a:xfrm>
          <a:prstGeom prst="straightConnector1">
            <a:avLst/>
          </a:prstGeom>
          <a:noFill/>
          <a:ln cap="flat" cmpd="sng" w="19050">
            <a:solidFill>
              <a:srgbClr val="444444"/>
            </a:solidFill>
            <a:prstDash val="solid"/>
            <a:round/>
            <a:headEnd len="sm" w="sm" type="none"/>
            <a:tailEnd len="med" w="med" type="stealth"/>
          </a:ln>
        </p:spPr>
      </p:cxnSp>
      <p:cxnSp>
        <p:nvCxnSpPr>
          <p:cNvPr id="2476" name="Google Shape;2476;p144"/>
          <p:cNvCxnSpPr>
            <a:stCxn id="2471" idx="3"/>
          </p:cNvCxnSpPr>
          <p:nvPr/>
        </p:nvCxnSpPr>
        <p:spPr>
          <a:xfrm>
            <a:off x="3799550" y="1899650"/>
            <a:ext cx="1133400" cy="274500"/>
          </a:xfrm>
          <a:prstGeom prst="straightConnector1">
            <a:avLst/>
          </a:prstGeom>
          <a:noFill/>
          <a:ln cap="flat" cmpd="sng" w="19050">
            <a:solidFill>
              <a:srgbClr val="000000"/>
            </a:solidFill>
            <a:prstDash val="solid"/>
            <a:round/>
            <a:headEnd len="sm" w="sm" type="none"/>
            <a:tailEnd len="med" w="med" type="stealth"/>
          </a:ln>
        </p:spPr>
      </p:cxnSp>
      <p:cxnSp>
        <p:nvCxnSpPr>
          <p:cNvPr id="2477" name="Google Shape;2477;p144"/>
          <p:cNvCxnSpPr/>
          <p:nvPr/>
        </p:nvCxnSpPr>
        <p:spPr>
          <a:xfrm>
            <a:off x="1466750" y="2036900"/>
            <a:ext cx="1434300" cy="0"/>
          </a:xfrm>
          <a:prstGeom prst="straightConnector1">
            <a:avLst/>
          </a:prstGeom>
          <a:noFill/>
          <a:ln cap="flat" cmpd="sng" w="19050">
            <a:solidFill>
              <a:srgbClr val="000000"/>
            </a:solidFill>
            <a:prstDash val="solid"/>
            <a:round/>
            <a:headEnd len="med" w="med" type="stealth"/>
            <a:tailEnd len="sm" w="sm" type="none"/>
          </a:ln>
        </p:spPr>
      </p:cxnSp>
      <p:sp>
        <p:nvSpPr>
          <p:cNvPr id="2478" name="Google Shape;2478;p144"/>
          <p:cNvSpPr txBox="1"/>
          <p:nvPr/>
        </p:nvSpPr>
        <p:spPr>
          <a:xfrm>
            <a:off x="1527050" y="2036875"/>
            <a:ext cx="1091700" cy="615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00"/>
              <a:buFont typeface="Arial"/>
              <a:buNone/>
            </a:pPr>
            <a:r>
              <a:rPr b="0" i="0" lang="en" sz="1300" u="none" cap="none" strike="noStrike">
                <a:solidFill>
                  <a:srgbClr val="000000"/>
                </a:solidFill>
                <a:latin typeface="Average"/>
                <a:ea typeface="Average"/>
                <a:cs typeface="Average"/>
                <a:sym typeface="Average"/>
              </a:rPr>
              <a:t>Grant Write </a:t>
            </a:r>
            <a:endParaRPr b="0" i="0" sz="13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1300"/>
              <a:buFont typeface="Arial"/>
              <a:buNone/>
            </a:pPr>
            <a:r>
              <a:rPr b="0" i="0" lang="en" sz="1300" u="none" cap="none" strike="noStrike">
                <a:solidFill>
                  <a:srgbClr val="000000"/>
                </a:solidFill>
                <a:latin typeface="Average"/>
                <a:ea typeface="Average"/>
                <a:cs typeface="Average"/>
                <a:sym typeface="Average"/>
              </a:rPr>
              <a:t>Permission</a:t>
            </a:r>
            <a:endParaRPr b="0" i="0" sz="1300" u="none" cap="none" strike="noStrike">
              <a:solidFill>
                <a:srgbClr val="000000"/>
              </a:solidFill>
              <a:latin typeface="Average"/>
              <a:ea typeface="Average"/>
              <a:cs typeface="Average"/>
              <a:sym typeface="Average"/>
            </a:endParaRPr>
          </a:p>
        </p:txBody>
      </p:sp>
      <p:cxnSp>
        <p:nvCxnSpPr>
          <p:cNvPr id="2479" name="Google Shape;2479;p144"/>
          <p:cNvCxnSpPr>
            <a:stCxn id="2471" idx="3"/>
          </p:cNvCxnSpPr>
          <p:nvPr/>
        </p:nvCxnSpPr>
        <p:spPr>
          <a:xfrm>
            <a:off x="3799550" y="1899650"/>
            <a:ext cx="1133400" cy="1230600"/>
          </a:xfrm>
          <a:prstGeom prst="straightConnector1">
            <a:avLst/>
          </a:prstGeom>
          <a:noFill/>
          <a:ln cap="flat" cmpd="sng" w="19050">
            <a:solidFill>
              <a:srgbClr val="000000"/>
            </a:solidFill>
            <a:prstDash val="solid"/>
            <a:round/>
            <a:headEnd len="sm" w="sm" type="none"/>
            <a:tailEnd len="med" w="med" type="stealth"/>
          </a:ln>
        </p:spPr>
      </p:cxnSp>
      <p:sp>
        <p:nvSpPr>
          <p:cNvPr id="2480" name="Google Shape;2480;p144"/>
          <p:cNvSpPr/>
          <p:nvPr/>
        </p:nvSpPr>
        <p:spPr>
          <a:xfrm>
            <a:off x="4891150" y="954475"/>
            <a:ext cx="1042800" cy="645000"/>
          </a:xfrm>
          <a:prstGeom prst="rect">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Datanode</a:t>
            </a:r>
            <a:endParaRPr b="0" i="0" sz="1400" u="none" cap="none" strike="noStrike">
              <a:solidFill>
                <a:srgbClr val="000000"/>
              </a:solidFill>
              <a:latin typeface="Arial"/>
              <a:ea typeface="Arial"/>
              <a:cs typeface="Arial"/>
              <a:sym typeface="Arial"/>
            </a:endParaRPr>
          </a:p>
        </p:txBody>
      </p:sp>
      <p:sp>
        <p:nvSpPr>
          <p:cNvPr id="2481" name="Google Shape;2481;p144"/>
          <p:cNvSpPr/>
          <p:nvPr/>
        </p:nvSpPr>
        <p:spPr>
          <a:xfrm>
            <a:off x="4891150" y="1899650"/>
            <a:ext cx="1042800" cy="645000"/>
          </a:xfrm>
          <a:prstGeom prst="rect">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Datanode</a:t>
            </a:r>
            <a:endParaRPr b="0" i="0" sz="1400" u="none" cap="none" strike="noStrike">
              <a:solidFill>
                <a:srgbClr val="000000"/>
              </a:solidFill>
              <a:latin typeface="Arial"/>
              <a:ea typeface="Arial"/>
              <a:cs typeface="Arial"/>
              <a:sym typeface="Arial"/>
            </a:endParaRPr>
          </a:p>
        </p:txBody>
      </p:sp>
      <p:sp>
        <p:nvSpPr>
          <p:cNvPr id="2482" name="Google Shape;2482;p144"/>
          <p:cNvSpPr/>
          <p:nvPr/>
        </p:nvSpPr>
        <p:spPr>
          <a:xfrm>
            <a:off x="4932950" y="2844825"/>
            <a:ext cx="1042800" cy="645000"/>
          </a:xfrm>
          <a:prstGeom prst="rect">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Datanode</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8"/>
                                        </p:tgtEl>
                                        <p:attrNameLst>
                                          <p:attrName>style.visibility</p:attrName>
                                        </p:attrNameLst>
                                      </p:cBhvr>
                                      <p:to>
                                        <p:strVal val="visible"/>
                                      </p:to>
                                    </p:set>
                                    <p:animEffect filter="fade" transition="in">
                                      <p:cBhvr>
                                        <p:cTn dur="1000"/>
                                        <p:tgtEl>
                                          <p:spTgt spid="24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0"/>
                                        </p:tgtEl>
                                        <p:attrNameLst>
                                          <p:attrName>style.visibility</p:attrName>
                                        </p:attrNameLst>
                                      </p:cBhvr>
                                      <p:to>
                                        <p:strVal val="visible"/>
                                      </p:to>
                                    </p:set>
                                    <p:animEffect filter="fade" transition="in">
                                      <p:cBhvr>
                                        <p:cTn dur="1000"/>
                                        <p:tgtEl>
                                          <p:spTgt spid="2470"/>
                                        </p:tgtEl>
                                      </p:cBhvr>
                                    </p:animEffect>
                                  </p:childTnLst>
                                </p:cTn>
                              </p:par>
                              <p:par>
                                <p:cTn fill="hold" nodeType="withEffect" presetClass="entr" presetID="10" presetSubtype="0">
                                  <p:stCondLst>
                                    <p:cond delay="0"/>
                                  </p:stCondLst>
                                  <p:childTnLst>
                                    <p:set>
                                      <p:cBhvr>
                                        <p:cTn dur="1" fill="hold">
                                          <p:stCondLst>
                                            <p:cond delay="0"/>
                                          </p:stCondLst>
                                        </p:cTn>
                                        <p:tgtEl>
                                          <p:spTgt spid="2471"/>
                                        </p:tgtEl>
                                        <p:attrNameLst>
                                          <p:attrName>style.visibility</p:attrName>
                                        </p:attrNameLst>
                                      </p:cBhvr>
                                      <p:to>
                                        <p:strVal val="visible"/>
                                      </p:to>
                                    </p:set>
                                    <p:animEffect filter="fade" transition="in">
                                      <p:cBhvr>
                                        <p:cTn dur="1000"/>
                                        <p:tgtEl>
                                          <p:spTgt spid="2471"/>
                                        </p:tgtEl>
                                      </p:cBhvr>
                                    </p:animEffect>
                                  </p:childTnLst>
                                </p:cTn>
                              </p:par>
                              <p:par>
                                <p:cTn fill="hold" nodeType="withEffect" presetClass="entr" presetID="10" presetSubtype="0">
                                  <p:stCondLst>
                                    <p:cond delay="0"/>
                                  </p:stCondLst>
                                  <p:childTnLst>
                                    <p:set>
                                      <p:cBhvr>
                                        <p:cTn dur="1" fill="hold">
                                          <p:stCondLst>
                                            <p:cond delay="0"/>
                                          </p:stCondLst>
                                        </p:cTn>
                                        <p:tgtEl>
                                          <p:spTgt spid="2472"/>
                                        </p:tgtEl>
                                        <p:attrNameLst>
                                          <p:attrName>style.visibility</p:attrName>
                                        </p:attrNameLst>
                                      </p:cBhvr>
                                      <p:to>
                                        <p:strVal val="visible"/>
                                      </p:to>
                                    </p:set>
                                    <p:animEffect filter="fade" transition="in">
                                      <p:cBhvr>
                                        <p:cTn dur="1000"/>
                                        <p:tgtEl>
                                          <p:spTgt spid="2472"/>
                                        </p:tgtEl>
                                      </p:cBhvr>
                                    </p:animEffect>
                                  </p:childTnLst>
                                </p:cTn>
                              </p:par>
                              <p:par>
                                <p:cTn fill="hold" nodeType="withEffect" presetClass="entr" presetID="10" presetSubtype="0">
                                  <p:stCondLst>
                                    <p:cond delay="0"/>
                                  </p:stCondLst>
                                  <p:childTnLst>
                                    <p:set>
                                      <p:cBhvr>
                                        <p:cTn dur="1" fill="hold">
                                          <p:stCondLst>
                                            <p:cond delay="0"/>
                                          </p:stCondLst>
                                        </p:cTn>
                                        <p:tgtEl>
                                          <p:spTgt spid="2474"/>
                                        </p:tgtEl>
                                        <p:attrNameLst>
                                          <p:attrName>style.visibility</p:attrName>
                                        </p:attrNameLst>
                                      </p:cBhvr>
                                      <p:to>
                                        <p:strVal val="visible"/>
                                      </p:to>
                                    </p:set>
                                    <p:animEffect filter="fade" transition="in">
                                      <p:cBhvr>
                                        <p:cTn dur="1000"/>
                                        <p:tgtEl>
                                          <p:spTgt spid="2474"/>
                                        </p:tgtEl>
                                      </p:cBhvr>
                                    </p:animEffect>
                                  </p:childTnLst>
                                </p:cTn>
                              </p:par>
                              <p:par>
                                <p:cTn fill="hold" nodeType="withEffect" presetClass="entr" presetID="10" presetSubtype="0">
                                  <p:stCondLst>
                                    <p:cond delay="0"/>
                                  </p:stCondLst>
                                  <p:childTnLst>
                                    <p:set>
                                      <p:cBhvr>
                                        <p:cTn dur="1" fill="hold">
                                          <p:stCondLst>
                                            <p:cond delay="0"/>
                                          </p:stCondLst>
                                        </p:cTn>
                                        <p:tgtEl>
                                          <p:spTgt spid="2475"/>
                                        </p:tgtEl>
                                        <p:attrNameLst>
                                          <p:attrName>style.visibility</p:attrName>
                                        </p:attrNameLst>
                                      </p:cBhvr>
                                      <p:to>
                                        <p:strVal val="visible"/>
                                      </p:to>
                                    </p:set>
                                    <p:animEffect filter="fade" transition="in">
                                      <p:cBhvr>
                                        <p:cTn dur="1000"/>
                                        <p:tgtEl>
                                          <p:spTgt spid="2475"/>
                                        </p:tgtEl>
                                      </p:cBhvr>
                                    </p:animEffect>
                                  </p:childTnLst>
                                </p:cTn>
                              </p:par>
                              <p:par>
                                <p:cTn fill="hold" nodeType="withEffect" presetClass="entr" presetID="10" presetSubtype="0">
                                  <p:stCondLst>
                                    <p:cond delay="0"/>
                                  </p:stCondLst>
                                  <p:childTnLst>
                                    <p:set>
                                      <p:cBhvr>
                                        <p:cTn dur="1" fill="hold">
                                          <p:stCondLst>
                                            <p:cond delay="0"/>
                                          </p:stCondLst>
                                        </p:cTn>
                                        <p:tgtEl>
                                          <p:spTgt spid="2476"/>
                                        </p:tgtEl>
                                        <p:attrNameLst>
                                          <p:attrName>style.visibility</p:attrName>
                                        </p:attrNameLst>
                                      </p:cBhvr>
                                      <p:to>
                                        <p:strVal val="visible"/>
                                      </p:to>
                                    </p:set>
                                    <p:animEffect filter="fade" transition="in">
                                      <p:cBhvr>
                                        <p:cTn dur="1000"/>
                                        <p:tgtEl>
                                          <p:spTgt spid="2476"/>
                                        </p:tgtEl>
                                      </p:cBhvr>
                                    </p:animEffect>
                                  </p:childTnLst>
                                </p:cTn>
                              </p:par>
                              <p:par>
                                <p:cTn fill="hold" nodeType="withEffect" presetClass="entr" presetID="10" presetSubtype="0">
                                  <p:stCondLst>
                                    <p:cond delay="0"/>
                                  </p:stCondLst>
                                  <p:childTnLst>
                                    <p:set>
                                      <p:cBhvr>
                                        <p:cTn dur="1" fill="hold">
                                          <p:stCondLst>
                                            <p:cond delay="0"/>
                                          </p:stCondLst>
                                        </p:cTn>
                                        <p:tgtEl>
                                          <p:spTgt spid="2477"/>
                                        </p:tgtEl>
                                        <p:attrNameLst>
                                          <p:attrName>style.visibility</p:attrName>
                                        </p:attrNameLst>
                                      </p:cBhvr>
                                      <p:to>
                                        <p:strVal val="visible"/>
                                      </p:to>
                                    </p:set>
                                    <p:animEffect filter="fade" transition="in">
                                      <p:cBhvr>
                                        <p:cTn dur="1000"/>
                                        <p:tgtEl>
                                          <p:spTgt spid="2477"/>
                                        </p:tgtEl>
                                      </p:cBhvr>
                                    </p:animEffect>
                                  </p:childTnLst>
                                </p:cTn>
                              </p:par>
                              <p:par>
                                <p:cTn fill="hold" nodeType="withEffect" presetClass="entr" presetID="10" presetSubtype="0">
                                  <p:stCondLst>
                                    <p:cond delay="0"/>
                                  </p:stCondLst>
                                  <p:childTnLst>
                                    <p:set>
                                      <p:cBhvr>
                                        <p:cTn dur="1" fill="hold">
                                          <p:stCondLst>
                                            <p:cond delay="0"/>
                                          </p:stCondLst>
                                        </p:cTn>
                                        <p:tgtEl>
                                          <p:spTgt spid="2478"/>
                                        </p:tgtEl>
                                        <p:attrNameLst>
                                          <p:attrName>style.visibility</p:attrName>
                                        </p:attrNameLst>
                                      </p:cBhvr>
                                      <p:to>
                                        <p:strVal val="visible"/>
                                      </p:to>
                                    </p:set>
                                    <p:animEffect filter="fade" transition="in">
                                      <p:cBhvr>
                                        <p:cTn dur="1000"/>
                                        <p:tgtEl>
                                          <p:spTgt spid="2478"/>
                                        </p:tgtEl>
                                      </p:cBhvr>
                                    </p:animEffect>
                                  </p:childTnLst>
                                </p:cTn>
                              </p:par>
                              <p:par>
                                <p:cTn fill="hold" nodeType="withEffect" presetClass="entr" presetID="10" presetSubtype="0">
                                  <p:stCondLst>
                                    <p:cond delay="0"/>
                                  </p:stCondLst>
                                  <p:childTnLst>
                                    <p:set>
                                      <p:cBhvr>
                                        <p:cTn dur="1" fill="hold">
                                          <p:stCondLst>
                                            <p:cond delay="0"/>
                                          </p:stCondLst>
                                        </p:cTn>
                                        <p:tgtEl>
                                          <p:spTgt spid="2479"/>
                                        </p:tgtEl>
                                        <p:attrNameLst>
                                          <p:attrName>style.visibility</p:attrName>
                                        </p:attrNameLst>
                                      </p:cBhvr>
                                      <p:to>
                                        <p:strVal val="visible"/>
                                      </p:to>
                                    </p:set>
                                    <p:animEffect filter="fade" transition="in">
                                      <p:cBhvr>
                                        <p:cTn dur="1000"/>
                                        <p:tgtEl>
                                          <p:spTgt spid="2479"/>
                                        </p:tgtEl>
                                      </p:cBhvr>
                                    </p:animEffect>
                                  </p:childTnLst>
                                </p:cTn>
                              </p:par>
                              <p:par>
                                <p:cTn fill="hold" nodeType="withEffect" presetClass="entr" presetID="10" presetSubtype="0">
                                  <p:stCondLst>
                                    <p:cond delay="0"/>
                                  </p:stCondLst>
                                  <p:childTnLst>
                                    <p:set>
                                      <p:cBhvr>
                                        <p:cTn dur="1" fill="hold">
                                          <p:stCondLst>
                                            <p:cond delay="0"/>
                                          </p:stCondLst>
                                        </p:cTn>
                                        <p:tgtEl>
                                          <p:spTgt spid="2480"/>
                                        </p:tgtEl>
                                        <p:attrNameLst>
                                          <p:attrName>style.visibility</p:attrName>
                                        </p:attrNameLst>
                                      </p:cBhvr>
                                      <p:to>
                                        <p:strVal val="visible"/>
                                      </p:to>
                                    </p:set>
                                    <p:animEffect filter="fade" transition="in">
                                      <p:cBhvr>
                                        <p:cTn dur="1000"/>
                                        <p:tgtEl>
                                          <p:spTgt spid="2480"/>
                                        </p:tgtEl>
                                      </p:cBhvr>
                                    </p:animEffect>
                                  </p:childTnLst>
                                </p:cTn>
                              </p:par>
                              <p:par>
                                <p:cTn fill="hold" nodeType="withEffect" presetClass="entr" presetID="10" presetSubtype="0">
                                  <p:stCondLst>
                                    <p:cond delay="0"/>
                                  </p:stCondLst>
                                  <p:childTnLst>
                                    <p:set>
                                      <p:cBhvr>
                                        <p:cTn dur="1" fill="hold">
                                          <p:stCondLst>
                                            <p:cond delay="0"/>
                                          </p:stCondLst>
                                        </p:cTn>
                                        <p:tgtEl>
                                          <p:spTgt spid="2481"/>
                                        </p:tgtEl>
                                        <p:attrNameLst>
                                          <p:attrName>style.visibility</p:attrName>
                                        </p:attrNameLst>
                                      </p:cBhvr>
                                      <p:to>
                                        <p:strVal val="visible"/>
                                      </p:to>
                                    </p:set>
                                    <p:animEffect filter="fade" transition="in">
                                      <p:cBhvr>
                                        <p:cTn dur="1000"/>
                                        <p:tgtEl>
                                          <p:spTgt spid="2481"/>
                                        </p:tgtEl>
                                      </p:cBhvr>
                                    </p:animEffect>
                                  </p:childTnLst>
                                </p:cTn>
                              </p:par>
                              <p:par>
                                <p:cTn fill="hold" nodeType="withEffect" presetClass="entr" presetID="10" presetSubtype="0">
                                  <p:stCondLst>
                                    <p:cond delay="0"/>
                                  </p:stCondLst>
                                  <p:childTnLst>
                                    <p:set>
                                      <p:cBhvr>
                                        <p:cTn dur="1" fill="hold">
                                          <p:stCondLst>
                                            <p:cond delay="0"/>
                                          </p:stCondLst>
                                        </p:cTn>
                                        <p:tgtEl>
                                          <p:spTgt spid="2482"/>
                                        </p:tgtEl>
                                        <p:attrNameLst>
                                          <p:attrName>style.visibility</p:attrName>
                                        </p:attrNameLst>
                                      </p:cBhvr>
                                      <p:to>
                                        <p:strVal val="visible"/>
                                      </p:to>
                                    </p:set>
                                    <p:animEffect filter="fade" transition="in">
                                      <p:cBhvr>
                                        <p:cTn dur="1000"/>
                                        <p:tgtEl>
                                          <p:spTgt spid="24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3"/>
                                        </p:tgtEl>
                                        <p:attrNameLst>
                                          <p:attrName>style.visibility</p:attrName>
                                        </p:attrNameLst>
                                      </p:cBhvr>
                                      <p:to>
                                        <p:strVal val="visible"/>
                                      </p:to>
                                    </p:set>
                                    <p:animEffect filter="fade" transition="in">
                                      <p:cBhvr>
                                        <p:cTn dur="1100"/>
                                        <p:tgtEl>
                                          <p:spTgt spid="24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86" name="Shape 2486"/>
        <p:cNvGrpSpPr/>
        <p:nvPr/>
      </p:nvGrpSpPr>
      <p:grpSpPr>
        <a:xfrm>
          <a:off x="0" y="0"/>
          <a:ext cx="0" cy="0"/>
          <a:chOff x="0" y="0"/>
          <a:chExt cx="0" cy="0"/>
        </a:xfrm>
      </p:grpSpPr>
      <p:sp>
        <p:nvSpPr>
          <p:cNvPr id="2487" name="Google Shape;2487;p145"/>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u="sng">
                <a:solidFill>
                  <a:srgbClr val="E09214"/>
                </a:solidFill>
                <a:latin typeface="Merriweather"/>
                <a:ea typeface="Merriweather"/>
                <a:cs typeface="Merriweather"/>
                <a:sym typeface="Merriweather"/>
              </a:rPr>
              <a:t>HDFS Write Architecture</a:t>
            </a:r>
            <a:endParaRPr b="1" u="sng">
              <a:solidFill>
                <a:srgbClr val="E09214"/>
              </a:solidFill>
              <a:latin typeface="Merriweather"/>
              <a:ea typeface="Merriweather"/>
              <a:cs typeface="Merriweather"/>
              <a:sym typeface="Merriweather"/>
            </a:endParaRPr>
          </a:p>
        </p:txBody>
      </p:sp>
      <p:pic>
        <p:nvPicPr>
          <p:cNvPr id="2488" name="Google Shape;2488;p145"/>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2489" name="Google Shape;2489;p145"/>
          <p:cNvSpPr/>
          <p:nvPr/>
        </p:nvSpPr>
        <p:spPr>
          <a:xfrm>
            <a:off x="629938" y="2571750"/>
            <a:ext cx="898500" cy="690900"/>
          </a:xfrm>
          <a:prstGeom prst="rect">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Client</a:t>
            </a:r>
            <a:endParaRPr b="0" i="0" sz="1400" u="none" cap="none" strike="noStrike">
              <a:solidFill>
                <a:srgbClr val="000000"/>
              </a:solidFill>
              <a:latin typeface="Arial"/>
              <a:ea typeface="Arial"/>
              <a:cs typeface="Arial"/>
              <a:sym typeface="Arial"/>
            </a:endParaRPr>
          </a:p>
        </p:txBody>
      </p:sp>
      <p:sp>
        <p:nvSpPr>
          <p:cNvPr id="2490" name="Google Shape;2490;p145"/>
          <p:cNvSpPr/>
          <p:nvPr/>
        </p:nvSpPr>
        <p:spPr>
          <a:xfrm>
            <a:off x="2670288" y="2594700"/>
            <a:ext cx="898500" cy="6450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Data node</a:t>
            </a:r>
            <a:endParaRPr b="0" i="0" sz="1400" u="none" cap="none" strike="noStrike">
              <a:solidFill>
                <a:srgbClr val="000000"/>
              </a:solidFill>
              <a:latin typeface="Arial"/>
              <a:ea typeface="Arial"/>
              <a:cs typeface="Arial"/>
              <a:sym typeface="Arial"/>
            </a:endParaRPr>
          </a:p>
        </p:txBody>
      </p:sp>
      <p:sp>
        <p:nvSpPr>
          <p:cNvPr id="2491" name="Google Shape;2491;p145"/>
          <p:cNvSpPr txBox="1"/>
          <p:nvPr/>
        </p:nvSpPr>
        <p:spPr>
          <a:xfrm>
            <a:off x="122275" y="909125"/>
            <a:ext cx="7484400" cy="1349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Each block copied in 3 different datanodes, to maintain replication factor.</a:t>
            </a:r>
            <a:endParaRPr b="0" i="0" sz="1700" u="none" cap="none" strike="noStrike">
              <a:solidFill>
                <a:srgbClr val="000000"/>
              </a:solidFill>
              <a:latin typeface="Average"/>
              <a:ea typeface="Average"/>
              <a:cs typeface="Average"/>
              <a:sym typeface="Average"/>
            </a:endParaRPr>
          </a:p>
          <a:p>
            <a:pPr indent="-336550" lvl="0" marL="457200" marR="0" rtl="0" algn="l">
              <a:lnSpc>
                <a:spcPct val="115000"/>
              </a:lnSpc>
              <a:spcBef>
                <a:spcPts val="0"/>
              </a:spcBef>
              <a:spcAft>
                <a:spcPts val="0"/>
              </a:spcAft>
              <a:buClr>
                <a:srgbClr val="000000"/>
              </a:buClr>
              <a:buSzPts val="1700"/>
              <a:buFont typeface="Average"/>
              <a:buAutoNum type="arabicPeriod"/>
            </a:pPr>
            <a:r>
              <a:rPr b="0" i="0" lang="en" sz="1700" u="none" cap="none" strike="noStrike">
                <a:solidFill>
                  <a:srgbClr val="000000"/>
                </a:solidFill>
                <a:latin typeface="Average"/>
                <a:ea typeface="Average"/>
                <a:cs typeface="Average"/>
                <a:sym typeface="Average"/>
              </a:rPr>
              <a:t>Set up of pipeline</a:t>
            </a:r>
            <a:endParaRPr b="0" i="0" sz="1700" u="none" cap="none" strike="noStrike">
              <a:solidFill>
                <a:srgbClr val="000000"/>
              </a:solidFill>
              <a:latin typeface="Average"/>
              <a:ea typeface="Average"/>
              <a:cs typeface="Average"/>
              <a:sym typeface="Average"/>
            </a:endParaRPr>
          </a:p>
          <a:p>
            <a:pPr indent="-336550" lvl="0" marL="457200" marR="0" rtl="0" algn="l">
              <a:lnSpc>
                <a:spcPct val="115000"/>
              </a:lnSpc>
              <a:spcBef>
                <a:spcPts val="0"/>
              </a:spcBef>
              <a:spcAft>
                <a:spcPts val="0"/>
              </a:spcAft>
              <a:buClr>
                <a:srgbClr val="000000"/>
              </a:buClr>
              <a:buSzPts val="1700"/>
              <a:buFont typeface="Average"/>
              <a:buAutoNum type="arabicPeriod"/>
            </a:pPr>
            <a:r>
              <a:rPr b="0" i="0" lang="en" sz="1700" u="none" cap="none" strike="noStrike">
                <a:solidFill>
                  <a:srgbClr val="000000"/>
                </a:solidFill>
                <a:latin typeface="Average"/>
                <a:ea typeface="Average"/>
                <a:cs typeface="Average"/>
                <a:sym typeface="Average"/>
              </a:rPr>
              <a:t>Data Streaming &amp; replication </a:t>
            </a:r>
            <a:endParaRPr b="0" i="0" sz="1700" u="none" cap="none" strike="noStrike">
              <a:solidFill>
                <a:srgbClr val="000000"/>
              </a:solidFill>
              <a:latin typeface="Average"/>
              <a:ea typeface="Average"/>
              <a:cs typeface="Average"/>
              <a:sym typeface="Average"/>
            </a:endParaRPr>
          </a:p>
          <a:p>
            <a:pPr indent="-336550" lvl="0" marL="457200" marR="0" rtl="0" algn="l">
              <a:lnSpc>
                <a:spcPct val="115000"/>
              </a:lnSpc>
              <a:spcBef>
                <a:spcPts val="0"/>
              </a:spcBef>
              <a:spcAft>
                <a:spcPts val="0"/>
              </a:spcAft>
              <a:buClr>
                <a:srgbClr val="000000"/>
              </a:buClr>
              <a:buSzPts val="1700"/>
              <a:buFont typeface="Average"/>
              <a:buAutoNum type="arabicPeriod"/>
            </a:pPr>
            <a:r>
              <a:rPr b="0" i="0" lang="en" sz="1700" u="none" cap="none" strike="noStrike">
                <a:solidFill>
                  <a:srgbClr val="000000"/>
                </a:solidFill>
                <a:latin typeface="Average"/>
                <a:ea typeface="Average"/>
                <a:cs typeface="Average"/>
                <a:sym typeface="Average"/>
              </a:rPr>
              <a:t>Shutdown of pipeline (Acknowledgment)</a:t>
            </a:r>
            <a:endParaRPr b="0" i="0" sz="1700" u="none" cap="none" strike="noStrike">
              <a:solidFill>
                <a:srgbClr val="000000"/>
              </a:solidFill>
              <a:latin typeface="Average"/>
              <a:ea typeface="Average"/>
              <a:cs typeface="Average"/>
              <a:sym typeface="Average"/>
            </a:endParaRPr>
          </a:p>
        </p:txBody>
      </p:sp>
      <p:sp>
        <p:nvSpPr>
          <p:cNvPr id="2492" name="Google Shape;2492;p145"/>
          <p:cNvSpPr/>
          <p:nvPr/>
        </p:nvSpPr>
        <p:spPr>
          <a:xfrm>
            <a:off x="4751463" y="2571750"/>
            <a:ext cx="898500" cy="6450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Data node</a:t>
            </a:r>
            <a:endParaRPr b="0" i="0" sz="1400" u="none" cap="none" strike="noStrike">
              <a:solidFill>
                <a:srgbClr val="000000"/>
              </a:solidFill>
              <a:latin typeface="Arial"/>
              <a:ea typeface="Arial"/>
              <a:cs typeface="Arial"/>
              <a:sym typeface="Arial"/>
            </a:endParaRPr>
          </a:p>
        </p:txBody>
      </p:sp>
      <p:sp>
        <p:nvSpPr>
          <p:cNvPr id="2493" name="Google Shape;2493;p145"/>
          <p:cNvSpPr/>
          <p:nvPr/>
        </p:nvSpPr>
        <p:spPr>
          <a:xfrm>
            <a:off x="6708163" y="2571750"/>
            <a:ext cx="898500" cy="6450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Data node</a:t>
            </a:r>
            <a:endParaRPr b="0" i="0" sz="1400" u="none" cap="none" strike="noStrike">
              <a:solidFill>
                <a:srgbClr val="000000"/>
              </a:solidFill>
              <a:latin typeface="Arial"/>
              <a:ea typeface="Arial"/>
              <a:cs typeface="Arial"/>
              <a:sym typeface="Arial"/>
            </a:endParaRPr>
          </a:p>
        </p:txBody>
      </p:sp>
      <p:cxnSp>
        <p:nvCxnSpPr>
          <p:cNvPr id="2494" name="Google Shape;2494;p145"/>
          <p:cNvCxnSpPr/>
          <p:nvPr/>
        </p:nvCxnSpPr>
        <p:spPr>
          <a:xfrm>
            <a:off x="1528438" y="2766525"/>
            <a:ext cx="1141800" cy="0"/>
          </a:xfrm>
          <a:prstGeom prst="straightConnector1">
            <a:avLst/>
          </a:prstGeom>
          <a:noFill/>
          <a:ln cap="flat" cmpd="sng" w="19050">
            <a:solidFill>
              <a:srgbClr val="000000"/>
            </a:solidFill>
            <a:prstDash val="solid"/>
            <a:round/>
            <a:headEnd len="sm" w="sm" type="none"/>
            <a:tailEnd len="med" w="med" type="stealth"/>
          </a:ln>
        </p:spPr>
      </p:cxnSp>
      <p:cxnSp>
        <p:nvCxnSpPr>
          <p:cNvPr id="2495" name="Google Shape;2495;p145"/>
          <p:cNvCxnSpPr/>
          <p:nvPr/>
        </p:nvCxnSpPr>
        <p:spPr>
          <a:xfrm>
            <a:off x="1528438" y="2969150"/>
            <a:ext cx="1141800" cy="0"/>
          </a:xfrm>
          <a:prstGeom prst="straightConnector1">
            <a:avLst/>
          </a:prstGeom>
          <a:noFill/>
          <a:ln cap="flat" cmpd="sng" w="19050">
            <a:solidFill>
              <a:srgbClr val="000000"/>
            </a:solidFill>
            <a:prstDash val="solid"/>
            <a:round/>
            <a:headEnd len="med" w="med" type="stealth"/>
            <a:tailEnd len="sm" w="sm" type="none"/>
          </a:ln>
        </p:spPr>
      </p:cxnSp>
      <p:cxnSp>
        <p:nvCxnSpPr>
          <p:cNvPr id="2496" name="Google Shape;2496;p145"/>
          <p:cNvCxnSpPr/>
          <p:nvPr/>
        </p:nvCxnSpPr>
        <p:spPr>
          <a:xfrm>
            <a:off x="3609663" y="2766525"/>
            <a:ext cx="1141800" cy="0"/>
          </a:xfrm>
          <a:prstGeom prst="straightConnector1">
            <a:avLst/>
          </a:prstGeom>
          <a:noFill/>
          <a:ln cap="flat" cmpd="sng" w="19050">
            <a:solidFill>
              <a:srgbClr val="000000"/>
            </a:solidFill>
            <a:prstDash val="solid"/>
            <a:round/>
            <a:headEnd len="sm" w="sm" type="none"/>
            <a:tailEnd len="med" w="med" type="stealth"/>
          </a:ln>
        </p:spPr>
      </p:cxnSp>
      <p:cxnSp>
        <p:nvCxnSpPr>
          <p:cNvPr id="2497" name="Google Shape;2497;p145"/>
          <p:cNvCxnSpPr/>
          <p:nvPr/>
        </p:nvCxnSpPr>
        <p:spPr>
          <a:xfrm>
            <a:off x="3609663" y="2969150"/>
            <a:ext cx="1141800" cy="0"/>
          </a:xfrm>
          <a:prstGeom prst="straightConnector1">
            <a:avLst/>
          </a:prstGeom>
          <a:noFill/>
          <a:ln cap="flat" cmpd="sng" w="19050">
            <a:solidFill>
              <a:srgbClr val="000000"/>
            </a:solidFill>
            <a:prstDash val="solid"/>
            <a:round/>
            <a:headEnd len="med" w="med" type="stealth"/>
            <a:tailEnd len="sm" w="sm" type="none"/>
          </a:ln>
        </p:spPr>
      </p:cxnSp>
      <p:cxnSp>
        <p:nvCxnSpPr>
          <p:cNvPr id="2498" name="Google Shape;2498;p145"/>
          <p:cNvCxnSpPr/>
          <p:nvPr/>
        </p:nvCxnSpPr>
        <p:spPr>
          <a:xfrm>
            <a:off x="5649975" y="2765775"/>
            <a:ext cx="1042200" cy="1500"/>
          </a:xfrm>
          <a:prstGeom prst="straightConnector1">
            <a:avLst/>
          </a:prstGeom>
          <a:noFill/>
          <a:ln cap="flat" cmpd="sng" w="19050">
            <a:solidFill>
              <a:srgbClr val="000000"/>
            </a:solidFill>
            <a:prstDash val="solid"/>
            <a:round/>
            <a:headEnd len="sm" w="sm" type="none"/>
            <a:tailEnd len="med" w="med" type="stealth"/>
          </a:ln>
        </p:spPr>
      </p:cxnSp>
      <p:cxnSp>
        <p:nvCxnSpPr>
          <p:cNvPr id="2499" name="Google Shape;2499;p145"/>
          <p:cNvCxnSpPr/>
          <p:nvPr/>
        </p:nvCxnSpPr>
        <p:spPr>
          <a:xfrm>
            <a:off x="5600163" y="2969150"/>
            <a:ext cx="1141800" cy="0"/>
          </a:xfrm>
          <a:prstGeom prst="straightConnector1">
            <a:avLst/>
          </a:prstGeom>
          <a:noFill/>
          <a:ln cap="flat" cmpd="sng" w="19050">
            <a:solidFill>
              <a:srgbClr val="000000"/>
            </a:solidFill>
            <a:prstDash val="solid"/>
            <a:round/>
            <a:headEnd len="med" w="med" type="stealth"/>
            <a:tailEnd len="sm" w="sm" type="none"/>
          </a:ln>
        </p:spPr>
      </p:cxnSp>
      <p:sp>
        <p:nvSpPr>
          <p:cNvPr id="2500" name="Google Shape;2500;p145"/>
          <p:cNvSpPr/>
          <p:nvPr/>
        </p:nvSpPr>
        <p:spPr>
          <a:xfrm>
            <a:off x="2781450" y="3957000"/>
            <a:ext cx="676200" cy="3888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Block</a:t>
            </a:r>
            <a:endParaRPr b="0" i="0" sz="1400" u="none" cap="none" strike="noStrike">
              <a:solidFill>
                <a:srgbClr val="000000"/>
              </a:solidFill>
              <a:latin typeface="Arial"/>
              <a:ea typeface="Arial"/>
              <a:cs typeface="Arial"/>
              <a:sym typeface="Arial"/>
            </a:endParaRPr>
          </a:p>
        </p:txBody>
      </p:sp>
      <p:sp>
        <p:nvSpPr>
          <p:cNvPr id="2501" name="Google Shape;2501;p145"/>
          <p:cNvSpPr/>
          <p:nvPr/>
        </p:nvSpPr>
        <p:spPr>
          <a:xfrm>
            <a:off x="4923975" y="3957000"/>
            <a:ext cx="676200" cy="3888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Block</a:t>
            </a:r>
            <a:endParaRPr b="0" i="0" sz="1400" u="none" cap="none" strike="noStrike">
              <a:solidFill>
                <a:srgbClr val="000000"/>
              </a:solidFill>
              <a:latin typeface="Arial"/>
              <a:ea typeface="Arial"/>
              <a:cs typeface="Arial"/>
              <a:sym typeface="Arial"/>
            </a:endParaRPr>
          </a:p>
        </p:txBody>
      </p:sp>
      <p:sp>
        <p:nvSpPr>
          <p:cNvPr id="2502" name="Google Shape;2502;p145"/>
          <p:cNvSpPr/>
          <p:nvPr/>
        </p:nvSpPr>
        <p:spPr>
          <a:xfrm>
            <a:off x="6819325" y="3908475"/>
            <a:ext cx="676200" cy="3888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Block</a:t>
            </a:r>
            <a:endParaRPr b="0" i="0" sz="1400" u="none" cap="none" strike="noStrike">
              <a:solidFill>
                <a:srgbClr val="000000"/>
              </a:solidFill>
              <a:latin typeface="Arial"/>
              <a:ea typeface="Arial"/>
              <a:cs typeface="Arial"/>
              <a:sym typeface="Arial"/>
            </a:endParaRPr>
          </a:p>
        </p:txBody>
      </p:sp>
      <p:cxnSp>
        <p:nvCxnSpPr>
          <p:cNvPr id="2503" name="Google Shape;2503;p145"/>
          <p:cNvCxnSpPr>
            <a:stCxn id="2490" idx="2"/>
            <a:endCxn id="2500" idx="0"/>
          </p:cNvCxnSpPr>
          <p:nvPr/>
        </p:nvCxnSpPr>
        <p:spPr>
          <a:xfrm>
            <a:off x="3119538" y="3239700"/>
            <a:ext cx="0" cy="717300"/>
          </a:xfrm>
          <a:prstGeom prst="straightConnector1">
            <a:avLst/>
          </a:prstGeom>
          <a:noFill/>
          <a:ln cap="flat" cmpd="sng" w="19050">
            <a:solidFill>
              <a:srgbClr val="000000"/>
            </a:solidFill>
            <a:prstDash val="solid"/>
            <a:round/>
            <a:headEnd len="sm" w="sm" type="none"/>
            <a:tailEnd len="med" w="med" type="stealth"/>
          </a:ln>
        </p:spPr>
      </p:cxnSp>
      <p:cxnSp>
        <p:nvCxnSpPr>
          <p:cNvPr id="2504" name="Google Shape;2504;p145"/>
          <p:cNvCxnSpPr/>
          <p:nvPr/>
        </p:nvCxnSpPr>
        <p:spPr>
          <a:xfrm>
            <a:off x="5200713" y="3239700"/>
            <a:ext cx="0" cy="717300"/>
          </a:xfrm>
          <a:prstGeom prst="straightConnector1">
            <a:avLst/>
          </a:prstGeom>
          <a:noFill/>
          <a:ln cap="flat" cmpd="sng" w="19050">
            <a:solidFill>
              <a:srgbClr val="000000"/>
            </a:solidFill>
            <a:prstDash val="solid"/>
            <a:round/>
            <a:headEnd len="sm" w="sm" type="none"/>
            <a:tailEnd len="med" w="med" type="stealth"/>
          </a:ln>
        </p:spPr>
      </p:cxnSp>
      <p:cxnSp>
        <p:nvCxnSpPr>
          <p:cNvPr id="2505" name="Google Shape;2505;p145"/>
          <p:cNvCxnSpPr/>
          <p:nvPr/>
        </p:nvCxnSpPr>
        <p:spPr>
          <a:xfrm>
            <a:off x="7157413" y="3216750"/>
            <a:ext cx="0" cy="717300"/>
          </a:xfrm>
          <a:prstGeom prst="straightConnector1">
            <a:avLst/>
          </a:prstGeom>
          <a:noFill/>
          <a:ln cap="flat" cmpd="sng" w="19050">
            <a:solidFill>
              <a:srgbClr val="000000"/>
            </a:solidFill>
            <a:prstDash val="solid"/>
            <a:round/>
            <a:headEnd len="sm" w="sm" type="none"/>
            <a:tailEnd len="med" w="med" type="stealth"/>
          </a:ln>
        </p:spPr>
      </p:cxnSp>
      <p:sp>
        <p:nvSpPr>
          <p:cNvPr id="2506" name="Google Shape;2506;p145"/>
          <p:cNvSpPr txBox="1"/>
          <p:nvPr/>
        </p:nvSpPr>
        <p:spPr>
          <a:xfrm>
            <a:off x="1870525" y="2457250"/>
            <a:ext cx="48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1</a:t>
            </a:r>
            <a:endParaRPr b="0" i="0" sz="1400" u="none" cap="none" strike="noStrike">
              <a:solidFill>
                <a:srgbClr val="000000"/>
              </a:solidFill>
              <a:latin typeface="Average"/>
              <a:ea typeface="Average"/>
              <a:cs typeface="Average"/>
              <a:sym typeface="Average"/>
            </a:endParaRPr>
          </a:p>
        </p:txBody>
      </p:sp>
      <p:sp>
        <p:nvSpPr>
          <p:cNvPr id="2507" name="Google Shape;2507;p145"/>
          <p:cNvSpPr txBox="1"/>
          <p:nvPr/>
        </p:nvSpPr>
        <p:spPr>
          <a:xfrm>
            <a:off x="1859375" y="2969150"/>
            <a:ext cx="48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3</a:t>
            </a:r>
            <a:endParaRPr b="0" i="0" sz="1400" u="none" cap="none" strike="noStrike">
              <a:solidFill>
                <a:srgbClr val="000000"/>
              </a:solidFill>
              <a:latin typeface="Average"/>
              <a:ea typeface="Average"/>
              <a:cs typeface="Average"/>
              <a:sym typeface="Average"/>
            </a:endParaRPr>
          </a:p>
        </p:txBody>
      </p:sp>
      <p:sp>
        <p:nvSpPr>
          <p:cNvPr id="2508" name="Google Shape;2508;p145"/>
          <p:cNvSpPr txBox="1"/>
          <p:nvPr/>
        </p:nvSpPr>
        <p:spPr>
          <a:xfrm>
            <a:off x="3129675" y="3375300"/>
            <a:ext cx="48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2</a:t>
            </a:r>
            <a:endParaRPr b="0" i="0" sz="1400" u="none" cap="none" strike="noStrike">
              <a:solidFill>
                <a:srgbClr val="000000"/>
              </a:solidFill>
              <a:latin typeface="Average"/>
              <a:ea typeface="Average"/>
              <a:cs typeface="Average"/>
              <a:sym typeface="Average"/>
            </a:endParaRPr>
          </a:p>
        </p:txBody>
      </p:sp>
      <p:sp>
        <p:nvSpPr>
          <p:cNvPr id="2509" name="Google Shape;2509;p145"/>
          <p:cNvSpPr txBox="1"/>
          <p:nvPr/>
        </p:nvSpPr>
        <p:spPr>
          <a:xfrm>
            <a:off x="3831200" y="2413588"/>
            <a:ext cx="48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1</a:t>
            </a:r>
            <a:endParaRPr b="0" i="0" sz="1400" u="none" cap="none" strike="noStrike">
              <a:solidFill>
                <a:srgbClr val="000000"/>
              </a:solidFill>
              <a:latin typeface="Average"/>
              <a:ea typeface="Average"/>
              <a:cs typeface="Average"/>
              <a:sym typeface="Average"/>
            </a:endParaRPr>
          </a:p>
        </p:txBody>
      </p:sp>
      <p:sp>
        <p:nvSpPr>
          <p:cNvPr id="2510" name="Google Shape;2510;p145"/>
          <p:cNvSpPr txBox="1"/>
          <p:nvPr/>
        </p:nvSpPr>
        <p:spPr>
          <a:xfrm>
            <a:off x="3831200" y="3051225"/>
            <a:ext cx="48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3</a:t>
            </a:r>
            <a:endParaRPr b="0" i="0" sz="1400" u="none" cap="none" strike="noStrike">
              <a:solidFill>
                <a:srgbClr val="000000"/>
              </a:solidFill>
              <a:latin typeface="Average"/>
              <a:ea typeface="Average"/>
              <a:cs typeface="Average"/>
              <a:sym typeface="Average"/>
            </a:endParaRPr>
          </a:p>
        </p:txBody>
      </p:sp>
      <p:sp>
        <p:nvSpPr>
          <p:cNvPr id="2511" name="Google Shape;2511;p145"/>
          <p:cNvSpPr txBox="1"/>
          <p:nvPr/>
        </p:nvSpPr>
        <p:spPr>
          <a:xfrm>
            <a:off x="5939075" y="2975025"/>
            <a:ext cx="48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3</a:t>
            </a:r>
            <a:endParaRPr b="0" i="0" sz="1400" u="none" cap="none" strike="noStrike">
              <a:solidFill>
                <a:srgbClr val="000000"/>
              </a:solidFill>
              <a:latin typeface="Average"/>
              <a:ea typeface="Average"/>
              <a:cs typeface="Average"/>
              <a:sym typeface="Average"/>
            </a:endParaRPr>
          </a:p>
        </p:txBody>
      </p:sp>
      <p:sp>
        <p:nvSpPr>
          <p:cNvPr id="2512" name="Google Shape;2512;p145"/>
          <p:cNvSpPr txBox="1"/>
          <p:nvPr/>
        </p:nvSpPr>
        <p:spPr>
          <a:xfrm>
            <a:off x="5311325" y="3451425"/>
            <a:ext cx="48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2</a:t>
            </a:r>
            <a:endParaRPr b="0" i="0" sz="1400" u="none" cap="none" strike="noStrike">
              <a:solidFill>
                <a:srgbClr val="000000"/>
              </a:solidFill>
              <a:latin typeface="Average"/>
              <a:ea typeface="Average"/>
              <a:cs typeface="Average"/>
              <a:sym typeface="Average"/>
            </a:endParaRPr>
          </a:p>
        </p:txBody>
      </p:sp>
      <p:sp>
        <p:nvSpPr>
          <p:cNvPr id="2513" name="Google Shape;2513;p145"/>
          <p:cNvSpPr txBox="1"/>
          <p:nvPr/>
        </p:nvSpPr>
        <p:spPr>
          <a:xfrm>
            <a:off x="7281900" y="3362513"/>
            <a:ext cx="48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2</a:t>
            </a:r>
            <a:endParaRPr b="0" i="0" sz="14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1"/>
                                        </p:tgtEl>
                                        <p:attrNameLst>
                                          <p:attrName>style.visibility</p:attrName>
                                        </p:attrNameLst>
                                      </p:cBhvr>
                                      <p:to>
                                        <p:strVal val="visible"/>
                                      </p:to>
                                    </p:set>
                                    <p:animEffect filter="fade" transition="in">
                                      <p:cBhvr>
                                        <p:cTn dur="1000"/>
                                        <p:tgtEl>
                                          <p:spTgt spid="24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9"/>
                                        </p:tgtEl>
                                        <p:attrNameLst>
                                          <p:attrName>style.visibility</p:attrName>
                                        </p:attrNameLst>
                                      </p:cBhvr>
                                      <p:to>
                                        <p:strVal val="visible"/>
                                      </p:to>
                                    </p:set>
                                    <p:animEffect filter="fade" transition="in">
                                      <p:cBhvr>
                                        <p:cTn dur="1000"/>
                                        <p:tgtEl>
                                          <p:spTgt spid="2489"/>
                                        </p:tgtEl>
                                      </p:cBhvr>
                                    </p:animEffect>
                                  </p:childTnLst>
                                </p:cTn>
                              </p:par>
                              <p:par>
                                <p:cTn fill="hold" nodeType="withEffect" presetClass="entr" presetID="10" presetSubtype="0">
                                  <p:stCondLst>
                                    <p:cond delay="0"/>
                                  </p:stCondLst>
                                  <p:childTnLst>
                                    <p:set>
                                      <p:cBhvr>
                                        <p:cTn dur="1" fill="hold">
                                          <p:stCondLst>
                                            <p:cond delay="0"/>
                                          </p:stCondLst>
                                        </p:cTn>
                                        <p:tgtEl>
                                          <p:spTgt spid="2490"/>
                                        </p:tgtEl>
                                        <p:attrNameLst>
                                          <p:attrName>style.visibility</p:attrName>
                                        </p:attrNameLst>
                                      </p:cBhvr>
                                      <p:to>
                                        <p:strVal val="visible"/>
                                      </p:to>
                                    </p:set>
                                    <p:animEffect filter="fade" transition="in">
                                      <p:cBhvr>
                                        <p:cTn dur="1000"/>
                                        <p:tgtEl>
                                          <p:spTgt spid="2490"/>
                                        </p:tgtEl>
                                      </p:cBhvr>
                                    </p:animEffect>
                                  </p:childTnLst>
                                </p:cTn>
                              </p:par>
                              <p:par>
                                <p:cTn fill="hold" nodeType="withEffect" presetClass="entr" presetID="10" presetSubtype="0">
                                  <p:stCondLst>
                                    <p:cond delay="0"/>
                                  </p:stCondLst>
                                  <p:childTnLst>
                                    <p:set>
                                      <p:cBhvr>
                                        <p:cTn dur="1" fill="hold">
                                          <p:stCondLst>
                                            <p:cond delay="0"/>
                                          </p:stCondLst>
                                        </p:cTn>
                                        <p:tgtEl>
                                          <p:spTgt spid="2492"/>
                                        </p:tgtEl>
                                        <p:attrNameLst>
                                          <p:attrName>style.visibility</p:attrName>
                                        </p:attrNameLst>
                                      </p:cBhvr>
                                      <p:to>
                                        <p:strVal val="visible"/>
                                      </p:to>
                                    </p:set>
                                    <p:animEffect filter="fade" transition="in">
                                      <p:cBhvr>
                                        <p:cTn dur="1000"/>
                                        <p:tgtEl>
                                          <p:spTgt spid="2492"/>
                                        </p:tgtEl>
                                      </p:cBhvr>
                                    </p:animEffect>
                                  </p:childTnLst>
                                </p:cTn>
                              </p:par>
                              <p:par>
                                <p:cTn fill="hold" nodeType="withEffect" presetClass="entr" presetID="10" presetSubtype="0">
                                  <p:stCondLst>
                                    <p:cond delay="0"/>
                                  </p:stCondLst>
                                  <p:childTnLst>
                                    <p:set>
                                      <p:cBhvr>
                                        <p:cTn dur="1" fill="hold">
                                          <p:stCondLst>
                                            <p:cond delay="0"/>
                                          </p:stCondLst>
                                        </p:cTn>
                                        <p:tgtEl>
                                          <p:spTgt spid="2493"/>
                                        </p:tgtEl>
                                        <p:attrNameLst>
                                          <p:attrName>style.visibility</p:attrName>
                                        </p:attrNameLst>
                                      </p:cBhvr>
                                      <p:to>
                                        <p:strVal val="visible"/>
                                      </p:to>
                                    </p:set>
                                    <p:animEffect filter="fade" transition="in">
                                      <p:cBhvr>
                                        <p:cTn dur="1000"/>
                                        <p:tgtEl>
                                          <p:spTgt spid="2493"/>
                                        </p:tgtEl>
                                      </p:cBhvr>
                                    </p:animEffect>
                                  </p:childTnLst>
                                </p:cTn>
                              </p:par>
                              <p:par>
                                <p:cTn fill="hold" nodeType="withEffect" presetClass="entr" presetID="10" presetSubtype="0">
                                  <p:stCondLst>
                                    <p:cond delay="0"/>
                                  </p:stCondLst>
                                  <p:childTnLst>
                                    <p:set>
                                      <p:cBhvr>
                                        <p:cTn dur="1" fill="hold">
                                          <p:stCondLst>
                                            <p:cond delay="0"/>
                                          </p:stCondLst>
                                        </p:cTn>
                                        <p:tgtEl>
                                          <p:spTgt spid="2494"/>
                                        </p:tgtEl>
                                        <p:attrNameLst>
                                          <p:attrName>style.visibility</p:attrName>
                                        </p:attrNameLst>
                                      </p:cBhvr>
                                      <p:to>
                                        <p:strVal val="visible"/>
                                      </p:to>
                                    </p:set>
                                    <p:animEffect filter="fade" transition="in">
                                      <p:cBhvr>
                                        <p:cTn dur="1000"/>
                                        <p:tgtEl>
                                          <p:spTgt spid="2494"/>
                                        </p:tgtEl>
                                      </p:cBhvr>
                                    </p:animEffect>
                                  </p:childTnLst>
                                </p:cTn>
                              </p:par>
                              <p:par>
                                <p:cTn fill="hold" nodeType="withEffect" presetClass="entr" presetID="10" presetSubtype="0">
                                  <p:stCondLst>
                                    <p:cond delay="0"/>
                                  </p:stCondLst>
                                  <p:childTnLst>
                                    <p:set>
                                      <p:cBhvr>
                                        <p:cTn dur="1" fill="hold">
                                          <p:stCondLst>
                                            <p:cond delay="0"/>
                                          </p:stCondLst>
                                        </p:cTn>
                                        <p:tgtEl>
                                          <p:spTgt spid="2495"/>
                                        </p:tgtEl>
                                        <p:attrNameLst>
                                          <p:attrName>style.visibility</p:attrName>
                                        </p:attrNameLst>
                                      </p:cBhvr>
                                      <p:to>
                                        <p:strVal val="visible"/>
                                      </p:to>
                                    </p:set>
                                    <p:animEffect filter="fade" transition="in">
                                      <p:cBhvr>
                                        <p:cTn dur="1000"/>
                                        <p:tgtEl>
                                          <p:spTgt spid="2495"/>
                                        </p:tgtEl>
                                      </p:cBhvr>
                                    </p:animEffect>
                                  </p:childTnLst>
                                </p:cTn>
                              </p:par>
                              <p:par>
                                <p:cTn fill="hold" nodeType="withEffect" presetClass="entr" presetID="10" presetSubtype="0">
                                  <p:stCondLst>
                                    <p:cond delay="0"/>
                                  </p:stCondLst>
                                  <p:childTnLst>
                                    <p:set>
                                      <p:cBhvr>
                                        <p:cTn dur="1" fill="hold">
                                          <p:stCondLst>
                                            <p:cond delay="0"/>
                                          </p:stCondLst>
                                        </p:cTn>
                                        <p:tgtEl>
                                          <p:spTgt spid="2496"/>
                                        </p:tgtEl>
                                        <p:attrNameLst>
                                          <p:attrName>style.visibility</p:attrName>
                                        </p:attrNameLst>
                                      </p:cBhvr>
                                      <p:to>
                                        <p:strVal val="visible"/>
                                      </p:to>
                                    </p:set>
                                    <p:animEffect filter="fade" transition="in">
                                      <p:cBhvr>
                                        <p:cTn dur="1000"/>
                                        <p:tgtEl>
                                          <p:spTgt spid="2496"/>
                                        </p:tgtEl>
                                      </p:cBhvr>
                                    </p:animEffect>
                                  </p:childTnLst>
                                </p:cTn>
                              </p:par>
                              <p:par>
                                <p:cTn fill="hold" nodeType="withEffect" presetClass="entr" presetID="10" presetSubtype="0">
                                  <p:stCondLst>
                                    <p:cond delay="0"/>
                                  </p:stCondLst>
                                  <p:childTnLst>
                                    <p:set>
                                      <p:cBhvr>
                                        <p:cTn dur="1" fill="hold">
                                          <p:stCondLst>
                                            <p:cond delay="0"/>
                                          </p:stCondLst>
                                        </p:cTn>
                                        <p:tgtEl>
                                          <p:spTgt spid="2497"/>
                                        </p:tgtEl>
                                        <p:attrNameLst>
                                          <p:attrName>style.visibility</p:attrName>
                                        </p:attrNameLst>
                                      </p:cBhvr>
                                      <p:to>
                                        <p:strVal val="visible"/>
                                      </p:to>
                                    </p:set>
                                    <p:animEffect filter="fade" transition="in">
                                      <p:cBhvr>
                                        <p:cTn dur="1000"/>
                                        <p:tgtEl>
                                          <p:spTgt spid="2497"/>
                                        </p:tgtEl>
                                      </p:cBhvr>
                                    </p:animEffect>
                                  </p:childTnLst>
                                </p:cTn>
                              </p:par>
                              <p:par>
                                <p:cTn fill="hold" nodeType="withEffect" presetClass="entr" presetID="10" presetSubtype="0">
                                  <p:stCondLst>
                                    <p:cond delay="0"/>
                                  </p:stCondLst>
                                  <p:childTnLst>
                                    <p:set>
                                      <p:cBhvr>
                                        <p:cTn dur="1" fill="hold">
                                          <p:stCondLst>
                                            <p:cond delay="0"/>
                                          </p:stCondLst>
                                        </p:cTn>
                                        <p:tgtEl>
                                          <p:spTgt spid="2498"/>
                                        </p:tgtEl>
                                        <p:attrNameLst>
                                          <p:attrName>style.visibility</p:attrName>
                                        </p:attrNameLst>
                                      </p:cBhvr>
                                      <p:to>
                                        <p:strVal val="visible"/>
                                      </p:to>
                                    </p:set>
                                    <p:animEffect filter="fade" transition="in">
                                      <p:cBhvr>
                                        <p:cTn dur="1000"/>
                                        <p:tgtEl>
                                          <p:spTgt spid="2498"/>
                                        </p:tgtEl>
                                      </p:cBhvr>
                                    </p:animEffect>
                                  </p:childTnLst>
                                </p:cTn>
                              </p:par>
                              <p:par>
                                <p:cTn fill="hold" nodeType="withEffect" presetClass="entr" presetID="10" presetSubtype="0">
                                  <p:stCondLst>
                                    <p:cond delay="0"/>
                                  </p:stCondLst>
                                  <p:childTnLst>
                                    <p:set>
                                      <p:cBhvr>
                                        <p:cTn dur="1" fill="hold">
                                          <p:stCondLst>
                                            <p:cond delay="0"/>
                                          </p:stCondLst>
                                        </p:cTn>
                                        <p:tgtEl>
                                          <p:spTgt spid="2499"/>
                                        </p:tgtEl>
                                        <p:attrNameLst>
                                          <p:attrName>style.visibility</p:attrName>
                                        </p:attrNameLst>
                                      </p:cBhvr>
                                      <p:to>
                                        <p:strVal val="visible"/>
                                      </p:to>
                                    </p:set>
                                    <p:animEffect filter="fade" transition="in">
                                      <p:cBhvr>
                                        <p:cTn dur="1000"/>
                                        <p:tgtEl>
                                          <p:spTgt spid="2499"/>
                                        </p:tgtEl>
                                      </p:cBhvr>
                                    </p:animEffect>
                                  </p:childTnLst>
                                </p:cTn>
                              </p:par>
                              <p:par>
                                <p:cTn fill="hold" nodeType="withEffect" presetClass="entr" presetID="10" presetSubtype="0">
                                  <p:stCondLst>
                                    <p:cond delay="0"/>
                                  </p:stCondLst>
                                  <p:childTnLst>
                                    <p:set>
                                      <p:cBhvr>
                                        <p:cTn dur="1" fill="hold">
                                          <p:stCondLst>
                                            <p:cond delay="0"/>
                                          </p:stCondLst>
                                        </p:cTn>
                                        <p:tgtEl>
                                          <p:spTgt spid="2500"/>
                                        </p:tgtEl>
                                        <p:attrNameLst>
                                          <p:attrName>style.visibility</p:attrName>
                                        </p:attrNameLst>
                                      </p:cBhvr>
                                      <p:to>
                                        <p:strVal val="visible"/>
                                      </p:to>
                                    </p:set>
                                    <p:animEffect filter="fade" transition="in">
                                      <p:cBhvr>
                                        <p:cTn dur="1000"/>
                                        <p:tgtEl>
                                          <p:spTgt spid="2500"/>
                                        </p:tgtEl>
                                      </p:cBhvr>
                                    </p:animEffect>
                                  </p:childTnLst>
                                </p:cTn>
                              </p:par>
                              <p:par>
                                <p:cTn fill="hold" nodeType="withEffect" presetClass="entr" presetID="10" presetSubtype="0">
                                  <p:stCondLst>
                                    <p:cond delay="0"/>
                                  </p:stCondLst>
                                  <p:childTnLst>
                                    <p:set>
                                      <p:cBhvr>
                                        <p:cTn dur="1" fill="hold">
                                          <p:stCondLst>
                                            <p:cond delay="0"/>
                                          </p:stCondLst>
                                        </p:cTn>
                                        <p:tgtEl>
                                          <p:spTgt spid="2501"/>
                                        </p:tgtEl>
                                        <p:attrNameLst>
                                          <p:attrName>style.visibility</p:attrName>
                                        </p:attrNameLst>
                                      </p:cBhvr>
                                      <p:to>
                                        <p:strVal val="visible"/>
                                      </p:to>
                                    </p:set>
                                    <p:animEffect filter="fade" transition="in">
                                      <p:cBhvr>
                                        <p:cTn dur="1000"/>
                                        <p:tgtEl>
                                          <p:spTgt spid="2501"/>
                                        </p:tgtEl>
                                      </p:cBhvr>
                                    </p:animEffect>
                                  </p:childTnLst>
                                </p:cTn>
                              </p:par>
                              <p:par>
                                <p:cTn fill="hold" nodeType="withEffect" presetClass="entr" presetID="10" presetSubtype="0">
                                  <p:stCondLst>
                                    <p:cond delay="0"/>
                                  </p:stCondLst>
                                  <p:childTnLst>
                                    <p:set>
                                      <p:cBhvr>
                                        <p:cTn dur="1" fill="hold">
                                          <p:stCondLst>
                                            <p:cond delay="0"/>
                                          </p:stCondLst>
                                        </p:cTn>
                                        <p:tgtEl>
                                          <p:spTgt spid="2502"/>
                                        </p:tgtEl>
                                        <p:attrNameLst>
                                          <p:attrName>style.visibility</p:attrName>
                                        </p:attrNameLst>
                                      </p:cBhvr>
                                      <p:to>
                                        <p:strVal val="visible"/>
                                      </p:to>
                                    </p:set>
                                    <p:animEffect filter="fade" transition="in">
                                      <p:cBhvr>
                                        <p:cTn dur="1000"/>
                                        <p:tgtEl>
                                          <p:spTgt spid="2502"/>
                                        </p:tgtEl>
                                      </p:cBhvr>
                                    </p:animEffect>
                                  </p:childTnLst>
                                </p:cTn>
                              </p:par>
                              <p:par>
                                <p:cTn fill="hold" nodeType="withEffect" presetClass="entr" presetID="10" presetSubtype="0">
                                  <p:stCondLst>
                                    <p:cond delay="0"/>
                                  </p:stCondLst>
                                  <p:childTnLst>
                                    <p:set>
                                      <p:cBhvr>
                                        <p:cTn dur="1" fill="hold">
                                          <p:stCondLst>
                                            <p:cond delay="0"/>
                                          </p:stCondLst>
                                        </p:cTn>
                                        <p:tgtEl>
                                          <p:spTgt spid="2503"/>
                                        </p:tgtEl>
                                        <p:attrNameLst>
                                          <p:attrName>style.visibility</p:attrName>
                                        </p:attrNameLst>
                                      </p:cBhvr>
                                      <p:to>
                                        <p:strVal val="visible"/>
                                      </p:to>
                                    </p:set>
                                    <p:animEffect filter="fade" transition="in">
                                      <p:cBhvr>
                                        <p:cTn dur="1000"/>
                                        <p:tgtEl>
                                          <p:spTgt spid="2503"/>
                                        </p:tgtEl>
                                      </p:cBhvr>
                                    </p:animEffect>
                                  </p:childTnLst>
                                </p:cTn>
                              </p:par>
                              <p:par>
                                <p:cTn fill="hold" nodeType="withEffect" presetClass="entr" presetID="10" presetSubtype="0">
                                  <p:stCondLst>
                                    <p:cond delay="0"/>
                                  </p:stCondLst>
                                  <p:childTnLst>
                                    <p:set>
                                      <p:cBhvr>
                                        <p:cTn dur="1" fill="hold">
                                          <p:stCondLst>
                                            <p:cond delay="0"/>
                                          </p:stCondLst>
                                        </p:cTn>
                                        <p:tgtEl>
                                          <p:spTgt spid="2504"/>
                                        </p:tgtEl>
                                        <p:attrNameLst>
                                          <p:attrName>style.visibility</p:attrName>
                                        </p:attrNameLst>
                                      </p:cBhvr>
                                      <p:to>
                                        <p:strVal val="visible"/>
                                      </p:to>
                                    </p:set>
                                    <p:animEffect filter="fade" transition="in">
                                      <p:cBhvr>
                                        <p:cTn dur="1000"/>
                                        <p:tgtEl>
                                          <p:spTgt spid="2504"/>
                                        </p:tgtEl>
                                      </p:cBhvr>
                                    </p:animEffect>
                                  </p:childTnLst>
                                </p:cTn>
                              </p:par>
                              <p:par>
                                <p:cTn fill="hold" nodeType="withEffect" presetClass="entr" presetID="10" presetSubtype="0">
                                  <p:stCondLst>
                                    <p:cond delay="0"/>
                                  </p:stCondLst>
                                  <p:childTnLst>
                                    <p:set>
                                      <p:cBhvr>
                                        <p:cTn dur="1" fill="hold">
                                          <p:stCondLst>
                                            <p:cond delay="0"/>
                                          </p:stCondLst>
                                        </p:cTn>
                                        <p:tgtEl>
                                          <p:spTgt spid="2505"/>
                                        </p:tgtEl>
                                        <p:attrNameLst>
                                          <p:attrName>style.visibility</p:attrName>
                                        </p:attrNameLst>
                                      </p:cBhvr>
                                      <p:to>
                                        <p:strVal val="visible"/>
                                      </p:to>
                                    </p:set>
                                    <p:animEffect filter="fade" transition="in">
                                      <p:cBhvr>
                                        <p:cTn dur="1000"/>
                                        <p:tgtEl>
                                          <p:spTgt spid="2505"/>
                                        </p:tgtEl>
                                      </p:cBhvr>
                                    </p:animEffect>
                                  </p:childTnLst>
                                </p:cTn>
                              </p:par>
                              <p:par>
                                <p:cTn fill="hold" nodeType="withEffect" presetClass="entr" presetID="10" presetSubtype="0">
                                  <p:stCondLst>
                                    <p:cond delay="0"/>
                                  </p:stCondLst>
                                  <p:childTnLst>
                                    <p:set>
                                      <p:cBhvr>
                                        <p:cTn dur="1" fill="hold">
                                          <p:stCondLst>
                                            <p:cond delay="0"/>
                                          </p:stCondLst>
                                        </p:cTn>
                                        <p:tgtEl>
                                          <p:spTgt spid="2506"/>
                                        </p:tgtEl>
                                        <p:attrNameLst>
                                          <p:attrName>style.visibility</p:attrName>
                                        </p:attrNameLst>
                                      </p:cBhvr>
                                      <p:to>
                                        <p:strVal val="visible"/>
                                      </p:to>
                                    </p:set>
                                    <p:animEffect filter="fade" transition="in">
                                      <p:cBhvr>
                                        <p:cTn dur="1000"/>
                                        <p:tgtEl>
                                          <p:spTgt spid="2506"/>
                                        </p:tgtEl>
                                      </p:cBhvr>
                                    </p:animEffect>
                                  </p:childTnLst>
                                </p:cTn>
                              </p:par>
                              <p:par>
                                <p:cTn fill="hold" nodeType="withEffect" presetClass="entr" presetID="10" presetSubtype="0">
                                  <p:stCondLst>
                                    <p:cond delay="0"/>
                                  </p:stCondLst>
                                  <p:childTnLst>
                                    <p:set>
                                      <p:cBhvr>
                                        <p:cTn dur="1" fill="hold">
                                          <p:stCondLst>
                                            <p:cond delay="0"/>
                                          </p:stCondLst>
                                        </p:cTn>
                                        <p:tgtEl>
                                          <p:spTgt spid="2507"/>
                                        </p:tgtEl>
                                        <p:attrNameLst>
                                          <p:attrName>style.visibility</p:attrName>
                                        </p:attrNameLst>
                                      </p:cBhvr>
                                      <p:to>
                                        <p:strVal val="visible"/>
                                      </p:to>
                                    </p:set>
                                    <p:animEffect filter="fade" transition="in">
                                      <p:cBhvr>
                                        <p:cTn dur="1000"/>
                                        <p:tgtEl>
                                          <p:spTgt spid="2507"/>
                                        </p:tgtEl>
                                      </p:cBhvr>
                                    </p:animEffect>
                                  </p:childTnLst>
                                </p:cTn>
                              </p:par>
                              <p:par>
                                <p:cTn fill="hold" nodeType="withEffect" presetClass="entr" presetID="10" presetSubtype="0">
                                  <p:stCondLst>
                                    <p:cond delay="0"/>
                                  </p:stCondLst>
                                  <p:childTnLst>
                                    <p:set>
                                      <p:cBhvr>
                                        <p:cTn dur="1" fill="hold">
                                          <p:stCondLst>
                                            <p:cond delay="0"/>
                                          </p:stCondLst>
                                        </p:cTn>
                                        <p:tgtEl>
                                          <p:spTgt spid="2508"/>
                                        </p:tgtEl>
                                        <p:attrNameLst>
                                          <p:attrName>style.visibility</p:attrName>
                                        </p:attrNameLst>
                                      </p:cBhvr>
                                      <p:to>
                                        <p:strVal val="visible"/>
                                      </p:to>
                                    </p:set>
                                    <p:animEffect filter="fade" transition="in">
                                      <p:cBhvr>
                                        <p:cTn dur="1000"/>
                                        <p:tgtEl>
                                          <p:spTgt spid="2508"/>
                                        </p:tgtEl>
                                      </p:cBhvr>
                                    </p:animEffect>
                                  </p:childTnLst>
                                </p:cTn>
                              </p:par>
                              <p:par>
                                <p:cTn fill="hold" nodeType="withEffect" presetClass="entr" presetID="10" presetSubtype="0">
                                  <p:stCondLst>
                                    <p:cond delay="0"/>
                                  </p:stCondLst>
                                  <p:childTnLst>
                                    <p:set>
                                      <p:cBhvr>
                                        <p:cTn dur="1" fill="hold">
                                          <p:stCondLst>
                                            <p:cond delay="0"/>
                                          </p:stCondLst>
                                        </p:cTn>
                                        <p:tgtEl>
                                          <p:spTgt spid="2509"/>
                                        </p:tgtEl>
                                        <p:attrNameLst>
                                          <p:attrName>style.visibility</p:attrName>
                                        </p:attrNameLst>
                                      </p:cBhvr>
                                      <p:to>
                                        <p:strVal val="visible"/>
                                      </p:to>
                                    </p:set>
                                    <p:animEffect filter="fade" transition="in">
                                      <p:cBhvr>
                                        <p:cTn dur="1000"/>
                                        <p:tgtEl>
                                          <p:spTgt spid="2509"/>
                                        </p:tgtEl>
                                      </p:cBhvr>
                                    </p:animEffect>
                                  </p:childTnLst>
                                </p:cTn>
                              </p:par>
                              <p:par>
                                <p:cTn fill="hold" nodeType="withEffect" presetClass="entr" presetID="10" presetSubtype="0">
                                  <p:stCondLst>
                                    <p:cond delay="0"/>
                                  </p:stCondLst>
                                  <p:childTnLst>
                                    <p:set>
                                      <p:cBhvr>
                                        <p:cTn dur="1" fill="hold">
                                          <p:stCondLst>
                                            <p:cond delay="0"/>
                                          </p:stCondLst>
                                        </p:cTn>
                                        <p:tgtEl>
                                          <p:spTgt spid="2510"/>
                                        </p:tgtEl>
                                        <p:attrNameLst>
                                          <p:attrName>style.visibility</p:attrName>
                                        </p:attrNameLst>
                                      </p:cBhvr>
                                      <p:to>
                                        <p:strVal val="visible"/>
                                      </p:to>
                                    </p:set>
                                    <p:animEffect filter="fade" transition="in">
                                      <p:cBhvr>
                                        <p:cTn dur="1000"/>
                                        <p:tgtEl>
                                          <p:spTgt spid="2510"/>
                                        </p:tgtEl>
                                      </p:cBhvr>
                                    </p:animEffect>
                                  </p:childTnLst>
                                </p:cTn>
                              </p:par>
                              <p:par>
                                <p:cTn fill="hold" nodeType="withEffect" presetClass="entr" presetID="10" presetSubtype="0">
                                  <p:stCondLst>
                                    <p:cond delay="0"/>
                                  </p:stCondLst>
                                  <p:childTnLst>
                                    <p:set>
                                      <p:cBhvr>
                                        <p:cTn dur="1" fill="hold">
                                          <p:stCondLst>
                                            <p:cond delay="0"/>
                                          </p:stCondLst>
                                        </p:cTn>
                                        <p:tgtEl>
                                          <p:spTgt spid="2511"/>
                                        </p:tgtEl>
                                        <p:attrNameLst>
                                          <p:attrName>style.visibility</p:attrName>
                                        </p:attrNameLst>
                                      </p:cBhvr>
                                      <p:to>
                                        <p:strVal val="visible"/>
                                      </p:to>
                                    </p:set>
                                    <p:animEffect filter="fade" transition="in">
                                      <p:cBhvr>
                                        <p:cTn dur="1000"/>
                                        <p:tgtEl>
                                          <p:spTgt spid="2511"/>
                                        </p:tgtEl>
                                      </p:cBhvr>
                                    </p:animEffect>
                                  </p:childTnLst>
                                </p:cTn>
                              </p:par>
                              <p:par>
                                <p:cTn fill="hold" nodeType="withEffect" presetClass="entr" presetID="10" presetSubtype="0">
                                  <p:stCondLst>
                                    <p:cond delay="0"/>
                                  </p:stCondLst>
                                  <p:childTnLst>
                                    <p:set>
                                      <p:cBhvr>
                                        <p:cTn dur="1" fill="hold">
                                          <p:stCondLst>
                                            <p:cond delay="0"/>
                                          </p:stCondLst>
                                        </p:cTn>
                                        <p:tgtEl>
                                          <p:spTgt spid="2512"/>
                                        </p:tgtEl>
                                        <p:attrNameLst>
                                          <p:attrName>style.visibility</p:attrName>
                                        </p:attrNameLst>
                                      </p:cBhvr>
                                      <p:to>
                                        <p:strVal val="visible"/>
                                      </p:to>
                                    </p:set>
                                    <p:animEffect filter="fade" transition="in">
                                      <p:cBhvr>
                                        <p:cTn dur="1000"/>
                                        <p:tgtEl>
                                          <p:spTgt spid="2512"/>
                                        </p:tgtEl>
                                      </p:cBhvr>
                                    </p:animEffect>
                                  </p:childTnLst>
                                </p:cTn>
                              </p:par>
                              <p:par>
                                <p:cTn fill="hold" nodeType="withEffect" presetClass="entr" presetID="10" presetSubtype="0">
                                  <p:stCondLst>
                                    <p:cond delay="0"/>
                                  </p:stCondLst>
                                  <p:childTnLst>
                                    <p:set>
                                      <p:cBhvr>
                                        <p:cTn dur="1" fill="hold">
                                          <p:stCondLst>
                                            <p:cond delay="0"/>
                                          </p:stCondLst>
                                        </p:cTn>
                                        <p:tgtEl>
                                          <p:spTgt spid="2513"/>
                                        </p:tgtEl>
                                        <p:attrNameLst>
                                          <p:attrName>style.visibility</p:attrName>
                                        </p:attrNameLst>
                                      </p:cBhvr>
                                      <p:to>
                                        <p:strVal val="visible"/>
                                      </p:to>
                                    </p:set>
                                    <p:animEffect filter="fade" transition="in">
                                      <p:cBhvr>
                                        <p:cTn dur="1000"/>
                                        <p:tgtEl>
                                          <p:spTgt spid="25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17" name="Shape 2517"/>
        <p:cNvGrpSpPr/>
        <p:nvPr/>
      </p:nvGrpSpPr>
      <p:grpSpPr>
        <a:xfrm>
          <a:off x="0" y="0"/>
          <a:ext cx="0" cy="0"/>
          <a:chOff x="0" y="0"/>
          <a:chExt cx="0" cy="0"/>
        </a:xfrm>
      </p:grpSpPr>
      <p:sp>
        <p:nvSpPr>
          <p:cNvPr id="2518" name="Google Shape;2518;p146"/>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u="sng">
                <a:solidFill>
                  <a:srgbClr val="E09214"/>
                </a:solidFill>
                <a:latin typeface="Merriweather"/>
                <a:ea typeface="Merriweather"/>
                <a:cs typeface="Merriweather"/>
                <a:sym typeface="Merriweather"/>
              </a:rPr>
              <a:t>HDFS Write Architecture</a:t>
            </a:r>
            <a:endParaRPr b="1" u="sng">
              <a:solidFill>
                <a:srgbClr val="E09214"/>
              </a:solidFill>
              <a:latin typeface="Merriweather"/>
              <a:ea typeface="Merriweather"/>
              <a:cs typeface="Merriweather"/>
              <a:sym typeface="Merriweather"/>
            </a:endParaRPr>
          </a:p>
        </p:txBody>
      </p:sp>
      <p:pic>
        <p:nvPicPr>
          <p:cNvPr id="2519" name="Google Shape;2519;p146"/>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2520" name="Google Shape;2520;p146"/>
          <p:cNvSpPr txBox="1"/>
          <p:nvPr/>
        </p:nvSpPr>
        <p:spPr>
          <a:xfrm>
            <a:off x="122275" y="909125"/>
            <a:ext cx="7484400" cy="2552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Each block copied in 3 different datanodes, to maintain replication factor.</a:t>
            </a:r>
            <a:endParaRPr b="0" i="0" sz="1700" u="none" cap="none" strike="noStrike">
              <a:solidFill>
                <a:srgbClr val="000000"/>
              </a:solidFill>
              <a:latin typeface="Average"/>
              <a:ea typeface="Average"/>
              <a:cs typeface="Average"/>
              <a:sym typeface="Average"/>
            </a:endParaRPr>
          </a:p>
          <a:p>
            <a:pPr indent="-336550" lvl="0" marL="457200" marR="0" rtl="0" algn="l">
              <a:lnSpc>
                <a:spcPct val="115000"/>
              </a:lnSpc>
              <a:spcBef>
                <a:spcPts val="0"/>
              </a:spcBef>
              <a:spcAft>
                <a:spcPts val="0"/>
              </a:spcAft>
              <a:buClr>
                <a:srgbClr val="000000"/>
              </a:buClr>
              <a:buSzPts val="1700"/>
              <a:buFont typeface="Average"/>
              <a:buAutoNum type="arabicPeriod"/>
            </a:pPr>
            <a:r>
              <a:rPr b="1" i="0" lang="en" sz="1700" u="none" cap="none" strike="noStrike">
                <a:solidFill>
                  <a:srgbClr val="000000"/>
                </a:solidFill>
                <a:latin typeface="Average"/>
                <a:ea typeface="Average"/>
                <a:cs typeface="Average"/>
                <a:sym typeface="Average"/>
              </a:rPr>
              <a:t>Set up of pipeline:</a:t>
            </a:r>
            <a:endParaRPr b="1" i="0" sz="1700" u="none" cap="none" strike="noStrike">
              <a:solidFill>
                <a:srgbClr val="000000"/>
              </a:solidFill>
              <a:latin typeface="Average"/>
              <a:ea typeface="Average"/>
              <a:cs typeface="Average"/>
              <a:sym typeface="Average"/>
            </a:endParaRPr>
          </a:p>
          <a:p>
            <a:pPr indent="0" lvl="0" marL="45720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Before writing client confirm whether datanode ready to receive data or not client creates pipeline for each block by connecting data nodes</a:t>
            </a:r>
            <a:endParaRPr b="0" i="0" sz="1700" u="none" cap="none" strike="noStrike">
              <a:solidFill>
                <a:srgbClr val="000000"/>
              </a:solidFill>
              <a:latin typeface="Average"/>
              <a:ea typeface="Average"/>
              <a:cs typeface="Average"/>
              <a:sym typeface="Average"/>
            </a:endParaRPr>
          </a:p>
          <a:p>
            <a:pPr indent="0" lvl="0" marL="45720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Whatever client contain that list will connect</a:t>
            </a:r>
            <a:endParaRPr b="0" i="0" sz="1700" u="none" cap="none" strike="noStrike">
              <a:solidFill>
                <a:srgbClr val="000000"/>
              </a:solidFill>
              <a:latin typeface="Average"/>
              <a:ea typeface="Average"/>
              <a:cs typeface="Average"/>
              <a:sym typeface="Average"/>
            </a:endParaRPr>
          </a:p>
          <a:p>
            <a:pPr indent="0" lvl="0" marL="457200" marR="0" rtl="0" algn="l">
              <a:lnSpc>
                <a:spcPct val="115000"/>
              </a:lnSpc>
              <a:spcBef>
                <a:spcPts val="0"/>
              </a:spcBef>
              <a:spcAft>
                <a:spcPts val="0"/>
              </a:spcAft>
              <a:buClr>
                <a:srgbClr val="000000"/>
              </a:buClr>
              <a:buSzPts val="1700"/>
              <a:buFont typeface="Arial"/>
              <a:buNone/>
            </a:pPr>
            <a:r>
              <a:t/>
            </a:r>
            <a:endParaRPr b="0" i="0" sz="17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       Block A  List A= {IP Address of Datanodes 1, 4, 6}</a:t>
            </a:r>
            <a:endParaRPr b="0" i="0" sz="17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       Block B  List B= {IP Address of Datanodes 3, 7, 9}</a:t>
            </a:r>
            <a:endParaRPr b="0" i="0" sz="1700" u="none" cap="none" strike="noStrike">
              <a:solidFill>
                <a:srgbClr val="000000"/>
              </a:solidFill>
              <a:latin typeface="Average"/>
              <a:ea typeface="Average"/>
              <a:cs typeface="Average"/>
              <a:sym typeface="Average"/>
            </a:endParaRPr>
          </a:p>
        </p:txBody>
      </p:sp>
      <p:sp>
        <p:nvSpPr>
          <p:cNvPr id="2521" name="Google Shape;2521;p146"/>
          <p:cNvSpPr/>
          <p:nvPr/>
        </p:nvSpPr>
        <p:spPr>
          <a:xfrm>
            <a:off x="629938" y="3576350"/>
            <a:ext cx="898500" cy="690900"/>
          </a:xfrm>
          <a:prstGeom prst="rect">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Client</a:t>
            </a:r>
            <a:endParaRPr b="0" i="0" sz="1400" u="none" cap="none" strike="noStrike">
              <a:solidFill>
                <a:srgbClr val="000000"/>
              </a:solidFill>
              <a:latin typeface="Arial"/>
              <a:ea typeface="Arial"/>
              <a:cs typeface="Arial"/>
              <a:sym typeface="Arial"/>
            </a:endParaRPr>
          </a:p>
        </p:txBody>
      </p:sp>
      <p:sp>
        <p:nvSpPr>
          <p:cNvPr id="2522" name="Google Shape;2522;p146"/>
          <p:cNvSpPr/>
          <p:nvPr/>
        </p:nvSpPr>
        <p:spPr>
          <a:xfrm>
            <a:off x="2670306" y="3599300"/>
            <a:ext cx="1320000" cy="6450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Namenode</a:t>
            </a:r>
            <a:endParaRPr b="0" i="0" sz="1400" u="none" cap="none" strike="noStrike">
              <a:solidFill>
                <a:srgbClr val="000000"/>
              </a:solidFill>
              <a:latin typeface="Arial"/>
              <a:ea typeface="Arial"/>
              <a:cs typeface="Arial"/>
              <a:sym typeface="Arial"/>
            </a:endParaRPr>
          </a:p>
        </p:txBody>
      </p:sp>
      <p:sp>
        <p:nvSpPr>
          <p:cNvPr id="2523" name="Google Shape;2523;p146"/>
          <p:cNvSpPr/>
          <p:nvPr/>
        </p:nvSpPr>
        <p:spPr>
          <a:xfrm>
            <a:off x="4751463" y="3576350"/>
            <a:ext cx="898500" cy="645000"/>
          </a:xfrm>
          <a:prstGeom prst="rect">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Data node</a:t>
            </a:r>
            <a:endParaRPr b="0" i="0" sz="1400" u="none" cap="none" strike="noStrike">
              <a:solidFill>
                <a:srgbClr val="000000"/>
              </a:solidFill>
              <a:latin typeface="Arial"/>
              <a:ea typeface="Arial"/>
              <a:cs typeface="Arial"/>
              <a:sym typeface="Arial"/>
            </a:endParaRPr>
          </a:p>
        </p:txBody>
      </p:sp>
      <p:sp>
        <p:nvSpPr>
          <p:cNvPr id="2524" name="Google Shape;2524;p146"/>
          <p:cNvSpPr/>
          <p:nvPr/>
        </p:nvSpPr>
        <p:spPr>
          <a:xfrm>
            <a:off x="6708163" y="3576350"/>
            <a:ext cx="898500" cy="645000"/>
          </a:xfrm>
          <a:prstGeom prst="rect">
            <a:avLst/>
          </a:prstGeom>
          <a:solidFill>
            <a:srgbClr val="D5A6B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Block </a:t>
            </a:r>
            <a:endParaRPr b="0" i="0" sz="1400" u="none" cap="none" strike="noStrike">
              <a:solidFill>
                <a:srgbClr val="000000"/>
              </a:solidFill>
              <a:latin typeface="Arial"/>
              <a:ea typeface="Arial"/>
              <a:cs typeface="Arial"/>
              <a:sym typeface="Arial"/>
            </a:endParaRPr>
          </a:p>
        </p:txBody>
      </p:sp>
      <p:cxnSp>
        <p:nvCxnSpPr>
          <p:cNvPr id="2525" name="Google Shape;2525;p146"/>
          <p:cNvCxnSpPr/>
          <p:nvPr/>
        </p:nvCxnSpPr>
        <p:spPr>
          <a:xfrm>
            <a:off x="1528438" y="3898850"/>
            <a:ext cx="1141800" cy="0"/>
          </a:xfrm>
          <a:prstGeom prst="straightConnector1">
            <a:avLst/>
          </a:prstGeom>
          <a:noFill/>
          <a:ln cap="flat" cmpd="sng" w="19050">
            <a:solidFill>
              <a:srgbClr val="000000"/>
            </a:solidFill>
            <a:prstDash val="solid"/>
            <a:round/>
            <a:headEnd len="sm" w="sm" type="none"/>
            <a:tailEnd len="med" w="med" type="stealth"/>
          </a:ln>
        </p:spPr>
      </p:cxnSp>
      <p:cxnSp>
        <p:nvCxnSpPr>
          <p:cNvPr id="2526" name="Google Shape;2526;p146"/>
          <p:cNvCxnSpPr>
            <a:stCxn id="2522" idx="3"/>
          </p:cNvCxnSpPr>
          <p:nvPr/>
        </p:nvCxnSpPr>
        <p:spPr>
          <a:xfrm flipH="1" rot="10800000">
            <a:off x="3990306" y="3899000"/>
            <a:ext cx="761100" cy="22800"/>
          </a:xfrm>
          <a:prstGeom prst="straightConnector1">
            <a:avLst/>
          </a:prstGeom>
          <a:noFill/>
          <a:ln cap="flat" cmpd="sng" w="19050">
            <a:solidFill>
              <a:srgbClr val="000000"/>
            </a:solidFill>
            <a:prstDash val="solid"/>
            <a:round/>
            <a:headEnd len="sm" w="sm" type="none"/>
            <a:tailEnd len="med" w="med" type="stealth"/>
          </a:ln>
        </p:spPr>
      </p:cxnSp>
      <p:cxnSp>
        <p:nvCxnSpPr>
          <p:cNvPr id="2527" name="Google Shape;2527;p146"/>
          <p:cNvCxnSpPr/>
          <p:nvPr/>
        </p:nvCxnSpPr>
        <p:spPr>
          <a:xfrm>
            <a:off x="5657975" y="3921050"/>
            <a:ext cx="1042200" cy="1500"/>
          </a:xfrm>
          <a:prstGeom prst="straightConnector1">
            <a:avLst/>
          </a:prstGeom>
          <a:noFill/>
          <a:ln cap="flat" cmpd="sng" w="19050">
            <a:solidFill>
              <a:srgbClr val="000000"/>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0"/>
                                        </p:tgtEl>
                                        <p:attrNameLst>
                                          <p:attrName>style.visibility</p:attrName>
                                        </p:attrNameLst>
                                      </p:cBhvr>
                                      <p:to>
                                        <p:strVal val="visible"/>
                                      </p:to>
                                    </p:set>
                                    <p:animEffect filter="fade" transition="in">
                                      <p:cBhvr>
                                        <p:cTn dur="1000"/>
                                        <p:tgtEl>
                                          <p:spTgt spid="25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1"/>
                                        </p:tgtEl>
                                        <p:attrNameLst>
                                          <p:attrName>style.visibility</p:attrName>
                                        </p:attrNameLst>
                                      </p:cBhvr>
                                      <p:to>
                                        <p:strVal val="visible"/>
                                      </p:to>
                                    </p:set>
                                    <p:animEffect filter="fade" transition="in">
                                      <p:cBhvr>
                                        <p:cTn dur="1000"/>
                                        <p:tgtEl>
                                          <p:spTgt spid="2521"/>
                                        </p:tgtEl>
                                      </p:cBhvr>
                                    </p:animEffect>
                                  </p:childTnLst>
                                </p:cTn>
                              </p:par>
                              <p:par>
                                <p:cTn fill="hold" nodeType="withEffect" presetClass="entr" presetID="10" presetSubtype="0">
                                  <p:stCondLst>
                                    <p:cond delay="0"/>
                                  </p:stCondLst>
                                  <p:childTnLst>
                                    <p:set>
                                      <p:cBhvr>
                                        <p:cTn dur="1" fill="hold">
                                          <p:stCondLst>
                                            <p:cond delay="0"/>
                                          </p:stCondLst>
                                        </p:cTn>
                                        <p:tgtEl>
                                          <p:spTgt spid="2522"/>
                                        </p:tgtEl>
                                        <p:attrNameLst>
                                          <p:attrName>style.visibility</p:attrName>
                                        </p:attrNameLst>
                                      </p:cBhvr>
                                      <p:to>
                                        <p:strVal val="visible"/>
                                      </p:to>
                                    </p:set>
                                    <p:animEffect filter="fade" transition="in">
                                      <p:cBhvr>
                                        <p:cTn dur="1000"/>
                                        <p:tgtEl>
                                          <p:spTgt spid="2522"/>
                                        </p:tgtEl>
                                      </p:cBhvr>
                                    </p:animEffect>
                                  </p:childTnLst>
                                </p:cTn>
                              </p:par>
                              <p:par>
                                <p:cTn fill="hold" nodeType="withEffect" presetClass="entr" presetID="10" presetSubtype="0">
                                  <p:stCondLst>
                                    <p:cond delay="0"/>
                                  </p:stCondLst>
                                  <p:childTnLst>
                                    <p:set>
                                      <p:cBhvr>
                                        <p:cTn dur="1" fill="hold">
                                          <p:stCondLst>
                                            <p:cond delay="0"/>
                                          </p:stCondLst>
                                        </p:cTn>
                                        <p:tgtEl>
                                          <p:spTgt spid="2523"/>
                                        </p:tgtEl>
                                        <p:attrNameLst>
                                          <p:attrName>style.visibility</p:attrName>
                                        </p:attrNameLst>
                                      </p:cBhvr>
                                      <p:to>
                                        <p:strVal val="visible"/>
                                      </p:to>
                                    </p:set>
                                    <p:animEffect filter="fade" transition="in">
                                      <p:cBhvr>
                                        <p:cTn dur="1000"/>
                                        <p:tgtEl>
                                          <p:spTgt spid="2523"/>
                                        </p:tgtEl>
                                      </p:cBhvr>
                                    </p:animEffect>
                                  </p:childTnLst>
                                </p:cTn>
                              </p:par>
                              <p:par>
                                <p:cTn fill="hold" nodeType="withEffect" presetClass="entr" presetID="10" presetSubtype="0">
                                  <p:stCondLst>
                                    <p:cond delay="0"/>
                                  </p:stCondLst>
                                  <p:childTnLst>
                                    <p:set>
                                      <p:cBhvr>
                                        <p:cTn dur="1" fill="hold">
                                          <p:stCondLst>
                                            <p:cond delay="0"/>
                                          </p:stCondLst>
                                        </p:cTn>
                                        <p:tgtEl>
                                          <p:spTgt spid="2524"/>
                                        </p:tgtEl>
                                        <p:attrNameLst>
                                          <p:attrName>style.visibility</p:attrName>
                                        </p:attrNameLst>
                                      </p:cBhvr>
                                      <p:to>
                                        <p:strVal val="visible"/>
                                      </p:to>
                                    </p:set>
                                    <p:animEffect filter="fade" transition="in">
                                      <p:cBhvr>
                                        <p:cTn dur="1000"/>
                                        <p:tgtEl>
                                          <p:spTgt spid="2524"/>
                                        </p:tgtEl>
                                      </p:cBhvr>
                                    </p:animEffect>
                                  </p:childTnLst>
                                </p:cTn>
                              </p:par>
                              <p:par>
                                <p:cTn fill="hold" nodeType="withEffect" presetClass="entr" presetID="10" presetSubtype="0">
                                  <p:stCondLst>
                                    <p:cond delay="0"/>
                                  </p:stCondLst>
                                  <p:childTnLst>
                                    <p:set>
                                      <p:cBhvr>
                                        <p:cTn dur="1" fill="hold">
                                          <p:stCondLst>
                                            <p:cond delay="0"/>
                                          </p:stCondLst>
                                        </p:cTn>
                                        <p:tgtEl>
                                          <p:spTgt spid="2525"/>
                                        </p:tgtEl>
                                        <p:attrNameLst>
                                          <p:attrName>style.visibility</p:attrName>
                                        </p:attrNameLst>
                                      </p:cBhvr>
                                      <p:to>
                                        <p:strVal val="visible"/>
                                      </p:to>
                                    </p:set>
                                    <p:animEffect filter="fade" transition="in">
                                      <p:cBhvr>
                                        <p:cTn dur="1000"/>
                                        <p:tgtEl>
                                          <p:spTgt spid="2525"/>
                                        </p:tgtEl>
                                      </p:cBhvr>
                                    </p:animEffect>
                                  </p:childTnLst>
                                </p:cTn>
                              </p:par>
                              <p:par>
                                <p:cTn fill="hold" nodeType="withEffect" presetClass="entr" presetID="10" presetSubtype="0">
                                  <p:stCondLst>
                                    <p:cond delay="0"/>
                                  </p:stCondLst>
                                  <p:childTnLst>
                                    <p:set>
                                      <p:cBhvr>
                                        <p:cTn dur="1" fill="hold">
                                          <p:stCondLst>
                                            <p:cond delay="0"/>
                                          </p:stCondLst>
                                        </p:cTn>
                                        <p:tgtEl>
                                          <p:spTgt spid="2526"/>
                                        </p:tgtEl>
                                        <p:attrNameLst>
                                          <p:attrName>style.visibility</p:attrName>
                                        </p:attrNameLst>
                                      </p:cBhvr>
                                      <p:to>
                                        <p:strVal val="visible"/>
                                      </p:to>
                                    </p:set>
                                    <p:animEffect filter="fade" transition="in">
                                      <p:cBhvr>
                                        <p:cTn dur="1000"/>
                                        <p:tgtEl>
                                          <p:spTgt spid="2526"/>
                                        </p:tgtEl>
                                      </p:cBhvr>
                                    </p:animEffect>
                                  </p:childTnLst>
                                </p:cTn>
                              </p:par>
                              <p:par>
                                <p:cTn fill="hold" nodeType="withEffect" presetClass="entr" presetID="10" presetSubtype="0">
                                  <p:stCondLst>
                                    <p:cond delay="0"/>
                                  </p:stCondLst>
                                  <p:childTnLst>
                                    <p:set>
                                      <p:cBhvr>
                                        <p:cTn dur="1" fill="hold">
                                          <p:stCondLst>
                                            <p:cond delay="0"/>
                                          </p:stCondLst>
                                        </p:cTn>
                                        <p:tgtEl>
                                          <p:spTgt spid="2527"/>
                                        </p:tgtEl>
                                        <p:attrNameLst>
                                          <p:attrName>style.visibility</p:attrName>
                                        </p:attrNameLst>
                                      </p:cBhvr>
                                      <p:to>
                                        <p:strVal val="visible"/>
                                      </p:to>
                                    </p:set>
                                    <p:animEffect filter="fade" transition="in">
                                      <p:cBhvr>
                                        <p:cTn dur="1000"/>
                                        <p:tgtEl>
                                          <p:spTgt spid="25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31" name="Shape 2531"/>
        <p:cNvGrpSpPr/>
        <p:nvPr/>
      </p:nvGrpSpPr>
      <p:grpSpPr>
        <a:xfrm>
          <a:off x="0" y="0"/>
          <a:ext cx="0" cy="0"/>
          <a:chOff x="0" y="0"/>
          <a:chExt cx="0" cy="0"/>
        </a:xfrm>
      </p:grpSpPr>
      <p:sp>
        <p:nvSpPr>
          <p:cNvPr id="2532" name="Google Shape;2532;p147"/>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u="sng">
                <a:solidFill>
                  <a:srgbClr val="E09214"/>
                </a:solidFill>
                <a:latin typeface="Merriweather"/>
                <a:ea typeface="Merriweather"/>
                <a:cs typeface="Merriweather"/>
                <a:sym typeface="Merriweather"/>
              </a:rPr>
              <a:t>HDFS Write Architecture</a:t>
            </a:r>
            <a:endParaRPr b="1" u="sng">
              <a:solidFill>
                <a:srgbClr val="E09214"/>
              </a:solidFill>
              <a:latin typeface="Merriweather"/>
              <a:ea typeface="Merriweather"/>
              <a:cs typeface="Merriweather"/>
              <a:sym typeface="Merriweather"/>
            </a:endParaRPr>
          </a:p>
        </p:txBody>
      </p:sp>
      <p:pic>
        <p:nvPicPr>
          <p:cNvPr id="2533" name="Google Shape;2533;p147"/>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2534" name="Google Shape;2534;p147"/>
          <p:cNvSpPr txBox="1"/>
          <p:nvPr/>
        </p:nvSpPr>
        <p:spPr>
          <a:xfrm>
            <a:off x="-1250" y="654325"/>
            <a:ext cx="74844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700"/>
              <a:buFont typeface="Arial"/>
              <a:buNone/>
            </a:pPr>
            <a:r>
              <a:rPr b="1" i="0" lang="en" sz="1700" u="none" cap="none" strike="noStrike">
                <a:solidFill>
                  <a:srgbClr val="000000"/>
                </a:solidFill>
                <a:latin typeface="Average"/>
                <a:ea typeface="Average"/>
                <a:cs typeface="Average"/>
                <a:sym typeface="Average"/>
              </a:rPr>
              <a:t>Setting up HDFS Write pipeline:</a:t>
            </a:r>
            <a:endParaRPr b="0" i="0" sz="1700" u="none" cap="none" strike="noStrike">
              <a:solidFill>
                <a:srgbClr val="000000"/>
              </a:solidFill>
              <a:latin typeface="Average"/>
              <a:ea typeface="Average"/>
              <a:cs typeface="Average"/>
              <a:sym typeface="Average"/>
            </a:endParaRPr>
          </a:p>
        </p:txBody>
      </p:sp>
      <p:sp>
        <p:nvSpPr>
          <p:cNvPr id="2535" name="Google Shape;2535;p147"/>
          <p:cNvSpPr/>
          <p:nvPr/>
        </p:nvSpPr>
        <p:spPr>
          <a:xfrm>
            <a:off x="3585895" y="2678050"/>
            <a:ext cx="1430400" cy="2940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Core Switch</a:t>
            </a:r>
            <a:endParaRPr b="0" i="0" sz="1400" u="none" cap="none" strike="noStrike">
              <a:solidFill>
                <a:srgbClr val="000000"/>
              </a:solidFill>
              <a:latin typeface="Arial"/>
              <a:ea typeface="Arial"/>
              <a:cs typeface="Arial"/>
              <a:sym typeface="Arial"/>
            </a:endParaRPr>
          </a:p>
        </p:txBody>
      </p:sp>
      <p:sp>
        <p:nvSpPr>
          <p:cNvPr id="2536" name="Google Shape;2536;p147"/>
          <p:cNvSpPr/>
          <p:nvPr/>
        </p:nvSpPr>
        <p:spPr>
          <a:xfrm>
            <a:off x="692000" y="3232769"/>
            <a:ext cx="1300800" cy="17961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537" name="Google Shape;2537;p147"/>
          <p:cNvSpPr/>
          <p:nvPr/>
        </p:nvSpPr>
        <p:spPr>
          <a:xfrm>
            <a:off x="5489056" y="3232769"/>
            <a:ext cx="1364400" cy="17961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538" name="Google Shape;2538;p147"/>
          <p:cNvSpPr/>
          <p:nvPr/>
        </p:nvSpPr>
        <p:spPr>
          <a:xfrm>
            <a:off x="3058757" y="3232769"/>
            <a:ext cx="1364400" cy="17961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cxnSp>
        <p:nvCxnSpPr>
          <p:cNvPr id="2539" name="Google Shape;2539;p147"/>
          <p:cNvCxnSpPr>
            <a:stCxn id="2535" idx="2"/>
            <a:endCxn id="2536" idx="0"/>
          </p:cNvCxnSpPr>
          <p:nvPr/>
        </p:nvCxnSpPr>
        <p:spPr>
          <a:xfrm flipH="1">
            <a:off x="1342495" y="2972050"/>
            <a:ext cx="2958600" cy="260700"/>
          </a:xfrm>
          <a:prstGeom prst="straightConnector1">
            <a:avLst/>
          </a:prstGeom>
          <a:noFill/>
          <a:ln cap="flat" cmpd="sng" w="9525">
            <a:solidFill>
              <a:schemeClr val="dk2"/>
            </a:solidFill>
            <a:prstDash val="solid"/>
            <a:round/>
            <a:headEnd len="sm" w="sm" type="none"/>
            <a:tailEnd len="sm" w="sm" type="none"/>
          </a:ln>
        </p:spPr>
      </p:cxnSp>
      <p:cxnSp>
        <p:nvCxnSpPr>
          <p:cNvPr id="2540" name="Google Shape;2540;p147"/>
          <p:cNvCxnSpPr>
            <a:stCxn id="2535" idx="2"/>
            <a:endCxn id="2538" idx="0"/>
          </p:cNvCxnSpPr>
          <p:nvPr/>
        </p:nvCxnSpPr>
        <p:spPr>
          <a:xfrm flipH="1">
            <a:off x="3740995" y="2972050"/>
            <a:ext cx="560100" cy="260700"/>
          </a:xfrm>
          <a:prstGeom prst="straightConnector1">
            <a:avLst/>
          </a:prstGeom>
          <a:noFill/>
          <a:ln cap="flat" cmpd="sng" w="9525">
            <a:solidFill>
              <a:schemeClr val="dk2"/>
            </a:solidFill>
            <a:prstDash val="solid"/>
            <a:round/>
            <a:headEnd len="sm" w="sm" type="none"/>
            <a:tailEnd len="sm" w="sm" type="none"/>
          </a:ln>
        </p:spPr>
      </p:cxnSp>
      <p:cxnSp>
        <p:nvCxnSpPr>
          <p:cNvPr id="2541" name="Google Shape;2541;p147"/>
          <p:cNvCxnSpPr>
            <a:stCxn id="2535" idx="2"/>
            <a:endCxn id="2537" idx="0"/>
          </p:cNvCxnSpPr>
          <p:nvPr/>
        </p:nvCxnSpPr>
        <p:spPr>
          <a:xfrm>
            <a:off x="4301095" y="2972050"/>
            <a:ext cx="1870200" cy="260700"/>
          </a:xfrm>
          <a:prstGeom prst="straightConnector1">
            <a:avLst/>
          </a:prstGeom>
          <a:noFill/>
          <a:ln cap="flat" cmpd="sng" w="9525">
            <a:solidFill>
              <a:schemeClr val="dk2"/>
            </a:solidFill>
            <a:prstDash val="solid"/>
            <a:round/>
            <a:headEnd len="sm" w="sm" type="none"/>
            <a:tailEnd len="sm" w="sm" type="none"/>
          </a:ln>
        </p:spPr>
      </p:cxnSp>
      <p:sp>
        <p:nvSpPr>
          <p:cNvPr id="2542" name="Google Shape;2542;p147"/>
          <p:cNvSpPr/>
          <p:nvPr/>
        </p:nvSpPr>
        <p:spPr>
          <a:xfrm>
            <a:off x="750736" y="3325339"/>
            <a:ext cx="1126500" cy="229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 Switch</a:t>
            </a:r>
            <a:endParaRPr b="0" i="0" sz="1200" u="none" cap="none" strike="noStrike">
              <a:solidFill>
                <a:srgbClr val="000000"/>
              </a:solidFill>
              <a:latin typeface="Arial"/>
              <a:ea typeface="Arial"/>
              <a:cs typeface="Arial"/>
              <a:sym typeface="Arial"/>
            </a:endParaRPr>
          </a:p>
        </p:txBody>
      </p:sp>
      <p:sp>
        <p:nvSpPr>
          <p:cNvPr id="2543" name="Google Shape;2543;p147"/>
          <p:cNvSpPr/>
          <p:nvPr/>
        </p:nvSpPr>
        <p:spPr>
          <a:xfrm>
            <a:off x="750736" y="3611686"/>
            <a:ext cx="1126500" cy="229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Datanode 1</a:t>
            </a:r>
            <a:endParaRPr b="0" i="0" sz="1200" u="none" cap="none" strike="noStrike">
              <a:solidFill>
                <a:srgbClr val="000000"/>
              </a:solidFill>
              <a:latin typeface="Arial"/>
              <a:ea typeface="Arial"/>
              <a:cs typeface="Arial"/>
              <a:sym typeface="Arial"/>
            </a:endParaRPr>
          </a:p>
        </p:txBody>
      </p:sp>
      <p:sp>
        <p:nvSpPr>
          <p:cNvPr id="2544" name="Google Shape;2544;p147"/>
          <p:cNvSpPr/>
          <p:nvPr/>
        </p:nvSpPr>
        <p:spPr>
          <a:xfrm>
            <a:off x="750736" y="3947858"/>
            <a:ext cx="1126500" cy="229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545" name="Google Shape;2545;p147"/>
          <p:cNvSpPr/>
          <p:nvPr/>
        </p:nvSpPr>
        <p:spPr>
          <a:xfrm>
            <a:off x="780511" y="4481816"/>
            <a:ext cx="1126500" cy="229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546" name="Google Shape;2546;p147"/>
          <p:cNvSpPr/>
          <p:nvPr/>
        </p:nvSpPr>
        <p:spPr>
          <a:xfrm>
            <a:off x="3153936" y="3334137"/>
            <a:ext cx="1126500" cy="229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Rack Switch</a:t>
            </a:r>
            <a:endParaRPr b="0" i="0" sz="1200" u="none" cap="none" strike="noStrike">
              <a:solidFill>
                <a:srgbClr val="000000"/>
              </a:solidFill>
              <a:latin typeface="Arial"/>
              <a:ea typeface="Arial"/>
              <a:cs typeface="Arial"/>
              <a:sym typeface="Arial"/>
            </a:endParaRPr>
          </a:p>
        </p:txBody>
      </p:sp>
      <p:sp>
        <p:nvSpPr>
          <p:cNvPr id="2547" name="Google Shape;2547;p147"/>
          <p:cNvSpPr/>
          <p:nvPr/>
        </p:nvSpPr>
        <p:spPr>
          <a:xfrm>
            <a:off x="3153936" y="3620484"/>
            <a:ext cx="1126500" cy="229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Datanode 4</a:t>
            </a:r>
            <a:endParaRPr b="0" i="0" sz="1200" u="none" cap="none" strike="noStrike">
              <a:solidFill>
                <a:srgbClr val="000000"/>
              </a:solidFill>
              <a:latin typeface="Arial"/>
              <a:ea typeface="Arial"/>
              <a:cs typeface="Arial"/>
              <a:sym typeface="Arial"/>
            </a:endParaRPr>
          </a:p>
        </p:txBody>
      </p:sp>
      <p:sp>
        <p:nvSpPr>
          <p:cNvPr id="2548" name="Google Shape;2548;p147"/>
          <p:cNvSpPr/>
          <p:nvPr/>
        </p:nvSpPr>
        <p:spPr>
          <a:xfrm>
            <a:off x="3153936" y="3956656"/>
            <a:ext cx="1126500" cy="229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Datanode 6</a:t>
            </a:r>
            <a:endParaRPr b="0" i="0" sz="1200" u="none" cap="none" strike="noStrike">
              <a:solidFill>
                <a:srgbClr val="000000"/>
              </a:solidFill>
              <a:latin typeface="Arial"/>
              <a:ea typeface="Arial"/>
              <a:cs typeface="Arial"/>
              <a:sym typeface="Arial"/>
            </a:endParaRPr>
          </a:p>
        </p:txBody>
      </p:sp>
      <p:sp>
        <p:nvSpPr>
          <p:cNvPr id="2549" name="Google Shape;2549;p147"/>
          <p:cNvSpPr/>
          <p:nvPr/>
        </p:nvSpPr>
        <p:spPr>
          <a:xfrm>
            <a:off x="3153936" y="4509915"/>
            <a:ext cx="1126500" cy="229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550" name="Google Shape;2550;p147"/>
          <p:cNvSpPr/>
          <p:nvPr/>
        </p:nvSpPr>
        <p:spPr>
          <a:xfrm>
            <a:off x="5574890" y="3322622"/>
            <a:ext cx="1126500" cy="229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Switch</a:t>
            </a:r>
            <a:endParaRPr b="0" i="0" sz="1200" u="none" cap="none" strike="noStrike">
              <a:solidFill>
                <a:srgbClr val="000000"/>
              </a:solidFill>
              <a:latin typeface="Arial"/>
              <a:ea typeface="Arial"/>
              <a:cs typeface="Arial"/>
              <a:sym typeface="Arial"/>
            </a:endParaRPr>
          </a:p>
        </p:txBody>
      </p:sp>
      <p:sp>
        <p:nvSpPr>
          <p:cNvPr id="2551" name="Google Shape;2551;p147"/>
          <p:cNvSpPr/>
          <p:nvPr/>
        </p:nvSpPr>
        <p:spPr>
          <a:xfrm>
            <a:off x="5574890" y="3608969"/>
            <a:ext cx="1126500" cy="229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552" name="Google Shape;2552;p147"/>
          <p:cNvSpPr/>
          <p:nvPr/>
        </p:nvSpPr>
        <p:spPr>
          <a:xfrm>
            <a:off x="5574890" y="3945141"/>
            <a:ext cx="1126500" cy="229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553" name="Google Shape;2553;p147"/>
          <p:cNvSpPr/>
          <p:nvPr/>
        </p:nvSpPr>
        <p:spPr>
          <a:xfrm>
            <a:off x="5574890" y="4574599"/>
            <a:ext cx="1126500" cy="229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554" name="Google Shape;2554;p147"/>
          <p:cNvSpPr txBox="1"/>
          <p:nvPr/>
        </p:nvSpPr>
        <p:spPr>
          <a:xfrm rot="5400000">
            <a:off x="1088092" y="4085364"/>
            <a:ext cx="3906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Average"/>
                <a:ea typeface="Average"/>
                <a:cs typeface="Average"/>
                <a:sym typeface="Average"/>
              </a:rPr>
              <a:t>. . </a:t>
            </a:r>
            <a:endParaRPr b="0" i="0" sz="2400" u="none" cap="none" strike="noStrike">
              <a:solidFill>
                <a:srgbClr val="000000"/>
              </a:solidFill>
              <a:latin typeface="Average"/>
              <a:ea typeface="Average"/>
              <a:cs typeface="Average"/>
              <a:sym typeface="Average"/>
            </a:endParaRPr>
          </a:p>
        </p:txBody>
      </p:sp>
      <p:sp>
        <p:nvSpPr>
          <p:cNvPr id="2555" name="Google Shape;2555;p147"/>
          <p:cNvSpPr txBox="1"/>
          <p:nvPr/>
        </p:nvSpPr>
        <p:spPr>
          <a:xfrm rot="5400000">
            <a:off x="3453580" y="4109613"/>
            <a:ext cx="390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 . </a:t>
            </a:r>
            <a:endParaRPr b="0" i="0" sz="2200" u="none" cap="none" strike="noStrike">
              <a:solidFill>
                <a:srgbClr val="000000"/>
              </a:solidFill>
              <a:latin typeface="Average"/>
              <a:ea typeface="Average"/>
              <a:cs typeface="Average"/>
              <a:sym typeface="Average"/>
            </a:endParaRPr>
          </a:p>
        </p:txBody>
      </p:sp>
      <p:sp>
        <p:nvSpPr>
          <p:cNvPr id="2556" name="Google Shape;2556;p147"/>
          <p:cNvSpPr txBox="1"/>
          <p:nvPr/>
        </p:nvSpPr>
        <p:spPr>
          <a:xfrm rot="5400000">
            <a:off x="5886404" y="4175342"/>
            <a:ext cx="390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 . </a:t>
            </a:r>
            <a:endParaRPr b="0" i="0" sz="2200" u="none" cap="none" strike="noStrike">
              <a:solidFill>
                <a:srgbClr val="000000"/>
              </a:solidFill>
              <a:latin typeface="Average"/>
              <a:ea typeface="Average"/>
              <a:cs typeface="Average"/>
              <a:sym typeface="Average"/>
            </a:endParaRPr>
          </a:p>
        </p:txBody>
      </p:sp>
      <p:sp>
        <p:nvSpPr>
          <p:cNvPr id="2557" name="Google Shape;2557;p147"/>
          <p:cNvSpPr/>
          <p:nvPr/>
        </p:nvSpPr>
        <p:spPr>
          <a:xfrm>
            <a:off x="531238" y="1266425"/>
            <a:ext cx="898500" cy="690900"/>
          </a:xfrm>
          <a:prstGeom prst="rect">
            <a:avLst/>
          </a:prstGeom>
          <a:solidFill>
            <a:srgbClr val="F1C23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Block</a:t>
            </a:r>
            <a:endParaRPr b="0" i="0" sz="1400" u="none" cap="none" strike="noStrike">
              <a:solidFill>
                <a:srgbClr val="000000"/>
              </a:solidFill>
              <a:latin typeface="Arial"/>
              <a:ea typeface="Arial"/>
              <a:cs typeface="Arial"/>
              <a:sym typeface="Arial"/>
            </a:endParaRPr>
          </a:p>
        </p:txBody>
      </p:sp>
      <p:sp>
        <p:nvSpPr>
          <p:cNvPr id="2558" name="Google Shape;2558;p147"/>
          <p:cNvSpPr/>
          <p:nvPr/>
        </p:nvSpPr>
        <p:spPr>
          <a:xfrm>
            <a:off x="5324056" y="1448475"/>
            <a:ext cx="1320000" cy="645000"/>
          </a:xfrm>
          <a:prstGeom prst="rect">
            <a:avLst/>
          </a:prstGeom>
          <a:solidFill>
            <a:srgbClr val="D5A6B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Namenode</a:t>
            </a:r>
            <a:endParaRPr b="0" i="0" sz="1400" u="none" cap="none" strike="noStrike">
              <a:solidFill>
                <a:srgbClr val="000000"/>
              </a:solidFill>
              <a:latin typeface="Arial"/>
              <a:ea typeface="Arial"/>
              <a:cs typeface="Arial"/>
              <a:sym typeface="Arial"/>
            </a:endParaRPr>
          </a:p>
        </p:txBody>
      </p:sp>
      <p:cxnSp>
        <p:nvCxnSpPr>
          <p:cNvPr id="2559" name="Google Shape;2559;p147"/>
          <p:cNvCxnSpPr/>
          <p:nvPr/>
        </p:nvCxnSpPr>
        <p:spPr>
          <a:xfrm flipH="1" rot="10800000">
            <a:off x="1429738" y="1583225"/>
            <a:ext cx="822600" cy="5700"/>
          </a:xfrm>
          <a:prstGeom prst="straightConnector1">
            <a:avLst/>
          </a:prstGeom>
          <a:noFill/>
          <a:ln cap="flat" cmpd="sng" w="19050">
            <a:solidFill>
              <a:srgbClr val="000000"/>
            </a:solidFill>
            <a:prstDash val="solid"/>
            <a:round/>
            <a:headEnd len="sm" w="sm" type="none"/>
            <a:tailEnd len="med" w="med" type="stealth"/>
          </a:ln>
        </p:spPr>
      </p:cxnSp>
      <p:cxnSp>
        <p:nvCxnSpPr>
          <p:cNvPr id="2560" name="Google Shape;2560;p147"/>
          <p:cNvCxnSpPr/>
          <p:nvPr/>
        </p:nvCxnSpPr>
        <p:spPr>
          <a:xfrm>
            <a:off x="4040350" y="1618575"/>
            <a:ext cx="1283700" cy="0"/>
          </a:xfrm>
          <a:prstGeom prst="straightConnector1">
            <a:avLst/>
          </a:prstGeom>
          <a:noFill/>
          <a:ln cap="flat" cmpd="sng" w="19050">
            <a:solidFill>
              <a:srgbClr val="000000"/>
            </a:solidFill>
            <a:prstDash val="solid"/>
            <a:round/>
            <a:headEnd len="sm" w="sm" type="none"/>
            <a:tailEnd len="med" w="med" type="stealth"/>
          </a:ln>
        </p:spPr>
      </p:cxnSp>
      <p:sp>
        <p:nvSpPr>
          <p:cNvPr id="2561" name="Google Shape;2561;p147"/>
          <p:cNvSpPr/>
          <p:nvPr/>
        </p:nvSpPr>
        <p:spPr>
          <a:xfrm>
            <a:off x="2252350" y="1124625"/>
            <a:ext cx="1788000" cy="1292700"/>
          </a:xfrm>
          <a:prstGeom prst="rect">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Client Node</a:t>
            </a:r>
            <a:endParaRPr b="0" i="0" sz="1400" u="none" cap="none" strike="noStrike">
              <a:solidFill>
                <a:srgbClr val="000000"/>
              </a:solidFill>
              <a:latin typeface="Arial"/>
              <a:ea typeface="Arial"/>
              <a:cs typeface="Arial"/>
              <a:sym typeface="Arial"/>
            </a:endParaRPr>
          </a:p>
        </p:txBody>
      </p:sp>
      <p:sp>
        <p:nvSpPr>
          <p:cNvPr id="2562" name="Google Shape;2562;p147"/>
          <p:cNvSpPr/>
          <p:nvPr/>
        </p:nvSpPr>
        <p:spPr>
          <a:xfrm>
            <a:off x="2583100" y="1253725"/>
            <a:ext cx="1126500" cy="854100"/>
          </a:xfrm>
          <a:prstGeom prst="rect">
            <a:avLst/>
          </a:prstGeom>
          <a:solidFill>
            <a:srgbClr val="E066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Client JVM</a:t>
            </a:r>
            <a:endParaRPr b="0" i="0" sz="1400" u="none" cap="none" strike="noStrike">
              <a:solidFill>
                <a:srgbClr val="000000"/>
              </a:solidFill>
              <a:latin typeface="Arial"/>
              <a:ea typeface="Arial"/>
              <a:cs typeface="Arial"/>
              <a:sym typeface="Arial"/>
            </a:endParaRPr>
          </a:p>
        </p:txBody>
      </p:sp>
      <p:sp>
        <p:nvSpPr>
          <p:cNvPr id="2563" name="Google Shape;2563;p147"/>
          <p:cNvSpPr/>
          <p:nvPr/>
        </p:nvSpPr>
        <p:spPr>
          <a:xfrm>
            <a:off x="2818900" y="1393925"/>
            <a:ext cx="654900" cy="435900"/>
          </a:xfrm>
          <a:prstGeom prst="rect">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Client</a:t>
            </a:r>
            <a:endParaRPr b="0" i="0" sz="1400" u="none" cap="none" strike="noStrike">
              <a:solidFill>
                <a:srgbClr val="000000"/>
              </a:solidFill>
              <a:latin typeface="Arial"/>
              <a:ea typeface="Arial"/>
              <a:cs typeface="Arial"/>
              <a:sym typeface="Arial"/>
            </a:endParaRPr>
          </a:p>
        </p:txBody>
      </p:sp>
      <p:cxnSp>
        <p:nvCxnSpPr>
          <p:cNvPr id="2564" name="Google Shape;2564;p147"/>
          <p:cNvCxnSpPr/>
          <p:nvPr/>
        </p:nvCxnSpPr>
        <p:spPr>
          <a:xfrm>
            <a:off x="4040350" y="1898725"/>
            <a:ext cx="1283700" cy="0"/>
          </a:xfrm>
          <a:prstGeom prst="straightConnector1">
            <a:avLst/>
          </a:prstGeom>
          <a:noFill/>
          <a:ln cap="flat" cmpd="sng" w="19050">
            <a:solidFill>
              <a:srgbClr val="000000"/>
            </a:solidFill>
            <a:prstDash val="solid"/>
            <a:round/>
            <a:headEnd len="med" w="med" type="stealth"/>
            <a:tailEnd len="sm" w="sm" type="none"/>
          </a:ln>
        </p:spPr>
      </p:cxnSp>
      <p:cxnSp>
        <p:nvCxnSpPr>
          <p:cNvPr id="2565" name="Google Shape;2565;p147"/>
          <p:cNvCxnSpPr/>
          <p:nvPr/>
        </p:nvCxnSpPr>
        <p:spPr>
          <a:xfrm>
            <a:off x="2844275" y="2417325"/>
            <a:ext cx="0" cy="402000"/>
          </a:xfrm>
          <a:prstGeom prst="straightConnector1">
            <a:avLst/>
          </a:prstGeom>
          <a:noFill/>
          <a:ln cap="flat" cmpd="sng" w="19050">
            <a:solidFill>
              <a:srgbClr val="000000"/>
            </a:solidFill>
            <a:prstDash val="solid"/>
            <a:round/>
            <a:headEnd len="sm" w="sm" type="none"/>
            <a:tailEnd len="sm" w="sm" type="none"/>
          </a:ln>
        </p:spPr>
      </p:cxnSp>
      <p:cxnSp>
        <p:nvCxnSpPr>
          <p:cNvPr id="2566" name="Google Shape;2566;p147"/>
          <p:cNvCxnSpPr>
            <a:endCxn id="2535" idx="1"/>
          </p:cNvCxnSpPr>
          <p:nvPr/>
        </p:nvCxnSpPr>
        <p:spPr>
          <a:xfrm>
            <a:off x="2844295" y="2819950"/>
            <a:ext cx="741600" cy="5100"/>
          </a:xfrm>
          <a:prstGeom prst="straightConnector1">
            <a:avLst/>
          </a:prstGeom>
          <a:noFill/>
          <a:ln cap="flat" cmpd="sng" w="19050">
            <a:solidFill>
              <a:srgbClr val="000000"/>
            </a:solidFill>
            <a:prstDash val="solid"/>
            <a:round/>
            <a:headEnd len="sm" w="sm" type="none"/>
            <a:tailEnd len="med" w="med" type="stealth"/>
          </a:ln>
        </p:spPr>
      </p:cxnSp>
      <p:sp>
        <p:nvSpPr>
          <p:cNvPr id="2567" name="Google Shape;2567;p147"/>
          <p:cNvSpPr txBox="1"/>
          <p:nvPr/>
        </p:nvSpPr>
        <p:spPr>
          <a:xfrm>
            <a:off x="865950" y="4725900"/>
            <a:ext cx="741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Rack 1</a:t>
            </a:r>
            <a:endParaRPr b="0" i="0" sz="1400" u="none" cap="none" strike="noStrike">
              <a:solidFill>
                <a:srgbClr val="000000"/>
              </a:solidFill>
              <a:latin typeface="Average"/>
              <a:ea typeface="Average"/>
              <a:cs typeface="Average"/>
              <a:sym typeface="Average"/>
            </a:endParaRPr>
          </a:p>
        </p:txBody>
      </p:sp>
      <p:sp>
        <p:nvSpPr>
          <p:cNvPr id="2568" name="Google Shape;2568;p147"/>
          <p:cNvSpPr txBox="1"/>
          <p:nvPr/>
        </p:nvSpPr>
        <p:spPr>
          <a:xfrm>
            <a:off x="3370125" y="4714025"/>
            <a:ext cx="741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Rack 5</a:t>
            </a:r>
            <a:endParaRPr b="0" i="0" sz="1400" u="none" cap="none" strike="noStrike">
              <a:solidFill>
                <a:srgbClr val="000000"/>
              </a:solidFill>
              <a:latin typeface="Average"/>
              <a:ea typeface="Average"/>
              <a:cs typeface="Average"/>
              <a:sym typeface="Average"/>
            </a:endParaRPr>
          </a:p>
        </p:txBody>
      </p:sp>
      <p:sp>
        <p:nvSpPr>
          <p:cNvPr id="2569" name="Google Shape;2569;p147"/>
          <p:cNvSpPr txBox="1"/>
          <p:nvPr/>
        </p:nvSpPr>
        <p:spPr>
          <a:xfrm>
            <a:off x="5800450" y="4705375"/>
            <a:ext cx="741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Rack 7</a:t>
            </a:r>
            <a:endParaRPr b="0" i="0" sz="1400" u="none" cap="none" strike="noStrike">
              <a:solidFill>
                <a:srgbClr val="000000"/>
              </a:solidFill>
              <a:latin typeface="Average"/>
              <a:ea typeface="Average"/>
              <a:cs typeface="Average"/>
              <a:sym typeface="Average"/>
            </a:endParaRPr>
          </a:p>
        </p:txBody>
      </p:sp>
      <p:cxnSp>
        <p:nvCxnSpPr>
          <p:cNvPr id="2570" name="Google Shape;2570;p147"/>
          <p:cNvCxnSpPr/>
          <p:nvPr/>
        </p:nvCxnSpPr>
        <p:spPr>
          <a:xfrm>
            <a:off x="1877236" y="3766702"/>
            <a:ext cx="1276800" cy="8700"/>
          </a:xfrm>
          <a:prstGeom prst="straightConnector1">
            <a:avLst/>
          </a:prstGeom>
          <a:noFill/>
          <a:ln cap="flat" cmpd="sng" w="19050">
            <a:solidFill>
              <a:srgbClr val="000000"/>
            </a:solidFill>
            <a:prstDash val="solid"/>
            <a:round/>
            <a:headEnd len="sm" w="sm" type="none"/>
            <a:tailEnd len="med" w="med" type="stealth"/>
          </a:ln>
        </p:spPr>
      </p:cxnSp>
      <p:cxnSp>
        <p:nvCxnSpPr>
          <p:cNvPr id="2571" name="Google Shape;2571;p147"/>
          <p:cNvCxnSpPr/>
          <p:nvPr/>
        </p:nvCxnSpPr>
        <p:spPr>
          <a:xfrm>
            <a:off x="4280436" y="3665302"/>
            <a:ext cx="613800" cy="7500"/>
          </a:xfrm>
          <a:prstGeom prst="straightConnector1">
            <a:avLst/>
          </a:prstGeom>
          <a:noFill/>
          <a:ln cap="flat" cmpd="sng" w="19050">
            <a:solidFill>
              <a:srgbClr val="000000"/>
            </a:solidFill>
            <a:prstDash val="solid"/>
            <a:round/>
            <a:headEnd len="sm" w="sm" type="none"/>
            <a:tailEnd len="sm" w="sm" type="none"/>
          </a:ln>
        </p:spPr>
      </p:cxnSp>
      <p:cxnSp>
        <p:nvCxnSpPr>
          <p:cNvPr id="2572" name="Google Shape;2572;p147"/>
          <p:cNvCxnSpPr/>
          <p:nvPr/>
        </p:nvCxnSpPr>
        <p:spPr>
          <a:xfrm>
            <a:off x="4874275" y="3662725"/>
            <a:ext cx="0" cy="462000"/>
          </a:xfrm>
          <a:prstGeom prst="straightConnector1">
            <a:avLst/>
          </a:prstGeom>
          <a:noFill/>
          <a:ln cap="flat" cmpd="sng" w="19050">
            <a:solidFill>
              <a:srgbClr val="000000"/>
            </a:solidFill>
            <a:prstDash val="solid"/>
            <a:round/>
            <a:headEnd len="sm" w="sm" type="none"/>
            <a:tailEnd len="sm" w="sm" type="none"/>
          </a:ln>
        </p:spPr>
      </p:cxnSp>
      <p:cxnSp>
        <p:nvCxnSpPr>
          <p:cNvPr id="2573" name="Google Shape;2573;p147"/>
          <p:cNvCxnSpPr/>
          <p:nvPr/>
        </p:nvCxnSpPr>
        <p:spPr>
          <a:xfrm>
            <a:off x="4280436" y="4107727"/>
            <a:ext cx="613800" cy="7500"/>
          </a:xfrm>
          <a:prstGeom prst="straightConnector1">
            <a:avLst/>
          </a:prstGeom>
          <a:noFill/>
          <a:ln cap="flat" cmpd="sng" w="19050">
            <a:solidFill>
              <a:srgbClr val="000000"/>
            </a:solidFill>
            <a:prstDash val="solid"/>
            <a:round/>
            <a:headEnd len="med" w="med" type="stealth"/>
            <a:tailEnd len="sm" w="sm" type="none"/>
          </a:ln>
        </p:spPr>
      </p:cxnSp>
      <p:sp>
        <p:nvSpPr>
          <p:cNvPr id="2574" name="Google Shape;2574;p147"/>
          <p:cNvSpPr txBox="1"/>
          <p:nvPr/>
        </p:nvSpPr>
        <p:spPr>
          <a:xfrm>
            <a:off x="2275625" y="2825038"/>
            <a:ext cx="48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4</a:t>
            </a:r>
            <a:endParaRPr b="0" i="0" sz="1400" u="none" cap="none" strike="noStrike">
              <a:solidFill>
                <a:srgbClr val="000000"/>
              </a:solidFill>
              <a:latin typeface="Average"/>
              <a:ea typeface="Average"/>
              <a:cs typeface="Average"/>
              <a:sym typeface="Average"/>
            </a:endParaRPr>
          </a:p>
        </p:txBody>
      </p:sp>
      <p:sp>
        <p:nvSpPr>
          <p:cNvPr id="2575" name="Google Shape;2575;p147"/>
          <p:cNvSpPr txBox="1"/>
          <p:nvPr/>
        </p:nvSpPr>
        <p:spPr>
          <a:xfrm>
            <a:off x="2930763" y="2444675"/>
            <a:ext cx="48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3</a:t>
            </a:r>
            <a:endParaRPr b="0" i="0" sz="1400" u="none" cap="none" strike="noStrike">
              <a:solidFill>
                <a:srgbClr val="000000"/>
              </a:solidFill>
              <a:latin typeface="Average"/>
              <a:ea typeface="Average"/>
              <a:cs typeface="Average"/>
              <a:sym typeface="Average"/>
            </a:endParaRPr>
          </a:p>
        </p:txBody>
      </p:sp>
      <p:sp>
        <p:nvSpPr>
          <p:cNvPr id="2576" name="Google Shape;2576;p147"/>
          <p:cNvSpPr txBox="1"/>
          <p:nvPr/>
        </p:nvSpPr>
        <p:spPr>
          <a:xfrm>
            <a:off x="4442200" y="1218375"/>
            <a:ext cx="48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1</a:t>
            </a:r>
            <a:endParaRPr b="0" i="0" sz="1400" u="none" cap="none" strike="noStrike">
              <a:solidFill>
                <a:srgbClr val="000000"/>
              </a:solidFill>
              <a:latin typeface="Average"/>
              <a:ea typeface="Average"/>
              <a:cs typeface="Average"/>
              <a:sym typeface="Average"/>
            </a:endParaRPr>
          </a:p>
        </p:txBody>
      </p:sp>
      <p:sp>
        <p:nvSpPr>
          <p:cNvPr id="2577" name="Google Shape;2577;p147"/>
          <p:cNvSpPr txBox="1"/>
          <p:nvPr/>
        </p:nvSpPr>
        <p:spPr>
          <a:xfrm>
            <a:off x="4442200" y="1948213"/>
            <a:ext cx="48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2</a:t>
            </a:r>
            <a:endParaRPr b="0" i="0" sz="1400" u="none" cap="none" strike="noStrike">
              <a:solidFill>
                <a:srgbClr val="000000"/>
              </a:solidFill>
              <a:latin typeface="Average"/>
              <a:ea typeface="Average"/>
              <a:cs typeface="Average"/>
              <a:sym typeface="Average"/>
            </a:endParaRPr>
          </a:p>
        </p:txBody>
      </p:sp>
      <p:sp>
        <p:nvSpPr>
          <p:cNvPr id="2578" name="Google Shape;2578;p147"/>
          <p:cNvSpPr txBox="1"/>
          <p:nvPr/>
        </p:nvSpPr>
        <p:spPr>
          <a:xfrm>
            <a:off x="6764625" y="1170425"/>
            <a:ext cx="23793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1   Write request for Block A</a:t>
            </a:r>
            <a:endParaRPr b="0" i="0" sz="14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2  Send Ip Address of datanodes to client</a:t>
            </a:r>
            <a:endParaRPr b="0" i="0" sz="14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4"/>
                                        </p:tgtEl>
                                        <p:attrNameLst>
                                          <p:attrName>style.visibility</p:attrName>
                                        </p:attrNameLst>
                                      </p:cBhvr>
                                      <p:to>
                                        <p:strVal val="visible"/>
                                      </p:to>
                                    </p:set>
                                    <p:animEffect filter="fade" transition="in">
                                      <p:cBhvr>
                                        <p:cTn dur="1000"/>
                                        <p:tgtEl>
                                          <p:spTgt spid="25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5"/>
                                        </p:tgtEl>
                                        <p:attrNameLst>
                                          <p:attrName>style.visibility</p:attrName>
                                        </p:attrNameLst>
                                      </p:cBhvr>
                                      <p:to>
                                        <p:strVal val="visible"/>
                                      </p:to>
                                    </p:set>
                                    <p:animEffect filter="fade" transition="in">
                                      <p:cBhvr>
                                        <p:cTn dur="1000"/>
                                        <p:tgtEl>
                                          <p:spTgt spid="2535"/>
                                        </p:tgtEl>
                                      </p:cBhvr>
                                    </p:animEffect>
                                  </p:childTnLst>
                                </p:cTn>
                              </p:par>
                              <p:par>
                                <p:cTn fill="hold" nodeType="withEffect" presetClass="entr" presetID="10" presetSubtype="0">
                                  <p:stCondLst>
                                    <p:cond delay="0"/>
                                  </p:stCondLst>
                                  <p:childTnLst>
                                    <p:set>
                                      <p:cBhvr>
                                        <p:cTn dur="1" fill="hold">
                                          <p:stCondLst>
                                            <p:cond delay="0"/>
                                          </p:stCondLst>
                                        </p:cTn>
                                        <p:tgtEl>
                                          <p:spTgt spid="2536"/>
                                        </p:tgtEl>
                                        <p:attrNameLst>
                                          <p:attrName>style.visibility</p:attrName>
                                        </p:attrNameLst>
                                      </p:cBhvr>
                                      <p:to>
                                        <p:strVal val="visible"/>
                                      </p:to>
                                    </p:set>
                                    <p:animEffect filter="fade" transition="in">
                                      <p:cBhvr>
                                        <p:cTn dur="1000"/>
                                        <p:tgtEl>
                                          <p:spTgt spid="2536"/>
                                        </p:tgtEl>
                                      </p:cBhvr>
                                    </p:animEffect>
                                  </p:childTnLst>
                                </p:cTn>
                              </p:par>
                              <p:par>
                                <p:cTn fill="hold" nodeType="withEffect" presetClass="entr" presetID="10" presetSubtype="0">
                                  <p:stCondLst>
                                    <p:cond delay="0"/>
                                  </p:stCondLst>
                                  <p:childTnLst>
                                    <p:set>
                                      <p:cBhvr>
                                        <p:cTn dur="1" fill="hold">
                                          <p:stCondLst>
                                            <p:cond delay="0"/>
                                          </p:stCondLst>
                                        </p:cTn>
                                        <p:tgtEl>
                                          <p:spTgt spid="2537"/>
                                        </p:tgtEl>
                                        <p:attrNameLst>
                                          <p:attrName>style.visibility</p:attrName>
                                        </p:attrNameLst>
                                      </p:cBhvr>
                                      <p:to>
                                        <p:strVal val="visible"/>
                                      </p:to>
                                    </p:set>
                                    <p:animEffect filter="fade" transition="in">
                                      <p:cBhvr>
                                        <p:cTn dur="1000"/>
                                        <p:tgtEl>
                                          <p:spTgt spid="2537"/>
                                        </p:tgtEl>
                                      </p:cBhvr>
                                    </p:animEffect>
                                  </p:childTnLst>
                                </p:cTn>
                              </p:par>
                              <p:par>
                                <p:cTn fill="hold" nodeType="withEffect" presetClass="entr" presetID="10" presetSubtype="0">
                                  <p:stCondLst>
                                    <p:cond delay="0"/>
                                  </p:stCondLst>
                                  <p:childTnLst>
                                    <p:set>
                                      <p:cBhvr>
                                        <p:cTn dur="1" fill="hold">
                                          <p:stCondLst>
                                            <p:cond delay="0"/>
                                          </p:stCondLst>
                                        </p:cTn>
                                        <p:tgtEl>
                                          <p:spTgt spid="2538"/>
                                        </p:tgtEl>
                                        <p:attrNameLst>
                                          <p:attrName>style.visibility</p:attrName>
                                        </p:attrNameLst>
                                      </p:cBhvr>
                                      <p:to>
                                        <p:strVal val="visible"/>
                                      </p:to>
                                    </p:set>
                                    <p:animEffect filter="fade" transition="in">
                                      <p:cBhvr>
                                        <p:cTn dur="1000"/>
                                        <p:tgtEl>
                                          <p:spTgt spid="2538"/>
                                        </p:tgtEl>
                                      </p:cBhvr>
                                    </p:animEffect>
                                  </p:childTnLst>
                                </p:cTn>
                              </p:par>
                              <p:par>
                                <p:cTn fill="hold" nodeType="withEffect" presetClass="entr" presetID="10" presetSubtype="0">
                                  <p:stCondLst>
                                    <p:cond delay="0"/>
                                  </p:stCondLst>
                                  <p:childTnLst>
                                    <p:set>
                                      <p:cBhvr>
                                        <p:cTn dur="1" fill="hold">
                                          <p:stCondLst>
                                            <p:cond delay="0"/>
                                          </p:stCondLst>
                                        </p:cTn>
                                        <p:tgtEl>
                                          <p:spTgt spid="2539"/>
                                        </p:tgtEl>
                                        <p:attrNameLst>
                                          <p:attrName>style.visibility</p:attrName>
                                        </p:attrNameLst>
                                      </p:cBhvr>
                                      <p:to>
                                        <p:strVal val="visible"/>
                                      </p:to>
                                    </p:set>
                                    <p:animEffect filter="fade" transition="in">
                                      <p:cBhvr>
                                        <p:cTn dur="1000"/>
                                        <p:tgtEl>
                                          <p:spTgt spid="2539"/>
                                        </p:tgtEl>
                                      </p:cBhvr>
                                    </p:animEffect>
                                  </p:childTnLst>
                                </p:cTn>
                              </p:par>
                              <p:par>
                                <p:cTn fill="hold" nodeType="withEffect" presetClass="entr" presetID="10" presetSubtype="0">
                                  <p:stCondLst>
                                    <p:cond delay="0"/>
                                  </p:stCondLst>
                                  <p:childTnLst>
                                    <p:set>
                                      <p:cBhvr>
                                        <p:cTn dur="1" fill="hold">
                                          <p:stCondLst>
                                            <p:cond delay="0"/>
                                          </p:stCondLst>
                                        </p:cTn>
                                        <p:tgtEl>
                                          <p:spTgt spid="2540"/>
                                        </p:tgtEl>
                                        <p:attrNameLst>
                                          <p:attrName>style.visibility</p:attrName>
                                        </p:attrNameLst>
                                      </p:cBhvr>
                                      <p:to>
                                        <p:strVal val="visible"/>
                                      </p:to>
                                    </p:set>
                                    <p:animEffect filter="fade" transition="in">
                                      <p:cBhvr>
                                        <p:cTn dur="1000"/>
                                        <p:tgtEl>
                                          <p:spTgt spid="2540"/>
                                        </p:tgtEl>
                                      </p:cBhvr>
                                    </p:animEffect>
                                  </p:childTnLst>
                                </p:cTn>
                              </p:par>
                              <p:par>
                                <p:cTn fill="hold" nodeType="withEffect" presetClass="entr" presetID="10" presetSubtype="0">
                                  <p:stCondLst>
                                    <p:cond delay="0"/>
                                  </p:stCondLst>
                                  <p:childTnLst>
                                    <p:set>
                                      <p:cBhvr>
                                        <p:cTn dur="1" fill="hold">
                                          <p:stCondLst>
                                            <p:cond delay="0"/>
                                          </p:stCondLst>
                                        </p:cTn>
                                        <p:tgtEl>
                                          <p:spTgt spid="2541"/>
                                        </p:tgtEl>
                                        <p:attrNameLst>
                                          <p:attrName>style.visibility</p:attrName>
                                        </p:attrNameLst>
                                      </p:cBhvr>
                                      <p:to>
                                        <p:strVal val="visible"/>
                                      </p:to>
                                    </p:set>
                                    <p:animEffect filter="fade" transition="in">
                                      <p:cBhvr>
                                        <p:cTn dur="1000"/>
                                        <p:tgtEl>
                                          <p:spTgt spid="2541"/>
                                        </p:tgtEl>
                                      </p:cBhvr>
                                    </p:animEffect>
                                  </p:childTnLst>
                                </p:cTn>
                              </p:par>
                              <p:par>
                                <p:cTn fill="hold" nodeType="withEffect" presetClass="entr" presetID="10" presetSubtype="0">
                                  <p:stCondLst>
                                    <p:cond delay="0"/>
                                  </p:stCondLst>
                                  <p:childTnLst>
                                    <p:set>
                                      <p:cBhvr>
                                        <p:cTn dur="1" fill="hold">
                                          <p:stCondLst>
                                            <p:cond delay="0"/>
                                          </p:stCondLst>
                                        </p:cTn>
                                        <p:tgtEl>
                                          <p:spTgt spid="2542"/>
                                        </p:tgtEl>
                                        <p:attrNameLst>
                                          <p:attrName>style.visibility</p:attrName>
                                        </p:attrNameLst>
                                      </p:cBhvr>
                                      <p:to>
                                        <p:strVal val="visible"/>
                                      </p:to>
                                    </p:set>
                                    <p:animEffect filter="fade" transition="in">
                                      <p:cBhvr>
                                        <p:cTn dur="1000"/>
                                        <p:tgtEl>
                                          <p:spTgt spid="2542"/>
                                        </p:tgtEl>
                                      </p:cBhvr>
                                    </p:animEffect>
                                  </p:childTnLst>
                                </p:cTn>
                              </p:par>
                              <p:par>
                                <p:cTn fill="hold" nodeType="withEffect" presetClass="entr" presetID="10" presetSubtype="0">
                                  <p:stCondLst>
                                    <p:cond delay="0"/>
                                  </p:stCondLst>
                                  <p:childTnLst>
                                    <p:set>
                                      <p:cBhvr>
                                        <p:cTn dur="1" fill="hold">
                                          <p:stCondLst>
                                            <p:cond delay="0"/>
                                          </p:stCondLst>
                                        </p:cTn>
                                        <p:tgtEl>
                                          <p:spTgt spid="2543"/>
                                        </p:tgtEl>
                                        <p:attrNameLst>
                                          <p:attrName>style.visibility</p:attrName>
                                        </p:attrNameLst>
                                      </p:cBhvr>
                                      <p:to>
                                        <p:strVal val="visible"/>
                                      </p:to>
                                    </p:set>
                                    <p:animEffect filter="fade" transition="in">
                                      <p:cBhvr>
                                        <p:cTn dur="1000"/>
                                        <p:tgtEl>
                                          <p:spTgt spid="2543"/>
                                        </p:tgtEl>
                                      </p:cBhvr>
                                    </p:animEffect>
                                  </p:childTnLst>
                                </p:cTn>
                              </p:par>
                              <p:par>
                                <p:cTn fill="hold" nodeType="withEffect" presetClass="entr" presetID="10" presetSubtype="0">
                                  <p:stCondLst>
                                    <p:cond delay="0"/>
                                  </p:stCondLst>
                                  <p:childTnLst>
                                    <p:set>
                                      <p:cBhvr>
                                        <p:cTn dur="1" fill="hold">
                                          <p:stCondLst>
                                            <p:cond delay="0"/>
                                          </p:stCondLst>
                                        </p:cTn>
                                        <p:tgtEl>
                                          <p:spTgt spid="2544"/>
                                        </p:tgtEl>
                                        <p:attrNameLst>
                                          <p:attrName>style.visibility</p:attrName>
                                        </p:attrNameLst>
                                      </p:cBhvr>
                                      <p:to>
                                        <p:strVal val="visible"/>
                                      </p:to>
                                    </p:set>
                                    <p:animEffect filter="fade" transition="in">
                                      <p:cBhvr>
                                        <p:cTn dur="1000"/>
                                        <p:tgtEl>
                                          <p:spTgt spid="2544"/>
                                        </p:tgtEl>
                                      </p:cBhvr>
                                    </p:animEffect>
                                  </p:childTnLst>
                                </p:cTn>
                              </p:par>
                              <p:par>
                                <p:cTn fill="hold" nodeType="withEffect" presetClass="entr" presetID="10" presetSubtype="0">
                                  <p:stCondLst>
                                    <p:cond delay="0"/>
                                  </p:stCondLst>
                                  <p:childTnLst>
                                    <p:set>
                                      <p:cBhvr>
                                        <p:cTn dur="1" fill="hold">
                                          <p:stCondLst>
                                            <p:cond delay="0"/>
                                          </p:stCondLst>
                                        </p:cTn>
                                        <p:tgtEl>
                                          <p:spTgt spid="2545"/>
                                        </p:tgtEl>
                                        <p:attrNameLst>
                                          <p:attrName>style.visibility</p:attrName>
                                        </p:attrNameLst>
                                      </p:cBhvr>
                                      <p:to>
                                        <p:strVal val="visible"/>
                                      </p:to>
                                    </p:set>
                                    <p:animEffect filter="fade" transition="in">
                                      <p:cBhvr>
                                        <p:cTn dur="1000"/>
                                        <p:tgtEl>
                                          <p:spTgt spid="2545"/>
                                        </p:tgtEl>
                                      </p:cBhvr>
                                    </p:animEffect>
                                  </p:childTnLst>
                                </p:cTn>
                              </p:par>
                              <p:par>
                                <p:cTn fill="hold" nodeType="withEffect" presetClass="entr" presetID="10" presetSubtype="0">
                                  <p:stCondLst>
                                    <p:cond delay="0"/>
                                  </p:stCondLst>
                                  <p:childTnLst>
                                    <p:set>
                                      <p:cBhvr>
                                        <p:cTn dur="1" fill="hold">
                                          <p:stCondLst>
                                            <p:cond delay="0"/>
                                          </p:stCondLst>
                                        </p:cTn>
                                        <p:tgtEl>
                                          <p:spTgt spid="2546"/>
                                        </p:tgtEl>
                                        <p:attrNameLst>
                                          <p:attrName>style.visibility</p:attrName>
                                        </p:attrNameLst>
                                      </p:cBhvr>
                                      <p:to>
                                        <p:strVal val="visible"/>
                                      </p:to>
                                    </p:set>
                                    <p:animEffect filter="fade" transition="in">
                                      <p:cBhvr>
                                        <p:cTn dur="1000"/>
                                        <p:tgtEl>
                                          <p:spTgt spid="2546"/>
                                        </p:tgtEl>
                                      </p:cBhvr>
                                    </p:animEffect>
                                  </p:childTnLst>
                                </p:cTn>
                              </p:par>
                              <p:par>
                                <p:cTn fill="hold" nodeType="withEffect" presetClass="entr" presetID="10" presetSubtype="0">
                                  <p:stCondLst>
                                    <p:cond delay="0"/>
                                  </p:stCondLst>
                                  <p:childTnLst>
                                    <p:set>
                                      <p:cBhvr>
                                        <p:cTn dur="1" fill="hold">
                                          <p:stCondLst>
                                            <p:cond delay="0"/>
                                          </p:stCondLst>
                                        </p:cTn>
                                        <p:tgtEl>
                                          <p:spTgt spid="2547"/>
                                        </p:tgtEl>
                                        <p:attrNameLst>
                                          <p:attrName>style.visibility</p:attrName>
                                        </p:attrNameLst>
                                      </p:cBhvr>
                                      <p:to>
                                        <p:strVal val="visible"/>
                                      </p:to>
                                    </p:set>
                                    <p:animEffect filter="fade" transition="in">
                                      <p:cBhvr>
                                        <p:cTn dur="1000"/>
                                        <p:tgtEl>
                                          <p:spTgt spid="2547"/>
                                        </p:tgtEl>
                                      </p:cBhvr>
                                    </p:animEffect>
                                  </p:childTnLst>
                                </p:cTn>
                              </p:par>
                              <p:par>
                                <p:cTn fill="hold" nodeType="withEffect" presetClass="entr" presetID="10" presetSubtype="0">
                                  <p:stCondLst>
                                    <p:cond delay="0"/>
                                  </p:stCondLst>
                                  <p:childTnLst>
                                    <p:set>
                                      <p:cBhvr>
                                        <p:cTn dur="1" fill="hold">
                                          <p:stCondLst>
                                            <p:cond delay="0"/>
                                          </p:stCondLst>
                                        </p:cTn>
                                        <p:tgtEl>
                                          <p:spTgt spid="2548"/>
                                        </p:tgtEl>
                                        <p:attrNameLst>
                                          <p:attrName>style.visibility</p:attrName>
                                        </p:attrNameLst>
                                      </p:cBhvr>
                                      <p:to>
                                        <p:strVal val="visible"/>
                                      </p:to>
                                    </p:set>
                                    <p:animEffect filter="fade" transition="in">
                                      <p:cBhvr>
                                        <p:cTn dur="1000"/>
                                        <p:tgtEl>
                                          <p:spTgt spid="2548"/>
                                        </p:tgtEl>
                                      </p:cBhvr>
                                    </p:animEffect>
                                  </p:childTnLst>
                                </p:cTn>
                              </p:par>
                              <p:par>
                                <p:cTn fill="hold" nodeType="withEffect" presetClass="entr" presetID="10" presetSubtype="0">
                                  <p:stCondLst>
                                    <p:cond delay="0"/>
                                  </p:stCondLst>
                                  <p:childTnLst>
                                    <p:set>
                                      <p:cBhvr>
                                        <p:cTn dur="1" fill="hold">
                                          <p:stCondLst>
                                            <p:cond delay="0"/>
                                          </p:stCondLst>
                                        </p:cTn>
                                        <p:tgtEl>
                                          <p:spTgt spid="2549"/>
                                        </p:tgtEl>
                                        <p:attrNameLst>
                                          <p:attrName>style.visibility</p:attrName>
                                        </p:attrNameLst>
                                      </p:cBhvr>
                                      <p:to>
                                        <p:strVal val="visible"/>
                                      </p:to>
                                    </p:set>
                                    <p:animEffect filter="fade" transition="in">
                                      <p:cBhvr>
                                        <p:cTn dur="1000"/>
                                        <p:tgtEl>
                                          <p:spTgt spid="2549"/>
                                        </p:tgtEl>
                                      </p:cBhvr>
                                    </p:animEffect>
                                  </p:childTnLst>
                                </p:cTn>
                              </p:par>
                              <p:par>
                                <p:cTn fill="hold" nodeType="withEffect" presetClass="entr" presetID="10" presetSubtype="0">
                                  <p:stCondLst>
                                    <p:cond delay="0"/>
                                  </p:stCondLst>
                                  <p:childTnLst>
                                    <p:set>
                                      <p:cBhvr>
                                        <p:cTn dur="1" fill="hold">
                                          <p:stCondLst>
                                            <p:cond delay="0"/>
                                          </p:stCondLst>
                                        </p:cTn>
                                        <p:tgtEl>
                                          <p:spTgt spid="2550"/>
                                        </p:tgtEl>
                                        <p:attrNameLst>
                                          <p:attrName>style.visibility</p:attrName>
                                        </p:attrNameLst>
                                      </p:cBhvr>
                                      <p:to>
                                        <p:strVal val="visible"/>
                                      </p:to>
                                    </p:set>
                                    <p:animEffect filter="fade" transition="in">
                                      <p:cBhvr>
                                        <p:cTn dur="1000"/>
                                        <p:tgtEl>
                                          <p:spTgt spid="2550"/>
                                        </p:tgtEl>
                                      </p:cBhvr>
                                    </p:animEffect>
                                  </p:childTnLst>
                                </p:cTn>
                              </p:par>
                              <p:par>
                                <p:cTn fill="hold" nodeType="withEffect" presetClass="entr" presetID="10" presetSubtype="0">
                                  <p:stCondLst>
                                    <p:cond delay="0"/>
                                  </p:stCondLst>
                                  <p:childTnLst>
                                    <p:set>
                                      <p:cBhvr>
                                        <p:cTn dur="1" fill="hold">
                                          <p:stCondLst>
                                            <p:cond delay="0"/>
                                          </p:stCondLst>
                                        </p:cTn>
                                        <p:tgtEl>
                                          <p:spTgt spid="2551"/>
                                        </p:tgtEl>
                                        <p:attrNameLst>
                                          <p:attrName>style.visibility</p:attrName>
                                        </p:attrNameLst>
                                      </p:cBhvr>
                                      <p:to>
                                        <p:strVal val="visible"/>
                                      </p:to>
                                    </p:set>
                                    <p:animEffect filter="fade" transition="in">
                                      <p:cBhvr>
                                        <p:cTn dur="1000"/>
                                        <p:tgtEl>
                                          <p:spTgt spid="2551"/>
                                        </p:tgtEl>
                                      </p:cBhvr>
                                    </p:animEffect>
                                  </p:childTnLst>
                                </p:cTn>
                              </p:par>
                              <p:par>
                                <p:cTn fill="hold" nodeType="withEffect" presetClass="entr" presetID="10" presetSubtype="0">
                                  <p:stCondLst>
                                    <p:cond delay="0"/>
                                  </p:stCondLst>
                                  <p:childTnLst>
                                    <p:set>
                                      <p:cBhvr>
                                        <p:cTn dur="1" fill="hold">
                                          <p:stCondLst>
                                            <p:cond delay="0"/>
                                          </p:stCondLst>
                                        </p:cTn>
                                        <p:tgtEl>
                                          <p:spTgt spid="2552"/>
                                        </p:tgtEl>
                                        <p:attrNameLst>
                                          <p:attrName>style.visibility</p:attrName>
                                        </p:attrNameLst>
                                      </p:cBhvr>
                                      <p:to>
                                        <p:strVal val="visible"/>
                                      </p:to>
                                    </p:set>
                                    <p:animEffect filter="fade" transition="in">
                                      <p:cBhvr>
                                        <p:cTn dur="1000"/>
                                        <p:tgtEl>
                                          <p:spTgt spid="2552"/>
                                        </p:tgtEl>
                                      </p:cBhvr>
                                    </p:animEffect>
                                  </p:childTnLst>
                                </p:cTn>
                              </p:par>
                              <p:par>
                                <p:cTn fill="hold" nodeType="withEffect" presetClass="entr" presetID="10" presetSubtype="0">
                                  <p:stCondLst>
                                    <p:cond delay="0"/>
                                  </p:stCondLst>
                                  <p:childTnLst>
                                    <p:set>
                                      <p:cBhvr>
                                        <p:cTn dur="1" fill="hold">
                                          <p:stCondLst>
                                            <p:cond delay="0"/>
                                          </p:stCondLst>
                                        </p:cTn>
                                        <p:tgtEl>
                                          <p:spTgt spid="2553"/>
                                        </p:tgtEl>
                                        <p:attrNameLst>
                                          <p:attrName>style.visibility</p:attrName>
                                        </p:attrNameLst>
                                      </p:cBhvr>
                                      <p:to>
                                        <p:strVal val="visible"/>
                                      </p:to>
                                    </p:set>
                                    <p:animEffect filter="fade" transition="in">
                                      <p:cBhvr>
                                        <p:cTn dur="1000"/>
                                        <p:tgtEl>
                                          <p:spTgt spid="2553"/>
                                        </p:tgtEl>
                                      </p:cBhvr>
                                    </p:animEffect>
                                  </p:childTnLst>
                                </p:cTn>
                              </p:par>
                              <p:par>
                                <p:cTn fill="hold" nodeType="withEffect" presetClass="entr" presetID="10" presetSubtype="0">
                                  <p:stCondLst>
                                    <p:cond delay="0"/>
                                  </p:stCondLst>
                                  <p:childTnLst>
                                    <p:set>
                                      <p:cBhvr>
                                        <p:cTn dur="1" fill="hold">
                                          <p:stCondLst>
                                            <p:cond delay="0"/>
                                          </p:stCondLst>
                                        </p:cTn>
                                        <p:tgtEl>
                                          <p:spTgt spid="2554"/>
                                        </p:tgtEl>
                                        <p:attrNameLst>
                                          <p:attrName>style.visibility</p:attrName>
                                        </p:attrNameLst>
                                      </p:cBhvr>
                                      <p:to>
                                        <p:strVal val="visible"/>
                                      </p:to>
                                    </p:set>
                                    <p:animEffect filter="fade" transition="in">
                                      <p:cBhvr>
                                        <p:cTn dur="1000"/>
                                        <p:tgtEl>
                                          <p:spTgt spid="2554"/>
                                        </p:tgtEl>
                                      </p:cBhvr>
                                    </p:animEffect>
                                  </p:childTnLst>
                                </p:cTn>
                              </p:par>
                              <p:par>
                                <p:cTn fill="hold" nodeType="withEffect" presetClass="entr" presetID="10" presetSubtype="0">
                                  <p:stCondLst>
                                    <p:cond delay="0"/>
                                  </p:stCondLst>
                                  <p:childTnLst>
                                    <p:set>
                                      <p:cBhvr>
                                        <p:cTn dur="1" fill="hold">
                                          <p:stCondLst>
                                            <p:cond delay="0"/>
                                          </p:stCondLst>
                                        </p:cTn>
                                        <p:tgtEl>
                                          <p:spTgt spid="2555"/>
                                        </p:tgtEl>
                                        <p:attrNameLst>
                                          <p:attrName>style.visibility</p:attrName>
                                        </p:attrNameLst>
                                      </p:cBhvr>
                                      <p:to>
                                        <p:strVal val="visible"/>
                                      </p:to>
                                    </p:set>
                                    <p:animEffect filter="fade" transition="in">
                                      <p:cBhvr>
                                        <p:cTn dur="1000"/>
                                        <p:tgtEl>
                                          <p:spTgt spid="2555"/>
                                        </p:tgtEl>
                                      </p:cBhvr>
                                    </p:animEffect>
                                  </p:childTnLst>
                                </p:cTn>
                              </p:par>
                              <p:par>
                                <p:cTn fill="hold" nodeType="withEffect" presetClass="entr" presetID="10" presetSubtype="0">
                                  <p:stCondLst>
                                    <p:cond delay="0"/>
                                  </p:stCondLst>
                                  <p:childTnLst>
                                    <p:set>
                                      <p:cBhvr>
                                        <p:cTn dur="1" fill="hold">
                                          <p:stCondLst>
                                            <p:cond delay="0"/>
                                          </p:stCondLst>
                                        </p:cTn>
                                        <p:tgtEl>
                                          <p:spTgt spid="2556"/>
                                        </p:tgtEl>
                                        <p:attrNameLst>
                                          <p:attrName>style.visibility</p:attrName>
                                        </p:attrNameLst>
                                      </p:cBhvr>
                                      <p:to>
                                        <p:strVal val="visible"/>
                                      </p:to>
                                    </p:set>
                                    <p:animEffect filter="fade" transition="in">
                                      <p:cBhvr>
                                        <p:cTn dur="1000"/>
                                        <p:tgtEl>
                                          <p:spTgt spid="2556"/>
                                        </p:tgtEl>
                                      </p:cBhvr>
                                    </p:animEffect>
                                  </p:childTnLst>
                                </p:cTn>
                              </p:par>
                              <p:par>
                                <p:cTn fill="hold" nodeType="withEffect" presetClass="entr" presetID="10" presetSubtype="0">
                                  <p:stCondLst>
                                    <p:cond delay="0"/>
                                  </p:stCondLst>
                                  <p:childTnLst>
                                    <p:set>
                                      <p:cBhvr>
                                        <p:cTn dur="1" fill="hold">
                                          <p:stCondLst>
                                            <p:cond delay="0"/>
                                          </p:stCondLst>
                                        </p:cTn>
                                        <p:tgtEl>
                                          <p:spTgt spid="2557"/>
                                        </p:tgtEl>
                                        <p:attrNameLst>
                                          <p:attrName>style.visibility</p:attrName>
                                        </p:attrNameLst>
                                      </p:cBhvr>
                                      <p:to>
                                        <p:strVal val="visible"/>
                                      </p:to>
                                    </p:set>
                                    <p:animEffect filter="fade" transition="in">
                                      <p:cBhvr>
                                        <p:cTn dur="1000"/>
                                        <p:tgtEl>
                                          <p:spTgt spid="2557"/>
                                        </p:tgtEl>
                                      </p:cBhvr>
                                    </p:animEffect>
                                  </p:childTnLst>
                                </p:cTn>
                              </p:par>
                              <p:par>
                                <p:cTn fill="hold" nodeType="withEffect" presetClass="entr" presetID="10" presetSubtype="0">
                                  <p:stCondLst>
                                    <p:cond delay="0"/>
                                  </p:stCondLst>
                                  <p:childTnLst>
                                    <p:set>
                                      <p:cBhvr>
                                        <p:cTn dur="1" fill="hold">
                                          <p:stCondLst>
                                            <p:cond delay="0"/>
                                          </p:stCondLst>
                                        </p:cTn>
                                        <p:tgtEl>
                                          <p:spTgt spid="2558"/>
                                        </p:tgtEl>
                                        <p:attrNameLst>
                                          <p:attrName>style.visibility</p:attrName>
                                        </p:attrNameLst>
                                      </p:cBhvr>
                                      <p:to>
                                        <p:strVal val="visible"/>
                                      </p:to>
                                    </p:set>
                                    <p:animEffect filter="fade" transition="in">
                                      <p:cBhvr>
                                        <p:cTn dur="1000"/>
                                        <p:tgtEl>
                                          <p:spTgt spid="2558"/>
                                        </p:tgtEl>
                                      </p:cBhvr>
                                    </p:animEffect>
                                  </p:childTnLst>
                                </p:cTn>
                              </p:par>
                              <p:par>
                                <p:cTn fill="hold" nodeType="withEffect" presetClass="entr" presetID="10" presetSubtype="0">
                                  <p:stCondLst>
                                    <p:cond delay="0"/>
                                  </p:stCondLst>
                                  <p:childTnLst>
                                    <p:set>
                                      <p:cBhvr>
                                        <p:cTn dur="1" fill="hold">
                                          <p:stCondLst>
                                            <p:cond delay="0"/>
                                          </p:stCondLst>
                                        </p:cTn>
                                        <p:tgtEl>
                                          <p:spTgt spid="2559"/>
                                        </p:tgtEl>
                                        <p:attrNameLst>
                                          <p:attrName>style.visibility</p:attrName>
                                        </p:attrNameLst>
                                      </p:cBhvr>
                                      <p:to>
                                        <p:strVal val="visible"/>
                                      </p:to>
                                    </p:set>
                                    <p:animEffect filter="fade" transition="in">
                                      <p:cBhvr>
                                        <p:cTn dur="1000"/>
                                        <p:tgtEl>
                                          <p:spTgt spid="2559"/>
                                        </p:tgtEl>
                                      </p:cBhvr>
                                    </p:animEffect>
                                  </p:childTnLst>
                                </p:cTn>
                              </p:par>
                              <p:par>
                                <p:cTn fill="hold" nodeType="withEffect" presetClass="entr" presetID="10" presetSubtype="0">
                                  <p:stCondLst>
                                    <p:cond delay="0"/>
                                  </p:stCondLst>
                                  <p:childTnLst>
                                    <p:set>
                                      <p:cBhvr>
                                        <p:cTn dur="1" fill="hold">
                                          <p:stCondLst>
                                            <p:cond delay="0"/>
                                          </p:stCondLst>
                                        </p:cTn>
                                        <p:tgtEl>
                                          <p:spTgt spid="2560"/>
                                        </p:tgtEl>
                                        <p:attrNameLst>
                                          <p:attrName>style.visibility</p:attrName>
                                        </p:attrNameLst>
                                      </p:cBhvr>
                                      <p:to>
                                        <p:strVal val="visible"/>
                                      </p:to>
                                    </p:set>
                                    <p:animEffect filter="fade" transition="in">
                                      <p:cBhvr>
                                        <p:cTn dur="1000"/>
                                        <p:tgtEl>
                                          <p:spTgt spid="2560"/>
                                        </p:tgtEl>
                                      </p:cBhvr>
                                    </p:animEffect>
                                  </p:childTnLst>
                                </p:cTn>
                              </p:par>
                              <p:par>
                                <p:cTn fill="hold" nodeType="withEffect" presetClass="entr" presetID="10" presetSubtype="0">
                                  <p:stCondLst>
                                    <p:cond delay="0"/>
                                  </p:stCondLst>
                                  <p:childTnLst>
                                    <p:set>
                                      <p:cBhvr>
                                        <p:cTn dur="1" fill="hold">
                                          <p:stCondLst>
                                            <p:cond delay="0"/>
                                          </p:stCondLst>
                                        </p:cTn>
                                        <p:tgtEl>
                                          <p:spTgt spid="2561"/>
                                        </p:tgtEl>
                                        <p:attrNameLst>
                                          <p:attrName>style.visibility</p:attrName>
                                        </p:attrNameLst>
                                      </p:cBhvr>
                                      <p:to>
                                        <p:strVal val="visible"/>
                                      </p:to>
                                    </p:set>
                                    <p:animEffect filter="fade" transition="in">
                                      <p:cBhvr>
                                        <p:cTn dur="1000"/>
                                        <p:tgtEl>
                                          <p:spTgt spid="2561"/>
                                        </p:tgtEl>
                                      </p:cBhvr>
                                    </p:animEffect>
                                  </p:childTnLst>
                                </p:cTn>
                              </p:par>
                              <p:par>
                                <p:cTn fill="hold" nodeType="withEffect" presetClass="entr" presetID="10" presetSubtype="0">
                                  <p:stCondLst>
                                    <p:cond delay="0"/>
                                  </p:stCondLst>
                                  <p:childTnLst>
                                    <p:set>
                                      <p:cBhvr>
                                        <p:cTn dur="1" fill="hold">
                                          <p:stCondLst>
                                            <p:cond delay="0"/>
                                          </p:stCondLst>
                                        </p:cTn>
                                        <p:tgtEl>
                                          <p:spTgt spid="2562"/>
                                        </p:tgtEl>
                                        <p:attrNameLst>
                                          <p:attrName>style.visibility</p:attrName>
                                        </p:attrNameLst>
                                      </p:cBhvr>
                                      <p:to>
                                        <p:strVal val="visible"/>
                                      </p:to>
                                    </p:set>
                                    <p:animEffect filter="fade" transition="in">
                                      <p:cBhvr>
                                        <p:cTn dur="1000"/>
                                        <p:tgtEl>
                                          <p:spTgt spid="2562"/>
                                        </p:tgtEl>
                                      </p:cBhvr>
                                    </p:animEffect>
                                  </p:childTnLst>
                                </p:cTn>
                              </p:par>
                              <p:par>
                                <p:cTn fill="hold" nodeType="withEffect" presetClass="entr" presetID="10" presetSubtype="0">
                                  <p:stCondLst>
                                    <p:cond delay="0"/>
                                  </p:stCondLst>
                                  <p:childTnLst>
                                    <p:set>
                                      <p:cBhvr>
                                        <p:cTn dur="1" fill="hold">
                                          <p:stCondLst>
                                            <p:cond delay="0"/>
                                          </p:stCondLst>
                                        </p:cTn>
                                        <p:tgtEl>
                                          <p:spTgt spid="2563"/>
                                        </p:tgtEl>
                                        <p:attrNameLst>
                                          <p:attrName>style.visibility</p:attrName>
                                        </p:attrNameLst>
                                      </p:cBhvr>
                                      <p:to>
                                        <p:strVal val="visible"/>
                                      </p:to>
                                    </p:set>
                                    <p:animEffect filter="fade" transition="in">
                                      <p:cBhvr>
                                        <p:cTn dur="1000"/>
                                        <p:tgtEl>
                                          <p:spTgt spid="2563"/>
                                        </p:tgtEl>
                                      </p:cBhvr>
                                    </p:animEffect>
                                  </p:childTnLst>
                                </p:cTn>
                              </p:par>
                              <p:par>
                                <p:cTn fill="hold" nodeType="withEffect" presetClass="entr" presetID="10" presetSubtype="0">
                                  <p:stCondLst>
                                    <p:cond delay="0"/>
                                  </p:stCondLst>
                                  <p:childTnLst>
                                    <p:set>
                                      <p:cBhvr>
                                        <p:cTn dur="1" fill="hold">
                                          <p:stCondLst>
                                            <p:cond delay="0"/>
                                          </p:stCondLst>
                                        </p:cTn>
                                        <p:tgtEl>
                                          <p:spTgt spid="2564"/>
                                        </p:tgtEl>
                                        <p:attrNameLst>
                                          <p:attrName>style.visibility</p:attrName>
                                        </p:attrNameLst>
                                      </p:cBhvr>
                                      <p:to>
                                        <p:strVal val="visible"/>
                                      </p:to>
                                    </p:set>
                                    <p:animEffect filter="fade" transition="in">
                                      <p:cBhvr>
                                        <p:cTn dur="1000"/>
                                        <p:tgtEl>
                                          <p:spTgt spid="2564"/>
                                        </p:tgtEl>
                                      </p:cBhvr>
                                    </p:animEffect>
                                  </p:childTnLst>
                                </p:cTn>
                              </p:par>
                              <p:par>
                                <p:cTn fill="hold" nodeType="withEffect" presetClass="entr" presetID="10" presetSubtype="0">
                                  <p:stCondLst>
                                    <p:cond delay="0"/>
                                  </p:stCondLst>
                                  <p:childTnLst>
                                    <p:set>
                                      <p:cBhvr>
                                        <p:cTn dur="1" fill="hold">
                                          <p:stCondLst>
                                            <p:cond delay="0"/>
                                          </p:stCondLst>
                                        </p:cTn>
                                        <p:tgtEl>
                                          <p:spTgt spid="2565"/>
                                        </p:tgtEl>
                                        <p:attrNameLst>
                                          <p:attrName>style.visibility</p:attrName>
                                        </p:attrNameLst>
                                      </p:cBhvr>
                                      <p:to>
                                        <p:strVal val="visible"/>
                                      </p:to>
                                    </p:set>
                                    <p:animEffect filter="fade" transition="in">
                                      <p:cBhvr>
                                        <p:cTn dur="1000"/>
                                        <p:tgtEl>
                                          <p:spTgt spid="2565"/>
                                        </p:tgtEl>
                                      </p:cBhvr>
                                    </p:animEffect>
                                  </p:childTnLst>
                                </p:cTn>
                              </p:par>
                              <p:par>
                                <p:cTn fill="hold" nodeType="withEffect" presetClass="entr" presetID="10" presetSubtype="0">
                                  <p:stCondLst>
                                    <p:cond delay="0"/>
                                  </p:stCondLst>
                                  <p:childTnLst>
                                    <p:set>
                                      <p:cBhvr>
                                        <p:cTn dur="1" fill="hold">
                                          <p:stCondLst>
                                            <p:cond delay="0"/>
                                          </p:stCondLst>
                                        </p:cTn>
                                        <p:tgtEl>
                                          <p:spTgt spid="2566"/>
                                        </p:tgtEl>
                                        <p:attrNameLst>
                                          <p:attrName>style.visibility</p:attrName>
                                        </p:attrNameLst>
                                      </p:cBhvr>
                                      <p:to>
                                        <p:strVal val="visible"/>
                                      </p:to>
                                    </p:set>
                                    <p:animEffect filter="fade" transition="in">
                                      <p:cBhvr>
                                        <p:cTn dur="1000"/>
                                        <p:tgtEl>
                                          <p:spTgt spid="2566"/>
                                        </p:tgtEl>
                                      </p:cBhvr>
                                    </p:animEffect>
                                  </p:childTnLst>
                                </p:cTn>
                              </p:par>
                              <p:par>
                                <p:cTn fill="hold" nodeType="withEffect" presetClass="entr" presetID="10" presetSubtype="0">
                                  <p:stCondLst>
                                    <p:cond delay="0"/>
                                  </p:stCondLst>
                                  <p:childTnLst>
                                    <p:set>
                                      <p:cBhvr>
                                        <p:cTn dur="1" fill="hold">
                                          <p:stCondLst>
                                            <p:cond delay="0"/>
                                          </p:stCondLst>
                                        </p:cTn>
                                        <p:tgtEl>
                                          <p:spTgt spid="2567"/>
                                        </p:tgtEl>
                                        <p:attrNameLst>
                                          <p:attrName>style.visibility</p:attrName>
                                        </p:attrNameLst>
                                      </p:cBhvr>
                                      <p:to>
                                        <p:strVal val="visible"/>
                                      </p:to>
                                    </p:set>
                                    <p:animEffect filter="fade" transition="in">
                                      <p:cBhvr>
                                        <p:cTn dur="1000"/>
                                        <p:tgtEl>
                                          <p:spTgt spid="2567"/>
                                        </p:tgtEl>
                                      </p:cBhvr>
                                    </p:animEffect>
                                  </p:childTnLst>
                                </p:cTn>
                              </p:par>
                              <p:par>
                                <p:cTn fill="hold" nodeType="withEffect" presetClass="entr" presetID="10" presetSubtype="0">
                                  <p:stCondLst>
                                    <p:cond delay="0"/>
                                  </p:stCondLst>
                                  <p:childTnLst>
                                    <p:set>
                                      <p:cBhvr>
                                        <p:cTn dur="1" fill="hold">
                                          <p:stCondLst>
                                            <p:cond delay="0"/>
                                          </p:stCondLst>
                                        </p:cTn>
                                        <p:tgtEl>
                                          <p:spTgt spid="2568"/>
                                        </p:tgtEl>
                                        <p:attrNameLst>
                                          <p:attrName>style.visibility</p:attrName>
                                        </p:attrNameLst>
                                      </p:cBhvr>
                                      <p:to>
                                        <p:strVal val="visible"/>
                                      </p:to>
                                    </p:set>
                                    <p:animEffect filter="fade" transition="in">
                                      <p:cBhvr>
                                        <p:cTn dur="1000"/>
                                        <p:tgtEl>
                                          <p:spTgt spid="2568"/>
                                        </p:tgtEl>
                                      </p:cBhvr>
                                    </p:animEffect>
                                  </p:childTnLst>
                                </p:cTn>
                              </p:par>
                              <p:par>
                                <p:cTn fill="hold" nodeType="withEffect" presetClass="entr" presetID="10" presetSubtype="0">
                                  <p:stCondLst>
                                    <p:cond delay="0"/>
                                  </p:stCondLst>
                                  <p:childTnLst>
                                    <p:set>
                                      <p:cBhvr>
                                        <p:cTn dur="1" fill="hold">
                                          <p:stCondLst>
                                            <p:cond delay="0"/>
                                          </p:stCondLst>
                                        </p:cTn>
                                        <p:tgtEl>
                                          <p:spTgt spid="2569"/>
                                        </p:tgtEl>
                                        <p:attrNameLst>
                                          <p:attrName>style.visibility</p:attrName>
                                        </p:attrNameLst>
                                      </p:cBhvr>
                                      <p:to>
                                        <p:strVal val="visible"/>
                                      </p:to>
                                    </p:set>
                                    <p:animEffect filter="fade" transition="in">
                                      <p:cBhvr>
                                        <p:cTn dur="1000"/>
                                        <p:tgtEl>
                                          <p:spTgt spid="2569"/>
                                        </p:tgtEl>
                                      </p:cBhvr>
                                    </p:animEffect>
                                  </p:childTnLst>
                                </p:cTn>
                              </p:par>
                              <p:par>
                                <p:cTn fill="hold" nodeType="withEffect" presetClass="entr" presetID="10" presetSubtype="0">
                                  <p:stCondLst>
                                    <p:cond delay="0"/>
                                  </p:stCondLst>
                                  <p:childTnLst>
                                    <p:set>
                                      <p:cBhvr>
                                        <p:cTn dur="1" fill="hold">
                                          <p:stCondLst>
                                            <p:cond delay="0"/>
                                          </p:stCondLst>
                                        </p:cTn>
                                        <p:tgtEl>
                                          <p:spTgt spid="2570"/>
                                        </p:tgtEl>
                                        <p:attrNameLst>
                                          <p:attrName>style.visibility</p:attrName>
                                        </p:attrNameLst>
                                      </p:cBhvr>
                                      <p:to>
                                        <p:strVal val="visible"/>
                                      </p:to>
                                    </p:set>
                                    <p:animEffect filter="fade" transition="in">
                                      <p:cBhvr>
                                        <p:cTn dur="1000"/>
                                        <p:tgtEl>
                                          <p:spTgt spid="2570"/>
                                        </p:tgtEl>
                                      </p:cBhvr>
                                    </p:animEffect>
                                  </p:childTnLst>
                                </p:cTn>
                              </p:par>
                              <p:par>
                                <p:cTn fill="hold" nodeType="withEffect" presetClass="entr" presetID="10" presetSubtype="0">
                                  <p:stCondLst>
                                    <p:cond delay="0"/>
                                  </p:stCondLst>
                                  <p:childTnLst>
                                    <p:set>
                                      <p:cBhvr>
                                        <p:cTn dur="1" fill="hold">
                                          <p:stCondLst>
                                            <p:cond delay="0"/>
                                          </p:stCondLst>
                                        </p:cTn>
                                        <p:tgtEl>
                                          <p:spTgt spid="2571"/>
                                        </p:tgtEl>
                                        <p:attrNameLst>
                                          <p:attrName>style.visibility</p:attrName>
                                        </p:attrNameLst>
                                      </p:cBhvr>
                                      <p:to>
                                        <p:strVal val="visible"/>
                                      </p:to>
                                    </p:set>
                                    <p:animEffect filter="fade" transition="in">
                                      <p:cBhvr>
                                        <p:cTn dur="1000"/>
                                        <p:tgtEl>
                                          <p:spTgt spid="2571"/>
                                        </p:tgtEl>
                                      </p:cBhvr>
                                    </p:animEffect>
                                  </p:childTnLst>
                                </p:cTn>
                              </p:par>
                              <p:par>
                                <p:cTn fill="hold" nodeType="withEffect" presetClass="entr" presetID="10" presetSubtype="0">
                                  <p:stCondLst>
                                    <p:cond delay="0"/>
                                  </p:stCondLst>
                                  <p:childTnLst>
                                    <p:set>
                                      <p:cBhvr>
                                        <p:cTn dur="1" fill="hold">
                                          <p:stCondLst>
                                            <p:cond delay="0"/>
                                          </p:stCondLst>
                                        </p:cTn>
                                        <p:tgtEl>
                                          <p:spTgt spid="2572"/>
                                        </p:tgtEl>
                                        <p:attrNameLst>
                                          <p:attrName>style.visibility</p:attrName>
                                        </p:attrNameLst>
                                      </p:cBhvr>
                                      <p:to>
                                        <p:strVal val="visible"/>
                                      </p:to>
                                    </p:set>
                                    <p:animEffect filter="fade" transition="in">
                                      <p:cBhvr>
                                        <p:cTn dur="1000"/>
                                        <p:tgtEl>
                                          <p:spTgt spid="2572"/>
                                        </p:tgtEl>
                                      </p:cBhvr>
                                    </p:animEffect>
                                  </p:childTnLst>
                                </p:cTn>
                              </p:par>
                              <p:par>
                                <p:cTn fill="hold" nodeType="withEffect" presetClass="entr" presetID="10" presetSubtype="0">
                                  <p:stCondLst>
                                    <p:cond delay="0"/>
                                  </p:stCondLst>
                                  <p:childTnLst>
                                    <p:set>
                                      <p:cBhvr>
                                        <p:cTn dur="1" fill="hold">
                                          <p:stCondLst>
                                            <p:cond delay="0"/>
                                          </p:stCondLst>
                                        </p:cTn>
                                        <p:tgtEl>
                                          <p:spTgt spid="2573"/>
                                        </p:tgtEl>
                                        <p:attrNameLst>
                                          <p:attrName>style.visibility</p:attrName>
                                        </p:attrNameLst>
                                      </p:cBhvr>
                                      <p:to>
                                        <p:strVal val="visible"/>
                                      </p:to>
                                    </p:set>
                                    <p:animEffect filter="fade" transition="in">
                                      <p:cBhvr>
                                        <p:cTn dur="1000"/>
                                        <p:tgtEl>
                                          <p:spTgt spid="2573"/>
                                        </p:tgtEl>
                                      </p:cBhvr>
                                    </p:animEffect>
                                  </p:childTnLst>
                                </p:cTn>
                              </p:par>
                              <p:par>
                                <p:cTn fill="hold" nodeType="withEffect" presetClass="entr" presetID="10" presetSubtype="0">
                                  <p:stCondLst>
                                    <p:cond delay="0"/>
                                  </p:stCondLst>
                                  <p:childTnLst>
                                    <p:set>
                                      <p:cBhvr>
                                        <p:cTn dur="1" fill="hold">
                                          <p:stCondLst>
                                            <p:cond delay="0"/>
                                          </p:stCondLst>
                                        </p:cTn>
                                        <p:tgtEl>
                                          <p:spTgt spid="2574"/>
                                        </p:tgtEl>
                                        <p:attrNameLst>
                                          <p:attrName>style.visibility</p:attrName>
                                        </p:attrNameLst>
                                      </p:cBhvr>
                                      <p:to>
                                        <p:strVal val="visible"/>
                                      </p:to>
                                    </p:set>
                                    <p:animEffect filter="fade" transition="in">
                                      <p:cBhvr>
                                        <p:cTn dur="1000"/>
                                        <p:tgtEl>
                                          <p:spTgt spid="2574"/>
                                        </p:tgtEl>
                                      </p:cBhvr>
                                    </p:animEffect>
                                  </p:childTnLst>
                                </p:cTn>
                              </p:par>
                              <p:par>
                                <p:cTn fill="hold" nodeType="withEffect" presetClass="entr" presetID="10" presetSubtype="0">
                                  <p:stCondLst>
                                    <p:cond delay="0"/>
                                  </p:stCondLst>
                                  <p:childTnLst>
                                    <p:set>
                                      <p:cBhvr>
                                        <p:cTn dur="1" fill="hold">
                                          <p:stCondLst>
                                            <p:cond delay="0"/>
                                          </p:stCondLst>
                                        </p:cTn>
                                        <p:tgtEl>
                                          <p:spTgt spid="2575"/>
                                        </p:tgtEl>
                                        <p:attrNameLst>
                                          <p:attrName>style.visibility</p:attrName>
                                        </p:attrNameLst>
                                      </p:cBhvr>
                                      <p:to>
                                        <p:strVal val="visible"/>
                                      </p:to>
                                    </p:set>
                                    <p:animEffect filter="fade" transition="in">
                                      <p:cBhvr>
                                        <p:cTn dur="1000"/>
                                        <p:tgtEl>
                                          <p:spTgt spid="2575"/>
                                        </p:tgtEl>
                                      </p:cBhvr>
                                    </p:animEffect>
                                  </p:childTnLst>
                                </p:cTn>
                              </p:par>
                              <p:par>
                                <p:cTn fill="hold" nodeType="withEffect" presetClass="entr" presetID="10" presetSubtype="0">
                                  <p:stCondLst>
                                    <p:cond delay="0"/>
                                  </p:stCondLst>
                                  <p:childTnLst>
                                    <p:set>
                                      <p:cBhvr>
                                        <p:cTn dur="1" fill="hold">
                                          <p:stCondLst>
                                            <p:cond delay="0"/>
                                          </p:stCondLst>
                                        </p:cTn>
                                        <p:tgtEl>
                                          <p:spTgt spid="2576"/>
                                        </p:tgtEl>
                                        <p:attrNameLst>
                                          <p:attrName>style.visibility</p:attrName>
                                        </p:attrNameLst>
                                      </p:cBhvr>
                                      <p:to>
                                        <p:strVal val="visible"/>
                                      </p:to>
                                    </p:set>
                                    <p:animEffect filter="fade" transition="in">
                                      <p:cBhvr>
                                        <p:cTn dur="1000"/>
                                        <p:tgtEl>
                                          <p:spTgt spid="2576"/>
                                        </p:tgtEl>
                                      </p:cBhvr>
                                    </p:animEffect>
                                  </p:childTnLst>
                                </p:cTn>
                              </p:par>
                              <p:par>
                                <p:cTn fill="hold" nodeType="withEffect" presetClass="entr" presetID="10" presetSubtype="0">
                                  <p:stCondLst>
                                    <p:cond delay="0"/>
                                  </p:stCondLst>
                                  <p:childTnLst>
                                    <p:set>
                                      <p:cBhvr>
                                        <p:cTn dur="1" fill="hold">
                                          <p:stCondLst>
                                            <p:cond delay="0"/>
                                          </p:stCondLst>
                                        </p:cTn>
                                        <p:tgtEl>
                                          <p:spTgt spid="2577"/>
                                        </p:tgtEl>
                                        <p:attrNameLst>
                                          <p:attrName>style.visibility</p:attrName>
                                        </p:attrNameLst>
                                      </p:cBhvr>
                                      <p:to>
                                        <p:strVal val="visible"/>
                                      </p:to>
                                    </p:set>
                                    <p:animEffect filter="fade" transition="in">
                                      <p:cBhvr>
                                        <p:cTn dur="1000"/>
                                        <p:tgtEl>
                                          <p:spTgt spid="2577"/>
                                        </p:tgtEl>
                                      </p:cBhvr>
                                    </p:animEffec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2578"/>
                                        </p:tgtEl>
                                        <p:attrNameLst>
                                          <p:attrName>style.visibility</p:attrName>
                                        </p:attrNameLst>
                                      </p:cBhvr>
                                      <p:to>
                                        <p:strVal val="visible"/>
                                      </p:to>
                                    </p:set>
                                    <p:anim calcmode="lin" valueType="num">
                                      <p:cBhvr additive="base">
                                        <p:cTn dur="1000"/>
                                        <p:tgtEl>
                                          <p:spTgt spid="257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82" name="Shape 2582"/>
        <p:cNvGrpSpPr/>
        <p:nvPr/>
      </p:nvGrpSpPr>
      <p:grpSpPr>
        <a:xfrm>
          <a:off x="0" y="0"/>
          <a:ext cx="0" cy="0"/>
          <a:chOff x="0" y="0"/>
          <a:chExt cx="0" cy="0"/>
        </a:xfrm>
      </p:grpSpPr>
      <p:sp>
        <p:nvSpPr>
          <p:cNvPr id="2583" name="Google Shape;2583;p148"/>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u="sng">
                <a:solidFill>
                  <a:srgbClr val="E09214"/>
                </a:solidFill>
                <a:latin typeface="Merriweather"/>
                <a:ea typeface="Merriweather"/>
                <a:cs typeface="Merriweather"/>
                <a:sym typeface="Merriweather"/>
              </a:rPr>
              <a:t>HDFS Write Architecture</a:t>
            </a:r>
            <a:endParaRPr b="1" u="sng">
              <a:solidFill>
                <a:srgbClr val="E09214"/>
              </a:solidFill>
              <a:latin typeface="Merriweather"/>
              <a:ea typeface="Merriweather"/>
              <a:cs typeface="Merriweather"/>
              <a:sym typeface="Merriweather"/>
            </a:endParaRPr>
          </a:p>
        </p:txBody>
      </p:sp>
      <p:pic>
        <p:nvPicPr>
          <p:cNvPr id="2584" name="Google Shape;2584;p148"/>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2585" name="Google Shape;2585;p148"/>
          <p:cNvSpPr txBox="1"/>
          <p:nvPr/>
        </p:nvSpPr>
        <p:spPr>
          <a:xfrm>
            <a:off x="122275" y="909125"/>
            <a:ext cx="7484400" cy="1349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2. </a:t>
            </a:r>
            <a:r>
              <a:rPr b="1" i="0" lang="en" sz="1700" u="none" cap="none" strike="noStrike">
                <a:solidFill>
                  <a:srgbClr val="000000"/>
                </a:solidFill>
                <a:latin typeface="Average"/>
                <a:ea typeface="Average"/>
                <a:cs typeface="Average"/>
                <a:sym typeface="Average"/>
              </a:rPr>
              <a:t>Data Streaming:</a:t>
            </a:r>
            <a:endParaRPr b="1" i="0" sz="17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1700"/>
              <a:buFont typeface="Arial"/>
              <a:buNone/>
            </a:pPr>
            <a:r>
              <a:rPr b="1" i="0" lang="en" sz="1700" u="none" cap="none" strike="noStrike">
                <a:solidFill>
                  <a:srgbClr val="000000"/>
                </a:solidFill>
                <a:latin typeface="Average"/>
                <a:ea typeface="Average"/>
                <a:cs typeface="Average"/>
                <a:sym typeface="Average"/>
              </a:rPr>
              <a:t>     </a:t>
            </a:r>
            <a:r>
              <a:rPr b="0" i="0" lang="en" sz="1700" u="none" cap="none" strike="noStrike">
                <a:solidFill>
                  <a:srgbClr val="000000"/>
                </a:solidFill>
                <a:latin typeface="Average"/>
                <a:ea typeface="Average"/>
                <a:cs typeface="Average"/>
                <a:sym typeface="Average"/>
              </a:rPr>
              <a:t>After creating pipeline client push data into pipeline, HDFS data is replicated based on replication factor</a:t>
            </a:r>
            <a:endParaRPr b="0" i="0" sz="17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Block A stores 3 Datanodes as replication factor is 3</a:t>
            </a:r>
            <a:endParaRPr b="0" i="0" sz="1700" u="none" cap="none" strike="noStrike">
              <a:solidFill>
                <a:srgbClr val="000000"/>
              </a:solidFill>
              <a:latin typeface="Average"/>
              <a:ea typeface="Average"/>
              <a:cs typeface="Average"/>
              <a:sym typeface="Average"/>
            </a:endParaRPr>
          </a:p>
        </p:txBody>
      </p:sp>
      <p:sp>
        <p:nvSpPr>
          <p:cNvPr id="2586" name="Google Shape;2586;p148"/>
          <p:cNvSpPr/>
          <p:nvPr/>
        </p:nvSpPr>
        <p:spPr>
          <a:xfrm>
            <a:off x="393800" y="3074700"/>
            <a:ext cx="1042800" cy="864600"/>
          </a:xfrm>
          <a:prstGeom prst="rect">
            <a:avLst/>
          </a:prstGeom>
          <a:solidFill>
            <a:srgbClr val="6D9EE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Client</a:t>
            </a:r>
            <a:endParaRPr b="0" i="0" sz="1400" u="none" cap="none" strike="noStrike">
              <a:solidFill>
                <a:srgbClr val="000000"/>
              </a:solidFill>
              <a:latin typeface="Arial"/>
              <a:ea typeface="Arial"/>
              <a:cs typeface="Arial"/>
              <a:sym typeface="Arial"/>
            </a:endParaRPr>
          </a:p>
        </p:txBody>
      </p:sp>
      <p:sp>
        <p:nvSpPr>
          <p:cNvPr id="2587" name="Google Shape;2587;p148"/>
          <p:cNvSpPr/>
          <p:nvPr/>
        </p:nvSpPr>
        <p:spPr>
          <a:xfrm>
            <a:off x="2870900" y="3161550"/>
            <a:ext cx="1249800" cy="690900"/>
          </a:xfrm>
          <a:prstGeom prst="rect">
            <a:avLst/>
          </a:prstGeom>
          <a:solidFill>
            <a:srgbClr val="D5A6B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Datanode 1</a:t>
            </a:r>
            <a:endParaRPr b="0" i="0" sz="1400" u="none" cap="none" strike="noStrike">
              <a:solidFill>
                <a:srgbClr val="000000"/>
              </a:solidFill>
              <a:latin typeface="Arial"/>
              <a:ea typeface="Arial"/>
              <a:cs typeface="Arial"/>
              <a:sym typeface="Arial"/>
            </a:endParaRPr>
          </a:p>
        </p:txBody>
      </p:sp>
      <p:sp>
        <p:nvSpPr>
          <p:cNvPr id="2588" name="Google Shape;2588;p148"/>
          <p:cNvSpPr/>
          <p:nvPr/>
        </p:nvSpPr>
        <p:spPr>
          <a:xfrm>
            <a:off x="4861000" y="2429700"/>
            <a:ext cx="1600500" cy="645000"/>
          </a:xfrm>
          <a:prstGeom prst="rect">
            <a:avLst/>
          </a:prstGeom>
          <a:solidFill>
            <a:srgbClr val="D5A6B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Datanode 4</a:t>
            </a:r>
            <a:endParaRPr b="0" i="0" sz="1400" u="none" cap="none" strike="noStrike">
              <a:solidFill>
                <a:srgbClr val="000000"/>
              </a:solidFill>
              <a:latin typeface="Arial"/>
              <a:ea typeface="Arial"/>
              <a:cs typeface="Arial"/>
              <a:sym typeface="Arial"/>
            </a:endParaRPr>
          </a:p>
        </p:txBody>
      </p:sp>
      <p:cxnSp>
        <p:nvCxnSpPr>
          <p:cNvPr id="2589" name="Google Shape;2589;p148"/>
          <p:cNvCxnSpPr/>
          <p:nvPr/>
        </p:nvCxnSpPr>
        <p:spPr>
          <a:xfrm>
            <a:off x="1436600" y="3354600"/>
            <a:ext cx="1434300" cy="0"/>
          </a:xfrm>
          <a:prstGeom prst="straightConnector1">
            <a:avLst/>
          </a:prstGeom>
          <a:noFill/>
          <a:ln cap="flat" cmpd="sng" w="19050">
            <a:solidFill>
              <a:srgbClr val="000000"/>
            </a:solidFill>
            <a:prstDash val="solid"/>
            <a:round/>
            <a:headEnd len="sm" w="sm" type="none"/>
            <a:tailEnd len="med" w="med" type="stealth"/>
          </a:ln>
        </p:spPr>
      </p:cxnSp>
      <p:sp>
        <p:nvSpPr>
          <p:cNvPr id="2590" name="Google Shape;2590;p148"/>
          <p:cNvSpPr/>
          <p:nvPr/>
        </p:nvSpPr>
        <p:spPr>
          <a:xfrm>
            <a:off x="4902875" y="3459100"/>
            <a:ext cx="1508400" cy="645000"/>
          </a:xfrm>
          <a:prstGeom prst="rect">
            <a:avLst/>
          </a:prstGeom>
          <a:solidFill>
            <a:srgbClr val="D5A6B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Datanode 6</a:t>
            </a:r>
            <a:endParaRPr b="0" i="0" sz="1400" u="none" cap="none" strike="noStrike">
              <a:solidFill>
                <a:srgbClr val="000000"/>
              </a:solidFill>
              <a:latin typeface="Arial"/>
              <a:ea typeface="Arial"/>
              <a:cs typeface="Arial"/>
              <a:sym typeface="Arial"/>
            </a:endParaRPr>
          </a:p>
        </p:txBody>
      </p:sp>
      <p:sp>
        <p:nvSpPr>
          <p:cNvPr id="2591" name="Google Shape;2591;p148"/>
          <p:cNvSpPr txBox="1"/>
          <p:nvPr/>
        </p:nvSpPr>
        <p:spPr>
          <a:xfrm>
            <a:off x="1436600" y="3035100"/>
            <a:ext cx="22122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00"/>
              <a:buFont typeface="Arial"/>
              <a:buNone/>
            </a:pPr>
            <a:r>
              <a:rPr b="0" i="0" lang="en" sz="1300" u="none" cap="none" strike="noStrike">
                <a:solidFill>
                  <a:srgbClr val="000000"/>
                </a:solidFill>
                <a:latin typeface="Average"/>
                <a:ea typeface="Average"/>
                <a:cs typeface="Average"/>
                <a:sym typeface="Average"/>
              </a:rPr>
              <a:t>Copy</a:t>
            </a:r>
            <a:endParaRPr b="0" i="0" sz="1300" u="none" cap="none" strike="noStrike">
              <a:solidFill>
                <a:srgbClr val="000000"/>
              </a:solidFill>
              <a:latin typeface="Average"/>
              <a:ea typeface="Average"/>
              <a:cs typeface="Average"/>
              <a:sym typeface="Average"/>
            </a:endParaRPr>
          </a:p>
        </p:txBody>
      </p:sp>
      <p:cxnSp>
        <p:nvCxnSpPr>
          <p:cNvPr id="2592" name="Google Shape;2592;p148"/>
          <p:cNvCxnSpPr>
            <a:stCxn id="2587" idx="3"/>
            <a:endCxn id="2588" idx="1"/>
          </p:cNvCxnSpPr>
          <p:nvPr/>
        </p:nvCxnSpPr>
        <p:spPr>
          <a:xfrm flipH="1" rot="10800000">
            <a:off x="4120700" y="2752200"/>
            <a:ext cx="740400" cy="754800"/>
          </a:xfrm>
          <a:prstGeom prst="straightConnector1">
            <a:avLst/>
          </a:prstGeom>
          <a:noFill/>
          <a:ln cap="flat" cmpd="sng" w="19050">
            <a:solidFill>
              <a:srgbClr val="444444"/>
            </a:solidFill>
            <a:prstDash val="solid"/>
            <a:round/>
            <a:headEnd len="sm" w="sm" type="none"/>
            <a:tailEnd len="med" w="med" type="stealth"/>
          </a:ln>
        </p:spPr>
      </p:cxnSp>
      <p:cxnSp>
        <p:nvCxnSpPr>
          <p:cNvPr id="2593" name="Google Shape;2593;p148"/>
          <p:cNvCxnSpPr>
            <a:stCxn id="2587" idx="3"/>
            <a:endCxn id="2590" idx="1"/>
          </p:cNvCxnSpPr>
          <p:nvPr/>
        </p:nvCxnSpPr>
        <p:spPr>
          <a:xfrm>
            <a:off x="4120700" y="3507000"/>
            <a:ext cx="782100" cy="274500"/>
          </a:xfrm>
          <a:prstGeom prst="straightConnector1">
            <a:avLst/>
          </a:prstGeom>
          <a:noFill/>
          <a:ln cap="flat" cmpd="sng" w="19050">
            <a:solidFill>
              <a:srgbClr val="000000"/>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5"/>
                                        </p:tgtEl>
                                        <p:attrNameLst>
                                          <p:attrName>style.visibility</p:attrName>
                                        </p:attrNameLst>
                                      </p:cBhvr>
                                      <p:to>
                                        <p:strVal val="visible"/>
                                      </p:to>
                                    </p:set>
                                    <p:animEffect filter="fade" transition="in">
                                      <p:cBhvr>
                                        <p:cTn dur="1000"/>
                                        <p:tgtEl>
                                          <p:spTgt spid="25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6"/>
                                        </p:tgtEl>
                                        <p:attrNameLst>
                                          <p:attrName>style.visibility</p:attrName>
                                        </p:attrNameLst>
                                      </p:cBhvr>
                                      <p:to>
                                        <p:strVal val="visible"/>
                                      </p:to>
                                    </p:set>
                                    <p:animEffect filter="fade" transition="in">
                                      <p:cBhvr>
                                        <p:cTn dur="1000"/>
                                        <p:tgtEl>
                                          <p:spTgt spid="2586"/>
                                        </p:tgtEl>
                                      </p:cBhvr>
                                    </p:animEffect>
                                  </p:childTnLst>
                                </p:cTn>
                              </p:par>
                              <p:par>
                                <p:cTn fill="hold" nodeType="withEffect" presetClass="entr" presetID="10" presetSubtype="0">
                                  <p:stCondLst>
                                    <p:cond delay="0"/>
                                  </p:stCondLst>
                                  <p:childTnLst>
                                    <p:set>
                                      <p:cBhvr>
                                        <p:cTn dur="1" fill="hold">
                                          <p:stCondLst>
                                            <p:cond delay="0"/>
                                          </p:stCondLst>
                                        </p:cTn>
                                        <p:tgtEl>
                                          <p:spTgt spid="2587"/>
                                        </p:tgtEl>
                                        <p:attrNameLst>
                                          <p:attrName>style.visibility</p:attrName>
                                        </p:attrNameLst>
                                      </p:cBhvr>
                                      <p:to>
                                        <p:strVal val="visible"/>
                                      </p:to>
                                    </p:set>
                                    <p:animEffect filter="fade" transition="in">
                                      <p:cBhvr>
                                        <p:cTn dur="1000"/>
                                        <p:tgtEl>
                                          <p:spTgt spid="2587"/>
                                        </p:tgtEl>
                                      </p:cBhvr>
                                    </p:animEffect>
                                  </p:childTnLst>
                                </p:cTn>
                              </p:par>
                              <p:par>
                                <p:cTn fill="hold" nodeType="withEffect" presetClass="entr" presetID="10" presetSubtype="0">
                                  <p:stCondLst>
                                    <p:cond delay="0"/>
                                  </p:stCondLst>
                                  <p:childTnLst>
                                    <p:set>
                                      <p:cBhvr>
                                        <p:cTn dur="1" fill="hold">
                                          <p:stCondLst>
                                            <p:cond delay="0"/>
                                          </p:stCondLst>
                                        </p:cTn>
                                        <p:tgtEl>
                                          <p:spTgt spid="2588"/>
                                        </p:tgtEl>
                                        <p:attrNameLst>
                                          <p:attrName>style.visibility</p:attrName>
                                        </p:attrNameLst>
                                      </p:cBhvr>
                                      <p:to>
                                        <p:strVal val="visible"/>
                                      </p:to>
                                    </p:set>
                                    <p:animEffect filter="fade" transition="in">
                                      <p:cBhvr>
                                        <p:cTn dur="1000"/>
                                        <p:tgtEl>
                                          <p:spTgt spid="2588"/>
                                        </p:tgtEl>
                                      </p:cBhvr>
                                    </p:animEffect>
                                  </p:childTnLst>
                                </p:cTn>
                              </p:par>
                              <p:par>
                                <p:cTn fill="hold" nodeType="withEffect" presetClass="entr" presetID="10" presetSubtype="0">
                                  <p:stCondLst>
                                    <p:cond delay="0"/>
                                  </p:stCondLst>
                                  <p:childTnLst>
                                    <p:set>
                                      <p:cBhvr>
                                        <p:cTn dur="1" fill="hold">
                                          <p:stCondLst>
                                            <p:cond delay="0"/>
                                          </p:stCondLst>
                                        </p:cTn>
                                        <p:tgtEl>
                                          <p:spTgt spid="2589"/>
                                        </p:tgtEl>
                                        <p:attrNameLst>
                                          <p:attrName>style.visibility</p:attrName>
                                        </p:attrNameLst>
                                      </p:cBhvr>
                                      <p:to>
                                        <p:strVal val="visible"/>
                                      </p:to>
                                    </p:set>
                                    <p:animEffect filter="fade" transition="in">
                                      <p:cBhvr>
                                        <p:cTn dur="1000"/>
                                        <p:tgtEl>
                                          <p:spTgt spid="2589"/>
                                        </p:tgtEl>
                                      </p:cBhvr>
                                    </p:animEffect>
                                  </p:childTnLst>
                                </p:cTn>
                              </p:par>
                              <p:par>
                                <p:cTn fill="hold" nodeType="withEffect" presetClass="entr" presetID="10" presetSubtype="0">
                                  <p:stCondLst>
                                    <p:cond delay="0"/>
                                  </p:stCondLst>
                                  <p:childTnLst>
                                    <p:set>
                                      <p:cBhvr>
                                        <p:cTn dur="1" fill="hold">
                                          <p:stCondLst>
                                            <p:cond delay="0"/>
                                          </p:stCondLst>
                                        </p:cTn>
                                        <p:tgtEl>
                                          <p:spTgt spid="2590"/>
                                        </p:tgtEl>
                                        <p:attrNameLst>
                                          <p:attrName>style.visibility</p:attrName>
                                        </p:attrNameLst>
                                      </p:cBhvr>
                                      <p:to>
                                        <p:strVal val="visible"/>
                                      </p:to>
                                    </p:set>
                                    <p:animEffect filter="fade" transition="in">
                                      <p:cBhvr>
                                        <p:cTn dur="1000"/>
                                        <p:tgtEl>
                                          <p:spTgt spid="2590"/>
                                        </p:tgtEl>
                                      </p:cBhvr>
                                    </p:animEffect>
                                  </p:childTnLst>
                                </p:cTn>
                              </p:par>
                              <p:par>
                                <p:cTn fill="hold" nodeType="withEffect" presetClass="entr" presetID="10" presetSubtype="0">
                                  <p:stCondLst>
                                    <p:cond delay="0"/>
                                  </p:stCondLst>
                                  <p:childTnLst>
                                    <p:set>
                                      <p:cBhvr>
                                        <p:cTn dur="1" fill="hold">
                                          <p:stCondLst>
                                            <p:cond delay="0"/>
                                          </p:stCondLst>
                                        </p:cTn>
                                        <p:tgtEl>
                                          <p:spTgt spid="2591"/>
                                        </p:tgtEl>
                                        <p:attrNameLst>
                                          <p:attrName>style.visibility</p:attrName>
                                        </p:attrNameLst>
                                      </p:cBhvr>
                                      <p:to>
                                        <p:strVal val="visible"/>
                                      </p:to>
                                    </p:set>
                                    <p:animEffect filter="fade" transition="in">
                                      <p:cBhvr>
                                        <p:cTn dur="1000"/>
                                        <p:tgtEl>
                                          <p:spTgt spid="2591"/>
                                        </p:tgtEl>
                                      </p:cBhvr>
                                    </p:animEffect>
                                  </p:childTnLst>
                                </p:cTn>
                              </p:par>
                              <p:par>
                                <p:cTn fill="hold" nodeType="withEffect" presetClass="entr" presetID="10" presetSubtype="0">
                                  <p:stCondLst>
                                    <p:cond delay="0"/>
                                  </p:stCondLst>
                                  <p:childTnLst>
                                    <p:set>
                                      <p:cBhvr>
                                        <p:cTn dur="1" fill="hold">
                                          <p:stCondLst>
                                            <p:cond delay="0"/>
                                          </p:stCondLst>
                                        </p:cTn>
                                        <p:tgtEl>
                                          <p:spTgt spid="2592"/>
                                        </p:tgtEl>
                                        <p:attrNameLst>
                                          <p:attrName>style.visibility</p:attrName>
                                        </p:attrNameLst>
                                      </p:cBhvr>
                                      <p:to>
                                        <p:strVal val="visible"/>
                                      </p:to>
                                    </p:set>
                                    <p:animEffect filter="fade" transition="in">
                                      <p:cBhvr>
                                        <p:cTn dur="1000"/>
                                        <p:tgtEl>
                                          <p:spTgt spid="2592"/>
                                        </p:tgtEl>
                                      </p:cBhvr>
                                    </p:animEffect>
                                  </p:childTnLst>
                                </p:cTn>
                              </p:par>
                              <p:par>
                                <p:cTn fill="hold" nodeType="withEffect" presetClass="entr" presetID="10" presetSubtype="0">
                                  <p:stCondLst>
                                    <p:cond delay="0"/>
                                  </p:stCondLst>
                                  <p:childTnLst>
                                    <p:set>
                                      <p:cBhvr>
                                        <p:cTn dur="1" fill="hold">
                                          <p:stCondLst>
                                            <p:cond delay="0"/>
                                          </p:stCondLst>
                                        </p:cTn>
                                        <p:tgtEl>
                                          <p:spTgt spid="2593"/>
                                        </p:tgtEl>
                                        <p:attrNameLst>
                                          <p:attrName>style.visibility</p:attrName>
                                        </p:attrNameLst>
                                      </p:cBhvr>
                                      <p:to>
                                        <p:strVal val="visible"/>
                                      </p:to>
                                    </p:set>
                                    <p:animEffect filter="fade" transition="in">
                                      <p:cBhvr>
                                        <p:cTn dur="1000"/>
                                        <p:tgtEl>
                                          <p:spTgt spid="25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97" name="Shape 2597"/>
        <p:cNvGrpSpPr/>
        <p:nvPr/>
      </p:nvGrpSpPr>
      <p:grpSpPr>
        <a:xfrm>
          <a:off x="0" y="0"/>
          <a:ext cx="0" cy="0"/>
          <a:chOff x="0" y="0"/>
          <a:chExt cx="0" cy="0"/>
        </a:xfrm>
      </p:grpSpPr>
      <p:sp>
        <p:nvSpPr>
          <p:cNvPr id="2598" name="Google Shape;2598;p149"/>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u="sng">
                <a:solidFill>
                  <a:srgbClr val="E09214"/>
                </a:solidFill>
                <a:latin typeface="Merriweather"/>
                <a:ea typeface="Merriweather"/>
                <a:cs typeface="Merriweather"/>
                <a:sym typeface="Merriweather"/>
              </a:rPr>
              <a:t>HDFS Write Architecture</a:t>
            </a:r>
            <a:endParaRPr b="1" u="sng">
              <a:solidFill>
                <a:srgbClr val="E09214"/>
              </a:solidFill>
              <a:latin typeface="Merriweather"/>
              <a:ea typeface="Merriweather"/>
              <a:cs typeface="Merriweather"/>
              <a:sym typeface="Merriweather"/>
            </a:endParaRPr>
          </a:p>
        </p:txBody>
      </p:sp>
      <p:pic>
        <p:nvPicPr>
          <p:cNvPr id="2599" name="Google Shape;2599;p149"/>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2600" name="Google Shape;2600;p149"/>
          <p:cNvSpPr txBox="1"/>
          <p:nvPr/>
        </p:nvSpPr>
        <p:spPr>
          <a:xfrm>
            <a:off x="128475" y="769375"/>
            <a:ext cx="7484400" cy="1048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2. </a:t>
            </a:r>
            <a:r>
              <a:rPr b="1" i="0" lang="en" sz="1700" u="none" cap="none" strike="noStrike">
                <a:solidFill>
                  <a:srgbClr val="000000"/>
                </a:solidFill>
                <a:latin typeface="Average"/>
                <a:ea typeface="Average"/>
                <a:cs typeface="Average"/>
                <a:sym typeface="Average"/>
              </a:rPr>
              <a:t>Data Streaming:</a:t>
            </a:r>
            <a:endParaRPr b="1" i="0" sz="17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1700"/>
              <a:buFont typeface="Arial"/>
              <a:buNone/>
            </a:pPr>
            <a:r>
              <a:rPr b="1" i="0" lang="en" sz="1700" u="none" cap="none" strike="noStrike">
                <a:solidFill>
                  <a:srgbClr val="000000"/>
                </a:solidFill>
                <a:latin typeface="Average"/>
                <a:ea typeface="Average"/>
                <a:cs typeface="Average"/>
                <a:sym typeface="Average"/>
              </a:rPr>
              <a:t>     </a:t>
            </a:r>
            <a:r>
              <a:rPr b="0" i="0" lang="en" sz="1700" u="none" cap="none" strike="noStrike">
                <a:solidFill>
                  <a:srgbClr val="000000"/>
                </a:solidFill>
                <a:latin typeface="Average"/>
                <a:ea typeface="Average"/>
                <a:cs typeface="Average"/>
                <a:sym typeface="Average"/>
              </a:rPr>
              <a:t>Datanode 1 push block in pipeline data copied DN4</a:t>
            </a:r>
            <a:endParaRPr b="0" i="0" sz="17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    DN4 connect to DN6 last replica block</a:t>
            </a:r>
            <a:endParaRPr b="0" i="0" sz="1700" u="none" cap="none" strike="noStrike">
              <a:solidFill>
                <a:srgbClr val="000000"/>
              </a:solidFill>
              <a:latin typeface="Average"/>
              <a:ea typeface="Average"/>
              <a:cs typeface="Average"/>
              <a:sym typeface="Average"/>
            </a:endParaRPr>
          </a:p>
        </p:txBody>
      </p:sp>
      <p:sp>
        <p:nvSpPr>
          <p:cNvPr id="2601" name="Google Shape;2601;p149"/>
          <p:cNvSpPr/>
          <p:nvPr/>
        </p:nvSpPr>
        <p:spPr>
          <a:xfrm>
            <a:off x="3936962" y="3036047"/>
            <a:ext cx="1276800" cy="249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Core Switch</a:t>
            </a:r>
            <a:endParaRPr b="0" i="0" sz="1400" u="none" cap="none" strike="noStrike">
              <a:solidFill>
                <a:srgbClr val="000000"/>
              </a:solidFill>
              <a:latin typeface="Arial"/>
              <a:ea typeface="Arial"/>
              <a:cs typeface="Arial"/>
              <a:sym typeface="Arial"/>
            </a:endParaRPr>
          </a:p>
        </p:txBody>
      </p:sp>
      <p:sp>
        <p:nvSpPr>
          <p:cNvPr id="2602" name="Google Shape;2602;p149"/>
          <p:cNvSpPr/>
          <p:nvPr/>
        </p:nvSpPr>
        <p:spPr>
          <a:xfrm>
            <a:off x="1353999" y="3507371"/>
            <a:ext cx="1161000" cy="15261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2603" name="Google Shape;2603;p149"/>
          <p:cNvSpPr/>
          <p:nvPr/>
        </p:nvSpPr>
        <p:spPr>
          <a:xfrm>
            <a:off x="5635638" y="3507371"/>
            <a:ext cx="1217700" cy="15261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604" name="Google Shape;2604;p149"/>
          <p:cNvSpPr/>
          <p:nvPr/>
        </p:nvSpPr>
        <p:spPr>
          <a:xfrm>
            <a:off x="3466462" y="3507371"/>
            <a:ext cx="1217700" cy="15261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cxnSp>
        <p:nvCxnSpPr>
          <p:cNvPr id="2605" name="Google Shape;2605;p149"/>
          <p:cNvCxnSpPr>
            <a:stCxn id="2601" idx="2"/>
            <a:endCxn id="2602" idx="0"/>
          </p:cNvCxnSpPr>
          <p:nvPr/>
        </p:nvCxnSpPr>
        <p:spPr>
          <a:xfrm flipH="1">
            <a:off x="1934462" y="3285947"/>
            <a:ext cx="2640900" cy="221400"/>
          </a:xfrm>
          <a:prstGeom prst="straightConnector1">
            <a:avLst/>
          </a:prstGeom>
          <a:noFill/>
          <a:ln cap="flat" cmpd="sng" w="9525">
            <a:solidFill>
              <a:schemeClr val="dk2"/>
            </a:solidFill>
            <a:prstDash val="solid"/>
            <a:round/>
            <a:headEnd len="sm" w="sm" type="none"/>
            <a:tailEnd len="sm" w="sm" type="none"/>
          </a:ln>
        </p:spPr>
      </p:cxnSp>
      <p:cxnSp>
        <p:nvCxnSpPr>
          <p:cNvPr id="2606" name="Google Shape;2606;p149"/>
          <p:cNvCxnSpPr>
            <a:stCxn id="2601" idx="2"/>
            <a:endCxn id="2604" idx="0"/>
          </p:cNvCxnSpPr>
          <p:nvPr/>
        </p:nvCxnSpPr>
        <p:spPr>
          <a:xfrm flipH="1">
            <a:off x="4075262" y="3285947"/>
            <a:ext cx="500100" cy="221400"/>
          </a:xfrm>
          <a:prstGeom prst="straightConnector1">
            <a:avLst/>
          </a:prstGeom>
          <a:noFill/>
          <a:ln cap="flat" cmpd="sng" w="9525">
            <a:solidFill>
              <a:schemeClr val="dk2"/>
            </a:solidFill>
            <a:prstDash val="solid"/>
            <a:round/>
            <a:headEnd len="sm" w="sm" type="none"/>
            <a:tailEnd len="sm" w="sm" type="none"/>
          </a:ln>
        </p:spPr>
      </p:cxnSp>
      <p:cxnSp>
        <p:nvCxnSpPr>
          <p:cNvPr id="2607" name="Google Shape;2607;p149"/>
          <p:cNvCxnSpPr>
            <a:stCxn id="2601" idx="2"/>
            <a:endCxn id="2603" idx="0"/>
          </p:cNvCxnSpPr>
          <p:nvPr/>
        </p:nvCxnSpPr>
        <p:spPr>
          <a:xfrm>
            <a:off x="4575362" y="3285947"/>
            <a:ext cx="1669200" cy="221400"/>
          </a:xfrm>
          <a:prstGeom prst="straightConnector1">
            <a:avLst/>
          </a:prstGeom>
          <a:noFill/>
          <a:ln cap="flat" cmpd="sng" w="9525">
            <a:solidFill>
              <a:schemeClr val="dk2"/>
            </a:solidFill>
            <a:prstDash val="solid"/>
            <a:round/>
            <a:headEnd len="sm" w="sm" type="none"/>
            <a:tailEnd len="sm" w="sm" type="none"/>
          </a:ln>
        </p:spPr>
      </p:cxnSp>
      <p:sp>
        <p:nvSpPr>
          <p:cNvPr id="2608" name="Google Shape;2608;p149"/>
          <p:cNvSpPr/>
          <p:nvPr/>
        </p:nvSpPr>
        <p:spPr>
          <a:xfrm>
            <a:off x="1406424" y="3586024"/>
            <a:ext cx="1005600" cy="1953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 Switch</a:t>
            </a:r>
            <a:endParaRPr b="0" i="0" sz="1000" u="none" cap="none" strike="noStrike">
              <a:solidFill>
                <a:srgbClr val="000000"/>
              </a:solidFill>
              <a:latin typeface="Arial"/>
              <a:ea typeface="Arial"/>
              <a:cs typeface="Arial"/>
              <a:sym typeface="Arial"/>
            </a:endParaRPr>
          </a:p>
        </p:txBody>
      </p:sp>
      <p:sp>
        <p:nvSpPr>
          <p:cNvPr id="2609" name="Google Shape;2609;p149"/>
          <p:cNvSpPr/>
          <p:nvPr/>
        </p:nvSpPr>
        <p:spPr>
          <a:xfrm>
            <a:off x="1406424" y="3829322"/>
            <a:ext cx="1005600" cy="1953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Datanode 1</a:t>
            </a:r>
            <a:endParaRPr b="0" i="0" sz="1000" u="none" cap="none" strike="noStrike">
              <a:solidFill>
                <a:srgbClr val="000000"/>
              </a:solidFill>
              <a:latin typeface="Arial"/>
              <a:ea typeface="Arial"/>
              <a:cs typeface="Arial"/>
              <a:sym typeface="Arial"/>
            </a:endParaRPr>
          </a:p>
        </p:txBody>
      </p:sp>
      <p:sp>
        <p:nvSpPr>
          <p:cNvPr id="2610" name="Google Shape;2610;p149"/>
          <p:cNvSpPr/>
          <p:nvPr/>
        </p:nvSpPr>
        <p:spPr>
          <a:xfrm>
            <a:off x="1406424" y="4114955"/>
            <a:ext cx="1005600" cy="1953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2611" name="Google Shape;2611;p149"/>
          <p:cNvSpPr/>
          <p:nvPr/>
        </p:nvSpPr>
        <p:spPr>
          <a:xfrm>
            <a:off x="1433000" y="4568640"/>
            <a:ext cx="1005600" cy="1953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2612" name="Google Shape;2612;p149"/>
          <p:cNvSpPr/>
          <p:nvPr/>
        </p:nvSpPr>
        <p:spPr>
          <a:xfrm>
            <a:off x="3551414" y="3593500"/>
            <a:ext cx="1005600" cy="1953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Rack Switch</a:t>
            </a:r>
            <a:endParaRPr b="0" i="0" sz="1000" u="none" cap="none" strike="noStrike">
              <a:solidFill>
                <a:srgbClr val="000000"/>
              </a:solidFill>
              <a:latin typeface="Arial"/>
              <a:ea typeface="Arial"/>
              <a:cs typeface="Arial"/>
              <a:sym typeface="Arial"/>
            </a:endParaRPr>
          </a:p>
        </p:txBody>
      </p:sp>
      <p:sp>
        <p:nvSpPr>
          <p:cNvPr id="2613" name="Google Shape;2613;p149"/>
          <p:cNvSpPr/>
          <p:nvPr/>
        </p:nvSpPr>
        <p:spPr>
          <a:xfrm>
            <a:off x="3551414" y="3836798"/>
            <a:ext cx="1005600" cy="1953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Datanode 4</a:t>
            </a:r>
            <a:endParaRPr b="0" i="0" sz="1000" u="none" cap="none" strike="noStrike">
              <a:solidFill>
                <a:srgbClr val="000000"/>
              </a:solidFill>
              <a:latin typeface="Arial"/>
              <a:ea typeface="Arial"/>
              <a:cs typeface="Arial"/>
              <a:sym typeface="Arial"/>
            </a:endParaRPr>
          </a:p>
        </p:txBody>
      </p:sp>
      <p:sp>
        <p:nvSpPr>
          <p:cNvPr id="2614" name="Google Shape;2614;p149"/>
          <p:cNvSpPr/>
          <p:nvPr/>
        </p:nvSpPr>
        <p:spPr>
          <a:xfrm>
            <a:off x="3551414" y="4122431"/>
            <a:ext cx="1005600" cy="1953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Datanode 6</a:t>
            </a:r>
            <a:endParaRPr b="0" i="0" sz="1000" u="none" cap="none" strike="noStrike">
              <a:solidFill>
                <a:srgbClr val="000000"/>
              </a:solidFill>
              <a:latin typeface="Arial"/>
              <a:ea typeface="Arial"/>
              <a:cs typeface="Arial"/>
              <a:sym typeface="Arial"/>
            </a:endParaRPr>
          </a:p>
        </p:txBody>
      </p:sp>
      <p:sp>
        <p:nvSpPr>
          <p:cNvPr id="2615" name="Google Shape;2615;p149"/>
          <p:cNvSpPr/>
          <p:nvPr/>
        </p:nvSpPr>
        <p:spPr>
          <a:xfrm>
            <a:off x="3551414" y="4592515"/>
            <a:ext cx="1005600" cy="1953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616" name="Google Shape;2616;p149"/>
          <p:cNvSpPr/>
          <p:nvPr/>
        </p:nvSpPr>
        <p:spPr>
          <a:xfrm>
            <a:off x="5712250" y="3583715"/>
            <a:ext cx="1005600" cy="1953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Switch</a:t>
            </a:r>
            <a:endParaRPr b="0" i="0" sz="1200" u="none" cap="none" strike="noStrike">
              <a:solidFill>
                <a:srgbClr val="000000"/>
              </a:solidFill>
              <a:latin typeface="Arial"/>
              <a:ea typeface="Arial"/>
              <a:cs typeface="Arial"/>
              <a:sym typeface="Arial"/>
            </a:endParaRPr>
          </a:p>
        </p:txBody>
      </p:sp>
      <p:sp>
        <p:nvSpPr>
          <p:cNvPr id="2617" name="Google Shape;2617;p149"/>
          <p:cNvSpPr/>
          <p:nvPr/>
        </p:nvSpPr>
        <p:spPr>
          <a:xfrm>
            <a:off x="5712250" y="3827014"/>
            <a:ext cx="1005600" cy="1953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618" name="Google Shape;2618;p149"/>
          <p:cNvSpPr/>
          <p:nvPr/>
        </p:nvSpPr>
        <p:spPr>
          <a:xfrm>
            <a:off x="5712250" y="4112647"/>
            <a:ext cx="1005600" cy="1953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619" name="Google Shape;2619;p149"/>
          <p:cNvSpPr/>
          <p:nvPr/>
        </p:nvSpPr>
        <p:spPr>
          <a:xfrm>
            <a:off x="5712250" y="4647475"/>
            <a:ext cx="1005600" cy="1953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620" name="Google Shape;2620;p149"/>
          <p:cNvSpPr/>
          <p:nvPr/>
        </p:nvSpPr>
        <p:spPr>
          <a:xfrm>
            <a:off x="2684407" y="2029649"/>
            <a:ext cx="1444500" cy="547800"/>
          </a:xfrm>
          <a:prstGeom prst="rect">
            <a:avLst/>
          </a:prstGeom>
          <a:solidFill>
            <a:srgbClr val="B4A7D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Write Request DN1,4,6</a:t>
            </a:r>
            <a:endParaRPr b="0" i="0" sz="1400" u="none" cap="none" strike="noStrike">
              <a:solidFill>
                <a:srgbClr val="000000"/>
              </a:solidFill>
              <a:latin typeface="Arial"/>
              <a:ea typeface="Arial"/>
              <a:cs typeface="Arial"/>
              <a:sym typeface="Arial"/>
            </a:endParaRPr>
          </a:p>
        </p:txBody>
      </p:sp>
      <p:sp>
        <p:nvSpPr>
          <p:cNvPr id="2621" name="Google Shape;2621;p149"/>
          <p:cNvSpPr/>
          <p:nvPr/>
        </p:nvSpPr>
        <p:spPr>
          <a:xfrm>
            <a:off x="1076274" y="1940524"/>
            <a:ext cx="769500" cy="702300"/>
          </a:xfrm>
          <a:prstGeom prst="rect">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Client</a:t>
            </a:r>
            <a:endParaRPr b="0" i="0" sz="1400" u="none" cap="none" strike="noStrike">
              <a:solidFill>
                <a:srgbClr val="000000"/>
              </a:solidFill>
              <a:latin typeface="Arial"/>
              <a:ea typeface="Arial"/>
              <a:cs typeface="Arial"/>
              <a:sym typeface="Arial"/>
            </a:endParaRPr>
          </a:p>
        </p:txBody>
      </p:sp>
      <p:cxnSp>
        <p:nvCxnSpPr>
          <p:cNvPr id="2622" name="Google Shape;2622;p149"/>
          <p:cNvCxnSpPr>
            <a:stCxn id="2620" idx="2"/>
          </p:cNvCxnSpPr>
          <p:nvPr/>
        </p:nvCxnSpPr>
        <p:spPr>
          <a:xfrm flipH="1">
            <a:off x="3396457" y="2577449"/>
            <a:ext cx="10200" cy="582600"/>
          </a:xfrm>
          <a:prstGeom prst="straightConnector1">
            <a:avLst/>
          </a:prstGeom>
          <a:noFill/>
          <a:ln cap="flat" cmpd="sng" w="19050">
            <a:solidFill>
              <a:srgbClr val="000000"/>
            </a:solidFill>
            <a:prstDash val="solid"/>
            <a:round/>
            <a:headEnd len="sm" w="sm" type="none"/>
            <a:tailEnd len="sm" w="sm" type="none"/>
          </a:ln>
        </p:spPr>
      </p:cxnSp>
      <p:cxnSp>
        <p:nvCxnSpPr>
          <p:cNvPr id="2623" name="Google Shape;2623;p149"/>
          <p:cNvCxnSpPr>
            <a:endCxn id="2601" idx="1"/>
          </p:cNvCxnSpPr>
          <p:nvPr/>
        </p:nvCxnSpPr>
        <p:spPr>
          <a:xfrm flipH="1" rot="10800000">
            <a:off x="3375062" y="3160997"/>
            <a:ext cx="561900" cy="10500"/>
          </a:xfrm>
          <a:prstGeom prst="straightConnector1">
            <a:avLst/>
          </a:prstGeom>
          <a:noFill/>
          <a:ln cap="flat" cmpd="sng" w="19050">
            <a:solidFill>
              <a:srgbClr val="000000"/>
            </a:solidFill>
            <a:prstDash val="solid"/>
            <a:round/>
            <a:headEnd len="sm" w="sm" type="none"/>
            <a:tailEnd len="med" w="med" type="stealth"/>
          </a:ln>
        </p:spPr>
      </p:cxnSp>
      <p:sp>
        <p:nvSpPr>
          <p:cNvPr id="2624" name="Google Shape;2624;p149"/>
          <p:cNvSpPr txBox="1"/>
          <p:nvPr/>
        </p:nvSpPr>
        <p:spPr>
          <a:xfrm>
            <a:off x="1509259" y="4776029"/>
            <a:ext cx="661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verage"/>
                <a:ea typeface="Average"/>
                <a:cs typeface="Average"/>
                <a:sym typeface="Average"/>
              </a:rPr>
              <a:t>Rack 1</a:t>
            </a:r>
            <a:endParaRPr b="0" i="0" sz="1200" u="none" cap="none" strike="noStrike">
              <a:solidFill>
                <a:srgbClr val="000000"/>
              </a:solidFill>
              <a:latin typeface="Average"/>
              <a:ea typeface="Average"/>
              <a:cs typeface="Average"/>
              <a:sym typeface="Average"/>
            </a:endParaRPr>
          </a:p>
        </p:txBody>
      </p:sp>
      <p:sp>
        <p:nvSpPr>
          <p:cNvPr id="2625" name="Google Shape;2625;p149"/>
          <p:cNvSpPr txBox="1"/>
          <p:nvPr/>
        </p:nvSpPr>
        <p:spPr>
          <a:xfrm>
            <a:off x="3744375" y="4765940"/>
            <a:ext cx="661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verage"/>
                <a:ea typeface="Average"/>
                <a:cs typeface="Average"/>
                <a:sym typeface="Average"/>
              </a:rPr>
              <a:t>Rack 5</a:t>
            </a:r>
            <a:endParaRPr b="0" i="0" sz="1100" u="none" cap="none" strike="noStrike">
              <a:solidFill>
                <a:srgbClr val="000000"/>
              </a:solidFill>
              <a:latin typeface="Average"/>
              <a:ea typeface="Average"/>
              <a:cs typeface="Average"/>
              <a:sym typeface="Average"/>
            </a:endParaRPr>
          </a:p>
        </p:txBody>
      </p:sp>
      <p:sp>
        <p:nvSpPr>
          <p:cNvPr id="2626" name="Google Shape;2626;p149"/>
          <p:cNvSpPr txBox="1"/>
          <p:nvPr/>
        </p:nvSpPr>
        <p:spPr>
          <a:xfrm>
            <a:off x="5913575" y="4758590"/>
            <a:ext cx="661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verage"/>
                <a:ea typeface="Average"/>
                <a:cs typeface="Average"/>
                <a:sym typeface="Average"/>
              </a:rPr>
              <a:t>Rack 7</a:t>
            </a:r>
            <a:endParaRPr b="0" i="0" sz="1200" u="none" cap="none" strike="noStrike">
              <a:solidFill>
                <a:srgbClr val="000000"/>
              </a:solidFill>
              <a:latin typeface="Average"/>
              <a:ea typeface="Average"/>
              <a:cs typeface="Average"/>
              <a:sym typeface="Average"/>
            </a:endParaRPr>
          </a:p>
        </p:txBody>
      </p:sp>
      <p:cxnSp>
        <p:nvCxnSpPr>
          <p:cNvPr id="2627" name="Google Shape;2627;p149"/>
          <p:cNvCxnSpPr/>
          <p:nvPr/>
        </p:nvCxnSpPr>
        <p:spPr>
          <a:xfrm>
            <a:off x="2411888" y="3961034"/>
            <a:ext cx="1139700" cy="7500"/>
          </a:xfrm>
          <a:prstGeom prst="straightConnector1">
            <a:avLst/>
          </a:prstGeom>
          <a:noFill/>
          <a:ln cap="flat" cmpd="sng" w="19050">
            <a:solidFill>
              <a:srgbClr val="000000"/>
            </a:solidFill>
            <a:prstDash val="solid"/>
            <a:round/>
            <a:headEnd len="sm" w="sm" type="none"/>
            <a:tailEnd len="med" w="med" type="stealth"/>
          </a:ln>
        </p:spPr>
      </p:cxnSp>
      <p:cxnSp>
        <p:nvCxnSpPr>
          <p:cNvPr id="2628" name="Google Shape;2628;p149"/>
          <p:cNvCxnSpPr/>
          <p:nvPr/>
        </p:nvCxnSpPr>
        <p:spPr>
          <a:xfrm>
            <a:off x="4556877" y="3874878"/>
            <a:ext cx="548100" cy="6600"/>
          </a:xfrm>
          <a:prstGeom prst="straightConnector1">
            <a:avLst/>
          </a:prstGeom>
          <a:noFill/>
          <a:ln cap="flat" cmpd="sng" w="19050">
            <a:solidFill>
              <a:srgbClr val="000000"/>
            </a:solidFill>
            <a:prstDash val="solid"/>
            <a:round/>
            <a:headEnd len="sm" w="sm" type="none"/>
            <a:tailEnd len="sm" w="sm" type="none"/>
          </a:ln>
        </p:spPr>
      </p:cxnSp>
      <p:cxnSp>
        <p:nvCxnSpPr>
          <p:cNvPr id="2629" name="Google Shape;2629;p149"/>
          <p:cNvCxnSpPr/>
          <p:nvPr/>
        </p:nvCxnSpPr>
        <p:spPr>
          <a:xfrm>
            <a:off x="5086912" y="3872689"/>
            <a:ext cx="0" cy="392400"/>
          </a:xfrm>
          <a:prstGeom prst="straightConnector1">
            <a:avLst/>
          </a:prstGeom>
          <a:noFill/>
          <a:ln cap="flat" cmpd="sng" w="19050">
            <a:solidFill>
              <a:srgbClr val="000000"/>
            </a:solidFill>
            <a:prstDash val="solid"/>
            <a:round/>
            <a:headEnd len="sm" w="sm" type="none"/>
            <a:tailEnd len="sm" w="sm" type="none"/>
          </a:ln>
        </p:spPr>
      </p:cxnSp>
      <p:cxnSp>
        <p:nvCxnSpPr>
          <p:cNvPr id="2630" name="Google Shape;2630;p149"/>
          <p:cNvCxnSpPr/>
          <p:nvPr/>
        </p:nvCxnSpPr>
        <p:spPr>
          <a:xfrm>
            <a:off x="4556877" y="4250791"/>
            <a:ext cx="548100" cy="6600"/>
          </a:xfrm>
          <a:prstGeom prst="straightConnector1">
            <a:avLst/>
          </a:prstGeom>
          <a:noFill/>
          <a:ln cap="flat" cmpd="sng" w="19050">
            <a:solidFill>
              <a:srgbClr val="000000"/>
            </a:solidFill>
            <a:prstDash val="solid"/>
            <a:round/>
            <a:headEnd len="med" w="med" type="stealth"/>
            <a:tailEnd len="sm" w="sm" type="none"/>
          </a:ln>
        </p:spPr>
      </p:cxnSp>
      <p:cxnSp>
        <p:nvCxnSpPr>
          <p:cNvPr id="2631" name="Google Shape;2631;p149"/>
          <p:cNvCxnSpPr>
            <a:endCxn id="2620" idx="1"/>
          </p:cNvCxnSpPr>
          <p:nvPr/>
        </p:nvCxnSpPr>
        <p:spPr>
          <a:xfrm>
            <a:off x="1845607" y="2287949"/>
            <a:ext cx="838800" cy="15600"/>
          </a:xfrm>
          <a:prstGeom prst="straightConnector1">
            <a:avLst/>
          </a:prstGeom>
          <a:noFill/>
          <a:ln cap="flat" cmpd="sng" w="19050">
            <a:solidFill>
              <a:srgbClr val="000000"/>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0"/>
                                        </p:tgtEl>
                                        <p:attrNameLst>
                                          <p:attrName>style.visibility</p:attrName>
                                        </p:attrNameLst>
                                      </p:cBhvr>
                                      <p:to>
                                        <p:strVal val="visible"/>
                                      </p:to>
                                    </p:set>
                                    <p:animEffect filter="fade" transition="in">
                                      <p:cBhvr>
                                        <p:cTn dur="1000"/>
                                        <p:tgtEl>
                                          <p:spTgt spid="26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1"/>
                                        </p:tgtEl>
                                        <p:attrNameLst>
                                          <p:attrName>style.visibility</p:attrName>
                                        </p:attrNameLst>
                                      </p:cBhvr>
                                      <p:to>
                                        <p:strVal val="visible"/>
                                      </p:to>
                                    </p:set>
                                    <p:animEffect filter="fade" transition="in">
                                      <p:cBhvr>
                                        <p:cTn dur="1000"/>
                                        <p:tgtEl>
                                          <p:spTgt spid="2601"/>
                                        </p:tgtEl>
                                      </p:cBhvr>
                                    </p:animEffect>
                                  </p:childTnLst>
                                </p:cTn>
                              </p:par>
                              <p:par>
                                <p:cTn fill="hold" nodeType="withEffect" presetClass="entr" presetID="10" presetSubtype="0">
                                  <p:stCondLst>
                                    <p:cond delay="0"/>
                                  </p:stCondLst>
                                  <p:childTnLst>
                                    <p:set>
                                      <p:cBhvr>
                                        <p:cTn dur="1" fill="hold">
                                          <p:stCondLst>
                                            <p:cond delay="0"/>
                                          </p:stCondLst>
                                        </p:cTn>
                                        <p:tgtEl>
                                          <p:spTgt spid="2602"/>
                                        </p:tgtEl>
                                        <p:attrNameLst>
                                          <p:attrName>style.visibility</p:attrName>
                                        </p:attrNameLst>
                                      </p:cBhvr>
                                      <p:to>
                                        <p:strVal val="visible"/>
                                      </p:to>
                                    </p:set>
                                    <p:animEffect filter="fade" transition="in">
                                      <p:cBhvr>
                                        <p:cTn dur="1000"/>
                                        <p:tgtEl>
                                          <p:spTgt spid="2602"/>
                                        </p:tgtEl>
                                      </p:cBhvr>
                                    </p:animEffect>
                                  </p:childTnLst>
                                </p:cTn>
                              </p:par>
                              <p:par>
                                <p:cTn fill="hold" nodeType="withEffect" presetClass="entr" presetID="10" presetSubtype="0">
                                  <p:stCondLst>
                                    <p:cond delay="0"/>
                                  </p:stCondLst>
                                  <p:childTnLst>
                                    <p:set>
                                      <p:cBhvr>
                                        <p:cTn dur="1" fill="hold">
                                          <p:stCondLst>
                                            <p:cond delay="0"/>
                                          </p:stCondLst>
                                        </p:cTn>
                                        <p:tgtEl>
                                          <p:spTgt spid="2603"/>
                                        </p:tgtEl>
                                        <p:attrNameLst>
                                          <p:attrName>style.visibility</p:attrName>
                                        </p:attrNameLst>
                                      </p:cBhvr>
                                      <p:to>
                                        <p:strVal val="visible"/>
                                      </p:to>
                                    </p:set>
                                    <p:animEffect filter="fade" transition="in">
                                      <p:cBhvr>
                                        <p:cTn dur="1000"/>
                                        <p:tgtEl>
                                          <p:spTgt spid="2603"/>
                                        </p:tgtEl>
                                      </p:cBhvr>
                                    </p:animEffect>
                                  </p:childTnLst>
                                </p:cTn>
                              </p:par>
                              <p:par>
                                <p:cTn fill="hold" nodeType="withEffect" presetClass="entr" presetID="10" presetSubtype="0">
                                  <p:stCondLst>
                                    <p:cond delay="0"/>
                                  </p:stCondLst>
                                  <p:childTnLst>
                                    <p:set>
                                      <p:cBhvr>
                                        <p:cTn dur="1" fill="hold">
                                          <p:stCondLst>
                                            <p:cond delay="0"/>
                                          </p:stCondLst>
                                        </p:cTn>
                                        <p:tgtEl>
                                          <p:spTgt spid="2604"/>
                                        </p:tgtEl>
                                        <p:attrNameLst>
                                          <p:attrName>style.visibility</p:attrName>
                                        </p:attrNameLst>
                                      </p:cBhvr>
                                      <p:to>
                                        <p:strVal val="visible"/>
                                      </p:to>
                                    </p:set>
                                    <p:animEffect filter="fade" transition="in">
                                      <p:cBhvr>
                                        <p:cTn dur="1000"/>
                                        <p:tgtEl>
                                          <p:spTgt spid="2604"/>
                                        </p:tgtEl>
                                      </p:cBhvr>
                                    </p:animEffect>
                                  </p:childTnLst>
                                </p:cTn>
                              </p:par>
                              <p:par>
                                <p:cTn fill="hold" nodeType="withEffect" presetClass="entr" presetID="10" presetSubtype="0">
                                  <p:stCondLst>
                                    <p:cond delay="0"/>
                                  </p:stCondLst>
                                  <p:childTnLst>
                                    <p:set>
                                      <p:cBhvr>
                                        <p:cTn dur="1" fill="hold">
                                          <p:stCondLst>
                                            <p:cond delay="0"/>
                                          </p:stCondLst>
                                        </p:cTn>
                                        <p:tgtEl>
                                          <p:spTgt spid="2605"/>
                                        </p:tgtEl>
                                        <p:attrNameLst>
                                          <p:attrName>style.visibility</p:attrName>
                                        </p:attrNameLst>
                                      </p:cBhvr>
                                      <p:to>
                                        <p:strVal val="visible"/>
                                      </p:to>
                                    </p:set>
                                    <p:animEffect filter="fade" transition="in">
                                      <p:cBhvr>
                                        <p:cTn dur="1000"/>
                                        <p:tgtEl>
                                          <p:spTgt spid="2605"/>
                                        </p:tgtEl>
                                      </p:cBhvr>
                                    </p:animEffect>
                                  </p:childTnLst>
                                </p:cTn>
                              </p:par>
                              <p:par>
                                <p:cTn fill="hold" nodeType="withEffect" presetClass="entr" presetID="10" presetSubtype="0">
                                  <p:stCondLst>
                                    <p:cond delay="0"/>
                                  </p:stCondLst>
                                  <p:childTnLst>
                                    <p:set>
                                      <p:cBhvr>
                                        <p:cTn dur="1" fill="hold">
                                          <p:stCondLst>
                                            <p:cond delay="0"/>
                                          </p:stCondLst>
                                        </p:cTn>
                                        <p:tgtEl>
                                          <p:spTgt spid="2606"/>
                                        </p:tgtEl>
                                        <p:attrNameLst>
                                          <p:attrName>style.visibility</p:attrName>
                                        </p:attrNameLst>
                                      </p:cBhvr>
                                      <p:to>
                                        <p:strVal val="visible"/>
                                      </p:to>
                                    </p:set>
                                    <p:animEffect filter="fade" transition="in">
                                      <p:cBhvr>
                                        <p:cTn dur="1000"/>
                                        <p:tgtEl>
                                          <p:spTgt spid="2606"/>
                                        </p:tgtEl>
                                      </p:cBhvr>
                                    </p:animEffect>
                                  </p:childTnLst>
                                </p:cTn>
                              </p:par>
                              <p:par>
                                <p:cTn fill="hold" nodeType="withEffect" presetClass="entr" presetID="10" presetSubtype="0">
                                  <p:stCondLst>
                                    <p:cond delay="0"/>
                                  </p:stCondLst>
                                  <p:childTnLst>
                                    <p:set>
                                      <p:cBhvr>
                                        <p:cTn dur="1" fill="hold">
                                          <p:stCondLst>
                                            <p:cond delay="0"/>
                                          </p:stCondLst>
                                        </p:cTn>
                                        <p:tgtEl>
                                          <p:spTgt spid="2607"/>
                                        </p:tgtEl>
                                        <p:attrNameLst>
                                          <p:attrName>style.visibility</p:attrName>
                                        </p:attrNameLst>
                                      </p:cBhvr>
                                      <p:to>
                                        <p:strVal val="visible"/>
                                      </p:to>
                                    </p:set>
                                    <p:animEffect filter="fade" transition="in">
                                      <p:cBhvr>
                                        <p:cTn dur="1000"/>
                                        <p:tgtEl>
                                          <p:spTgt spid="2607"/>
                                        </p:tgtEl>
                                      </p:cBhvr>
                                    </p:animEffect>
                                  </p:childTnLst>
                                </p:cTn>
                              </p:par>
                              <p:par>
                                <p:cTn fill="hold" nodeType="withEffect" presetClass="entr" presetID="10" presetSubtype="0">
                                  <p:stCondLst>
                                    <p:cond delay="0"/>
                                  </p:stCondLst>
                                  <p:childTnLst>
                                    <p:set>
                                      <p:cBhvr>
                                        <p:cTn dur="1" fill="hold">
                                          <p:stCondLst>
                                            <p:cond delay="0"/>
                                          </p:stCondLst>
                                        </p:cTn>
                                        <p:tgtEl>
                                          <p:spTgt spid="2608"/>
                                        </p:tgtEl>
                                        <p:attrNameLst>
                                          <p:attrName>style.visibility</p:attrName>
                                        </p:attrNameLst>
                                      </p:cBhvr>
                                      <p:to>
                                        <p:strVal val="visible"/>
                                      </p:to>
                                    </p:set>
                                    <p:animEffect filter="fade" transition="in">
                                      <p:cBhvr>
                                        <p:cTn dur="1000"/>
                                        <p:tgtEl>
                                          <p:spTgt spid="2608"/>
                                        </p:tgtEl>
                                      </p:cBhvr>
                                    </p:animEffect>
                                  </p:childTnLst>
                                </p:cTn>
                              </p:par>
                              <p:par>
                                <p:cTn fill="hold" nodeType="withEffect" presetClass="entr" presetID="10" presetSubtype="0">
                                  <p:stCondLst>
                                    <p:cond delay="0"/>
                                  </p:stCondLst>
                                  <p:childTnLst>
                                    <p:set>
                                      <p:cBhvr>
                                        <p:cTn dur="1" fill="hold">
                                          <p:stCondLst>
                                            <p:cond delay="0"/>
                                          </p:stCondLst>
                                        </p:cTn>
                                        <p:tgtEl>
                                          <p:spTgt spid="2609"/>
                                        </p:tgtEl>
                                        <p:attrNameLst>
                                          <p:attrName>style.visibility</p:attrName>
                                        </p:attrNameLst>
                                      </p:cBhvr>
                                      <p:to>
                                        <p:strVal val="visible"/>
                                      </p:to>
                                    </p:set>
                                    <p:animEffect filter="fade" transition="in">
                                      <p:cBhvr>
                                        <p:cTn dur="1000"/>
                                        <p:tgtEl>
                                          <p:spTgt spid="2609"/>
                                        </p:tgtEl>
                                      </p:cBhvr>
                                    </p:animEffect>
                                  </p:childTnLst>
                                </p:cTn>
                              </p:par>
                              <p:par>
                                <p:cTn fill="hold" nodeType="withEffect" presetClass="entr" presetID="10" presetSubtype="0">
                                  <p:stCondLst>
                                    <p:cond delay="0"/>
                                  </p:stCondLst>
                                  <p:childTnLst>
                                    <p:set>
                                      <p:cBhvr>
                                        <p:cTn dur="1" fill="hold">
                                          <p:stCondLst>
                                            <p:cond delay="0"/>
                                          </p:stCondLst>
                                        </p:cTn>
                                        <p:tgtEl>
                                          <p:spTgt spid="2610"/>
                                        </p:tgtEl>
                                        <p:attrNameLst>
                                          <p:attrName>style.visibility</p:attrName>
                                        </p:attrNameLst>
                                      </p:cBhvr>
                                      <p:to>
                                        <p:strVal val="visible"/>
                                      </p:to>
                                    </p:set>
                                    <p:animEffect filter="fade" transition="in">
                                      <p:cBhvr>
                                        <p:cTn dur="1000"/>
                                        <p:tgtEl>
                                          <p:spTgt spid="2610"/>
                                        </p:tgtEl>
                                      </p:cBhvr>
                                    </p:animEffect>
                                  </p:childTnLst>
                                </p:cTn>
                              </p:par>
                              <p:par>
                                <p:cTn fill="hold" nodeType="withEffect" presetClass="entr" presetID="10" presetSubtype="0">
                                  <p:stCondLst>
                                    <p:cond delay="0"/>
                                  </p:stCondLst>
                                  <p:childTnLst>
                                    <p:set>
                                      <p:cBhvr>
                                        <p:cTn dur="1" fill="hold">
                                          <p:stCondLst>
                                            <p:cond delay="0"/>
                                          </p:stCondLst>
                                        </p:cTn>
                                        <p:tgtEl>
                                          <p:spTgt spid="2611"/>
                                        </p:tgtEl>
                                        <p:attrNameLst>
                                          <p:attrName>style.visibility</p:attrName>
                                        </p:attrNameLst>
                                      </p:cBhvr>
                                      <p:to>
                                        <p:strVal val="visible"/>
                                      </p:to>
                                    </p:set>
                                    <p:animEffect filter="fade" transition="in">
                                      <p:cBhvr>
                                        <p:cTn dur="1000"/>
                                        <p:tgtEl>
                                          <p:spTgt spid="2611"/>
                                        </p:tgtEl>
                                      </p:cBhvr>
                                    </p:animEffect>
                                  </p:childTnLst>
                                </p:cTn>
                              </p:par>
                              <p:par>
                                <p:cTn fill="hold" nodeType="withEffect" presetClass="entr" presetID="10" presetSubtype="0">
                                  <p:stCondLst>
                                    <p:cond delay="0"/>
                                  </p:stCondLst>
                                  <p:childTnLst>
                                    <p:set>
                                      <p:cBhvr>
                                        <p:cTn dur="1" fill="hold">
                                          <p:stCondLst>
                                            <p:cond delay="0"/>
                                          </p:stCondLst>
                                        </p:cTn>
                                        <p:tgtEl>
                                          <p:spTgt spid="2612"/>
                                        </p:tgtEl>
                                        <p:attrNameLst>
                                          <p:attrName>style.visibility</p:attrName>
                                        </p:attrNameLst>
                                      </p:cBhvr>
                                      <p:to>
                                        <p:strVal val="visible"/>
                                      </p:to>
                                    </p:set>
                                    <p:animEffect filter="fade" transition="in">
                                      <p:cBhvr>
                                        <p:cTn dur="1000"/>
                                        <p:tgtEl>
                                          <p:spTgt spid="2612"/>
                                        </p:tgtEl>
                                      </p:cBhvr>
                                    </p:animEffect>
                                  </p:childTnLst>
                                </p:cTn>
                              </p:par>
                              <p:par>
                                <p:cTn fill="hold" nodeType="withEffect" presetClass="entr" presetID="10" presetSubtype="0">
                                  <p:stCondLst>
                                    <p:cond delay="0"/>
                                  </p:stCondLst>
                                  <p:childTnLst>
                                    <p:set>
                                      <p:cBhvr>
                                        <p:cTn dur="1" fill="hold">
                                          <p:stCondLst>
                                            <p:cond delay="0"/>
                                          </p:stCondLst>
                                        </p:cTn>
                                        <p:tgtEl>
                                          <p:spTgt spid="2613"/>
                                        </p:tgtEl>
                                        <p:attrNameLst>
                                          <p:attrName>style.visibility</p:attrName>
                                        </p:attrNameLst>
                                      </p:cBhvr>
                                      <p:to>
                                        <p:strVal val="visible"/>
                                      </p:to>
                                    </p:set>
                                    <p:animEffect filter="fade" transition="in">
                                      <p:cBhvr>
                                        <p:cTn dur="1000"/>
                                        <p:tgtEl>
                                          <p:spTgt spid="2613"/>
                                        </p:tgtEl>
                                      </p:cBhvr>
                                    </p:animEffect>
                                  </p:childTnLst>
                                </p:cTn>
                              </p:par>
                              <p:par>
                                <p:cTn fill="hold" nodeType="withEffect" presetClass="entr" presetID="10" presetSubtype="0">
                                  <p:stCondLst>
                                    <p:cond delay="0"/>
                                  </p:stCondLst>
                                  <p:childTnLst>
                                    <p:set>
                                      <p:cBhvr>
                                        <p:cTn dur="1" fill="hold">
                                          <p:stCondLst>
                                            <p:cond delay="0"/>
                                          </p:stCondLst>
                                        </p:cTn>
                                        <p:tgtEl>
                                          <p:spTgt spid="2614"/>
                                        </p:tgtEl>
                                        <p:attrNameLst>
                                          <p:attrName>style.visibility</p:attrName>
                                        </p:attrNameLst>
                                      </p:cBhvr>
                                      <p:to>
                                        <p:strVal val="visible"/>
                                      </p:to>
                                    </p:set>
                                    <p:animEffect filter="fade" transition="in">
                                      <p:cBhvr>
                                        <p:cTn dur="1000"/>
                                        <p:tgtEl>
                                          <p:spTgt spid="2614"/>
                                        </p:tgtEl>
                                      </p:cBhvr>
                                    </p:animEffect>
                                  </p:childTnLst>
                                </p:cTn>
                              </p:par>
                              <p:par>
                                <p:cTn fill="hold" nodeType="withEffect" presetClass="entr" presetID="10" presetSubtype="0">
                                  <p:stCondLst>
                                    <p:cond delay="0"/>
                                  </p:stCondLst>
                                  <p:childTnLst>
                                    <p:set>
                                      <p:cBhvr>
                                        <p:cTn dur="1" fill="hold">
                                          <p:stCondLst>
                                            <p:cond delay="0"/>
                                          </p:stCondLst>
                                        </p:cTn>
                                        <p:tgtEl>
                                          <p:spTgt spid="2615"/>
                                        </p:tgtEl>
                                        <p:attrNameLst>
                                          <p:attrName>style.visibility</p:attrName>
                                        </p:attrNameLst>
                                      </p:cBhvr>
                                      <p:to>
                                        <p:strVal val="visible"/>
                                      </p:to>
                                    </p:set>
                                    <p:animEffect filter="fade" transition="in">
                                      <p:cBhvr>
                                        <p:cTn dur="1000"/>
                                        <p:tgtEl>
                                          <p:spTgt spid="2615"/>
                                        </p:tgtEl>
                                      </p:cBhvr>
                                    </p:animEffect>
                                  </p:childTnLst>
                                </p:cTn>
                              </p:par>
                              <p:par>
                                <p:cTn fill="hold" nodeType="withEffect" presetClass="entr" presetID="10" presetSubtype="0">
                                  <p:stCondLst>
                                    <p:cond delay="0"/>
                                  </p:stCondLst>
                                  <p:childTnLst>
                                    <p:set>
                                      <p:cBhvr>
                                        <p:cTn dur="1" fill="hold">
                                          <p:stCondLst>
                                            <p:cond delay="0"/>
                                          </p:stCondLst>
                                        </p:cTn>
                                        <p:tgtEl>
                                          <p:spTgt spid="2616"/>
                                        </p:tgtEl>
                                        <p:attrNameLst>
                                          <p:attrName>style.visibility</p:attrName>
                                        </p:attrNameLst>
                                      </p:cBhvr>
                                      <p:to>
                                        <p:strVal val="visible"/>
                                      </p:to>
                                    </p:set>
                                    <p:animEffect filter="fade" transition="in">
                                      <p:cBhvr>
                                        <p:cTn dur="1000"/>
                                        <p:tgtEl>
                                          <p:spTgt spid="2616"/>
                                        </p:tgtEl>
                                      </p:cBhvr>
                                    </p:animEffect>
                                  </p:childTnLst>
                                </p:cTn>
                              </p:par>
                              <p:par>
                                <p:cTn fill="hold" nodeType="withEffect" presetClass="entr" presetID="10" presetSubtype="0">
                                  <p:stCondLst>
                                    <p:cond delay="0"/>
                                  </p:stCondLst>
                                  <p:childTnLst>
                                    <p:set>
                                      <p:cBhvr>
                                        <p:cTn dur="1" fill="hold">
                                          <p:stCondLst>
                                            <p:cond delay="0"/>
                                          </p:stCondLst>
                                        </p:cTn>
                                        <p:tgtEl>
                                          <p:spTgt spid="2617"/>
                                        </p:tgtEl>
                                        <p:attrNameLst>
                                          <p:attrName>style.visibility</p:attrName>
                                        </p:attrNameLst>
                                      </p:cBhvr>
                                      <p:to>
                                        <p:strVal val="visible"/>
                                      </p:to>
                                    </p:set>
                                    <p:animEffect filter="fade" transition="in">
                                      <p:cBhvr>
                                        <p:cTn dur="1000"/>
                                        <p:tgtEl>
                                          <p:spTgt spid="2617"/>
                                        </p:tgtEl>
                                      </p:cBhvr>
                                    </p:animEffect>
                                  </p:childTnLst>
                                </p:cTn>
                              </p:par>
                              <p:par>
                                <p:cTn fill="hold" nodeType="withEffect" presetClass="entr" presetID="10" presetSubtype="0">
                                  <p:stCondLst>
                                    <p:cond delay="0"/>
                                  </p:stCondLst>
                                  <p:childTnLst>
                                    <p:set>
                                      <p:cBhvr>
                                        <p:cTn dur="1" fill="hold">
                                          <p:stCondLst>
                                            <p:cond delay="0"/>
                                          </p:stCondLst>
                                        </p:cTn>
                                        <p:tgtEl>
                                          <p:spTgt spid="2618"/>
                                        </p:tgtEl>
                                        <p:attrNameLst>
                                          <p:attrName>style.visibility</p:attrName>
                                        </p:attrNameLst>
                                      </p:cBhvr>
                                      <p:to>
                                        <p:strVal val="visible"/>
                                      </p:to>
                                    </p:set>
                                    <p:animEffect filter="fade" transition="in">
                                      <p:cBhvr>
                                        <p:cTn dur="1000"/>
                                        <p:tgtEl>
                                          <p:spTgt spid="2618"/>
                                        </p:tgtEl>
                                      </p:cBhvr>
                                    </p:animEffect>
                                  </p:childTnLst>
                                </p:cTn>
                              </p:par>
                              <p:par>
                                <p:cTn fill="hold" nodeType="withEffect" presetClass="entr" presetID="10" presetSubtype="0">
                                  <p:stCondLst>
                                    <p:cond delay="0"/>
                                  </p:stCondLst>
                                  <p:childTnLst>
                                    <p:set>
                                      <p:cBhvr>
                                        <p:cTn dur="1" fill="hold">
                                          <p:stCondLst>
                                            <p:cond delay="0"/>
                                          </p:stCondLst>
                                        </p:cTn>
                                        <p:tgtEl>
                                          <p:spTgt spid="2619"/>
                                        </p:tgtEl>
                                        <p:attrNameLst>
                                          <p:attrName>style.visibility</p:attrName>
                                        </p:attrNameLst>
                                      </p:cBhvr>
                                      <p:to>
                                        <p:strVal val="visible"/>
                                      </p:to>
                                    </p:set>
                                    <p:animEffect filter="fade" transition="in">
                                      <p:cBhvr>
                                        <p:cTn dur="1000"/>
                                        <p:tgtEl>
                                          <p:spTgt spid="2619"/>
                                        </p:tgtEl>
                                      </p:cBhvr>
                                    </p:animEffect>
                                  </p:childTnLst>
                                </p:cTn>
                              </p:par>
                              <p:par>
                                <p:cTn fill="hold" nodeType="withEffect" presetClass="entr" presetID="10" presetSubtype="0">
                                  <p:stCondLst>
                                    <p:cond delay="0"/>
                                  </p:stCondLst>
                                  <p:childTnLst>
                                    <p:set>
                                      <p:cBhvr>
                                        <p:cTn dur="1" fill="hold">
                                          <p:stCondLst>
                                            <p:cond delay="0"/>
                                          </p:stCondLst>
                                        </p:cTn>
                                        <p:tgtEl>
                                          <p:spTgt spid="2620"/>
                                        </p:tgtEl>
                                        <p:attrNameLst>
                                          <p:attrName>style.visibility</p:attrName>
                                        </p:attrNameLst>
                                      </p:cBhvr>
                                      <p:to>
                                        <p:strVal val="visible"/>
                                      </p:to>
                                    </p:set>
                                    <p:animEffect filter="fade" transition="in">
                                      <p:cBhvr>
                                        <p:cTn dur="1000"/>
                                        <p:tgtEl>
                                          <p:spTgt spid="2620"/>
                                        </p:tgtEl>
                                      </p:cBhvr>
                                    </p:animEffect>
                                  </p:childTnLst>
                                </p:cTn>
                              </p:par>
                              <p:par>
                                <p:cTn fill="hold" nodeType="withEffect" presetClass="entr" presetID="10" presetSubtype="0">
                                  <p:stCondLst>
                                    <p:cond delay="0"/>
                                  </p:stCondLst>
                                  <p:childTnLst>
                                    <p:set>
                                      <p:cBhvr>
                                        <p:cTn dur="1" fill="hold">
                                          <p:stCondLst>
                                            <p:cond delay="0"/>
                                          </p:stCondLst>
                                        </p:cTn>
                                        <p:tgtEl>
                                          <p:spTgt spid="2621"/>
                                        </p:tgtEl>
                                        <p:attrNameLst>
                                          <p:attrName>style.visibility</p:attrName>
                                        </p:attrNameLst>
                                      </p:cBhvr>
                                      <p:to>
                                        <p:strVal val="visible"/>
                                      </p:to>
                                    </p:set>
                                    <p:animEffect filter="fade" transition="in">
                                      <p:cBhvr>
                                        <p:cTn dur="1000"/>
                                        <p:tgtEl>
                                          <p:spTgt spid="2621"/>
                                        </p:tgtEl>
                                      </p:cBhvr>
                                    </p:animEffect>
                                  </p:childTnLst>
                                </p:cTn>
                              </p:par>
                              <p:par>
                                <p:cTn fill="hold" nodeType="withEffect" presetClass="entr" presetID="10" presetSubtype="0">
                                  <p:stCondLst>
                                    <p:cond delay="0"/>
                                  </p:stCondLst>
                                  <p:childTnLst>
                                    <p:set>
                                      <p:cBhvr>
                                        <p:cTn dur="1" fill="hold">
                                          <p:stCondLst>
                                            <p:cond delay="0"/>
                                          </p:stCondLst>
                                        </p:cTn>
                                        <p:tgtEl>
                                          <p:spTgt spid="2622"/>
                                        </p:tgtEl>
                                        <p:attrNameLst>
                                          <p:attrName>style.visibility</p:attrName>
                                        </p:attrNameLst>
                                      </p:cBhvr>
                                      <p:to>
                                        <p:strVal val="visible"/>
                                      </p:to>
                                    </p:set>
                                    <p:animEffect filter="fade" transition="in">
                                      <p:cBhvr>
                                        <p:cTn dur="1000"/>
                                        <p:tgtEl>
                                          <p:spTgt spid="2622"/>
                                        </p:tgtEl>
                                      </p:cBhvr>
                                    </p:animEffect>
                                  </p:childTnLst>
                                </p:cTn>
                              </p:par>
                              <p:par>
                                <p:cTn fill="hold" nodeType="withEffect" presetClass="entr" presetID="10" presetSubtype="0">
                                  <p:stCondLst>
                                    <p:cond delay="0"/>
                                  </p:stCondLst>
                                  <p:childTnLst>
                                    <p:set>
                                      <p:cBhvr>
                                        <p:cTn dur="1" fill="hold">
                                          <p:stCondLst>
                                            <p:cond delay="0"/>
                                          </p:stCondLst>
                                        </p:cTn>
                                        <p:tgtEl>
                                          <p:spTgt spid="2623"/>
                                        </p:tgtEl>
                                        <p:attrNameLst>
                                          <p:attrName>style.visibility</p:attrName>
                                        </p:attrNameLst>
                                      </p:cBhvr>
                                      <p:to>
                                        <p:strVal val="visible"/>
                                      </p:to>
                                    </p:set>
                                    <p:animEffect filter="fade" transition="in">
                                      <p:cBhvr>
                                        <p:cTn dur="1000"/>
                                        <p:tgtEl>
                                          <p:spTgt spid="2623"/>
                                        </p:tgtEl>
                                      </p:cBhvr>
                                    </p:animEffect>
                                  </p:childTnLst>
                                </p:cTn>
                              </p:par>
                              <p:par>
                                <p:cTn fill="hold" nodeType="withEffect" presetClass="entr" presetID="10" presetSubtype="0">
                                  <p:stCondLst>
                                    <p:cond delay="0"/>
                                  </p:stCondLst>
                                  <p:childTnLst>
                                    <p:set>
                                      <p:cBhvr>
                                        <p:cTn dur="1" fill="hold">
                                          <p:stCondLst>
                                            <p:cond delay="0"/>
                                          </p:stCondLst>
                                        </p:cTn>
                                        <p:tgtEl>
                                          <p:spTgt spid="2624"/>
                                        </p:tgtEl>
                                        <p:attrNameLst>
                                          <p:attrName>style.visibility</p:attrName>
                                        </p:attrNameLst>
                                      </p:cBhvr>
                                      <p:to>
                                        <p:strVal val="visible"/>
                                      </p:to>
                                    </p:set>
                                    <p:animEffect filter="fade" transition="in">
                                      <p:cBhvr>
                                        <p:cTn dur="1000"/>
                                        <p:tgtEl>
                                          <p:spTgt spid="2624"/>
                                        </p:tgtEl>
                                      </p:cBhvr>
                                    </p:animEffect>
                                  </p:childTnLst>
                                </p:cTn>
                              </p:par>
                              <p:par>
                                <p:cTn fill="hold" nodeType="withEffect" presetClass="entr" presetID="10" presetSubtype="0">
                                  <p:stCondLst>
                                    <p:cond delay="0"/>
                                  </p:stCondLst>
                                  <p:childTnLst>
                                    <p:set>
                                      <p:cBhvr>
                                        <p:cTn dur="1" fill="hold">
                                          <p:stCondLst>
                                            <p:cond delay="0"/>
                                          </p:stCondLst>
                                        </p:cTn>
                                        <p:tgtEl>
                                          <p:spTgt spid="2625"/>
                                        </p:tgtEl>
                                        <p:attrNameLst>
                                          <p:attrName>style.visibility</p:attrName>
                                        </p:attrNameLst>
                                      </p:cBhvr>
                                      <p:to>
                                        <p:strVal val="visible"/>
                                      </p:to>
                                    </p:set>
                                    <p:animEffect filter="fade" transition="in">
                                      <p:cBhvr>
                                        <p:cTn dur="1000"/>
                                        <p:tgtEl>
                                          <p:spTgt spid="2625"/>
                                        </p:tgtEl>
                                      </p:cBhvr>
                                    </p:animEffect>
                                  </p:childTnLst>
                                </p:cTn>
                              </p:par>
                              <p:par>
                                <p:cTn fill="hold" nodeType="withEffect" presetClass="entr" presetID="10" presetSubtype="0">
                                  <p:stCondLst>
                                    <p:cond delay="0"/>
                                  </p:stCondLst>
                                  <p:childTnLst>
                                    <p:set>
                                      <p:cBhvr>
                                        <p:cTn dur="1" fill="hold">
                                          <p:stCondLst>
                                            <p:cond delay="0"/>
                                          </p:stCondLst>
                                        </p:cTn>
                                        <p:tgtEl>
                                          <p:spTgt spid="2626"/>
                                        </p:tgtEl>
                                        <p:attrNameLst>
                                          <p:attrName>style.visibility</p:attrName>
                                        </p:attrNameLst>
                                      </p:cBhvr>
                                      <p:to>
                                        <p:strVal val="visible"/>
                                      </p:to>
                                    </p:set>
                                    <p:animEffect filter="fade" transition="in">
                                      <p:cBhvr>
                                        <p:cTn dur="1000"/>
                                        <p:tgtEl>
                                          <p:spTgt spid="2626"/>
                                        </p:tgtEl>
                                      </p:cBhvr>
                                    </p:animEffect>
                                  </p:childTnLst>
                                </p:cTn>
                              </p:par>
                              <p:par>
                                <p:cTn fill="hold" nodeType="withEffect" presetClass="entr" presetID="10" presetSubtype="0">
                                  <p:stCondLst>
                                    <p:cond delay="0"/>
                                  </p:stCondLst>
                                  <p:childTnLst>
                                    <p:set>
                                      <p:cBhvr>
                                        <p:cTn dur="1" fill="hold">
                                          <p:stCondLst>
                                            <p:cond delay="0"/>
                                          </p:stCondLst>
                                        </p:cTn>
                                        <p:tgtEl>
                                          <p:spTgt spid="2627"/>
                                        </p:tgtEl>
                                        <p:attrNameLst>
                                          <p:attrName>style.visibility</p:attrName>
                                        </p:attrNameLst>
                                      </p:cBhvr>
                                      <p:to>
                                        <p:strVal val="visible"/>
                                      </p:to>
                                    </p:set>
                                    <p:animEffect filter="fade" transition="in">
                                      <p:cBhvr>
                                        <p:cTn dur="1000"/>
                                        <p:tgtEl>
                                          <p:spTgt spid="2627"/>
                                        </p:tgtEl>
                                      </p:cBhvr>
                                    </p:animEffect>
                                  </p:childTnLst>
                                </p:cTn>
                              </p:par>
                              <p:par>
                                <p:cTn fill="hold" nodeType="withEffect" presetClass="entr" presetID="10" presetSubtype="0">
                                  <p:stCondLst>
                                    <p:cond delay="0"/>
                                  </p:stCondLst>
                                  <p:childTnLst>
                                    <p:set>
                                      <p:cBhvr>
                                        <p:cTn dur="1" fill="hold">
                                          <p:stCondLst>
                                            <p:cond delay="0"/>
                                          </p:stCondLst>
                                        </p:cTn>
                                        <p:tgtEl>
                                          <p:spTgt spid="2628"/>
                                        </p:tgtEl>
                                        <p:attrNameLst>
                                          <p:attrName>style.visibility</p:attrName>
                                        </p:attrNameLst>
                                      </p:cBhvr>
                                      <p:to>
                                        <p:strVal val="visible"/>
                                      </p:to>
                                    </p:set>
                                    <p:animEffect filter="fade" transition="in">
                                      <p:cBhvr>
                                        <p:cTn dur="1000"/>
                                        <p:tgtEl>
                                          <p:spTgt spid="2628"/>
                                        </p:tgtEl>
                                      </p:cBhvr>
                                    </p:animEffect>
                                  </p:childTnLst>
                                </p:cTn>
                              </p:par>
                              <p:par>
                                <p:cTn fill="hold" nodeType="withEffect" presetClass="entr" presetID="10" presetSubtype="0">
                                  <p:stCondLst>
                                    <p:cond delay="0"/>
                                  </p:stCondLst>
                                  <p:childTnLst>
                                    <p:set>
                                      <p:cBhvr>
                                        <p:cTn dur="1" fill="hold">
                                          <p:stCondLst>
                                            <p:cond delay="0"/>
                                          </p:stCondLst>
                                        </p:cTn>
                                        <p:tgtEl>
                                          <p:spTgt spid="2629"/>
                                        </p:tgtEl>
                                        <p:attrNameLst>
                                          <p:attrName>style.visibility</p:attrName>
                                        </p:attrNameLst>
                                      </p:cBhvr>
                                      <p:to>
                                        <p:strVal val="visible"/>
                                      </p:to>
                                    </p:set>
                                    <p:animEffect filter="fade" transition="in">
                                      <p:cBhvr>
                                        <p:cTn dur="1000"/>
                                        <p:tgtEl>
                                          <p:spTgt spid="2629"/>
                                        </p:tgtEl>
                                      </p:cBhvr>
                                    </p:animEffect>
                                  </p:childTnLst>
                                </p:cTn>
                              </p:par>
                              <p:par>
                                <p:cTn fill="hold" nodeType="withEffect" presetClass="entr" presetID="10" presetSubtype="0">
                                  <p:stCondLst>
                                    <p:cond delay="0"/>
                                  </p:stCondLst>
                                  <p:childTnLst>
                                    <p:set>
                                      <p:cBhvr>
                                        <p:cTn dur="1" fill="hold">
                                          <p:stCondLst>
                                            <p:cond delay="0"/>
                                          </p:stCondLst>
                                        </p:cTn>
                                        <p:tgtEl>
                                          <p:spTgt spid="2630"/>
                                        </p:tgtEl>
                                        <p:attrNameLst>
                                          <p:attrName>style.visibility</p:attrName>
                                        </p:attrNameLst>
                                      </p:cBhvr>
                                      <p:to>
                                        <p:strVal val="visible"/>
                                      </p:to>
                                    </p:set>
                                    <p:animEffect filter="fade" transition="in">
                                      <p:cBhvr>
                                        <p:cTn dur="1000"/>
                                        <p:tgtEl>
                                          <p:spTgt spid="2630"/>
                                        </p:tgtEl>
                                      </p:cBhvr>
                                    </p:animEffect>
                                  </p:childTnLst>
                                </p:cTn>
                              </p:par>
                              <p:par>
                                <p:cTn fill="hold" nodeType="withEffect" presetClass="entr" presetID="10" presetSubtype="0">
                                  <p:stCondLst>
                                    <p:cond delay="0"/>
                                  </p:stCondLst>
                                  <p:childTnLst>
                                    <p:set>
                                      <p:cBhvr>
                                        <p:cTn dur="1" fill="hold">
                                          <p:stCondLst>
                                            <p:cond delay="0"/>
                                          </p:stCondLst>
                                        </p:cTn>
                                        <p:tgtEl>
                                          <p:spTgt spid="2631"/>
                                        </p:tgtEl>
                                        <p:attrNameLst>
                                          <p:attrName>style.visibility</p:attrName>
                                        </p:attrNameLst>
                                      </p:cBhvr>
                                      <p:to>
                                        <p:strVal val="visible"/>
                                      </p:to>
                                    </p:set>
                                    <p:animEffect filter="fade" transition="in">
                                      <p:cBhvr>
                                        <p:cTn dur="1000"/>
                                        <p:tgtEl>
                                          <p:spTgt spid="26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0" name="Shape 210"/>
        <p:cNvGrpSpPr/>
        <p:nvPr/>
      </p:nvGrpSpPr>
      <p:grpSpPr>
        <a:xfrm>
          <a:off x="0" y="0"/>
          <a:ext cx="0" cy="0"/>
          <a:chOff x="0" y="0"/>
          <a:chExt cx="0" cy="0"/>
        </a:xfrm>
      </p:grpSpPr>
      <p:sp>
        <p:nvSpPr>
          <p:cNvPr id="211" name="Google Shape;211;p15"/>
          <p:cNvSpPr txBox="1"/>
          <p:nvPr>
            <p:ph type="title"/>
          </p:nvPr>
        </p:nvSpPr>
        <p:spPr>
          <a:xfrm>
            <a:off x="129175" y="2459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3100" u="sng">
                <a:solidFill>
                  <a:srgbClr val="E09214"/>
                </a:solidFill>
                <a:latin typeface="Merriweather"/>
                <a:ea typeface="Merriweather"/>
                <a:cs typeface="Merriweather"/>
                <a:sym typeface="Merriweather"/>
              </a:rPr>
              <a:t>Why Big Data Analytics</a:t>
            </a:r>
            <a:endParaRPr b="1" sz="3100" u="sng">
              <a:solidFill>
                <a:srgbClr val="E09214"/>
              </a:solidFill>
              <a:latin typeface="Merriweather"/>
              <a:ea typeface="Merriweather"/>
              <a:cs typeface="Merriweather"/>
              <a:sym typeface="Merriweather"/>
            </a:endParaRPr>
          </a:p>
        </p:txBody>
      </p:sp>
      <p:pic>
        <p:nvPicPr>
          <p:cNvPr id="212" name="Google Shape;212;p15"/>
          <p:cNvPicPr preferRelativeResize="0"/>
          <p:nvPr/>
        </p:nvPicPr>
        <p:blipFill rotWithShape="1">
          <a:blip r:embed="rId3">
            <a:alphaModFix/>
          </a:blip>
          <a:srcRect b="12025" l="2438" r="0" t="0"/>
          <a:stretch/>
        </p:blipFill>
        <p:spPr>
          <a:xfrm>
            <a:off x="3015850" y="916403"/>
            <a:ext cx="4775725" cy="4052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11"/>
                                        </p:tgtEl>
                                        <p:attrNameLst>
                                          <p:attrName>style.visibility</p:attrName>
                                        </p:attrNameLst>
                                      </p:cBhvr>
                                      <p:to>
                                        <p:strVal val="visible"/>
                                      </p:to>
                                    </p:set>
                                    <p:anim calcmode="lin" valueType="num">
                                      <p:cBhvr additive="base">
                                        <p:cTn dur="1000"/>
                                        <p:tgtEl>
                                          <p:spTgt spid="211"/>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35" name="Shape 2635"/>
        <p:cNvGrpSpPr/>
        <p:nvPr/>
      </p:nvGrpSpPr>
      <p:grpSpPr>
        <a:xfrm>
          <a:off x="0" y="0"/>
          <a:ext cx="0" cy="0"/>
          <a:chOff x="0" y="0"/>
          <a:chExt cx="0" cy="0"/>
        </a:xfrm>
      </p:grpSpPr>
      <p:sp>
        <p:nvSpPr>
          <p:cNvPr id="2636" name="Google Shape;2636;p150"/>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u="sng">
                <a:solidFill>
                  <a:srgbClr val="E09214"/>
                </a:solidFill>
                <a:latin typeface="Merriweather"/>
                <a:ea typeface="Merriweather"/>
                <a:cs typeface="Merriweather"/>
                <a:sym typeface="Merriweather"/>
              </a:rPr>
              <a:t>HDFS Write Architecture</a:t>
            </a:r>
            <a:endParaRPr b="1" u="sng">
              <a:solidFill>
                <a:srgbClr val="E09214"/>
              </a:solidFill>
              <a:latin typeface="Merriweather"/>
              <a:ea typeface="Merriweather"/>
              <a:cs typeface="Merriweather"/>
              <a:sym typeface="Merriweather"/>
            </a:endParaRPr>
          </a:p>
        </p:txBody>
      </p:sp>
      <p:pic>
        <p:nvPicPr>
          <p:cNvPr id="2637" name="Google Shape;2637;p150"/>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2638" name="Google Shape;2638;p150"/>
          <p:cNvSpPr txBox="1"/>
          <p:nvPr/>
        </p:nvSpPr>
        <p:spPr>
          <a:xfrm>
            <a:off x="34100" y="615850"/>
            <a:ext cx="9061800" cy="997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600"/>
              <a:buFont typeface="Arial"/>
              <a:buNone/>
            </a:pPr>
            <a:r>
              <a:rPr b="0" i="0" lang="en" sz="1600" u="none" cap="none" strike="noStrike">
                <a:solidFill>
                  <a:srgbClr val="000000"/>
                </a:solidFill>
                <a:latin typeface="Average"/>
                <a:ea typeface="Average"/>
                <a:cs typeface="Average"/>
                <a:sym typeface="Average"/>
              </a:rPr>
              <a:t>3. </a:t>
            </a:r>
            <a:r>
              <a:rPr b="1" i="0" lang="en" sz="1600" u="none" cap="none" strike="noStrike">
                <a:solidFill>
                  <a:srgbClr val="000000"/>
                </a:solidFill>
                <a:latin typeface="Average"/>
                <a:ea typeface="Average"/>
                <a:cs typeface="Average"/>
                <a:sym typeface="Average"/>
              </a:rPr>
              <a:t>Shutdown of pipeline or Acknowledge Stage:</a:t>
            </a:r>
            <a:endParaRPr b="1" i="0" sz="16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1600"/>
              <a:buFont typeface="Arial"/>
              <a:buNone/>
            </a:pPr>
            <a:r>
              <a:rPr b="1" i="0" lang="en" sz="1600" u="none" cap="none" strike="noStrike">
                <a:solidFill>
                  <a:srgbClr val="000000"/>
                </a:solidFill>
                <a:latin typeface="Average"/>
                <a:ea typeface="Average"/>
                <a:cs typeface="Average"/>
                <a:sym typeface="Average"/>
              </a:rPr>
              <a:t> </a:t>
            </a:r>
            <a:r>
              <a:rPr b="0" i="0" lang="en" sz="1600" u="none" cap="none" strike="noStrike">
                <a:solidFill>
                  <a:srgbClr val="000000"/>
                </a:solidFill>
                <a:latin typeface="Average"/>
                <a:ea typeface="Average"/>
                <a:cs typeface="Average"/>
                <a:sym typeface="Average"/>
              </a:rPr>
              <a:t>Once block has been copied 3 Datanodes series of Acknowledge takes place. </a:t>
            </a:r>
            <a:endParaRPr b="0" i="0" sz="16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1600"/>
              <a:buFont typeface="Arial"/>
              <a:buNone/>
            </a:pPr>
            <a:r>
              <a:rPr b="0" i="0" lang="en" sz="1600" u="none" cap="none" strike="noStrike">
                <a:solidFill>
                  <a:srgbClr val="000000"/>
                </a:solidFill>
                <a:latin typeface="Average"/>
                <a:ea typeface="Average"/>
                <a:cs typeface="Average"/>
                <a:sym typeface="Average"/>
              </a:rPr>
              <a:t>Acknowledgement—&gt; Data Written Successful</a:t>
            </a:r>
            <a:endParaRPr b="0" i="0" sz="1600" u="none" cap="none" strike="noStrike">
              <a:solidFill>
                <a:srgbClr val="000000"/>
              </a:solidFill>
              <a:latin typeface="Average"/>
              <a:ea typeface="Average"/>
              <a:cs typeface="Average"/>
              <a:sym typeface="Average"/>
            </a:endParaRPr>
          </a:p>
        </p:txBody>
      </p:sp>
      <p:sp>
        <p:nvSpPr>
          <p:cNvPr id="2639" name="Google Shape;2639;p150"/>
          <p:cNvSpPr/>
          <p:nvPr/>
        </p:nvSpPr>
        <p:spPr>
          <a:xfrm>
            <a:off x="3017384" y="2894223"/>
            <a:ext cx="1341300" cy="2583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Core Switch</a:t>
            </a:r>
            <a:endParaRPr b="0" i="0" sz="1400" u="none" cap="none" strike="noStrike">
              <a:solidFill>
                <a:srgbClr val="000000"/>
              </a:solidFill>
              <a:latin typeface="Arial"/>
              <a:ea typeface="Arial"/>
              <a:cs typeface="Arial"/>
              <a:sym typeface="Arial"/>
            </a:endParaRPr>
          </a:p>
        </p:txBody>
      </p:sp>
      <p:sp>
        <p:nvSpPr>
          <p:cNvPr id="2640" name="Google Shape;2640;p150"/>
          <p:cNvSpPr/>
          <p:nvPr/>
        </p:nvSpPr>
        <p:spPr>
          <a:xfrm>
            <a:off x="303464" y="3381746"/>
            <a:ext cx="1219800" cy="15786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641" name="Google Shape;2641;p150"/>
          <p:cNvSpPr/>
          <p:nvPr/>
        </p:nvSpPr>
        <p:spPr>
          <a:xfrm>
            <a:off x="4802184" y="3381746"/>
            <a:ext cx="1279500" cy="15786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642" name="Google Shape;2642;p150"/>
          <p:cNvSpPr/>
          <p:nvPr/>
        </p:nvSpPr>
        <p:spPr>
          <a:xfrm>
            <a:off x="2523029" y="3381746"/>
            <a:ext cx="1279500" cy="15786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cxnSp>
        <p:nvCxnSpPr>
          <p:cNvPr id="2643" name="Google Shape;2643;p150"/>
          <p:cNvCxnSpPr>
            <a:stCxn id="2639" idx="2"/>
            <a:endCxn id="2640" idx="0"/>
          </p:cNvCxnSpPr>
          <p:nvPr/>
        </p:nvCxnSpPr>
        <p:spPr>
          <a:xfrm flipH="1">
            <a:off x="913334" y="3152523"/>
            <a:ext cx="2774700" cy="229200"/>
          </a:xfrm>
          <a:prstGeom prst="straightConnector1">
            <a:avLst/>
          </a:prstGeom>
          <a:noFill/>
          <a:ln cap="flat" cmpd="sng" w="9525">
            <a:solidFill>
              <a:schemeClr val="dk2"/>
            </a:solidFill>
            <a:prstDash val="solid"/>
            <a:round/>
            <a:headEnd len="sm" w="sm" type="none"/>
            <a:tailEnd len="sm" w="sm" type="none"/>
          </a:ln>
        </p:spPr>
      </p:cxnSp>
      <p:cxnSp>
        <p:nvCxnSpPr>
          <p:cNvPr id="2644" name="Google Shape;2644;p150"/>
          <p:cNvCxnSpPr>
            <a:stCxn id="2639" idx="2"/>
            <a:endCxn id="2642" idx="0"/>
          </p:cNvCxnSpPr>
          <p:nvPr/>
        </p:nvCxnSpPr>
        <p:spPr>
          <a:xfrm flipH="1">
            <a:off x="3162734" y="3152523"/>
            <a:ext cx="525300" cy="229200"/>
          </a:xfrm>
          <a:prstGeom prst="straightConnector1">
            <a:avLst/>
          </a:prstGeom>
          <a:noFill/>
          <a:ln cap="flat" cmpd="sng" w="9525">
            <a:solidFill>
              <a:schemeClr val="dk2"/>
            </a:solidFill>
            <a:prstDash val="solid"/>
            <a:round/>
            <a:headEnd len="sm" w="sm" type="none"/>
            <a:tailEnd len="sm" w="sm" type="none"/>
          </a:ln>
        </p:spPr>
      </p:cxnSp>
      <p:cxnSp>
        <p:nvCxnSpPr>
          <p:cNvPr id="2645" name="Google Shape;2645;p150"/>
          <p:cNvCxnSpPr>
            <a:stCxn id="2639" idx="2"/>
            <a:endCxn id="2641" idx="0"/>
          </p:cNvCxnSpPr>
          <p:nvPr/>
        </p:nvCxnSpPr>
        <p:spPr>
          <a:xfrm>
            <a:off x="3688034" y="3152523"/>
            <a:ext cx="1753800" cy="229200"/>
          </a:xfrm>
          <a:prstGeom prst="straightConnector1">
            <a:avLst/>
          </a:prstGeom>
          <a:noFill/>
          <a:ln cap="flat" cmpd="sng" w="9525">
            <a:solidFill>
              <a:schemeClr val="dk2"/>
            </a:solidFill>
            <a:prstDash val="solid"/>
            <a:round/>
            <a:headEnd len="sm" w="sm" type="none"/>
            <a:tailEnd len="sm" w="sm" type="none"/>
          </a:ln>
        </p:spPr>
      </p:cxnSp>
      <p:sp>
        <p:nvSpPr>
          <p:cNvPr id="2646" name="Google Shape;2646;p150"/>
          <p:cNvSpPr/>
          <p:nvPr/>
        </p:nvSpPr>
        <p:spPr>
          <a:xfrm>
            <a:off x="358547" y="3463102"/>
            <a:ext cx="1056300" cy="2019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 Switch</a:t>
            </a:r>
            <a:endParaRPr b="0" i="0" sz="1200" u="none" cap="none" strike="noStrike">
              <a:solidFill>
                <a:srgbClr val="000000"/>
              </a:solidFill>
              <a:latin typeface="Arial"/>
              <a:ea typeface="Arial"/>
              <a:cs typeface="Arial"/>
              <a:sym typeface="Arial"/>
            </a:endParaRPr>
          </a:p>
        </p:txBody>
      </p:sp>
      <p:sp>
        <p:nvSpPr>
          <p:cNvPr id="2647" name="Google Shape;2647;p150"/>
          <p:cNvSpPr/>
          <p:nvPr/>
        </p:nvSpPr>
        <p:spPr>
          <a:xfrm>
            <a:off x="358547" y="3714762"/>
            <a:ext cx="1056300" cy="2019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Datanode 1</a:t>
            </a:r>
            <a:endParaRPr b="0" i="0" sz="1200" u="none" cap="none" strike="noStrike">
              <a:solidFill>
                <a:srgbClr val="000000"/>
              </a:solidFill>
              <a:latin typeface="Arial"/>
              <a:ea typeface="Arial"/>
              <a:cs typeface="Arial"/>
              <a:sym typeface="Arial"/>
            </a:endParaRPr>
          </a:p>
        </p:txBody>
      </p:sp>
      <p:sp>
        <p:nvSpPr>
          <p:cNvPr id="2648" name="Google Shape;2648;p150"/>
          <p:cNvSpPr/>
          <p:nvPr/>
        </p:nvSpPr>
        <p:spPr>
          <a:xfrm>
            <a:off x="358547" y="4010211"/>
            <a:ext cx="1056300" cy="2019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649" name="Google Shape;2649;p150"/>
          <p:cNvSpPr/>
          <p:nvPr/>
        </p:nvSpPr>
        <p:spPr>
          <a:xfrm>
            <a:off x="386470" y="4479488"/>
            <a:ext cx="1056300" cy="2019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650" name="Google Shape;2650;p150"/>
          <p:cNvSpPr/>
          <p:nvPr/>
        </p:nvSpPr>
        <p:spPr>
          <a:xfrm>
            <a:off x="2612288" y="3470835"/>
            <a:ext cx="1056300" cy="2019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Rack Switch</a:t>
            </a:r>
            <a:endParaRPr b="0" i="0" sz="1200" u="none" cap="none" strike="noStrike">
              <a:solidFill>
                <a:srgbClr val="000000"/>
              </a:solidFill>
              <a:latin typeface="Arial"/>
              <a:ea typeface="Arial"/>
              <a:cs typeface="Arial"/>
              <a:sym typeface="Arial"/>
            </a:endParaRPr>
          </a:p>
        </p:txBody>
      </p:sp>
      <p:sp>
        <p:nvSpPr>
          <p:cNvPr id="2651" name="Google Shape;2651;p150"/>
          <p:cNvSpPr/>
          <p:nvPr/>
        </p:nvSpPr>
        <p:spPr>
          <a:xfrm>
            <a:off x="2612288" y="3722495"/>
            <a:ext cx="1056300" cy="2019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Datanode 4</a:t>
            </a:r>
            <a:endParaRPr b="0" i="0" sz="1200" u="none" cap="none" strike="noStrike">
              <a:solidFill>
                <a:srgbClr val="000000"/>
              </a:solidFill>
              <a:latin typeface="Arial"/>
              <a:ea typeface="Arial"/>
              <a:cs typeface="Arial"/>
              <a:sym typeface="Arial"/>
            </a:endParaRPr>
          </a:p>
        </p:txBody>
      </p:sp>
      <p:sp>
        <p:nvSpPr>
          <p:cNvPr id="2652" name="Google Shape;2652;p150"/>
          <p:cNvSpPr/>
          <p:nvPr/>
        </p:nvSpPr>
        <p:spPr>
          <a:xfrm>
            <a:off x="2612288" y="4017944"/>
            <a:ext cx="1056300" cy="2019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Datanode 6</a:t>
            </a:r>
            <a:endParaRPr b="0" i="0" sz="1200" u="none" cap="none" strike="noStrike">
              <a:solidFill>
                <a:srgbClr val="000000"/>
              </a:solidFill>
              <a:latin typeface="Arial"/>
              <a:ea typeface="Arial"/>
              <a:cs typeface="Arial"/>
              <a:sym typeface="Arial"/>
            </a:endParaRPr>
          </a:p>
        </p:txBody>
      </p:sp>
      <p:sp>
        <p:nvSpPr>
          <p:cNvPr id="2653" name="Google Shape;2653;p150"/>
          <p:cNvSpPr/>
          <p:nvPr/>
        </p:nvSpPr>
        <p:spPr>
          <a:xfrm>
            <a:off x="2612288" y="4504183"/>
            <a:ext cx="1056300" cy="2019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654" name="Google Shape;2654;p150"/>
          <p:cNvSpPr/>
          <p:nvPr/>
        </p:nvSpPr>
        <p:spPr>
          <a:xfrm>
            <a:off x="4882679" y="3460714"/>
            <a:ext cx="1056300" cy="2019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Switch</a:t>
            </a:r>
            <a:endParaRPr b="0" i="0" sz="1200" u="none" cap="none" strike="noStrike">
              <a:solidFill>
                <a:srgbClr val="000000"/>
              </a:solidFill>
              <a:latin typeface="Arial"/>
              <a:ea typeface="Arial"/>
              <a:cs typeface="Arial"/>
              <a:sym typeface="Arial"/>
            </a:endParaRPr>
          </a:p>
        </p:txBody>
      </p:sp>
      <p:sp>
        <p:nvSpPr>
          <p:cNvPr id="2655" name="Google Shape;2655;p150"/>
          <p:cNvSpPr/>
          <p:nvPr/>
        </p:nvSpPr>
        <p:spPr>
          <a:xfrm>
            <a:off x="4882679" y="3712374"/>
            <a:ext cx="1056300" cy="2019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656" name="Google Shape;2656;p150"/>
          <p:cNvSpPr/>
          <p:nvPr/>
        </p:nvSpPr>
        <p:spPr>
          <a:xfrm>
            <a:off x="4882679" y="4007823"/>
            <a:ext cx="1056300" cy="2019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657" name="Google Shape;2657;p150"/>
          <p:cNvSpPr/>
          <p:nvPr/>
        </p:nvSpPr>
        <p:spPr>
          <a:xfrm>
            <a:off x="4882679" y="4561031"/>
            <a:ext cx="1056300" cy="2019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658" name="Google Shape;2658;p150"/>
          <p:cNvSpPr txBox="1"/>
          <p:nvPr/>
        </p:nvSpPr>
        <p:spPr>
          <a:xfrm rot="5400000">
            <a:off x="484597" y="3912807"/>
            <a:ext cx="3432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Average"/>
                <a:ea typeface="Average"/>
                <a:cs typeface="Average"/>
                <a:sym typeface="Average"/>
              </a:rPr>
              <a:t>. . </a:t>
            </a:r>
            <a:endParaRPr b="0" i="0" sz="2400" u="none" cap="none" strike="noStrike">
              <a:solidFill>
                <a:srgbClr val="000000"/>
              </a:solidFill>
              <a:latin typeface="Average"/>
              <a:ea typeface="Average"/>
              <a:cs typeface="Average"/>
              <a:sym typeface="Average"/>
            </a:endParaRPr>
          </a:p>
        </p:txBody>
      </p:sp>
      <p:sp>
        <p:nvSpPr>
          <p:cNvPr id="2659" name="Google Shape;2659;p150"/>
          <p:cNvSpPr txBox="1"/>
          <p:nvPr/>
        </p:nvSpPr>
        <p:spPr>
          <a:xfrm rot="5400000">
            <a:off x="2719232" y="3951290"/>
            <a:ext cx="3432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 . </a:t>
            </a:r>
            <a:endParaRPr b="0" i="0" sz="2200" u="none" cap="none" strike="noStrike">
              <a:solidFill>
                <a:srgbClr val="000000"/>
              </a:solidFill>
              <a:latin typeface="Average"/>
              <a:ea typeface="Average"/>
              <a:cs typeface="Average"/>
              <a:sym typeface="Average"/>
            </a:endParaRPr>
          </a:p>
        </p:txBody>
      </p:sp>
      <p:sp>
        <p:nvSpPr>
          <p:cNvPr id="2660" name="Google Shape;2660;p150"/>
          <p:cNvSpPr txBox="1"/>
          <p:nvPr/>
        </p:nvSpPr>
        <p:spPr>
          <a:xfrm rot="5400000">
            <a:off x="5000754" y="4009057"/>
            <a:ext cx="3432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 . </a:t>
            </a:r>
            <a:endParaRPr b="0" i="0" sz="2200" u="none" cap="none" strike="noStrike">
              <a:solidFill>
                <a:srgbClr val="000000"/>
              </a:solidFill>
              <a:latin typeface="Average"/>
              <a:ea typeface="Average"/>
              <a:cs typeface="Average"/>
              <a:sym typeface="Average"/>
            </a:endParaRPr>
          </a:p>
        </p:txBody>
      </p:sp>
      <p:sp>
        <p:nvSpPr>
          <p:cNvPr id="2661" name="Google Shape;2661;p150"/>
          <p:cNvSpPr/>
          <p:nvPr/>
        </p:nvSpPr>
        <p:spPr>
          <a:xfrm>
            <a:off x="152700" y="1653598"/>
            <a:ext cx="842700" cy="607200"/>
          </a:xfrm>
          <a:prstGeom prst="rect">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Block</a:t>
            </a:r>
            <a:endParaRPr b="0" i="0" sz="1400" u="none" cap="none" strike="noStrike">
              <a:solidFill>
                <a:srgbClr val="000000"/>
              </a:solidFill>
              <a:latin typeface="Arial"/>
              <a:ea typeface="Arial"/>
              <a:cs typeface="Arial"/>
              <a:sym typeface="Arial"/>
            </a:endParaRPr>
          </a:p>
        </p:txBody>
      </p:sp>
      <p:sp>
        <p:nvSpPr>
          <p:cNvPr id="2662" name="Google Shape;2662;p150"/>
          <p:cNvSpPr/>
          <p:nvPr/>
        </p:nvSpPr>
        <p:spPr>
          <a:xfrm>
            <a:off x="4647445" y="1813595"/>
            <a:ext cx="1237800" cy="567000"/>
          </a:xfrm>
          <a:prstGeom prst="rect">
            <a:avLst/>
          </a:prstGeom>
          <a:solidFill>
            <a:srgbClr val="F9CB9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Namenode</a:t>
            </a:r>
            <a:endParaRPr b="0" i="0" sz="1400" u="none" cap="none" strike="noStrike">
              <a:solidFill>
                <a:srgbClr val="000000"/>
              </a:solidFill>
              <a:latin typeface="Arial"/>
              <a:ea typeface="Arial"/>
              <a:cs typeface="Arial"/>
              <a:sym typeface="Arial"/>
            </a:endParaRPr>
          </a:p>
        </p:txBody>
      </p:sp>
      <p:sp>
        <p:nvSpPr>
          <p:cNvPr id="2663" name="Google Shape;2663;p150"/>
          <p:cNvSpPr/>
          <p:nvPr/>
        </p:nvSpPr>
        <p:spPr>
          <a:xfrm>
            <a:off x="1766774" y="1528975"/>
            <a:ext cx="1676700" cy="1136100"/>
          </a:xfrm>
          <a:prstGeom prst="rect">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r>
              <a:rPr b="0" i="0" lang="en" sz="1200" u="none" cap="none" strike="noStrike">
                <a:solidFill>
                  <a:srgbClr val="000000"/>
                </a:solidFill>
                <a:latin typeface="Arial"/>
                <a:ea typeface="Arial"/>
                <a:cs typeface="Arial"/>
                <a:sym typeface="Arial"/>
              </a:rPr>
              <a:t>Client Node</a:t>
            </a:r>
            <a:endParaRPr b="0" i="0" sz="1200" u="none" cap="none" strike="noStrike">
              <a:solidFill>
                <a:srgbClr val="000000"/>
              </a:solidFill>
              <a:latin typeface="Arial"/>
              <a:ea typeface="Arial"/>
              <a:cs typeface="Arial"/>
              <a:sym typeface="Arial"/>
            </a:endParaRPr>
          </a:p>
        </p:txBody>
      </p:sp>
      <p:sp>
        <p:nvSpPr>
          <p:cNvPr id="2664" name="Google Shape;2664;p150"/>
          <p:cNvSpPr/>
          <p:nvPr/>
        </p:nvSpPr>
        <p:spPr>
          <a:xfrm>
            <a:off x="2076954" y="1642436"/>
            <a:ext cx="1056300" cy="750600"/>
          </a:xfrm>
          <a:prstGeom prst="rect">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Client JVM</a:t>
            </a:r>
            <a:endParaRPr b="0" i="0" sz="1200" u="none" cap="none" strike="noStrike">
              <a:solidFill>
                <a:srgbClr val="000000"/>
              </a:solidFill>
              <a:latin typeface="Arial"/>
              <a:ea typeface="Arial"/>
              <a:cs typeface="Arial"/>
              <a:sym typeface="Arial"/>
            </a:endParaRPr>
          </a:p>
        </p:txBody>
      </p:sp>
      <p:sp>
        <p:nvSpPr>
          <p:cNvPr id="2665" name="Google Shape;2665;p150"/>
          <p:cNvSpPr/>
          <p:nvPr/>
        </p:nvSpPr>
        <p:spPr>
          <a:xfrm>
            <a:off x="2298089" y="1765653"/>
            <a:ext cx="614100" cy="383100"/>
          </a:xfrm>
          <a:prstGeom prst="rect">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Client</a:t>
            </a:r>
            <a:endParaRPr b="0" i="0" sz="1200" u="none" cap="none" strike="noStrike">
              <a:solidFill>
                <a:srgbClr val="000000"/>
              </a:solidFill>
              <a:latin typeface="Arial"/>
              <a:ea typeface="Arial"/>
              <a:cs typeface="Arial"/>
              <a:sym typeface="Arial"/>
            </a:endParaRPr>
          </a:p>
        </p:txBody>
      </p:sp>
      <p:cxnSp>
        <p:nvCxnSpPr>
          <p:cNvPr id="2666" name="Google Shape;2666;p150"/>
          <p:cNvCxnSpPr/>
          <p:nvPr/>
        </p:nvCxnSpPr>
        <p:spPr>
          <a:xfrm>
            <a:off x="3443575" y="2209303"/>
            <a:ext cx="1203900" cy="0"/>
          </a:xfrm>
          <a:prstGeom prst="straightConnector1">
            <a:avLst/>
          </a:prstGeom>
          <a:noFill/>
          <a:ln cap="flat" cmpd="sng" w="19050">
            <a:solidFill>
              <a:srgbClr val="000000"/>
            </a:solidFill>
            <a:prstDash val="solid"/>
            <a:round/>
            <a:headEnd len="sm" w="sm" type="none"/>
            <a:tailEnd len="med" w="med" type="stealth"/>
          </a:ln>
        </p:spPr>
      </p:cxnSp>
      <p:cxnSp>
        <p:nvCxnSpPr>
          <p:cNvPr id="2667" name="Google Shape;2667;p150"/>
          <p:cNvCxnSpPr/>
          <p:nvPr/>
        </p:nvCxnSpPr>
        <p:spPr>
          <a:xfrm>
            <a:off x="2321886" y="2665082"/>
            <a:ext cx="0" cy="353400"/>
          </a:xfrm>
          <a:prstGeom prst="straightConnector1">
            <a:avLst/>
          </a:prstGeom>
          <a:noFill/>
          <a:ln cap="flat" cmpd="sng" w="19050">
            <a:solidFill>
              <a:srgbClr val="000000"/>
            </a:solidFill>
            <a:prstDash val="solid"/>
            <a:round/>
            <a:headEnd len="med" w="med" type="stealth"/>
            <a:tailEnd len="sm" w="sm" type="none"/>
          </a:ln>
        </p:spPr>
      </p:cxnSp>
      <p:cxnSp>
        <p:nvCxnSpPr>
          <p:cNvPr id="2668" name="Google Shape;2668;p150"/>
          <p:cNvCxnSpPr>
            <a:endCxn id="2639" idx="1"/>
          </p:cNvCxnSpPr>
          <p:nvPr/>
        </p:nvCxnSpPr>
        <p:spPr>
          <a:xfrm>
            <a:off x="2321984" y="3018873"/>
            <a:ext cx="695400" cy="4500"/>
          </a:xfrm>
          <a:prstGeom prst="straightConnector1">
            <a:avLst/>
          </a:prstGeom>
          <a:noFill/>
          <a:ln cap="flat" cmpd="sng" w="19050">
            <a:solidFill>
              <a:srgbClr val="000000"/>
            </a:solidFill>
            <a:prstDash val="solid"/>
            <a:round/>
            <a:headEnd len="sm" w="sm" type="none"/>
            <a:tailEnd len="sm" w="sm" type="none"/>
          </a:ln>
        </p:spPr>
      </p:cxnSp>
      <p:sp>
        <p:nvSpPr>
          <p:cNvPr id="2669" name="Google Shape;2669;p150"/>
          <p:cNvSpPr txBox="1"/>
          <p:nvPr/>
        </p:nvSpPr>
        <p:spPr>
          <a:xfrm>
            <a:off x="466596" y="4694004"/>
            <a:ext cx="695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Rack 1</a:t>
            </a:r>
            <a:endParaRPr b="0" i="0" sz="1400" u="none" cap="none" strike="noStrike">
              <a:solidFill>
                <a:srgbClr val="000000"/>
              </a:solidFill>
              <a:latin typeface="Average"/>
              <a:ea typeface="Average"/>
              <a:cs typeface="Average"/>
              <a:sym typeface="Average"/>
            </a:endParaRPr>
          </a:p>
        </p:txBody>
      </p:sp>
      <p:sp>
        <p:nvSpPr>
          <p:cNvPr id="2670" name="Google Shape;2670;p150"/>
          <p:cNvSpPr txBox="1"/>
          <p:nvPr/>
        </p:nvSpPr>
        <p:spPr>
          <a:xfrm>
            <a:off x="2815032" y="4683567"/>
            <a:ext cx="695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Rack 5</a:t>
            </a:r>
            <a:endParaRPr b="0" i="0" sz="1400" u="none" cap="none" strike="noStrike">
              <a:solidFill>
                <a:srgbClr val="000000"/>
              </a:solidFill>
              <a:latin typeface="Average"/>
              <a:ea typeface="Average"/>
              <a:cs typeface="Average"/>
              <a:sym typeface="Average"/>
            </a:endParaRPr>
          </a:p>
        </p:txBody>
      </p:sp>
      <p:sp>
        <p:nvSpPr>
          <p:cNvPr id="2671" name="Google Shape;2671;p150"/>
          <p:cNvSpPr txBox="1"/>
          <p:nvPr/>
        </p:nvSpPr>
        <p:spPr>
          <a:xfrm>
            <a:off x="5094211" y="4675965"/>
            <a:ext cx="695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Rack 7</a:t>
            </a:r>
            <a:endParaRPr b="0" i="0" sz="1400" u="none" cap="none" strike="noStrike">
              <a:solidFill>
                <a:srgbClr val="000000"/>
              </a:solidFill>
              <a:latin typeface="Average"/>
              <a:ea typeface="Average"/>
              <a:cs typeface="Average"/>
              <a:sym typeface="Average"/>
            </a:endParaRPr>
          </a:p>
        </p:txBody>
      </p:sp>
      <p:cxnSp>
        <p:nvCxnSpPr>
          <p:cNvPr id="2672" name="Google Shape;2672;p150"/>
          <p:cNvCxnSpPr/>
          <p:nvPr/>
        </p:nvCxnSpPr>
        <p:spPr>
          <a:xfrm>
            <a:off x="1414988" y="3851000"/>
            <a:ext cx="1197300" cy="7500"/>
          </a:xfrm>
          <a:prstGeom prst="straightConnector1">
            <a:avLst/>
          </a:prstGeom>
          <a:noFill/>
          <a:ln cap="flat" cmpd="sng" w="19050">
            <a:solidFill>
              <a:srgbClr val="000000"/>
            </a:solidFill>
            <a:prstDash val="solid"/>
            <a:round/>
            <a:headEnd len="med" w="med" type="stealth"/>
            <a:tailEnd len="sm" w="sm" type="none"/>
          </a:ln>
        </p:spPr>
      </p:cxnSp>
      <p:cxnSp>
        <p:nvCxnSpPr>
          <p:cNvPr id="2673" name="Google Shape;2673;p150"/>
          <p:cNvCxnSpPr/>
          <p:nvPr/>
        </p:nvCxnSpPr>
        <p:spPr>
          <a:xfrm>
            <a:off x="3668729" y="3761883"/>
            <a:ext cx="575700" cy="6600"/>
          </a:xfrm>
          <a:prstGeom prst="straightConnector1">
            <a:avLst/>
          </a:prstGeom>
          <a:noFill/>
          <a:ln cap="flat" cmpd="sng" w="19050">
            <a:solidFill>
              <a:srgbClr val="000000"/>
            </a:solidFill>
            <a:prstDash val="solid"/>
            <a:round/>
            <a:headEnd len="med" w="med" type="stealth"/>
            <a:tailEnd len="sm" w="sm" type="none"/>
          </a:ln>
        </p:spPr>
      </p:cxnSp>
      <p:cxnSp>
        <p:nvCxnSpPr>
          <p:cNvPr id="2674" name="Google Shape;2674;p150"/>
          <p:cNvCxnSpPr/>
          <p:nvPr/>
        </p:nvCxnSpPr>
        <p:spPr>
          <a:xfrm>
            <a:off x="4225637" y="3759618"/>
            <a:ext cx="0" cy="405900"/>
          </a:xfrm>
          <a:prstGeom prst="straightConnector1">
            <a:avLst/>
          </a:prstGeom>
          <a:noFill/>
          <a:ln cap="flat" cmpd="sng" w="19050">
            <a:solidFill>
              <a:srgbClr val="000000"/>
            </a:solidFill>
            <a:prstDash val="solid"/>
            <a:round/>
            <a:headEnd len="sm" w="sm" type="none"/>
            <a:tailEnd len="sm" w="sm" type="none"/>
          </a:ln>
        </p:spPr>
      </p:cxnSp>
      <p:cxnSp>
        <p:nvCxnSpPr>
          <p:cNvPr id="2675" name="Google Shape;2675;p150"/>
          <p:cNvCxnSpPr/>
          <p:nvPr/>
        </p:nvCxnSpPr>
        <p:spPr>
          <a:xfrm>
            <a:off x="3668729" y="4150714"/>
            <a:ext cx="575700" cy="6600"/>
          </a:xfrm>
          <a:prstGeom prst="straightConnector1">
            <a:avLst/>
          </a:prstGeom>
          <a:noFill/>
          <a:ln cap="flat" cmpd="sng" w="19050">
            <a:solidFill>
              <a:srgbClr val="000000"/>
            </a:solidFill>
            <a:prstDash val="solid"/>
            <a:round/>
            <a:headEnd len="sm" w="sm" type="none"/>
            <a:tailEnd len="sm" w="sm" type="none"/>
          </a:ln>
        </p:spPr>
      </p:cxnSp>
      <p:sp>
        <p:nvSpPr>
          <p:cNvPr id="2676" name="Google Shape;2676;p150"/>
          <p:cNvSpPr txBox="1"/>
          <p:nvPr/>
        </p:nvSpPr>
        <p:spPr>
          <a:xfrm>
            <a:off x="3820451" y="1736580"/>
            <a:ext cx="45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4</a:t>
            </a:r>
            <a:endParaRPr b="0" i="0" sz="1400" u="none" cap="none" strike="noStrike">
              <a:solidFill>
                <a:srgbClr val="000000"/>
              </a:solidFill>
              <a:latin typeface="Average"/>
              <a:ea typeface="Average"/>
              <a:cs typeface="Average"/>
              <a:sym typeface="Average"/>
            </a:endParaRPr>
          </a:p>
        </p:txBody>
      </p:sp>
      <p:sp>
        <p:nvSpPr>
          <p:cNvPr id="2677" name="Google Shape;2677;p150"/>
          <p:cNvSpPr txBox="1"/>
          <p:nvPr/>
        </p:nvSpPr>
        <p:spPr>
          <a:xfrm>
            <a:off x="2402995" y="2689119"/>
            <a:ext cx="45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3</a:t>
            </a:r>
            <a:endParaRPr b="0" i="0" sz="1400" u="none" cap="none" strike="noStrike">
              <a:solidFill>
                <a:srgbClr val="000000"/>
              </a:solidFill>
              <a:latin typeface="Average"/>
              <a:ea typeface="Average"/>
              <a:cs typeface="Average"/>
              <a:sym typeface="Average"/>
            </a:endParaRPr>
          </a:p>
        </p:txBody>
      </p:sp>
      <p:sp>
        <p:nvSpPr>
          <p:cNvPr id="2678" name="Google Shape;2678;p150"/>
          <p:cNvSpPr txBox="1"/>
          <p:nvPr/>
        </p:nvSpPr>
        <p:spPr>
          <a:xfrm>
            <a:off x="6151975" y="1886200"/>
            <a:ext cx="2881200" cy="1693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verage"/>
              <a:buAutoNum type="arabicPeriod"/>
            </a:pPr>
            <a:r>
              <a:rPr b="0" i="0" lang="en" sz="1400" u="none" cap="none" strike="noStrike">
                <a:solidFill>
                  <a:srgbClr val="000000"/>
                </a:solidFill>
                <a:latin typeface="Average"/>
                <a:ea typeface="Average"/>
                <a:cs typeface="Average"/>
                <a:sym typeface="Average"/>
              </a:rPr>
              <a:t>Acknowledgment  Datanode 6 to Datanode 4</a:t>
            </a:r>
            <a:endParaRPr b="0" i="0" sz="1400" u="none" cap="none" strike="noStrike">
              <a:solidFill>
                <a:srgbClr val="000000"/>
              </a:solidFill>
              <a:latin typeface="Average"/>
              <a:ea typeface="Average"/>
              <a:cs typeface="Average"/>
              <a:sym typeface="Average"/>
            </a:endParaRPr>
          </a:p>
          <a:p>
            <a:pPr indent="-317500" lvl="0" marL="457200" marR="0" rtl="0" algn="l">
              <a:lnSpc>
                <a:spcPct val="100000"/>
              </a:lnSpc>
              <a:spcBef>
                <a:spcPts val="0"/>
              </a:spcBef>
              <a:spcAft>
                <a:spcPts val="0"/>
              </a:spcAft>
              <a:buClr>
                <a:srgbClr val="000000"/>
              </a:buClr>
              <a:buSzPts val="1400"/>
              <a:buFont typeface="Average"/>
              <a:buAutoNum type="arabicPeriod"/>
            </a:pPr>
            <a:r>
              <a:rPr b="0" i="0" lang="en" sz="1400" u="none" cap="none" strike="noStrike">
                <a:solidFill>
                  <a:srgbClr val="000000"/>
                </a:solidFill>
                <a:latin typeface="Average"/>
                <a:ea typeface="Average"/>
                <a:cs typeface="Average"/>
                <a:sym typeface="Average"/>
              </a:rPr>
              <a:t>Acknowledgment  Datanode 4 to Datanode 1</a:t>
            </a:r>
            <a:endParaRPr b="0" i="0" sz="1400" u="none" cap="none" strike="noStrike">
              <a:solidFill>
                <a:srgbClr val="000000"/>
              </a:solidFill>
              <a:latin typeface="Average"/>
              <a:ea typeface="Average"/>
              <a:cs typeface="Average"/>
              <a:sym typeface="Average"/>
            </a:endParaRPr>
          </a:p>
          <a:p>
            <a:pPr indent="-317500" lvl="0" marL="457200" marR="0" rtl="0" algn="l">
              <a:lnSpc>
                <a:spcPct val="100000"/>
              </a:lnSpc>
              <a:spcBef>
                <a:spcPts val="0"/>
              </a:spcBef>
              <a:spcAft>
                <a:spcPts val="0"/>
              </a:spcAft>
              <a:buClr>
                <a:srgbClr val="000000"/>
              </a:buClr>
              <a:buSzPts val="1400"/>
              <a:buFont typeface="Average"/>
              <a:buAutoNum type="arabicPeriod"/>
            </a:pPr>
            <a:r>
              <a:rPr b="0" i="0" lang="en" sz="1400" u="none" cap="none" strike="noStrike">
                <a:solidFill>
                  <a:srgbClr val="000000"/>
                </a:solidFill>
                <a:latin typeface="Average"/>
                <a:ea typeface="Average"/>
                <a:cs typeface="Average"/>
                <a:sym typeface="Average"/>
              </a:rPr>
              <a:t>Send Ack to Client</a:t>
            </a:r>
            <a:endParaRPr b="0" i="0" sz="1400" u="none" cap="none" strike="noStrike">
              <a:solidFill>
                <a:srgbClr val="000000"/>
              </a:solidFill>
              <a:latin typeface="Average"/>
              <a:ea typeface="Average"/>
              <a:cs typeface="Average"/>
              <a:sym typeface="Average"/>
            </a:endParaRPr>
          </a:p>
          <a:p>
            <a:pPr indent="-317500" lvl="0" marL="457200" marR="0" rtl="0" algn="l">
              <a:lnSpc>
                <a:spcPct val="100000"/>
              </a:lnSpc>
              <a:spcBef>
                <a:spcPts val="0"/>
              </a:spcBef>
              <a:spcAft>
                <a:spcPts val="0"/>
              </a:spcAft>
              <a:buClr>
                <a:srgbClr val="000000"/>
              </a:buClr>
              <a:buSzPts val="1400"/>
              <a:buFont typeface="Average"/>
              <a:buAutoNum type="arabicPeriod"/>
            </a:pPr>
            <a:r>
              <a:rPr b="0" i="0" lang="en" sz="1400" u="none" cap="none" strike="noStrike">
                <a:solidFill>
                  <a:srgbClr val="000000"/>
                </a:solidFill>
                <a:latin typeface="Average"/>
                <a:ea typeface="Average"/>
                <a:cs typeface="Average"/>
                <a:sym typeface="Average"/>
              </a:rPr>
              <a:t>Write Successful</a:t>
            </a:r>
            <a:endParaRPr b="0" i="0" sz="14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verage"/>
              <a:ea typeface="Average"/>
              <a:cs typeface="Average"/>
              <a:sym typeface="Average"/>
            </a:endParaRPr>
          </a:p>
        </p:txBody>
      </p:sp>
      <p:sp>
        <p:nvSpPr>
          <p:cNvPr id="2679" name="Google Shape;2679;p150"/>
          <p:cNvSpPr txBox="1"/>
          <p:nvPr/>
        </p:nvSpPr>
        <p:spPr>
          <a:xfrm>
            <a:off x="4197458" y="3762468"/>
            <a:ext cx="45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1</a:t>
            </a:r>
            <a:endParaRPr b="0" i="0" sz="1400" u="none" cap="none" strike="noStrike">
              <a:solidFill>
                <a:srgbClr val="000000"/>
              </a:solidFill>
              <a:latin typeface="Average"/>
              <a:ea typeface="Average"/>
              <a:cs typeface="Average"/>
              <a:sym typeface="Average"/>
            </a:endParaRPr>
          </a:p>
        </p:txBody>
      </p:sp>
      <p:sp>
        <p:nvSpPr>
          <p:cNvPr id="2680" name="Google Shape;2680;p150"/>
          <p:cNvSpPr txBox="1"/>
          <p:nvPr/>
        </p:nvSpPr>
        <p:spPr>
          <a:xfrm>
            <a:off x="1712371" y="3869321"/>
            <a:ext cx="45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2</a:t>
            </a:r>
            <a:endParaRPr b="0" i="0" sz="14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8"/>
                                        </p:tgtEl>
                                        <p:attrNameLst>
                                          <p:attrName>style.visibility</p:attrName>
                                        </p:attrNameLst>
                                      </p:cBhvr>
                                      <p:to>
                                        <p:strVal val="visible"/>
                                      </p:to>
                                    </p:set>
                                    <p:animEffect filter="fade" transition="in">
                                      <p:cBhvr>
                                        <p:cTn dur="1000"/>
                                        <p:tgtEl>
                                          <p:spTgt spid="26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9"/>
                                        </p:tgtEl>
                                        <p:attrNameLst>
                                          <p:attrName>style.visibility</p:attrName>
                                        </p:attrNameLst>
                                      </p:cBhvr>
                                      <p:to>
                                        <p:strVal val="visible"/>
                                      </p:to>
                                    </p:set>
                                    <p:animEffect filter="fade" transition="in">
                                      <p:cBhvr>
                                        <p:cTn dur="1000"/>
                                        <p:tgtEl>
                                          <p:spTgt spid="2639"/>
                                        </p:tgtEl>
                                      </p:cBhvr>
                                    </p:animEffect>
                                  </p:childTnLst>
                                </p:cTn>
                              </p:par>
                              <p:par>
                                <p:cTn fill="hold" nodeType="withEffect" presetClass="entr" presetID="10" presetSubtype="0">
                                  <p:stCondLst>
                                    <p:cond delay="0"/>
                                  </p:stCondLst>
                                  <p:childTnLst>
                                    <p:set>
                                      <p:cBhvr>
                                        <p:cTn dur="1" fill="hold">
                                          <p:stCondLst>
                                            <p:cond delay="0"/>
                                          </p:stCondLst>
                                        </p:cTn>
                                        <p:tgtEl>
                                          <p:spTgt spid="2640"/>
                                        </p:tgtEl>
                                        <p:attrNameLst>
                                          <p:attrName>style.visibility</p:attrName>
                                        </p:attrNameLst>
                                      </p:cBhvr>
                                      <p:to>
                                        <p:strVal val="visible"/>
                                      </p:to>
                                    </p:set>
                                    <p:animEffect filter="fade" transition="in">
                                      <p:cBhvr>
                                        <p:cTn dur="1000"/>
                                        <p:tgtEl>
                                          <p:spTgt spid="2640"/>
                                        </p:tgtEl>
                                      </p:cBhvr>
                                    </p:animEffect>
                                  </p:childTnLst>
                                </p:cTn>
                              </p:par>
                              <p:par>
                                <p:cTn fill="hold" nodeType="withEffect" presetClass="entr" presetID="10" presetSubtype="0">
                                  <p:stCondLst>
                                    <p:cond delay="0"/>
                                  </p:stCondLst>
                                  <p:childTnLst>
                                    <p:set>
                                      <p:cBhvr>
                                        <p:cTn dur="1" fill="hold">
                                          <p:stCondLst>
                                            <p:cond delay="0"/>
                                          </p:stCondLst>
                                        </p:cTn>
                                        <p:tgtEl>
                                          <p:spTgt spid="2641"/>
                                        </p:tgtEl>
                                        <p:attrNameLst>
                                          <p:attrName>style.visibility</p:attrName>
                                        </p:attrNameLst>
                                      </p:cBhvr>
                                      <p:to>
                                        <p:strVal val="visible"/>
                                      </p:to>
                                    </p:set>
                                    <p:animEffect filter="fade" transition="in">
                                      <p:cBhvr>
                                        <p:cTn dur="1000"/>
                                        <p:tgtEl>
                                          <p:spTgt spid="2641"/>
                                        </p:tgtEl>
                                      </p:cBhvr>
                                    </p:animEffect>
                                  </p:childTnLst>
                                </p:cTn>
                              </p:par>
                              <p:par>
                                <p:cTn fill="hold" nodeType="withEffect" presetClass="entr" presetID="10" presetSubtype="0">
                                  <p:stCondLst>
                                    <p:cond delay="0"/>
                                  </p:stCondLst>
                                  <p:childTnLst>
                                    <p:set>
                                      <p:cBhvr>
                                        <p:cTn dur="1" fill="hold">
                                          <p:stCondLst>
                                            <p:cond delay="0"/>
                                          </p:stCondLst>
                                        </p:cTn>
                                        <p:tgtEl>
                                          <p:spTgt spid="2642"/>
                                        </p:tgtEl>
                                        <p:attrNameLst>
                                          <p:attrName>style.visibility</p:attrName>
                                        </p:attrNameLst>
                                      </p:cBhvr>
                                      <p:to>
                                        <p:strVal val="visible"/>
                                      </p:to>
                                    </p:set>
                                    <p:animEffect filter="fade" transition="in">
                                      <p:cBhvr>
                                        <p:cTn dur="1000"/>
                                        <p:tgtEl>
                                          <p:spTgt spid="2642"/>
                                        </p:tgtEl>
                                      </p:cBhvr>
                                    </p:animEffect>
                                  </p:childTnLst>
                                </p:cTn>
                              </p:par>
                              <p:par>
                                <p:cTn fill="hold" nodeType="withEffect" presetClass="entr" presetID="10" presetSubtype="0">
                                  <p:stCondLst>
                                    <p:cond delay="0"/>
                                  </p:stCondLst>
                                  <p:childTnLst>
                                    <p:set>
                                      <p:cBhvr>
                                        <p:cTn dur="1" fill="hold">
                                          <p:stCondLst>
                                            <p:cond delay="0"/>
                                          </p:stCondLst>
                                        </p:cTn>
                                        <p:tgtEl>
                                          <p:spTgt spid="2643"/>
                                        </p:tgtEl>
                                        <p:attrNameLst>
                                          <p:attrName>style.visibility</p:attrName>
                                        </p:attrNameLst>
                                      </p:cBhvr>
                                      <p:to>
                                        <p:strVal val="visible"/>
                                      </p:to>
                                    </p:set>
                                    <p:animEffect filter="fade" transition="in">
                                      <p:cBhvr>
                                        <p:cTn dur="1000"/>
                                        <p:tgtEl>
                                          <p:spTgt spid="2643"/>
                                        </p:tgtEl>
                                      </p:cBhvr>
                                    </p:animEffect>
                                  </p:childTnLst>
                                </p:cTn>
                              </p:par>
                              <p:par>
                                <p:cTn fill="hold" nodeType="withEffect" presetClass="entr" presetID="10" presetSubtype="0">
                                  <p:stCondLst>
                                    <p:cond delay="0"/>
                                  </p:stCondLst>
                                  <p:childTnLst>
                                    <p:set>
                                      <p:cBhvr>
                                        <p:cTn dur="1" fill="hold">
                                          <p:stCondLst>
                                            <p:cond delay="0"/>
                                          </p:stCondLst>
                                        </p:cTn>
                                        <p:tgtEl>
                                          <p:spTgt spid="2644"/>
                                        </p:tgtEl>
                                        <p:attrNameLst>
                                          <p:attrName>style.visibility</p:attrName>
                                        </p:attrNameLst>
                                      </p:cBhvr>
                                      <p:to>
                                        <p:strVal val="visible"/>
                                      </p:to>
                                    </p:set>
                                    <p:animEffect filter="fade" transition="in">
                                      <p:cBhvr>
                                        <p:cTn dur="1000"/>
                                        <p:tgtEl>
                                          <p:spTgt spid="2644"/>
                                        </p:tgtEl>
                                      </p:cBhvr>
                                    </p:animEffect>
                                  </p:childTnLst>
                                </p:cTn>
                              </p:par>
                              <p:par>
                                <p:cTn fill="hold" nodeType="withEffect" presetClass="entr" presetID="10" presetSubtype="0">
                                  <p:stCondLst>
                                    <p:cond delay="0"/>
                                  </p:stCondLst>
                                  <p:childTnLst>
                                    <p:set>
                                      <p:cBhvr>
                                        <p:cTn dur="1" fill="hold">
                                          <p:stCondLst>
                                            <p:cond delay="0"/>
                                          </p:stCondLst>
                                        </p:cTn>
                                        <p:tgtEl>
                                          <p:spTgt spid="2645"/>
                                        </p:tgtEl>
                                        <p:attrNameLst>
                                          <p:attrName>style.visibility</p:attrName>
                                        </p:attrNameLst>
                                      </p:cBhvr>
                                      <p:to>
                                        <p:strVal val="visible"/>
                                      </p:to>
                                    </p:set>
                                    <p:animEffect filter="fade" transition="in">
                                      <p:cBhvr>
                                        <p:cTn dur="1000"/>
                                        <p:tgtEl>
                                          <p:spTgt spid="2645"/>
                                        </p:tgtEl>
                                      </p:cBhvr>
                                    </p:animEffect>
                                  </p:childTnLst>
                                </p:cTn>
                              </p:par>
                              <p:par>
                                <p:cTn fill="hold" nodeType="withEffect" presetClass="entr" presetID="10" presetSubtype="0">
                                  <p:stCondLst>
                                    <p:cond delay="0"/>
                                  </p:stCondLst>
                                  <p:childTnLst>
                                    <p:set>
                                      <p:cBhvr>
                                        <p:cTn dur="1" fill="hold">
                                          <p:stCondLst>
                                            <p:cond delay="0"/>
                                          </p:stCondLst>
                                        </p:cTn>
                                        <p:tgtEl>
                                          <p:spTgt spid="2646"/>
                                        </p:tgtEl>
                                        <p:attrNameLst>
                                          <p:attrName>style.visibility</p:attrName>
                                        </p:attrNameLst>
                                      </p:cBhvr>
                                      <p:to>
                                        <p:strVal val="visible"/>
                                      </p:to>
                                    </p:set>
                                    <p:animEffect filter="fade" transition="in">
                                      <p:cBhvr>
                                        <p:cTn dur="1000"/>
                                        <p:tgtEl>
                                          <p:spTgt spid="2646"/>
                                        </p:tgtEl>
                                      </p:cBhvr>
                                    </p:animEffect>
                                  </p:childTnLst>
                                </p:cTn>
                              </p:par>
                              <p:par>
                                <p:cTn fill="hold" nodeType="withEffect" presetClass="entr" presetID="10" presetSubtype="0">
                                  <p:stCondLst>
                                    <p:cond delay="0"/>
                                  </p:stCondLst>
                                  <p:childTnLst>
                                    <p:set>
                                      <p:cBhvr>
                                        <p:cTn dur="1" fill="hold">
                                          <p:stCondLst>
                                            <p:cond delay="0"/>
                                          </p:stCondLst>
                                        </p:cTn>
                                        <p:tgtEl>
                                          <p:spTgt spid="2647"/>
                                        </p:tgtEl>
                                        <p:attrNameLst>
                                          <p:attrName>style.visibility</p:attrName>
                                        </p:attrNameLst>
                                      </p:cBhvr>
                                      <p:to>
                                        <p:strVal val="visible"/>
                                      </p:to>
                                    </p:set>
                                    <p:animEffect filter="fade" transition="in">
                                      <p:cBhvr>
                                        <p:cTn dur="1000"/>
                                        <p:tgtEl>
                                          <p:spTgt spid="2647"/>
                                        </p:tgtEl>
                                      </p:cBhvr>
                                    </p:animEffect>
                                  </p:childTnLst>
                                </p:cTn>
                              </p:par>
                              <p:par>
                                <p:cTn fill="hold" nodeType="withEffect" presetClass="entr" presetID="10" presetSubtype="0">
                                  <p:stCondLst>
                                    <p:cond delay="0"/>
                                  </p:stCondLst>
                                  <p:childTnLst>
                                    <p:set>
                                      <p:cBhvr>
                                        <p:cTn dur="1" fill="hold">
                                          <p:stCondLst>
                                            <p:cond delay="0"/>
                                          </p:stCondLst>
                                        </p:cTn>
                                        <p:tgtEl>
                                          <p:spTgt spid="2648"/>
                                        </p:tgtEl>
                                        <p:attrNameLst>
                                          <p:attrName>style.visibility</p:attrName>
                                        </p:attrNameLst>
                                      </p:cBhvr>
                                      <p:to>
                                        <p:strVal val="visible"/>
                                      </p:to>
                                    </p:set>
                                    <p:animEffect filter="fade" transition="in">
                                      <p:cBhvr>
                                        <p:cTn dur="1000"/>
                                        <p:tgtEl>
                                          <p:spTgt spid="2648"/>
                                        </p:tgtEl>
                                      </p:cBhvr>
                                    </p:animEffect>
                                  </p:childTnLst>
                                </p:cTn>
                              </p:par>
                              <p:par>
                                <p:cTn fill="hold" nodeType="withEffect" presetClass="entr" presetID="10" presetSubtype="0">
                                  <p:stCondLst>
                                    <p:cond delay="0"/>
                                  </p:stCondLst>
                                  <p:childTnLst>
                                    <p:set>
                                      <p:cBhvr>
                                        <p:cTn dur="1" fill="hold">
                                          <p:stCondLst>
                                            <p:cond delay="0"/>
                                          </p:stCondLst>
                                        </p:cTn>
                                        <p:tgtEl>
                                          <p:spTgt spid="2649"/>
                                        </p:tgtEl>
                                        <p:attrNameLst>
                                          <p:attrName>style.visibility</p:attrName>
                                        </p:attrNameLst>
                                      </p:cBhvr>
                                      <p:to>
                                        <p:strVal val="visible"/>
                                      </p:to>
                                    </p:set>
                                    <p:animEffect filter="fade" transition="in">
                                      <p:cBhvr>
                                        <p:cTn dur="1000"/>
                                        <p:tgtEl>
                                          <p:spTgt spid="2649"/>
                                        </p:tgtEl>
                                      </p:cBhvr>
                                    </p:animEffect>
                                  </p:childTnLst>
                                </p:cTn>
                              </p:par>
                              <p:par>
                                <p:cTn fill="hold" nodeType="withEffect" presetClass="entr" presetID="10" presetSubtype="0">
                                  <p:stCondLst>
                                    <p:cond delay="0"/>
                                  </p:stCondLst>
                                  <p:childTnLst>
                                    <p:set>
                                      <p:cBhvr>
                                        <p:cTn dur="1" fill="hold">
                                          <p:stCondLst>
                                            <p:cond delay="0"/>
                                          </p:stCondLst>
                                        </p:cTn>
                                        <p:tgtEl>
                                          <p:spTgt spid="2650"/>
                                        </p:tgtEl>
                                        <p:attrNameLst>
                                          <p:attrName>style.visibility</p:attrName>
                                        </p:attrNameLst>
                                      </p:cBhvr>
                                      <p:to>
                                        <p:strVal val="visible"/>
                                      </p:to>
                                    </p:set>
                                    <p:animEffect filter="fade" transition="in">
                                      <p:cBhvr>
                                        <p:cTn dur="1000"/>
                                        <p:tgtEl>
                                          <p:spTgt spid="2650"/>
                                        </p:tgtEl>
                                      </p:cBhvr>
                                    </p:animEffect>
                                  </p:childTnLst>
                                </p:cTn>
                              </p:par>
                              <p:par>
                                <p:cTn fill="hold" nodeType="withEffect" presetClass="entr" presetID="10" presetSubtype="0">
                                  <p:stCondLst>
                                    <p:cond delay="0"/>
                                  </p:stCondLst>
                                  <p:childTnLst>
                                    <p:set>
                                      <p:cBhvr>
                                        <p:cTn dur="1" fill="hold">
                                          <p:stCondLst>
                                            <p:cond delay="0"/>
                                          </p:stCondLst>
                                        </p:cTn>
                                        <p:tgtEl>
                                          <p:spTgt spid="2651"/>
                                        </p:tgtEl>
                                        <p:attrNameLst>
                                          <p:attrName>style.visibility</p:attrName>
                                        </p:attrNameLst>
                                      </p:cBhvr>
                                      <p:to>
                                        <p:strVal val="visible"/>
                                      </p:to>
                                    </p:set>
                                    <p:animEffect filter="fade" transition="in">
                                      <p:cBhvr>
                                        <p:cTn dur="1000"/>
                                        <p:tgtEl>
                                          <p:spTgt spid="2651"/>
                                        </p:tgtEl>
                                      </p:cBhvr>
                                    </p:animEffect>
                                  </p:childTnLst>
                                </p:cTn>
                              </p:par>
                              <p:par>
                                <p:cTn fill="hold" nodeType="withEffect" presetClass="entr" presetID="10" presetSubtype="0">
                                  <p:stCondLst>
                                    <p:cond delay="0"/>
                                  </p:stCondLst>
                                  <p:childTnLst>
                                    <p:set>
                                      <p:cBhvr>
                                        <p:cTn dur="1" fill="hold">
                                          <p:stCondLst>
                                            <p:cond delay="0"/>
                                          </p:stCondLst>
                                        </p:cTn>
                                        <p:tgtEl>
                                          <p:spTgt spid="2652"/>
                                        </p:tgtEl>
                                        <p:attrNameLst>
                                          <p:attrName>style.visibility</p:attrName>
                                        </p:attrNameLst>
                                      </p:cBhvr>
                                      <p:to>
                                        <p:strVal val="visible"/>
                                      </p:to>
                                    </p:set>
                                    <p:animEffect filter="fade" transition="in">
                                      <p:cBhvr>
                                        <p:cTn dur="1000"/>
                                        <p:tgtEl>
                                          <p:spTgt spid="2652"/>
                                        </p:tgtEl>
                                      </p:cBhvr>
                                    </p:animEffect>
                                  </p:childTnLst>
                                </p:cTn>
                              </p:par>
                              <p:par>
                                <p:cTn fill="hold" nodeType="withEffect" presetClass="entr" presetID="10" presetSubtype="0">
                                  <p:stCondLst>
                                    <p:cond delay="0"/>
                                  </p:stCondLst>
                                  <p:childTnLst>
                                    <p:set>
                                      <p:cBhvr>
                                        <p:cTn dur="1" fill="hold">
                                          <p:stCondLst>
                                            <p:cond delay="0"/>
                                          </p:stCondLst>
                                        </p:cTn>
                                        <p:tgtEl>
                                          <p:spTgt spid="2653"/>
                                        </p:tgtEl>
                                        <p:attrNameLst>
                                          <p:attrName>style.visibility</p:attrName>
                                        </p:attrNameLst>
                                      </p:cBhvr>
                                      <p:to>
                                        <p:strVal val="visible"/>
                                      </p:to>
                                    </p:set>
                                    <p:animEffect filter="fade" transition="in">
                                      <p:cBhvr>
                                        <p:cTn dur="1000"/>
                                        <p:tgtEl>
                                          <p:spTgt spid="2653"/>
                                        </p:tgtEl>
                                      </p:cBhvr>
                                    </p:animEffect>
                                  </p:childTnLst>
                                </p:cTn>
                              </p:par>
                              <p:par>
                                <p:cTn fill="hold" nodeType="withEffect" presetClass="entr" presetID="10" presetSubtype="0">
                                  <p:stCondLst>
                                    <p:cond delay="0"/>
                                  </p:stCondLst>
                                  <p:childTnLst>
                                    <p:set>
                                      <p:cBhvr>
                                        <p:cTn dur="1" fill="hold">
                                          <p:stCondLst>
                                            <p:cond delay="0"/>
                                          </p:stCondLst>
                                        </p:cTn>
                                        <p:tgtEl>
                                          <p:spTgt spid="2654"/>
                                        </p:tgtEl>
                                        <p:attrNameLst>
                                          <p:attrName>style.visibility</p:attrName>
                                        </p:attrNameLst>
                                      </p:cBhvr>
                                      <p:to>
                                        <p:strVal val="visible"/>
                                      </p:to>
                                    </p:set>
                                    <p:animEffect filter="fade" transition="in">
                                      <p:cBhvr>
                                        <p:cTn dur="1000"/>
                                        <p:tgtEl>
                                          <p:spTgt spid="2654"/>
                                        </p:tgtEl>
                                      </p:cBhvr>
                                    </p:animEffect>
                                  </p:childTnLst>
                                </p:cTn>
                              </p:par>
                              <p:par>
                                <p:cTn fill="hold" nodeType="withEffect" presetClass="entr" presetID="10" presetSubtype="0">
                                  <p:stCondLst>
                                    <p:cond delay="0"/>
                                  </p:stCondLst>
                                  <p:childTnLst>
                                    <p:set>
                                      <p:cBhvr>
                                        <p:cTn dur="1" fill="hold">
                                          <p:stCondLst>
                                            <p:cond delay="0"/>
                                          </p:stCondLst>
                                        </p:cTn>
                                        <p:tgtEl>
                                          <p:spTgt spid="2655"/>
                                        </p:tgtEl>
                                        <p:attrNameLst>
                                          <p:attrName>style.visibility</p:attrName>
                                        </p:attrNameLst>
                                      </p:cBhvr>
                                      <p:to>
                                        <p:strVal val="visible"/>
                                      </p:to>
                                    </p:set>
                                    <p:animEffect filter="fade" transition="in">
                                      <p:cBhvr>
                                        <p:cTn dur="1000"/>
                                        <p:tgtEl>
                                          <p:spTgt spid="2655"/>
                                        </p:tgtEl>
                                      </p:cBhvr>
                                    </p:animEffect>
                                  </p:childTnLst>
                                </p:cTn>
                              </p:par>
                              <p:par>
                                <p:cTn fill="hold" nodeType="withEffect" presetClass="entr" presetID="10" presetSubtype="0">
                                  <p:stCondLst>
                                    <p:cond delay="0"/>
                                  </p:stCondLst>
                                  <p:childTnLst>
                                    <p:set>
                                      <p:cBhvr>
                                        <p:cTn dur="1" fill="hold">
                                          <p:stCondLst>
                                            <p:cond delay="0"/>
                                          </p:stCondLst>
                                        </p:cTn>
                                        <p:tgtEl>
                                          <p:spTgt spid="2656"/>
                                        </p:tgtEl>
                                        <p:attrNameLst>
                                          <p:attrName>style.visibility</p:attrName>
                                        </p:attrNameLst>
                                      </p:cBhvr>
                                      <p:to>
                                        <p:strVal val="visible"/>
                                      </p:to>
                                    </p:set>
                                    <p:animEffect filter="fade" transition="in">
                                      <p:cBhvr>
                                        <p:cTn dur="1000"/>
                                        <p:tgtEl>
                                          <p:spTgt spid="2656"/>
                                        </p:tgtEl>
                                      </p:cBhvr>
                                    </p:animEffect>
                                  </p:childTnLst>
                                </p:cTn>
                              </p:par>
                              <p:par>
                                <p:cTn fill="hold" nodeType="withEffect" presetClass="entr" presetID="10" presetSubtype="0">
                                  <p:stCondLst>
                                    <p:cond delay="0"/>
                                  </p:stCondLst>
                                  <p:childTnLst>
                                    <p:set>
                                      <p:cBhvr>
                                        <p:cTn dur="1" fill="hold">
                                          <p:stCondLst>
                                            <p:cond delay="0"/>
                                          </p:stCondLst>
                                        </p:cTn>
                                        <p:tgtEl>
                                          <p:spTgt spid="2657"/>
                                        </p:tgtEl>
                                        <p:attrNameLst>
                                          <p:attrName>style.visibility</p:attrName>
                                        </p:attrNameLst>
                                      </p:cBhvr>
                                      <p:to>
                                        <p:strVal val="visible"/>
                                      </p:to>
                                    </p:set>
                                    <p:animEffect filter="fade" transition="in">
                                      <p:cBhvr>
                                        <p:cTn dur="1000"/>
                                        <p:tgtEl>
                                          <p:spTgt spid="2657"/>
                                        </p:tgtEl>
                                      </p:cBhvr>
                                    </p:animEffect>
                                  </p:childTnLst>
                                </p:cTn>
                              </p:par>
                              <p:par>
                                <p:cTn fill="hold" nodeType="withEffect" presetClass="entr" presetID="10" presetSubtype="0">
                                  <p:stCondLst>
                                    <p:cond delay="0"/>
                                  </p:stCondLst>
                                  <p:childTnLst>
                                    <p:set>
                                      <p:cBhvr>
                                        <p:cTn dur="1" fill="hold">
                                          <p:stCondLst>
                                            <p:cond delay="0"/>
                                          </p:stCondLst>
                                        </p:cTn>
                                        <p:tgtEl>
                                          <p:spTgt spid="2658"/>
                                        </p:tgtEl>
                                        <p:attrNameLst>
                                          <p:attrName>style.visibility</p:attrName>
                                        </p:attrNameLst>
                                      </p:cBhvr>
                                      <p:to>
                                        <p:strVal val="visible"/>
                                      </p:to>
                                    </p:set>
                                    <p:animEffect filter="fade" transition="in">
                                      <p:cBhvr>
                                        <p:cTn dur="1000"/>
                                        <p:tgtEl>
                                          <p:spTgt spid="2658"/>
                                        </p:tgtEl>
                                      </p:cBhvr>
                                    </p:animEffect>
                                  </p:childTnLst>
                                </p:cTn>
                              </p:par>
                              <p:par>
                                <p:cTn fill="hold" nodeType="withEffect" presetClass="entr" presetID="10" presetSubtype="0">
                                  <p:stCondLst>
                                    <p:cond delay="0"/>
                                  </p:stCondLst>
                                  <p:childTnLst>
                                    <p:set>
                                      <p:cBhvr>
                                        <p:cTn dur="1" fill="hold">
                                          <p:stCondLst>
                                            <p:cond delay="0"/>
                                          </p:stCondLst>
                                        </p:cTn>
                                        <p:tgtEl>
                                          <p:spTgt spid="2659"/>
                                        </p:tgtEl>
                                        <p:attrNameLst>
                                          <p:attrName>style.visibility</p:attrName>
                                        </p:attrNameLst>
                                      </p:cBhvr>
                                      <p:to>
                                        <p:strVal val="visible"/>
                                      </p:to>
                                    </p:set>
                                    <p:animEffect filter="fade" transition="in">
                                      <p:cBhvr>
                                        <p:cTn dur="1000"/>
                                        <p:tgtEl>
                                          <p:spTgt spid="2659"/>
                                        </p:tgtEl>
                                      </p:cBhvr>
                                    </p:animEffect>
                                  </p:childTnLst>
                                </p:cTn>
                              </p:par>
                              <p:par>
                                <p:cTn fill="hold" nodeType="withEffect" presetClass="entr" presetID="10" presetSubtype="0">
                                  <p:stCondLst>
                                    <p:cond delay="0"/>
                                  </p:stCondLst>
                                  <p:childTnLst>
                                    <p:set>
                                      <p:cBhvr>
                                        <p:cTn dur="1" fill="hold">
                                          <p:stCondLst>
                                            <p:cond delay="0"/>
                                          </p:stCondLst>
                                        </p:cTn>
                                        <p:tgtEl>
                                          <p:spTgt spid="2660"/>
                                        </p:tgtEl>
                                        <p:attrNameLst>
                                          <p:attrName>style.visibility</p:attrName>
                                        </p:attrNameLst>
                                      </p:cBhvr>
                                      <p:to>
                                        <p:strVal val="visible"/>
                                      </p:to>
                                    </p:set>
                                    <p:animEffect filter="fade" transition="in">
                                      <p:cBhvr>
                                        <p:cTn dur="1000"/>
                                        <p:tgtEl>
                                          <p:spTgt spid="2660"/>
                                        </p:tgtEl>
                                      </p:cBhvr>
                                    </p:animEffect>
                                  </p:childTnLst>
                                </p:cTn>
                              </p:par>
                              <p:par>
                                <p:cTn fill="hold" nodeType="withEffect" presetClass="entr" presetID="10" presetSubtype="0">
                                  <p:stCondLst>
                                    <p:cond delay="0"/>
                                  </p:stCondLst>
                                  <p:childTnLst>
                                    <p:set>
                                      <p:cBhvr>
                                        <p:cTn dur="1" fill="hold">
                                          <p:stCondLst>
                                            <p:cond delay="0"/>
                                          </p:stCondLst>
                                        </p:cTn>
                                        <p:tgtEl>
                                          <p:spTgt spid="2661"/>
                                        </p:tgtEl>
                                        <p:attrNameLst>
                                          <p:attrName>style.visibility</p:attrName>
                                        </p:attrNameLst>
                                      </p:cBhvr>
                                      <p:to>
                                        <p:strVal val="visible"/>
                                      </p:to>
                                    </p:set>
                                    <p:animEffect filter="fade" transition="in">
                                      <p:cBhvr>
                                        <p:cTn dur="1000"/>
                                        <p:tgtEl>
                                          <p:spTgt spid="2661"/>
                                        </p:tgtEl>
                                      </p:cBhvr>
                                    </p:animEffect>
                                  </p:childTnLst>
                                </p:cTn>
                              </p:par>
                              <p:par>
                                <p:cTn fill="hold" nodeType="withEffect" presetClass="entr" presetID="10" presetSubtype="0">
                                  <p:stCondLst>
                                    <p:cond delay="0"/>
                                  </p:stCondLst>
                                  <p:childTnLst>
                                    <p:set>
                                      <p:cBhvr>
                                        <p:cTn dur="1" fill="hold">
                                          <p:stCondLst>
                                            <p:cond delay="0"/>
                                          </p:stCondLst>
                                        </p:cTn>
                                        <p:tgtEl>
                                          <p:spTgt spid="2662"/>
                                        </p:tgtEl>
                                        <p:attrNameLst>
                                          <p:attrName>style.visibility</p:attrName>
                                        </p:attrNameLst>
                                      </p:cBhvr>
                                      <p:to>
                                        <p:strVal val="visible"/>
                                      </p:to>
                                    </p:set>
                                    <p:animEffect filter="fade" transition="in">
                                      <p:cBhvr>
                                        <p:cTn dur="1000"/>
                                        <p:tgtEl>
                                          <p:spTgt spid="2662"/>
                                        </p:tgtEl>
                                      </p:cBhvr>
                                    </p:animEffect>
                                  </p:childTnLst>
                                </p:cTn>
                              </p:par>
                              <p:par>
                                <p:cTn fill="hold" nodeType="withEffect" presetClass="entr" presetID="10" presetSubtype="0">
                                  <p:stCondLst>
                                    <p:cond delay="0"/>
                                  </p:stCondLst>
                                  <p:childTnLst>
                                    <p:set>
                                      <p:cBhvr>
                                        <p:cTn dur="1" fill="hold">
                                          <p:stCondLst>
                                            <p:cond delay="0"/>
                                          </p:stCondLst>
                                        </p:cTn>
                                        <p:tgtEl>
                                          <p:spTgt spid="2663"/>
                                        </p:tgtEl>
                                        <p:attrNameLst>
                                          <p:attrName>style.visibility</p:attrName>
                                        </p:attrNameLst>
                                      </p:cBhvr>
                                      <p:to>
                                        <p:strVal val="visible"/>
                                      </p:to>
                                    </p:set>
                                    <p:animEffect filter="fade" transition="in">
                                      <p:cBhvr>
                                        <p:cTn dur="1000"/>
                                        <p:tgtEl>
                                          <p:spTgt spid="2663"/>
                                        </p:tgtEl>
                                      </p:cBhvr>
                                    </p:animEffect>
                                  </p:childTnLst>
                                </p:cTn>
                              </p:par>
                              <p:par>
                                <p:cTn fill="hold" nodeType="withEffect" presetClass="entr" presetID="10" presetSubtype="0">
                                  <p:stCondLst>
                                    <p:cond delay="0"/>
                                  </p:stCondLst>
                                  <p:childTnLst>
                                    <p:set>
                                      <p:cBhvr>
                                        <p:cTn dur="1" fill="hold">
                                          <p:stCondLst>
                                            <p:cond delay="0"/>
                                          </p:stCondLst>
                                        </p:cTn>
                                        <p:tgtEl>
                                          <p:spTgt spid="2664"/>
                                        </p:tgtEl>
                                        <p:attrNameLst>
                                          <p:attrName>style.visibility</p:attrName>
                                        </p:attrNameLst>
                                      </p:cBhvr>
                                      <p:to>
                                        <p:strVal val="visible"/>
                                      </p:to>
                                    </p:set>
                                    <p:animEffect filter="fade" transition="in">
                                      <p:cBhvr>
                                        <p:cTn dur="1000"/>
                                        <p:tgtEl>
                                          <p:spTgt spid="2664"/>
                                        </p:tgtEl>
                                      </p:cBhvr>
                                    </p:animEffect>
                                  </p:childTnLst>
                                </p:cTn>
                              </p:par>
                              <p:par>
                                <p:cTn fill="hold" nodeType="withEffect" presetClass="entr" presetID="10" presetSubtype="0">
                                  <p:stCondLst>
                                    <p:cond delay="0"/>
                                  </p:stCondLst>
                                  <p:childTnLst>
                                    <p:set>
                                      <p:cBhvr>
                                        <p:cTn dur="1" fill="hold">
                                          <p:stCondLst>
                                            <p:cond delay="0"/>
                                          </p:stCondLst>
                                        </p:cTn>
                                        <p:tgtEl>
                                          <p:spTgt spid="2665"/>
                                        </p:tgtEl>
                                        <p:attrNameLst>
                                          <p:attrName>style.visibility</p:attrName>
                                        </p:attrNameLst>
                                      </p:cBhvr>
                                      <p:to>
                                        <p:strVal val="visible"/>
                                      </p:to>
                                    </p:set>
                                    <p:animEffect filter="fade" transition="in">
                                      <p:cBhvr>
                                        <p:cTn dur="1000"/>
                                        <p:tgtEl>
                                          <p:spTgt spid="2665"/>
                                        </p:tgtEl>
                                      </p:cBhvr>
                                    </p:animEffect>
                                  </p:childTnLst>
                                </p:cTn>
                              </p:par>
                              <p:par>
                                <p:cTn fill="hold" nodeType="withEffect" presetClass="entr" presetID="10" presetSubtype="0">
                                  <p:stCondLst>
                                    <p:cond delay="0"/>
                                  </p:stCondLst>
                                  <p:childTnLst>
                                    <p:set>
                                      <p:cBhvr>
                                        <p:cTn dur="1" fill="hold">
                                          <p:stCondLst>
                                            <p:cond delay="0"/>
                                          </p:stCondLst>
                                        </p:cTn>
                                        <p:tgtEl>
                                          <p:spTgt spid="2666"/>
                                        </p:tgtEl>
                                        <p:attrNameLst>
                                          <p:attrName>style.visibility</p:attrName>
                                        </p:attrNameLst>
                                      </p:cBhvr>
                                      <p:to>
                                        <p:strVal val="visible"/>
                                      </p:to>
                                    </p:set>
                                    <p:animEffect filter="fade" transition="in">
                                      <p:cBhvr>
                                        <p:cTn dur="1000"/>
                                        <p:tgtEl>
                                          <p:spTgt spid="2666"/>
                                        </p:tgtEl>
                                      </p:cBhvr>
                                    </p:animEffect>
                                  </p:childTnLst>
                                </p:cTn>
                              </p:par>
                              <p:par>
                                <p:cTn fill="hold" nodeType="withEffect" presetClass="entr" presetID="10" presetSubtype="0">
                                  <p:stCondLst>
                                    <p:cond delay="0"/>
                                  </p:stCondLst>
                                  <p:childTnLst>
                                    <p:set>
                                      <p:cBhvr>
                                        <p:cTn dur="1" fill="hold">
                                          <p:stCondLst>
                                            <p:cond delay="0"/>
                                          </p:stCondLst>
                                        </p:cTn>
                                        <p:tgtEl>
                                          <p:spTgt spid="2667"/>
                                        </p:tgtEl>
                                        <p:attrNameLst>
                                          <p:attrName>style.visibility</p:attrName>
                                        </p:attrNameLst>
                                      </p:cBhvr>
                                      <p:to>
                                        <p:strVal val="visible"/>
                                      </p:to>
                                    </p:set>
                                    <p:animEffect filter="fade" transition="in">
                                      <p:cBhvr>
                                        <p:cTn dur="1000"/>
                                        <p:tgtEl>
                                          <p:spTgt spid="2667"/>
                                        </p:tgtEl>
                                      </p:cBhvr>
                                    </p:animEffect>
                                  </p:childTnLst>
                                </p:cTn>
                              </p:par>
                              <p:par>
                                <p:cTn fill="hold" nodeType="withEffect" presetClass="entr" presetID="10" presetSubtype="0">
                                  <p:stCondLst>
                                    <p:cond delay="0"/>
                                  </p:stCondLst>
                                  <p:childTnLst>
                                    <p:set>
                                      <p:cBhvr>
                                        <p:cTn dur="1" fill="hold">
                                          <p:stCondLst>
                                            <p:cond delay="0"/>
                                          </p:stCondLst>
                                        </p:cTn>
                                        <p:tgtEl>
                                          <p:spTgt spid="2668"/>
                                        </p:tgtEl>
                                        <p:attrNameLst>
                                          <p:attrName>style.visibility</p:attrName>
                                        </p:attrNameLst>
                                      </p:cBhvr>
                                      <p:to>
                                        <p:strVal val="visible"/>
                                      </p:to>
                                    </p:set>
                                    <p:animEffect filter="fade" transition="in">
                                      <p:cBhvr>
                                        <p:cTn dur="1000"/>
                                        <p:tgtEl>
                                          <p:spTgt spid="2668"/>
                                        </p:tgtEl>
                                      </p:cBhvr>
                                    </p:animEffect>
                                  </p:childTnLst>
                                </p:cTn>
                              </p:par>
                              <p:par>
                                <p:cTn fill="hold" nodeType="withEffect" presetClass="entr" presetID="10" presetSubtype="0">
                                  <p:stCondLst>
                                    <p:cond delay="0"/>
                                  </p:stCondLst>
                                  <p:childTnLst>
                                    <p:set>
                                      <p:cBhvr>
                                        <p:cTn dur="1" fill="hold">
                                          <p:stCondLst>
                                            <p:cond delay="0"/>
                                          </p:stCondLst>
                                        </p:cTn>
                                        <p:tgtEl>
                                          <p:spTgt spid="2669"/>
                                        </p:tgtEl>
                                        <p:attrNameLst>
                                          <p:attrName>style.visibility</p:attrName>
                                        </p:attrNameLst>
                                      </p:cBhvr>
                                      <p:to>
                                        <p:strVal val="visible"/>
                                      </p:to>
                                    </p:set>
                                    <p:animEffect filter="fade" transition="in">
                                      <p:cBhvr>
                                        <p:cTn dur="1000"/>
                                        <p:tgtEl>
                                          <p:spTgt spid="2669"/>
                                        </p:tgtEl>
                                      </p:cBhvr>
                                    </p:animEffect>
                                  </p:childTnLst>
                                </p:cTn>
                              </p:par>
                              <p:par>
                                <p:cTn fill="hold" nodeType="withEffect" presetClass="entr" presetID="10" presetSubtype="0">
                                  <p:stCondLst>
                                    <p:cond delay="0"/>
                                  </p:stCondLst>
                                  <p:childTnLst>
                                    <p:set>
                                      <p:cBhvr>
                                        <p:cTn dur="1" fill="hold">
                                          <p:stCondLst>
                                            <p:cond delay="0"/>
                                          </p:stCondLst>
                                        </p:cTn>
                                        <p:tgtEl>
                                          <p:spTgt spid="2670"/>
                                        </p:tgtEl>
                                        <p:attrNameLst>
                                          <p:attrName>style.visibility</p:attrName>
                                        </p:attrNameLst>
                                      </p:cBhvr>
                                      <p:to>
                                        <p:strVal val="visible"/>
                                      </p:to>
                                    </p:set>
                                    <p:animEffect filter="fade" transition="in">
                                      <p:cBhvr>
                                        <p:cTn dur="1000"/>
                                        <p:tgtEl>
                                          <p:spTgt spid="2670"/>
                                        </p:tgtEl>
                                      </p:cBhvr>
                                    </p:animEffect>
                                  </p:childTnLst>
                                </p:cTn>
                              </p:par>
                              <p:par>
                                <p:cTn fill="hold" nodeType="withEffect" presetClass="entr" presetID="10" presetSubtype="0">
                                  <p:stCondLst>
                                    <p:cond delay="0"/>
                                  </p:stCondLst>
                                  <p:childTnLst>
                                    <p:set>
                                      <p:cBhvr>
                                        <p:cTn dur="1" fill="hold">
                                          <p:stCondLst>
                                            <p:cond delay="0"/>
                                          </p:stCondLst>
                                        </p:cTn>
                                        <p:tgtEl>
                                          <p:spTgt spid="2671"/>
                                        </p:tgtEl>
                                        <p:attrNameLst>
                                          <p:attrName>style.visibility</p:attrName>
                                        </p:attrNameLst>
                                      </p:cBhvr>
                                      <p:to>
                                        <p:strVal val="visible"/>
                                      </p:to>
                                    </p:set>
                                    <p:animEffect filter="fade" transition="in">
                                      <p:cBhvr>
                                        <p:cTn dur="1000"/>
                                        <p:tgtEl>
                                          <p:spTgt spid="2671"/>
                                        </p:tgtEl>
                                      </p:cBhvr>
                                    </p:animEffect>
                                  </p:childTnLst>
                                </p:cTn>
                              </p:par>
                              <p:par>
                                <p:cTn fill="hold" nodeType="withEffect" presetClass="entr" presetID="10" presetSubtype="0">
                                  <p:stCondLst>
                                    <p:cond delay="0"/>
                                  </p:stCondLst>
                                  <p:childTnLst>
                                    <p:set>
                                      <p:cBhvr>
                                        <p:cTn dur="1" fill="hold">
                                          <p:stCondLst>
                                            <p:cond delay="0"/>
                                          </p:stCondLst>
                                        </p:cTn>
                                        <p:tgtEl>
                                          <p:spTgt spid="2672"/>
                                        </p:tgtEl>
                                        <p:attrNameLst>
                                          <p:attrName>style.visibility</p:attrName>
                                        </p:attrNameLst>
                                      </p:cBhvr>
                                      <p:to>
                                        <p:strVal val="visible"/>
                                      </p:to>
                                    </p:set>
                                    <p:animEffect filter="fade" transition="in">
                                      <p:cBhvr>
                                        <p:cTn dur="1000"/>
                                        <p:tgtEl>
                                          <p:spTgt spid="2672"/>
                                        </p:tgtEl>
                                      </p:cBhvr>
                                    </p:animEffect>
                                  </p:childTnLst>
                                </p:cTn>
                              </p:par>
                              <p:par>
                                <p:cTn fill="hold" nodeType="withEffect" presetClass="entr" presetID="10" presetSubtype="0">
                                  <p:stCondLst>
                                    <p:cond delay="0"/>
                                  </p:stCondLst>
                                  <p:childTnLst>
                                    <p:set>
                                      <p:cBhvr>
                                        <p:cTn dur="1" fill="hold">
                                          <p:stCondLst>
                                            <p:cond delay="0"/>
                                          </p:stCondLst>
                                        </p:cTn>
                                        <p:tgtEl>
                                          <p:spTgt spid="2673"/>
                                        </p:tgtEl>
                                        <p:attrNameLst>
                                          <p:attrName>style.visibility</p:attrName>
                                        </p:attrNameLst>
                                      </p:cBhvr>
                                      <p:to>
                                        <p:strVal val="visible"/>
                                      </p:to>
                                    </p:set>
                                    <p:animEffect filter="fade" transition="in">
                                      <p:cBhvr>
                                        <p:cTn dur="1000"/>
                                        <p:tgtEl>
                                          <p:spTgt spid="2673"/>
                                        </p:tgtEl>
                                      </p:cBhvr>
                                    </p:animEffect>
                                  </p:childTnLst>
                                </p:cTn>
                              </p:par>
                              <p:par>
                                <p:cTn fill="hold" nodeType="withEffect" presetClass="entr" presetID="10" presetSubtype="0">
                                  <p:stCondLst>
                                    <p:cond delay="0"/>
                                  </p:stCondLst>
                                  <p:childTnLst>
                                    <p:set>
                                      <p:cBhvr>
                                        <p:cTn dur="1" fill="hold">
                                          <p:stCondLst>
                                            <p:cond delay="0"/>
                                          </p:stCondLst>
                                        </p:cTn>
                                        <p:tgtEl>
                                          <p:spTgt spid="2674"/>
                                        </p:tgtEl>
                                        <p:attrNameLst>
                                          <p:attrName>style.visibility</p:attrName>
                                        </p:attrNameLst>
                                      </p:cBhvr>
                                      <p:to>
                                        <p:strVal val="visible"/>
                                      </p:to>
                                    </p:set>
                                    <p:animEffect filter="fade" transition="in">
                                      <p:cBhvr>
                                        <p:cTn dur="1000"/>
                                        <p:tgtEl>
                                          <p:spTgt spid="2674"/>
                                        </p:tgtEl>
                                      </p:cBhvr>
                                    </p:animEffect>
                                  </p:childTnLst>
                                </p:cTn>
                              </p:par>
                              <p:par>
                                <p:cTn fill="hold" nodeType="withEffect" presetClass="entr" presetID="10" presetSubtype="0">
                                  <p:stCondLst>
                                    <p:cond delay="0"/>
                                  </p:stCondLst>
                                  <p:childTnLst>
                                    <p:set>
                                      <p:cBhvr>
                                        <p:cTn dur="1" fill="hold">
                                          <p:stCondLst>
                                            <p:cond delay="0"/>
                                          </p:stCondLst>
                                        </p:cTn>
                                        <p:tgtEl>
                                          <p:spTgt spid="2675"/>
                                        </p:tgtEl>
                                        <p:attrNameLst>
                                          <p:attrName>style.visibility</p:attrName>
                                        </p:attrNameLst>
                                      </p:cBhvr>
                                      <p:to>
                                        <p:strVal val="visible"/>
                                      </p:to>
                                    </p:set>
                                    <p:animEffect filter="fade" transition="in">
                                      <p:cBhvr>
                                        <p:cTn dur="1000"/>
                                        <p:tgtEl>
                                          <p:spTgt spid="2675"/>
                                        </p:tgtEl>
                                      </p:cBhvr>
                                    </p:animEffect>
                                  </p:childTnLst>
                                </p:cTn>
                              </p:par>
                              <p:par>
                                <p:cTn fill="hold" nodeType="withEffect" presetClass="entr" presetID="10" presetSubtype="0">
                                  <p:stCondLst>
                                    <p:cond delay="0"/>
                                  </p:stCondLst>
                                  <p:childTnLst>
                                    <p:set>
                                      <p:cBhvr>
                                        <p:cTn dur="1" fill="hold">
                                          <p:stCondLst>
                                            <p:cond delay="0"/>
                                          </p:stCondLst>
                                        </p:cTn>
                                        <p:tgtEl>
                                          <p:spTgt spid="2676"/>
                                        </p:tgtEl>
                                        <p:attrNameLst>
                                          <p:attrName>style.visibility</p:attrName>
                                        </p:attrNameLst>
                                      </p:cBhvr>
                                      <p:to>
                                        <p:strVal val="visible"/>
                                      </p:to>
                                    </p:set>
                                    <p:animEffect filter="fade" transition="in">
                                      <p:cBhvr>
                                        <p:cTn dur="1000"/>
                                        <p:tgtEl>
                                          <p:spTgt spid="2676"/>
                                        </p:tgtEl>
                                      </p:cBhvr>
                                    </p:animEffect>
                                  </p:childTnLst>
                                </p:cTn>
                              </p:par>
                              <p:par>
                                <p:cTn fill="hold" nodeType="withEffect" presetClass="entr" presetID="10" presetSubtype="0">
                                  <p:stCondLst>
                                    <p:cond delay="0"/>
                                  </p:stCondLst>
                                  <p:childTnLst>
                                    <p:set>
                                      <p:cBhvr>
                                        <p:cTn dur="1" fill="hold">
                                          <p:stCondLst>
                                            <p:cond delay="0"/>
                                          </p:stCondLst>
                                        </p:cTn>
                                        <p:tgtEl>
                                          <p:spTgt spid="2677"/>
                                        </p:tgtEl>
                                        <p:attrNameLst>
                                          <p:attrName>style.visibility</p:attrName>
                                        </p:attrNameLst>
                                      </p:cBhvr>
                                      <p:to>
                                        <p:strVal val="visible"/>
                                      </p:to>
                                    </p:set>
                                    <p:animEffect filter="fade" transition="in">
                                      <p:cBhvr>
                                        <p:cTn dur="1000"/>
                                        <p:tgtEl>
                                          <p:spTgt spid="2677"/>
                                        </p:tgtEl>
                                      </p:cBhvr>
                                    </p:animEffect>
                                  </p:childTnLst>
                                </p:cTn>
                              </p:par>
                              <p:par>
                                <p:cTn fill="hold" nodeType="withEffect" presetClass="entr" presetID="10" presetSubtype="0">
                                  <p:stCondLst>
                                    <p:cond delay="0"/>
                                  </p:stCondLst>
                                  <p:childTnLst>
                                    <p:set>
                                      <p:cBhvr>
                                        <p:cTn dur="1" fill="hold">
                                          <p:stCondLst>
                                            <p:cond delay="0"/>
                                          </p:stCondLst>
                                        </p:cTn>
                                        <p:tgtEl>
                                          <p:spTgt spid="2678"/>
                                        </p:tgtEl>
                                        <p:attrNameLst>
                                          <p:attrName>style.visibility</p:attrName>
                                        </p:attrNameLst>
                                      </p:cBhvr>
                                      <p:to>
                                        <p:strVal val="visible"/>
                                      </p:to>
                                    </p:set>
                                    <p:animEffect filter="fade" transition="in">
                                      <p:cBhvr>
                                        <p:cTn dur="1000"/>
                                        <p:tgtEl>
                                          <p:spTgt spid="2678"/>
                                        </p:tgtEl>
                                      </p:cBhvr>
                                    </p:animEffect>
                                  </p:childTnLst>
                                </p:cTn>
                              </p:par>
                              <p:par>
                                <p:cTn fill="hold" nodeType="withEffect" presetClass="entr" presetID="10" presetSubtype="0">
                                  <p:stCondLst>
                                    <p:cond delay="0"/>
                                  </p:stCondLst>
                                  <p:childTnLst>
                                    <p:set>
                                      <p:cBhvr>
                                        <p:cTn dur="1" fill="hold">
                                          <p:stCondLst>
                                            <p:cond delay="0"/>
                                          </p:stCondLst>
                                        </p:cTn>
                                        <p:tgtEl>
                                          <p:spTgt spid="2679"/>
                                        </p:tgtEl>
                                        <p:attrNameLst>
                                          <p:attrName>style.visibility</p:attrName>
                                        </p:attrNameLst>
                                      </p:cBhvr>
                                      <p:to>
                                        <p:strVal val="visible"/>
                                      </p:to>
                                    </p:set>
                                    <p:animEffect filter="fade" transition="in">
                                      <p:cBhvr>
                                        <p:cTn dur="1000"/>
                                        <p:tgtEl>
                                          <p:spTgt spid="2679"/>
                                        </p:tgtEl>
                                      </p:cBhvr>
                                    </p:animEffect>
                                  </p:childTnLst>
                                </p:cTn>
                              </p:par>
                              <p:par>
                                <p:cTn fill="hold" nodeType="withEffect" presetClass="entr" presetID="10" presetSubtype="0">
                                  <p:stCondLst>
                                    <p:cond delay="0"/>
                                  </p:stCondLst>
                                  <p:childTnLst>
                                    <p:set>
                                      <p:cBhvr>
                                        <p:cTn dur="1" fill="hold">
                                          <p:stCondLst>
                                            <p:cond delay="0"/>
                                          </p:stCondLst>
                                        </p:cTn>
                                        <p:tgtEl>
                                          <p:spTgt spid="2680"/>
                                        </p:tgtEl>
                                        <p:attrNameLst>
                                          <p:attrName>style.visibility</p:attrName>
                                        </p:attrNameLst>
                                      </p:cBhvr>
                                      <p:to>
                                        <p:strVal val="visible"/>
                                      </p:to>
                                    </p:set>
                                    <p:animEffect filter="fade" transition="in">
                                      <p:cBhvr>
                                        <p:cTn dur="1000"/>
                                        <p:tgtEl>
                                          <p:spTgt spid="26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84" name="Shape 2684"/>
        <p:cNvGrpSpPr/>
        <p:nvPr/>
      </p:nvGrpSpPr>
      <p:grpSpPr>
        <a:xfrm>
          <a:off x="0" y="0"/>
          <a:ext cx="0" cy="0"/>
          <a:chOff x="0" y="0"/>
          <a:chExt cx="0" cy="0"/>
        </a:xfrm>
      </p:grpSpPr>
      <p:sp>
        <p:nvSpPr>
          <p:cNvPr id="2685" name="Google Shape;2685;p151"/>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u="sng">
                <a:solidFill>
                  <a:srgbClr val="E09214"/>
                </a:solidFill>
                <a:latin typeface="Merriweather"/>
                <a:ea typeface="Merriweather"/>
                <a:cs typeface="Merriweather"/>
                <a:sym typeface="Merriweather"/>
              </a:rPr>
              <a:t>HDFS Read Architecture</a:t>
            </a:r>
            <a:endParaRPr b="1" u="sng">
              <a:solidFill>
                <a:srgbClr val="E09214"/>
              </a:solidFill>
              <a:latin typeface="Merriweather"/>
              <a:ea typeface="Merriweather"/>
              <a:cs typeface="Merriweather"/>
              <a:sym typeface="Merriweather"/>
            </a:endParaRPr>
          </a:p>
        </p:txBody>
      </p:sp>
      <p:pic>
        <p:nvPicPr>
          <p:cNvPr id="2686" name="Google Shape;2686;p151"/>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2687" name="Google Shape;2687;p151"/>
          <p:cNvSpPr/>
          <p:nvPr/>
        </p:nvSpPr>
        <p:spPr>
          <a:xfrm>
            <a:off x="3639469" y="2675909"/>
            <a:ext cx="1407000" cy="2943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Core Switch</a:t>
            </a:r>
            <a:endParaRPr b="0" i="0" sz="1400" u="none" cap="none" strike="noStrike">
              <a:solidFill>
                <a:srgbClr val="000000"/>
              </a:solidFill>
              <a:latin typeface="Arial"/>
              <a:ea typeface="Arial"/>
              <a:cs typeface="Arial"/>
              <a:sym typeface="Arial"/>
            </a:endParaRPr>
          </a:p>
        </p:txBody>
      </p:sp>
      <p:sp>
        <p:nvSpPr>
          <p:cNvPr id="2688" name="Google Shape;2688;p151"/>
          <p:cNvSpPr/>
          <p:nvPr/>
        </p:nvSpPr>
        <p:spPr>
          <a:xfrm>
            <a:off x="792926" y="3231113"/>
            <a:ext cx="1279500" cy="17976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689" name="Google Shape;2689;p151"/>
          <p:cNvSpPr/>
          <p:nvPr/>
        </p:nvSpPr>
        <p:spPr>
          <a:xfrm>
            <a:off x="5511423" y="3231113"/>
            <a:ext cx="1341900" cy="17976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690" name="Google Shape;2690;p151"/>
          <p:cNvSpPr/>
          <p:nvPr/>
        </p:nvSpPr>
        <p:spPr>
          <a:xfrm>
            <a:off x="3120975" y="3231113"/>
            <a:ext cx="1341900" cy="17976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cxnSp>
        <p:nvCxnSpPr>
          <p:cNvPr id="2691" name="Google Shape;2691;p151"/>
          <p:cNvCxnSpPr>
            <a:stCxn id="2687" idx="2"/>
            <a:endCxn id="2688" idx="0"/>
          </p:cNvCxnSpPr>
          <p:nvPr/>
        </p:nvCxnSpPr>
        <p:spPr>
          <a:xfrm flipH="1">
            <a:off x="1432669" y="2970209"/>
            <a:ext cx="2910300" cy="261000"/>
          </a:xfrm>
          <a:prstGeom prst="straightConnector1">
            <a:avLst/>
          </a:prstGeom>
          <a:noFill/>
          <a:ln cap="flat" cmpd="sng" w="9525">
            <a:solidFill>
              <a:schemeClr val="dk2"/>
            </a:solidFill>
            <a:prstDash val="solid"/>
            <a:round/>
            <a:headEnd len="sm" w="sm" type="none"/>
            <a:tailEnd len="sm" w="sm" type="none"/>
          </a:ln>
        </p:spPr>
      </p:cxnSp>
      <p:cxnSp>
        <p:nvCxnSpPr>
          <p:cNvPr id="2692" name="Google Shape;2692;p151"/>
          <p:cNvCxnSpPr>
            <a:stCxn id="2687" idx="2"/>
            <a:endCxn id="2690" idx="0"/>
          </p:cNvCxnSpPr>
          <p:nvPr/>
        </p:nvCxnSpPr>
        <p:spPr>
          <a:xfrm flipH="1">
            <a:off x="3791869" y="2970209"/>
            <a:ext cx="551100" cy="261000"/>
          </a:xfrm>
          <a:prstGeom prst="straightConnector1">
            <a:avLst/>
          </a:prstGeom>
          <a:noFill/>
          <a:ln cap="flat" cmpd="sng" w="9525">
            <a:solidFill>
              <a:schemeClr val="dk2"/>
            </a:solidFill>
            <a:prstDash val="solid"/>
            <a:round/>
            <a:headEnd len="sm" w="sm" type="none"/>
            <a:tailEnd len="sm" w="sm" type="none"/>
          </a:ln>
        </p:spPr>
      </p:cxnSp>
      <p:cxnSp>
        <p:nvCxnSpPr>
          <p:cNvPr id="2693" name="Google Shape;2693;p151"/>
          <p:cNvCxnSpPr>
            <a:stCxn id="2687" idx="2"/>
            <a:endCxn id="2689" idx="0"/>
          </p:cNvCxnSpPr>
          <p:nvPr/>
        </p:nvCxnSpPr>
        <p:spPr>
          <a:xfrm>
            <a:off x="4342969" y="2970209"/>
            <a:ext cx="1839300" cy="261000"/>
          </a:xfrm>
          <a:prstGeom prst="straightConnector1">
            <a:avLst/>
          </a:prstGeom>
          <a:noFill/>
          <a:ln cap="flat" cmpd="sng" w="9525">
            <a:solidFill>
              <a:schemeClr val="dk2"/>
            </a:solidFill>
            <a:prstDash val="solid"/>
            <a:round/>
            <a:headEnd len="sm" w="sm" type="none"/>
            <a:tailEnd len="sm" w="sm" type="none"/>
          </a:ln>
        </p:spPr>
      </p:cxnSp>
      <p:sp>
        <p:nvSpPr>
          <p:cNvPr id="2694" name="Google Shape;2694;p151"/>
          <p:cNvSpPr/>
          <p:nvPr/>
        </p:nvSpPr>
        <p:spPr>
          <a:xfrm>
            <a:off x="850799" y="3323764"/>
            <a:ext cx="1107900" cy="230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 Switch</a:t>
            </a:r>
            <a:endParaRPr b="0" i="0" sz="1200" u="none" cap="none" strike="noStrike">
              <a:solidFill>
                <a:srgbClr val="000000"/>
              </a:solidFill>
              <a:latin typeface="Arial"/>
              <a:ea typeface="Arial"/>
              <a:cs typeface="Arial"/>
              <a:sym typeface="Arial"/>
            </a:endParaRPr>
          </a:p>
        </p:txBody>
      </p:sp>
      <p:sp>
        <p:nvSpPr>
          <p:cNvPr id="2695" name="Google Shape;2695;p151"/>
          <p:cNvSpPr/>
          <p:nvPr/>
        </p:nvSpPr>
        <p:spPr>
          <a:xfrm>
            <a:off x="850799" y="3686561"/>
            <a:ext cx="1107900" cy="230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Datanode 1</a:t>
            </a:r>
            <a:endParaRPr b="0" i="0" sz="1200" u="none" cap="none" strike="noStrike">
              <a:solidFill>
                <a:srgbClr val="000000"/>
              </a:solidFill>
              <a:latin typeface="Arial"/>
              <a:ea typeface="Arial"/>
              <a:cs typeface="Arial"/>
              <a:sym typeface="Arial"/>
            </a:endParaRPr>
          </a:p>
        </p:txBody>
      </p:sp>
      <p:sp>
        <p:nvSpPr>
          <p:cNvPr id="2696" name="Google Shape;2696;p151"/>
          <p:cNvSpPr/>
          <p:nvPr/>
        </p:nvSpPr>
        <p:spPr>
          <a:xfrm>
            <a:off x="850799" y="4175427"/>
            <a:ext cx="1107900" cy="230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Datanode 2</a:t>
            </a:r>
            <a:endParaRPr b="0" i="0" sz="1200" u="none" cap="none" strike="noStrike">
              <a:solidFill>
                <a:srgbClr val="000000"/>
              </a:solidFill>
              <a:latin typeface="Arial"/>
              <a:ea typeface="Arial"/>
              <a:cs typeface="Arial"/>
              <a:sym typeface="Arial"/>
            </a:endParaRPr>
          </a:p>
        </p:txBody>
      </p:sp>
      <p:sp>
        <p:nvSpPr>
          <p:cNvPr id="2697" name="Google Shape;2697;p151"/>
          <p:cNvSpPr/>
          <p:nvPr/>
        </p:nvSpPr>
        <p:spPr>
          <a:xfrm>
            <a:off x="880086" y="4526678"/>
            <a:ext cx="1107900" cy="230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Datanode 3</a:t>
            </a:r>
            <a:endParaRPr b="0" i="0" sz="1200" u="none" cap="none" strike="noStrike">
              <a:solidFill>
                <a:srgbClr val="000000"/>
              </a:solidFill>
              <a:latin typeface="Arial"/>
              <a:ea typeface="Arial"/>
              <a:cs typeface="Arial"/>
              <a:sym typeface="Arial"/>
            </a:endParaRPr>
          </a:p>
        </p:txBody>
      </p:sp>
      <p:sp>
        <p:nvSpPr>
          <p:cNvPr id="2698" name="Google Shape;2698;p151"/>
          <p:cNvSpPr/>
          <p:nvPr/>
        </p:nvSpPr>
        <p:spPr>
          <a:xfrm>
            <a:off x="3214593" y="3332570"/>
            <a:ext cx="1107900" cy="230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Rack Switch</a:t>
            </a:r>
            <a:endParaRPr b="0" i="0" sz="1200" u="none" cap="none" strike="noStrike">
              <a:solidFill>
                <a:srgbClr val="000000"/>
              </a:solidFill>
              <a:latin typeface="Arial"/>
              <a:ea typeface="Arial"/>
              <a:cs typeface="Arial"/>
              <a:sym typeface="Arial"/>
            </a:endParaRPr>
          </a:p>
        </p:txBody>
      </p:sp>
      <p:sp>
        <p:nvSpPr>
          <p:cNvPr id="2699" name="Google Shape;2699;p151"/>
          <p:cNvSpPr/>
          <p:nvPr/>
        </p:nvSpPr>
        <p:spPr>
          <a:xfrm>
            <a:off x="3214593" y="3619168"/>
            <a:ext cx="1107900" cy="230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Datanode 4</a:t>
            </a:r>
            <a:endParaRPr b="0" i="0" sz="1200" u="none" cap="none" strike="noStrike">
              <a:solidFill>
                <a:srgbClr val="000000"/>
              </a:solidFill>
              <a:latin typeface="Arial"/>
              <a:ea typeface="Arial"/>
              <a:cs typeface="Arial"/>
              <a:sym typeface="Arial"/>
            </a:endParaRPr>
          </a:p>
        </p:txBody>
      </p:sp>
      <p:sp>
        <p:nvSpPr>
          <p:cNvPr id="2700" name="Google Shape;2700;p151"/>
          <p:cNvSpPr/>
          <p:nvPr/>
        </p:nvSpPr>
        <p:spPr>
          <a:xfrm>
            <a:off x="3214593" y="4031834"/>
            <a:ext cx="1107900" cy="230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Datanode 5</a:t>
            </a:r>
            <a:endParaRPr b="0" i="0" sz="1200" u="none" cap="none" strike="noStrike">
              <a:solidFill>
                <a:srgbClr val="000000"/>
              </a:solidFill>
              <a:latin typeface="Arial"/>
              <a:ea typeface="Arial"/>
              <a:cs typeface="Arial"/>
              <a:sym typeface="Arial"/>
            </a:endParaRPr>
          </a:p>
        </p:txBody>
      </p:sp>
      <p:sp>
        <p:nvSpPr>
          <p:cNvPr id="2701" name="Google Shape;2701;p151"/>
          <p:cNvSpPr/>
          <p:nvPr/>
        </p:nvSpPr>
        <p:spPr>
          <a:xfrm>
            <a:off x="3238018" y="4441551"/>
            <a:ext cx="1107900" cy="230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Datanode 6</a:t>
            </a:r>
            <a:endParaRPr b="0" i="0" sz="1200" u="none" cap="none" strike="noStrike">
              <a:solidFill>
                <a:srgbClr val="000000"/>
              </a:solidFill>
              <a:latin typeface="Arial"/>
              <a:ea typeface="Arial"/>
              <a:cs typeface="Arial"/>
              <a:sym typeface="Arial"/>
            </a:endParaRPr>
          </a:p>
        </p:txBody>
      </p:sp>
      <p:sp>
        <p:nvSpPr>
          <p:cNvPr id="2702" name="Google Shape;2702;p151"/>
          <p:cNvSpPr/>
          <p:nvPr/>
        </p:nvSpPr>
        <p:spPr>
          <a:xfrm>
            <a:off x="5595850" y="3321044"/>
            <a:ext cx="1107900" cy="230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Switch</a:t>
            </a:r>
            <a:endParaRPr b="0" i="0" sz="1200" u="none" cap="none" strike="noStrike">
              <a:solidFill>
                <a:srgbClr val="000000"/>
              </a:solidFill>
              <a:latin typeface="Arial"/>
              <a:ea typeface="Arial"/>
              <a:cs typeface="Arial"/>
              <a:sym typeface="Arial"/>
            </a:endParaRPr>
          </a:p>
        </p:txBody>
      </p:sp>
      <p:sp>
        <p:nvSpPr>
          <p:cNvPr id="2703" name="Google Shape;2703;p151"/>
          <p:cNvSpPr/>
          <p:nvPr/>
        </p:nvSpPr>
        <p:spPr>
          <a:xfrm>
            <a:off x="5595850" y="3607642"/>
            <a:ext cx="1107900" cy="230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Datanode 7</a:t>
            </a:r>
            <a:endParaRPr b="0" i="0" sz="1200" u="none" cap="none" strike="noStrike">
              <a:solidFill>
                <a:srgbClr val="000000"/>
              </a:solidFill>
              <a:latin typeface="Arial"/>
              <a:ea typeface="Arial"/>
              <a:cs typeface="Arial"/>
              <a:sym typeface="Arial"/>
            </a:endParaRPr>
          </a:p>
        </p:txBody>
      </p:sp>
      <p:sp>
        <p:nvSpPr>
          <p:cNvPr id="2704" name="Google Shape;2704;p151"/>
          <p:cNvSpPr/>
          <p:nvPr/>
        </p:nvSpPr>
        <p:spPr>
          <a:xfrm>
            <a:off x="5595850" y="3944108"/>
            <a:ext cx="1107900" cy="230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Datanode 8</a:t>
            </a:r>
            <a:endParaRPr b="0" i="0" sz="1200" u="none" cap="none" strike="noStrike">
              <a:solidFill>
                <a:srgbClr val="000000"/>
              </a:solidFill>
              <a:latin typeface="Arial"/>
              <a:ea typeface="Arial"/>
              <a:cs typeface="Arial"/>
              <a:sym typeface="Arial"/>
            </a:endParaRPr>
          </a:p>
        </p:txBody>
      </p:sp>
      <p:sp>
        <p:nvSpPr>
          <p:cNvPr id="2705" name="Google Shape;2705;p151"/>
          <p:cNvSpPr/>
          <p:nvPr/>
        </p:nvSpPr>
        <p:spPr>
          <a:xfrm>
            <a:off x="5595875" y="4324542"/>
            <a:ext cx="1107900" cy="230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Datanode 9</a:t>
            </a:r>
            <a:endParaRPr b="0" i="0" sz="1200" u="none" cap="none" strike="noStrike">
              <a:solidFill>
                <a:srgbClr val="000000"/>
              </a:solidFill>
              <a:latin typeface="Arial"/>
              <a:ea typeface="Arial"/>
              <a:cs typeface="Arial"/>
              <a:sym typeface="Arial"/>
            </a:endParaRPr>
          </a:p>
        </p:txBody>
      </p:sp>
      <p:sp>
        <p:nvSpPr>
          <p:cNvPr id="2706" name="Google Shape;2706;p151"/>
          <p:cNvSpPr/>
          <p:nvPr/>
        </p:nvSpPr>
        <p:spPr>
          <a:xfrm>
            <a:off x="634900" y="1263050"/>
            <a:ext cx="729300" cy="4623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Block A</a:t>
            </a:r>
            <a:endParaRPr b="0" i="0" sz="1400" u="none" cap="none" strike="noStrike">
              <a:solidFill>
                <a:srgbClr val="000000"/>
              </a:solidFill>
              <a:latin typeface="Arial"/>
              <a:ea typeface="Arial"/>
              <a:cs typeface="Arial"/>
              <a:sym typeface="Arial"/>
            </a:endParaRPr>
          </a:p>
        </p:txBody>
      </p:sp>
      <p:sp>
        <p:nvSpPr>
          <p:cNvPr id="2707" name="Google Shape;2707;p151"/>
          <p:cNvSpPr/>
          <p:nvPr/>
        </p:nvSpPr>
        <p:spPr>
          <a:xfrm>
            <a:off x="5349128" y="1445258"/>
            <a:ext cx="1298400" cy="645600"/>
          </a:xfrm>
          <a:prstGeom prst="rect">
            <a:avLst/>
          </a:prstGeom>
          <a:solidFill>
            <a:srgbClr val="93C47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Namenode</a:t>
            </a:r>
            <a:endParaRPr b="0" i="0" sz="1400" u="none" cap="none" strike="noStrike">
              <a:solidFill>
                <a:srgbClr val="000000"/>
              </a:solidFill>
              <a:latin typeface="Arial"/>
              <a:ea typeface="Arial"/>
              <a:cs typeface="Arial"/>
              <a:sym typeface="Arial"/>
            </a:endParaRPr>
          </a:p>
        </p:txBody>
      </p:sp>
      <p:cxnSp>
        <p:nvCxnSpPr>
          <p:cNvPr id="2708" name="Google Shape;2708;p151"/>
          <p:cNvCxnSpPr/>
          <p:nvPr/>
        </p:nvCxnSpPr>
        <p:spPr>
          <a:xfrm>
            <a:off x="4086472" y="1895902"/>
            <a:ext cx="1262700" cy="0"/>
          </a:xfrm>
          <a:prstGeom prst="straightConnector1">
            <a:avLst/>
          </a:prstGeom>
          <a:noFill/>
          <a:ln cap="flat" cmpd="sng" w="19050">
            <a:solidFill>
              <a:srgbClr val="000000"/>
            </a:solidFill>
            <a:prstDash val="solid"/>
            <a:round/>
            <a:headEnd len="med" w="med" type="stealth"/>
            <a:tailEnd len="sm" w="sm" type="none"/>
          </a:ln>
        </p:spPr>
      </p:cxnSp>
      <p:cxnSp>
        <p:nvCxnSpPr>
          <p:cNvPr id="2709" name="Google Shape;2709;p151"/>
          <p:cNvCxnSpPr/>
          <p:nvPr/>
        </p:nvCxnSpPr>
        <p:spPr>
          <a:xfrm flipH="1">
            <a:off x="2964025" y="2163300"/>
            <a:ext cx="10800" cy="658800"/>
          </a:xfrm>
          <a:prstGeom prst="straightConnector1">
            <a:avLst/>
          </a:prstGeom>
          <a:noFill/>
          <a:ln cap="flat" cmpd="sng" w="19050">
            <a:solidFill>
              <a:srgbClr val="000000"/>
            </a:solidFill>
            <a:prstDash val="solid"/>
            <a:round/>
            <a:headEnd len="med" w="med" type="stealth"/>
            <a:tailEnd len="sm" w="sm" type="none"/>
          </a:ln>
        </p:spPr>
      </p:cxnSp>
      <p:cxnSp>
        <p:nvCxnSpPr>
          <p:cNvPr id="2710" name="Google Shape;2710;p151"/>
          <p:cNvCxnSpPr>
            <a:endCxn id="2687" idx="1"/>
          </p:cNvCxnSpPr>
          <p:nvPr/>
        </p:nvCxnSpPr>
        <p:spPr>
          <a:xfrm>
            <a:off x="2955469" y="2802359"/>
            <a:ext cx="684000" cy="20700"/>
          </a:xfrm>
          <a:prstGeom prst="straightConnector1">
            <a:avLst/>
          </a:prstGeom>
          <a:noFill/>
          <a:ln cap="flat" cmpd="sng" w="19050">
            <a:solidFill>
              <a:srgbClr val="000000"/>
            </a:solidFill>
            <a:prstDash val="solid"/>
            <a:round/>
            <a:headEnd len="sm" w="sm" type="none"/>
            <a:tailEnd len="sm" w="sm" type="none"/>
          </a:ln>
        </p:spPr>
      </p:cxnSp>
      <p:sp>
        <p:nvSpPr>
          <p:cNvPr id="2711" name="Google Shape;2711;p151"/>
          <p:cNvSpPr txBox="1"/>
          <p:nvPr/>
        </p:nvSpPr>
        <p:spPr>
          <a:xfrm>
            <a:off x="964124" y="4725550"/>
            <a:ext cx="729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Rack 1</a:t>
            </a:r>
            <a:endParaRPr b="0" i="0" sz="1400" u="none" cap="none" strike="noStrike">
              <a:solidFill>
                <a:srgbClr val="000000"/>
              </a:solidFill>
              <a:latin typeface="Average"/>
              <a:ea typeface="Average"/>
              <a:cs typeface="Average"/>
              <a:sym typeface="Average"/>
            </a:endParaRPr>
          </a:p>
        </p:txBody>
      </p:sp>
      <p:sp>
        <p:nvSpPr>
          <p:cNvPr id="2712" name="Google Shape;2712;p151"/>
          <p:cNvSpPr txBox="1"/>
          <p:nvPr/>
        </p:nvSpPr>
        <p:spPr>
          <a:xfrm>
            <a:off x="3427237" y="4713665"/>
            <a:ext cx="729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Rack 5</a:t>
            </a:r>
            <a:endParaRPr b="0" i="0" sz="1400" u="none" cap="none" strike="noStrike">
              <a:solidFill>
                <a:srgbClr val="000000"/>
              </a:solidFill>
              <a:latin typeface="Average"/>
              <a:ea typeface="Average"/>
              <a:cs typeface="Average"/>
              <a:sym typeface="Average"/>
            </a:endParaRPr>
          </a:p>
        </p:txBody>
      </p:sp>
      <p:sp>
        <p:nvSpPr>
          <p:cNvPr id="2713" name="Google Shape;2713;p151"/>
          <p:cNvSpPr txBox="1"/>
          <p:nvPr/>
        </p:nvSpPr>
        <p:spPr>
          <a:xfrm>
            <a:off x="5817711" y="4705007"/>
            <a:ext cx="729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Rack 7</a:t>
            </a:r>
            <a:endParaRPr b="0" i="0" sz="1400" u="none" cap="none" strike="noStrike">
              <a:solidFill>
                <a:srgbClr val="000000"/>
              </a:solidFill>
              <a:latin typeface="Average"/>
              <a:ea typeface="Average"/>
              <a:cs typeface="Average"/>
              <a:sym typeface="Average"/>
            </a:endParaRPr>
          </a:p>
        </p:txBody>
      </p:sp>
      <p:sp>
        <p:nvSpPr>
          <p:cNvPr id="2714" name="Google Shape;2714;p151"/>
          <p:cNvSpPr txBox="1"/>
          <p:nvPr/>
        </p:nvSpPr>
        <p:spPr>
          <a:xfrm>
            <a:off x="3120979" y="2408692"/>
            <a:ext cx="472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4</a:t>
            </a:r>
            <a:endParaRPr b="0" i="0" sz="1400" u="none" cap="none" strike="noStrike">
              <a:solidFill>
                <a:srgbClr val="000000"/>
              </a:solidFill>
              <a:latin typeface="Average"/>
              <a:ea typeface="Average"/>
              <a:cs typeface="Average"/>
              <a:sym typeface="Average"/>
            </a:endParaRPr>
          </a:p>
        </p:txBody>
      </p:sp>
      <p:sp>
        <p:nvSpPr>
          <p:cNvPr id="2715" name="Google Shape;2715;p151"/>
          <p:cNvSpPr txBox="1"/>
          <p:nvPr/>
        </p:nvSpPr>
        <p:spPr>
          <a:xfrm>
            <a:off x="4481733" y="1945433"/>
            <a:ext cx="472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2</a:t>
            </a:r>
            <a:endParaRPr b="0" i="0" sz="1400" u="none" cap="none" strike="noStrike">
              <a:solidFill>
                <a:srgbClr val="000000"/>
              </a:solidFill>
              <a:latin typeface="Average"/>
              <a:ea typeface="Average"/>
              <a:cs typeface="Average"/>
              <a:sym typeface="Average"/>
            </a:endParaRPr>
          </a:p>
        </p:txBody>
      </p:sp>
      <p:cxnSp>
        <p:nvCxnSpPr>
          <p:cNvPr id="2716" name="Google Shape;2716;p151"/>
          <p:cNvCxnSpPr/>
          <p:nvPr/>
        </p:nvCxnSpPr>
        <p:spPr>
          <a:xfrm>
            <a:off x="4086472" y="1535977"/>
            <a:ext cx="1262700" cy="0"/>
          </a:xfrm>
          <a:prstGeom prst="straightConnector1">
            <a:avLst/>
          </a:prstGeom>
          <a:noFill/>
          <a:ln cap="flat" cmpd="sng" w="19050">
            <a:solidFill>
              <a:srgbClr val="000000"/>
            </a:solidFill>
            <a:prstDash val="solid"/>
            <a:round/>
            <a:headEnd len="sm" w="sm" type="none"/>
            <a:tailEnd len="med" w="med" type="stealth"/>
          </a:ln>
        </p:spPr>
      </p:cxnSp>
      <p:sp>
        <p:nvSpPr>
          <p:cNvPr id="2717" name="Google Shape;2717;p151"/>
          <p:cNvSpPr txBox="1"/>
          <p:nvPr/>
        </p:nvSpPr>
        <p:spPr>
          <a:xfrm>
            <a:off x="4388333" y="1139083"/>
            <a:ext cx="472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1</a:t>
            </a:r>
            <a:endParaRPr b="0" i="0" sz="1400" u="none" cap="none" strike="noStrike">
              <a:solidFill>
                <a:srgbClr val="000000"/>
              </a:solidFill>
              <a:latin typeface="Average"/>
              <a:ea typeface="Average"/>
              <a:cs typeface="Average"/>
              <a:sym typeface="Average"/>
            </a:endParaRPr>
          </a:p>
        </p:txBody>
      </p:sp>
      <p:sp>
        <p:nvSpPr>
          <p:cNvPr id="2718" name="Google Shape;2718;p151"/>
          <p:cNvSpPr/>
          <p:nvPr/>
        </p:nvSpPr>
        <p:spPr>
          <a:xfrm>
            <a:off x="634900" y="1901187"/>
            <a:ext cx="729300" cy="462300"/>
          </a:xfrm>
          <a:prstGeom prst="rect">
            <a:avLst/>
          </a:prstGeom>
          <a:solidFill>
            <a:srgbClr val="C27BA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Block B</a:t>
            </a:r>
            <a:endParaRPr b="0" i="0" sz="1400" u="none" cap="none" strike="noStrike">
              <a:solidFill>
                <a:srgbClr val="000000"/>
              </a:solidFill>
              <a:latin typeface="Arial"/>
              <a:ea typeface="Arial"/>
              <a:cs typeface="Arial"/>
              <a:sym typeface="Arial"/>
            </a:endParaRPr>
          </a:p>
        </p:txBody>
      </p:sp>
      <p:cxnSp>
        <p:nvCxnSpPr>
          <p:cNvPr id="2719" name="Google Shape;2719;p151"/>
          <p:cNvCxnSpPr/>
          <p:nvPr/>
        </p:nvCxnSpPr>
        <p:spPr>
          <a:xfrm rot="10800000">
            <a:off x="247071" y="4664462"/>
            <a:ext cx="603600" cy="7500"/>
          </a:xfrm>
          <a:prstGeom prst="straightConnector1">
            <a:avLst/>
          </a:prstGeom>
          <a:noFill/>
          <a:ln cap="flat" cmpd="sng" w="19050">
            <a:solidFill>
              <a:srgbClr val="000000"/>
            </a:solidFill>
            <a:prstDash val="solid"/>
            <a:round/>
            <a:headEnd len="sm" w="sm" type="none"/>
            <a:tailEnd len="sm" w="sm" type="none"/>
          </a:ln>
        </p:spPr>
      </p:cxnSp>
      <p:cxnSp>
        <p:nvCxnSpPr>
          <p:cNvPr id="2720" name="Google Shape;2720;p151"/>
          <p:cNvCxnSpPr/>
          <p:nvPr/>
        </p:nvCxnSpPr>
        <p:spPr>
          <a:xfrm rot="10800000">
            <a:off x="247071" y="3395912"/>
            <a:ext cx="603600" cy="7500"/>
          </a:xfrm>
          <a:prstGeom prst="straightConnector1">
            <a:avLst/>
          </a:prstGeom>
          <a:noFill/>
          <a:ln cap="flat" cmpd="sng" w="19050">
            <a:solidFill>
              <a:srgbClr val="000000"/>
            </a:solidFill>
            <a:prstDash val="solid"/>
            <a:round/>
            <a:headEnd len="med" w="med" type="stealth"/>
            <a:tailEnd len="sm" w="sm" type="none"/>
          </a:ln>
        </p:spPr>
      </p:cxnSp>
      <p:cxnSp>
        <p:nvCxnSpPr>
          <p:cNvPr id="2721" name="Google Shape;2721;p151"/>
          <p:cNvCxnSpPr/>
          <p:nvPr/>
        </p:nvCxnSpPr>
        <p:spPr>
          <a:xfrm>
            <a:off x="263200" y="3381450"/>
            <a:ext cx="10200" cy="1275900"/>
          </a:xfrm>
          <a:prstGeom prst="straightConnector1">
            <a:avLst/>
          </a:prstGeom>
          <a:noFill/>
          <a:ln cap="flat" cmpd="sng" w="19050">
            <a:solidFill>
              <a:srgbClr val="000000"/>
            </a:solidFill>
            <a:prstDash val="solid"/>
            <a:round/>
            <a:headEnd len="sm" w="sm" type="none"/>
            <a:tailEnd len="sm" w="sm" type="none"/>
          </a:ln>
        </p:spPr>
      </p:cxnSp>
      <p:cxnSp>
        <p:nvCxnSpPr>
          <p:cNvPr id="2722" name="Google Shape;2722;p151"/>
          <p:cNvCxnSpPr/>
          <p:nvPr/>
        </p:nvCxnSpPr>
        <p:spPr>
          <a:xfrm>
            <a:off x="1991108" y="3384025"/>
            <a:ext cx="603600" cy="7500"/>
          </a:xfrm>
          <a:prstGeom prst="straightConnector1">
            <a:avLst/>
          </a:prstGeom>
          <a:noFill/>
          <a:ln cap="flat" cmpd="sng" w="19050">
            <a:solidFill>
              <a:srgbClr val="000000"/>
            </a:solidFill>
            <a:prstDash val="solid"/>
            <a:round/>
            <a:headEnd len="med" w="med" type="stealth"/>
            <a:tailEnd len="sm" w="sm" type="none"/>
          </a:ln>
        </p:spPr>
      </p:cxnSp>
      <p:cxnSp>
        <p:nvCxnSpPr>
          <p:cNvPr id="2723" name="Google Shape;2723;p151"/>
          <p:cNvCxnSpPr/>
          <p:nvPr/>
        </p:nvCxnSpPr>
        <p:spPr>
          <a:xfrm>
            <a:off x="2575210" y="3381445"/>
            <a:ext cx="0" cy="462300"/>
          </a:xfrm>
          <a:prstGeom prst="straightConnector1">
            <a:avLst/>
          </a:prstGeom>
          <a:noFill/>
          <a:ln cap="flat" cmpd="sng" w="19050">
            <a:solidFill>
              <a:srgbClr val="000000"/>
            </a:solidFill>
            <a:prstDash val="solid"/>
            <a:round/>
            <a:headEnd len="sm" w="sm" type="none"/>
            <a:tailEnd len="sm" w="sm" type="none"/>
          </a:ln>
        </p:spPr>
      </p:cxnSp>
      <p:cxnSp>
        <p:nvCxnSpPr>
          <p:cNvPr id="2724" name="Google Shape;2724;p151"/>
          <p:cNvCxnSpPr/>
          <p:nvPr/>
        </p:nvCxnSpPr>
        <p:spPr>
          <a:xfrm>
            <a:off x="1991108" y="3826837"/>
            <a:ext cx="603600" cy="7500"/>
          </a:xfrm>
          <a:prstGeom prst="straightConnector1">
            <a:avLst/>
          </a:prstGeom>
          <a:noFill/>
          <a:ln cap="flat" cmpd="sng" w="19050">
            <a:solidFill>
              <a:srgbClr val="000000"/>
            </a:solidFill>
            <a:prstDash val="solid"/>
            <a:round/>
            <a:headEnd len="sm" w="sm" type="none"/>
            <a:tailEnd len="sm" w="sm" type="none"/>
          </a:ln>
        </p:spPr>
      </p:cxnSp>
      <p:sp>
        <p:nvSpPr>
          <p:cNvPr id="2725" name="Google Shape;2725;p151"/>
          <p:cNvSpPr/>
          <p:nvPr/>
        </p:nvSpPr>
        <p:spPr>
          <a:xfrm>
            <a:off x="2497713" y="3462025"/>
            <a:ext cx="291600" cy="2943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A</a:t>
            </a:r>
            <a:endParaRPr b="0" i="0" sz="1100" u="none" cap="none" strike="noStrike">
              <a:solidFill>
                <a:srgbClr val="000000"/>
              </a:solidFill>
              <a:latin typeface="Arial"/>
              <a:ea typeface="Arial"/>
              <a:cs typeface="Arial"/>
              <a:sym typeface="Arial"/>
            </a:endParaRPr>
          </a:p>
        </p:txBody>
      </p:sp>
      <p:sp>
        <p:nvSpPr>
          <p:cNvPr id="2726" name="Google Shape;2726;p151"/>
          <p:cNvSpPr/>
          <p:nvPr/>
        </p:nvSpPr>
        <p:spPr>
          <a:xfrm>
            <a:off x="1780838" y="3735750"/>
            <a:ext cx="291600" cy="2943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A</a:t>
            </a:r>
            <a:endParaRPr b="0" i="0" sz="1100" u="none" cap="none" strike="noStrike">
              <a:solidFill>
                <a:srgbClr val="000000"/>
              </a:solidFill>
              <a:latin typeface="Arial"/>
              <a:ea typeface="Arial"/>
              <a:cs typeface="Arial"/>
              <a:sym typeface="Arial"/>
            </a:endParaRPr>
          </a:p>
        </p:txBody>
      </p:sp>
      <p:sp>
        <p:nvSpPr>
          <p:cNvPr id="2727" name="Google Shape;2727;p151"/>
          <p:cNvSpPr/>
          <p:nvPr/>
        </p:nvSpPr>
        <p:spPr>
          <a:xfrm>
            <a:off x="1898538" y="4534600"/>
            <a:ext cx="291600" cy="294300"/>
          </a:xfrm>
          <a:prstGeom prst="rect">
            <a:avLst/>
          </a:prstGeom>
          <a:solidFill>
            <a:srgbClr val="C27BA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B</a:t>
            </a:r>
            <a:endParaRPr b="0" i="0" sz="1100" u="none" cap="none" strike="noStrike">
              <a:solidFill>
                <a:srgbClr val="000000"/>
              </a:solidFill>
              <a:latin typeface="Arial"/>
              <a:ea typeface="Arial"/>
              <a:cs typeface="Arial"/>
              <a:sym typeface="Arial"/>
            </a:endParaRPr>
          </a:p>
        </p:txBody>
      </p:sp>
      <p:sp>
        <p:nvSpPr>
          <p:cNvPr id="2728" name="Google Shape;2728;p151"/>
          <p:cNvSpPr/>
          <p:nvPr/>
        </p:nvSpPr>
        <p:spPr>
          <a:xfrm>
            <a:off x="122488" y="3872250"/>
            <a:ext cx="291600" cy="294300"/>
          </a:xfrm>
          <a:prstGeom prst="rect">
            <a:avLst/>
          </a:prstGeom>
          <a:solidFill>
            <a:srgbClr val="C27BA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B</a:t>
            </a:r>
            <a:endParaRPr b="0" i="0" sz="1100" u="none" cap="none" strike="noStrike">
              <a:solidFill>
                <a:srgbClr val="000000"/>
              </a:solidFill>
              <a:latin typeface="Arial"/>
              <a:ea typeface="Arial"/>
              <a:cs typeface="Arial"/>
              <a:sym typeface="Arial"/>
            </a:endParaRPr>
          </a:p>
        </p:txBody>
      </p:sp>
      <p:sp>
        <p:nvSpPr>
          <p:cNvPr id="2729" name="Google Shape;2729;p151"/>
          <p:cNvSpPr/>
          <p:nvPr/>
        </p:nvSpPr>
        <p:spPr>
          <a:xfrm>
            <a:off x="6546988" y="4405525"/>
            <a:ext cx="291600" cy="294300"/>
          </a:xfrm>
          <a:prstGeom prst="rect">
            <a:avLst/>
          </a:prstGeom>
          <a:solidFill>
            <a:srgbClr val="C27BA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B</a:t>
            </a:r>
            <a:endParaRPr b="0" i="0" sz="1100" u="none" cap="none" strike="noStrike">
              <a:solidFill>
                <a:srgbClr val="000000"/>
              </a:solidFill>
              <a:latin typeface="Arial"/>
              <a:ea typeface="Arial"/>
              <a:cs typeface="Arial"/>
              <a:sym typeface="Arial"/>
            </a:endParaRPr>
          </a:p>
        </p:txBody>
      </p:sp>
      <p:sp>
        <p:nvSpPr>
          <p:cNvPr id="2730" name="Google Shape;2730;p151"/>
          <p:cNvSpPr/>
          <p:nvPr/>
        </p:nvSpPr>
        <p:spPr>
          <a:xfrm>
            <a:off x="6546988" y="3600475"/>
            <a:ext cx="291600" cy="294300"/>
          </a:xfrm>
          <a:prstGeom prst="rect">
            <a:avLst/>
          </a:prstGeom>
          <a:solidFill>
            <a:srgbClr val="C27BA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B</a:t>
            </a:r>
            <a:endParaRPr b="0" i="0" sz="1100" u="none" cap="none" strike="noStrike">
              <a:solidFill>
                <a:srgbClr val="000000"/>
              </a:solidFill>
              <a:latin typeface="Arial"/>
              <a:ea typeface="Arial"/>
              <a:cs typeface="Arial"/>
              <a:sym typeface="Arial"/>
            </a:endParaRPr>
          </a:p>
        </p:txBody>
      </p:sp>
      <p:sp>
        <p:nvSpPr>
          <p:cNvPr id="2731" name="Google Shape;2731;p151"/>
          <p:cNvSpPr/>
          <p:nvPr/>
        </p:nvSpPr>
        <p:spPr>
          <a:xfrm>
            <a:off x="4237363" y="3651125"/>
            <a:ext cx="291600" cy="2943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A</a:t>
            </a:r>
            <a:endParaRPr b="0" i="0" sz="1100" u="none" cap="none" strike="noStrike">
              <a:solidFill>
                <a:srgbClr val="000000"/>
              </a:solidFill>
              <a:latin typeface="Arial"/>
              <a:ea typeface="Arial"/>
              <a:cs typeface="Arial"/>
              <a:sym typeface="Arial"/>
            </a:endParaRPr>
          </a:p>
        </p:txBody>
      </p:sp>
      <p:sp>
        <p:nvSpPr>
          <p:cNvPr id="2732" name="Google Shape;2732;p151"/>
          <p:cNvSpPr/>
          <p:nvPr/>
        </p:nvSpPr>
        <p:spPr>
          <a:xfrm>
            <a:off x="4222763" y="4517750"/>
            <a:ext cx="291600" cy="2943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A</a:t>
            </a:r>
            <a:endParaRPr b="0" i="0" sz="1100" u="none" cap="none" strike="noStrike">
              <a:solidFill>
                <a:srgbClr val="000000"/>
              </a:solidFill>
              <a:latin typeface="Arial"/>
              <a:ea typeface="Arial"/>
              <a:cs typeface="Arial"/>
              <a:sym typeface="Arial"/>
            </a:endParaRPr>
          </a:p>
        </p:txBody>
      </p:sp>
      <p:sp>
        <p:nvSpPr>
          <p:cNvPr id="2733" name="Google Shape;2733;p151"/>
          <p:cNvSpPr txBox="1"/>
          <p:nvPr/>
        </p:nvSpPr>
        <p:spPr>
          <a:xfrm>
            <a:off x="6753300" y="1339850"/>
            <a:ext cx="2390700" cy="1908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verage"/>
              <a:buAutoNum type="arabicPeriod"/>
            </a:pPr>
            <a:r>
              <a:rPr b="0" i="0" lang="en" sz="1400" u="none" cap="none" strike="noStrike">
                <a:solidFill>
                  <a:srgbClr val="000000"/>
                </a:solidFill>
                <a:latin typeface="Average"/>
                <a:ea typeface="Average"/>
                <a:cs typeface="Average"/>
                <a:sym typeface="Average"/>
              </a:rPr>
              <a:t>Read Request for Bock A,B</a:t>
            </a:r>
            <a:endParaRPr b="0" i="0" sz="1400" u="none" cap="none" strike="noStrike">
              <a:solidFill>
                <a:srgbClr val="000000"/>
              </a:solidFill>
              <a:latin typeface="Average"/>
              <a:ea typeface="Average"/>
              <a:cs typeface="Average"/>
              <a:sym typeface="Average"/>
            </a:endParaRPr>
          </a:p>
          <a:p>
            <a:pPr indent="-317500" lvl="0" marL="457200" marR="0" rtl="0" algn="l">
              <a:lnSpc>
                <a:spcPct val="100000"/>
              </a:lnSpc>
              <a:spcBef>
                <a:spcPts val="0"/>
              </a:spcBef>
              <a:spcAft>
                <a:spcPts val="0"/>
              </a:spcAft>
              <a:buClr>
                <a:srgbClr val="000000"/>
              </a:buClr>
              <a:buSzPts val="1400"/>
              <a:buFont typeface="Average"/>
              <a:buAutoNum type="arabicPeriod"/>
            </a:pPr>
            <a:r>
              <a:rPr b="0" i="0" lang="en" sz="1400" u="none" cap="none" strike="noStrike">
                <a:solidFill>
                  <a:srgbClr val="000000"/>
                </a:solidFill>
                <a:latin typeface="Average"/>
                <a:ea typeface="Average"/>
                <a:cs typeface="Average"/>
                <a:sym typeface="Average"/>
              </a:rPr>
              <a:t>Send Ip Address of DN1, DN3</a:t>
            </a:r>
            <a:endParaRPr b="0" i="0" sz="1400" u="none" cap="none" strike="noStrike">
              <a:solidFill>
                <a:srgbClr val="000000"/>
              </a:solidFill>
              <a:latin typeface="Average"/>
              <a:ea typeface="Average"/>
              <a:cs typeface="Average"/>
              <a:sym typeface="Average"/>
            </a:endParaRPr>
          </a:p>
          <a:p>
            <a:pPr indent="-317500" lvl="0" marL="457200" marR="0" rtl="0" algn="l">
              <a:lnSpc>
                <a:spcPct val="100000"/>
              </a:lnSpc>
              <a:spcBef>
                <a:spcPts val="0"/>
              </a:spcBef>
              <a:spcAft>
                <a:spcPts val="0"/>
              </a:spcAft>
              <a:buClr>
                <a:srgbClr val="000000"/>
              </a:buClr>
              <a:buSzPts val="1400"/>
              <a:buFont typeface="Average"/>
              <a:buAutoNum type="arabicPeriod"/>
            </a:pPr>
            <a:r>
              <a:rPr b="0" i="0" lang="en" sz="1400" u="none" cap="none" strike="noStrike">
                <a:solidFill>
                  <a:srgbClr val="000000"/>
                </a:solidFill>
                <a:latin typeface="Average"/>
                <a:ea typeface="Average"/>
                <a:cs typeface="Average"/>
                <a:sym typeface="Average"/>
              </a:rPr>
              <a:t>Reading Data from block A, B</a:t>
            </a:r>
            <a:endParaRPr b="0" i="0" sz="1400" u="none" cap="none" strike="noStrike">
              <a:solidFill>
                <a:srgbClr val="000000"/>
              </a:solidFill>
              <a:latin typeface="Average"/>
              <a:ea typeface="Average"/>
              <a:cs typeface="Average"/>
              <a:sym typeface="Average"/>
            </a:endParaRPr>
          </a:p>
          <a:p>
            <a:pPr indent="-317500" lvl="0" marL="457200" marR="0" rtl="0" algn="l">
              <a:lnSpc>
                <a:spcPct val="100000"/>
              </a:lnSpc>
              <a:spcBef>
                <a:spcPts val="0"/>
              </a:spcBef>
              <a:spcAft>
                <a:spcPts val="0"/>
              </a:spcAft>
              <a:buClr>
                <a:srgbClr val="000000"/>
              </a:buClr>
              <a:buSzPts val="1400"/>
              <a:buFont typeface="Average"/>
              <a:buAutoNum type="arabicPeriod"/>
            </a:pPr>
            <a:r>
              <a:rPr b="0" i="0" lang="en" sz="1400" u="none" cap="none" strike="noStrike">
                <a:solidFill>
                  <a:srgbClr val="000000"/>
                </a:solidFill>
                <a:latin typeface="Average"/>
                <a:ea typeface="Average"/>
                <a:cs typeface="Average"/>
                <a:sym typeface="Average"/>
              </a:rPr>
              <a:t>Read from DN1, DN3</a:t>
            </a:r>
            <a:endParaRPr b="0" i="0" sz="14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verage"/>
              <a:ea typeface="Average"/>
              <a:cs typeface="Average"/>
              <a:sym typeface="Average"/>
            </a:endParaRPr>
          </a:p>
        </p:txBody>
      </p:sp>
      <p:sp>
        <p:nvSpPr>
          <p:cNvPr id="2734" name="Google Shape;2734;p151"/>
          <p:cNvSpPr txBox="1"/>
          <p:nvPr/>
        </p:nvSpPr>
        <p:spPr>
          <a:xfrm>
            <a:off x="32208" y="3061833"/>
            <a:ext cx="472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3A</a:t>
            </a:r>
            <a:endParaRPr b="0" i="0" sz="1400" u="none" cap="none" strike="noStrike">
              <a:solidFill>
                <a:srgbClr val="000000"/>
              </a:solidFill>
              <a:latin typeface="Average"/>
              <a:ea typeface="Average"/>
              <a:cs typeface="Average"/>
              <a:sym typeface="Average"/>
            </a:endParaRPr>
          </a:p>
        </p:txBody>
      </p:sp>
      <p:sp>
        <p:nvSpPr>
          <p:cNvPr id="2735" name="Google Shape;2735;p151"/>
          <p:cNvSpPr txBox="1"/>
          <p:nvPr/>
        </p:nvSpPr>
        <p:spPr>
          <a:xfrm>
            <a:off x="2360608" y="3752433"/>
            <a:ext cx="472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3B</a:t>
            </a:r>
            <a:endParaRPr b="0" i="0" sz="1400" u="none" cap="none" strike="noStrike">
              <a:solidFill>
                <a:srgbClr val="000000"/>
              </a:solidFill>
              <a:latin typeface="Average"/>
              <a:ea typeface="Average"/>
              <a:cs typeface="Average"/>
              <a:sym typeface="Average"/>
            </a:endParaRPr>
          </a:p>
        </p:txBody>
      </p:sp>
      <p:sp>
        <p:nvSpPr>
          <p:cNvPr id="2736" name="Google Shape;2736;p151"/>
          <p:cNvSpPr/>
          <p:nvPr/>
        </p:nvSpPr>
        <p:spPr>
          <a:xfrm>
            <a:off x="2392824" y="1020975"/>
            <a:ext cx="1676700" cy="1136100"/>
          </a:xfrm>
          <a:prstGeom prst="rect">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r>
              <a:rPr b="0" i="0" lang="en" sz="1200" u="none" cap="none" strike="noStrike">
                <a:solidFill>
                  <a:srgbClr val="000000"/>
                </a:solidFill>
                <a:latin typeface="Arial"/>
                <a:ea typeface="Arial"/>
                <a:cs typeface="Arial"/>
                <a:sym typeface="Arial"/>
              </a:rPr>
              <a:t>Client Node</a:t>
            </a:r>
            <a:endParaRPr b="0" i="0" sz="1200" u="none" cap="none" strike="noStrike">
              <a:solidFill>
                <a:srgbClr val="000000"/>
              </a:solidFill>
              <a:latin typeface="Arial"/>
              <a:ea typeface="Arial"/>
              <a:cs typeface="Arial"/>
              <a:sym typeface="Arial"/>
            </a:endParaRPr>
          </a:p>
        </p:txBody>
      </p:sp>
      <p:sp>
        <p:nvSpPr>
          <p:cNvPr id="2737" name="Google Shape;2737;p151"/>
          <p:cNvSpPr/>
          <p:nvPr/>
        </p:nvSpPr>
        <p:spPr>
          <a:xfrm>
            <a:off x="2703004" y="1134436"/>
            <a:ext cx="1056300" cy="750600"/>
          </a:xfrm>
          <a:prstGeom prst="rect">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Client JVM</a:t>
            </a:r>
            <a:endParaRPr b="0" i="0" sz="1200" u="none" cap="none" strike="noStrike">
              <a:solidFill>
                <a:srgbClr val="000000"/>
              </a:solidFill>
              <a:latin typeface="Arial"/>
              <a:ea typeface="Arial"/>
              <a:cs typeface="Arial"/>
              <a:sym typeface="Arial"/>
            </a:endParaRPr>
          </a:p>
        </p:txBody>
      </p:sp>
      <p:sp>
        <p:nvSpPr>
          <p:cNvPr id="2738" name="Google Shape;2738;p151"/>
          <p:cNvSpPr/>
          <p:nvPr/>
        </p:nvSpPr>
        <p:spPr>
          <a:xfrm>
            <a:off x="2924139" y="1257653"/>
            <a:ext cx="614100" cy="383100"/>
          </a:xfrm>
          <a:prstGeom prst="rect">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Client</a:t>
            </a:r>
            <a:endParaRPr b="0" i="0" sz="12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7"/>
                                        </p:tgtEl>
                                        <p:attrNameLst>
                                          <p:attrName>style.visibility</p:attrName>
                                        </p:attrNameLst>
                                      </p:cBhvr>
                                      <p:to>
                                        <p:strVal val="visible"/>
                                      </p:to>
                                    </p:set>
                                    <p:animEffect filter="fade" transition="in">
                                      <p:cBhvr>
                                        <p:cTn dur="1000"/>
                                        <p:tgtEl>
                                          <p:spTgt spid="2687"/>
                                        </p:tgtEl>
                                      </p:cBhvr>
                                    </p:animEffect>
                                  </p:childTnLst>
                                </p:cTn>
                              </p:par>
                              <p:par>
                                <p:cTn fill="hold" nodeType="withEffect" presetClass="entr" presetID="10" presetSubtype="0">
                                  <p:stCondLst>
                                    <p:cond delay="0"/>
                                  </p:stCondLst>
                                  <p:childTnLst>
                                    <p:set>
                                      <p:cBhvr>
                                        <p:cTn dur="1" fill="hold">
                                          <p:stCondLst>
                                            <p:cond delay="0"/>
                                          </p:stCondLst>
                                        </p:cTn>
                                        <p:tgtEl>
                                          <p:spTgt spid="2688"/>
                                        </p:tgtEl>
                                        <p:attrNameLst>
                                          <p:attrName>style.visibility</p:attrName>
                                        </p:attrNameLst>
                                      </p:cBhvr>
                                      <p:to>
                                        <p:strVal val="visible"/>
                                      </p:to>
                                    </p:set>
                                    <p:animEffect filter="fade" transition="in">
                                      <p:cBhvr>
                                        <p:cTn dur="1000"/>
                                        <p:tgtEl>
                                          <p:spTgt spid="2688"/>
                                        </p:tgtEl>
                                      </p:cBhvr>
                                    </p:animEffect>
                                  </p:childTnLst>
                                </p:cTn>
                              </p:par>
                              <p:par>
                                <p:cTn fill="hold" nodeType="withEffect" presetClass="entr" presetID="10" presetSubtype="0">
                                  <p:stCondLst>
                                    <p:cond delay="0"/>
                                  </p:stCondLst>
                                  <p:childTnLst>
                                    <p:set>
                                      <p:cBhvr>
                                        <p:cTn dur="1" fill="hold">
                                          <p:stCondLst>
                                            <p:cond delay="0"/>
                                          </p:stCondLst>
                                        </p:cTn>
                                        <p:tgtEl>
                                          <p:spTgt spid="2689"/>
                                        </p:tgtEl>
                                        <p:attrNameLst>
                                          <p:attrName>style.visibility</p:attrName>
                                        </p:attrNameLst>
                                      </p:cBhvr>
                                      <p:to>
                                        <p:strVal val="visible"/>
                                      </p:to>
                                    </p:set>
                                    <p:animEffect filter="fade" transition="in">
                                      <p:cBhvr>
                                        <p:cTn dur="1000"/>
                                        <p:tgtEl>
                                          <p:spTgt spid="2689"/>
                                        </p:tgtEl>
                                      </p:cBhvr>
                                    </p:animEffect>
                                  </p:childTnLst>
                                </p:cTn>
                              </p:par>
                              <p:par>
                                <p:cTn fill="hold" nodeType="withEffect" presetClass="entr" presetID="10" presetSubtype="0">
                                  <p:stCondLst>
                                    <p:cond delay="0"/>
                                  </p:stCondLst>
                                  <p:childTnLst>
                                    <p:set>
                                      <p:cBhvr>
                                        <p:cTn dur="1" fill="hold">
                                          <p:stCondLst>
                                            <p:cond delay="0"/>
                                          </p:stCondLst>
                                        </p:cTn>
                                        <p:tgtEl>
                                          <p:spTgt spid="2690"/>
                                        </p:tgtEl>
                                        <p:attrNameLst>
                                          <p:attrName>style.visibility</p:attrName>
                                        </p:attrNameLst>
                                      </p:cBhvr>
                                      <p:to>
                                        <p:strVal val="visible"/>
                                      </p:to>
                                    </p:set>
                                    <p:animEffect filter="fade" transition="in">
                                      <p:cBhvr>
                                        <p:cTn dur="1000"/>
                                        <p:tgtEl>
                                          <p:spTgt spid="2690"/>
                                        </p:tgtEl>
                                      </p:cBhvr>
                                    </p:animEffect>
                                  </p:childTnLst>
                                </p:cTn>
                              </p:par>
                              <p:par>
                                <p:cTn fill="hold" nodeType="withEffect" presetClass="entr" presetID="10" presetSubtype="0">
                                  <p:stCondLst>
                                    <p:cond delay="0"/>
                                  </p:stCondLst>
                                  <p:childTnLst>
                                    <p:set>
                                      <p:cBhvr>
                                        <p:cTn dur="1" fill="hold">
                                          <p:stCondLst>
                                            <p:cond delay="0"/>
                                          </p:stCondLst>
                                        </p:cTn>
                                        <p:tgtEl>
                                          <p:spTgt spid="2691"/>
                                        </p:tgtEl>
                                        <p:attrNameLst>
                                          <p:attrName>style.visibility</p:attrName>
                                        </p:attrNameLst>
                                      </p:cBhvr>
                                      <p:to>
                                        <p:strVal val="visible"/>
                                      </p:to>
                                    </p:set>
                                    <p:animEffect filter="fade" transition="in">
                                      <p:cBhvr>
                                        <p:cTn dur="1000"/>
                                        <p:tgtEl>
                                          <p:spTgt spid="2691"/>
                                        </p:tgtEl>
                                      </p:cBhvr>
                                    </p:animEffect>
                                  </p:childTnLst>
                                </p:cTn>
                              </p:par>
                              <p:par>
                                <p:cTn fill="hold" nodeType="withEffect" presetClass="entr" presetID="10" presetSubtype="0">
                                  <p:stCondLst>
                                    <p:cond delay="0"/>
                                  </p:stCondLst>
                                  <p:childTnLst>
                                    <p:set>
                                      <p:cBhvr>
                                        <p:cTn dur="1" fill="hold">
                                          <p:stCondLst>
                                            <p:cond delay="0"/>
                                          </p:stCondLst>
                                        </p:cTn>
                                        <p:tgtEl>
                                          <p:spTgt spid="2692"/>
                                        </p:tgtEl>
                                        <p:attrNameLst>
                                          <p:attrName>style.visibility</p:attrName>
                                        </p:attrNameLst>
                                      </p:cBhvr>
                                      <p:to>
                                        <p:strVal val="visible"/>
                                      </p:to>
                                    </p:set>
                                    <p:animEffect filter="fade" transition="in">
                                      <p:cBhvr>
                                        <p:cTn dur="1000"/>
                                        <p:tgtEl>
                                          <p:spTgt spid="2692"/>
                                        </p:tgtEl>
                                      </p:cBhvr>
                                    </p:animEffect>
                                  </p:childTnLst>
                                </p:cTn>
                              </p:par>
                              <p:par>
                                <p:cTn fill="hold" nodeType="withEffect" presetClass="entr" presetID="10" presetSubtype="0">
                                  <p:stCondLst>
                                    <p:cond delay="0"/>
                                  </p:stCondLst>
                                  <p:childTnLst>
                                    <p:set>
                                      <p:cBhvr>
                                        <p:cTn dur="1" fill="hold">
                                          <p:stCondLst>
                                            <p:cond delay="0"/>
                                          </p:stCondLst>
                                        </p:cTn>
                                        <p:tgtEl>
                                          <p:spTgt spid="2693"/>
                                        </p:tgtEl>
                                        <p:attrNameLst>
                                          <p:attrName>style.visibility</p:attrName>
                                        </p:attrNameLst>
                                      </p:cBhvr>
                                      <p:to>
                                        <p:strVal val="visible"/>
                                      </p:to>
                                    </p:set>
                                    <p:animEffect filter="fade" transition="in">
                                      <p:cBhvr>
                                        <p:cTn dur="1000"/>
                                        <p:tgtEl>
                                          <p:spTgt spid="2693"/>
                                        </p:tgtEl>
                                      </p:cBhvr>
                                    </p:animEffect>
                                  </p:childTnLst>
                                </p:cTn>
                              </p:par>
                              <p:par>
                                <p:cTn fill="hold" nodeType="withEffect" presetClass="entr" presetID="10" presetSubtype="0">
                                  <p:stCondLst>
                                    <p:cond delay="0"/>
                                  </p:stCondLst>
                                  <p:childTnLst>
                                    <p:set>
                                      <p:cBhvr>
                                        <p:cTn dur="1" fill="hold">
                                          <p:stCondLst>
                                            <p:cond delay="0"/>
                                          </p:stCondLst>
                                        </p:cTn>
                                        <p:tgtEl>
                                          <p:spTgt spid="2694"/>
                                        </p:tgtEl>
                                        <p:attrNameLst>
                                          <p:attrName>style.visibility</p:attrName>
                                        </p:attrNameLst>
                                      </p:cBhvr>
                                      <p:to>
                                        <p:strVal val="visible"/>
                                      </p:to>
                                    </p:set>
                                    <p:animEffect filter="fade" transition="in">
                                      <p:cBhvr>
                                        <p:cTn dur="1000"/>
                                        <p:tgtEl>
                                          <p:spTgt spid="2694"/>
                                        </p:tgtEl>
                                      </p:cBhvr>
                                    </p:animEffect>
                                  </p:childTnLst>
                                </p:cTn>
                              </p:par>
                              <p:par>
                                <p:cTn fill="hold" nodeType="withEffect" presetClass="entr" presetID="10" presetSubtype="0">
                                  <p:stCondLst>
                                    <p:cond delay="0"/>
                                  </p:stCondLst>
                                  <p:childTnLst>
                                    <p:set>
                                      <p:cBhvr>
                                        <p:cTn dur="1" fill="hold">
                                          <p:stCondLst>
                                            <p:cond delay="0"/>
                                          </p:stCondLst>
                                        </p:cTn>
                                        <p:tgtEl>
                                          <p:spTgt spid="2695"/>
                                        </p:tgtEl>
                                        <p:attrNameLst>
                                          <p:attrName>style.visibility</p:attrName>
                                        </p:attrNameLst>
                                      </p:cBhvr>
                                      <p:to>
                                        <p:strVal val="visible"/>
                                      </p:to>
                                    </p:set>
                                    <p:animEffect filter="fade" transition="in">
                                      <p:cBhvr>
                                        <p:cTn dur="1000"/>
                                        <p:tgtEl>
                                          <p:spTgt spid="2695"/>
                                        </p:tgtEl>
                                      </p:cBhvr>
                                    </p:animEffect>
                                  </p:childTnLst>
                                </p:cTn>
                              </p:par>
                              <p:par>
                                <p:cTn fill="hold" nodeType="withEffect" presetClass="entr" presetID="10" presetSubtype="0">
                                  <p:stCondLst>
                                    <p:cond delay="0"/>
                                  </p:stCondLst>
                                  <p:childTnLst>
                                    <p:set>
                                      <p:cBhvr>
                                        <p:cTn dur="1" fill="hold">
                                          <p:stCondLst>
                                            <p:cond delay="0"/>
                                          </p:stCondLst>
                                        </p:cTn>
                                        <p:tgtEl>
                                          <p:spTgt spid="2696"/>
                                        </p:tgtEl>
                                        <p:attrNameLst>
                                          <p:attrName>style.visibility</p:attrName>
                                        </p:attrNameLst>
                                      </p:cBhvr>
                                      <p:to>
                                        <p:strVal val="visible"/>
                                      </p:to>
                                    </p:set>
                                    <p:animEffect filter="fade" transition="in">
                                      <p:cBhvr>
                                        <p:cTn dur="1000"/>
                                        <p:tgtEl>
                                          <p:spTgt spid="2696"/>
                                        </p:tgtEl>
                                      </p:cBhvr>
                                    </p:animEffect>
                                  </p:childTnLst>
                                </p:cTn>
                              </p:par>
                              <p:par>
                                <p:cTn fill="hold" nodeType="withEffect" presetClass="entr" presetID="10" presetSubtype="0">
                                  <p:stCondLst>
                                    <p:cond delay="0"/>
                                  </p:stCondLst>
                                  <p:childTnLst>
                                    <p:set>
                                      <p:cBhvr>
                                        <p:cTn dur="1" fill="hold">
                                          <p:stCondLst>
                                            <p:cond delay="0"/>
                                          </p:stCondLst>
                                        </p:cTn>
                                        <p:tgtEl>
                                          <p:spTgt spid="2697"/>
                                        </p:tgtEl>
                                        <p:attrNameLst>
                                          <p:attrName>style.visibility</p:attrName>
                                        </p:attrNameLst>
                                      </p:cBhvr>
                                      <p:to>
                                        <p:strVal val="visible"/>
                                      </p:to>
                                    </p:set>
                                    <p:animEffect filter="fade" transition="in">
                                      <p:cBhvr>
                                        <p:cTn dur="1000"/>
                                        <p:tgtEl>
                                          <p:spTgt spid="2697"/>
                                        </p:tgtEl>
                                      </p:cBhvr>
                                    </p:animEffect>
                                  </p:childTnLst>
                                </p:cTn>
                              </p:par>
                              <p:par>
                                <p:cTn fill="hold" nodeType="withEffect" presetClass="entr" presetID="10" presetSubtype="0">
                                  <p:stCondLst>
                                    <p:cond delay="0"/>
                                  </p:stCondLst>
                                  <p:childTnLst>
                                    <p:set>
                                      <p:cBhvr>
                                        <p:cTn dur="1" fill="hold">
                                          <p:stCondLst>
                                            <p:cond delay="0"/>
                                          </p:stCondLst>
                                        </p:cTn>
                                        <p:tgtEl>
                                          <p:spTgt spid="2698"/>
                                        </p:tgtEl>
                                        <p:attrNameLst>
                                          <p:attrName>style.visibility</p:attrName>
                                        </p:attrNameLst>
                                      </p:cBhvr>
                                      <p:to>
                                        <p:strVal val="visible"/>
                                      </p:to>
                                    </p:set>
                                    <p:animEffect filter="fade" transition="in">
                                      <p:cBhvr>
                                        <p:cTn dur="1000"/>
                                        <p:tgtEl>
                                          <p:spTgt spid="2698"/>
                                        </p:tgtEl>
                                      </p:cBhvr>
                                    </p:animEffect>
                                  </p:childTnLst>
                                </p:cTn>
                              </p:par>
                              <p:par>
                                <p:cTn fill="hold" nodeType="withEffect" presetClass="entr" presetID="10" presetSubtype="0">
                                  <p:stCondLst>
                                    <p:cond delay="0"/>
                                  </p:stCondLst>
                                  <p:childTnLst>
                                    <p:set>
                                      <p:cBhvr>
                                        <p:cTn dur="1" fill="hold">
                                          <p:stCondLst>
                                            <p:cond delay="0"/>
                                          </p:stCondLst>
                                        </p:cTn>
                                        <p:tgtEl>
                                          <p:spTgt spid="2699"/>
                                        </p:tgtEl>
                                        <p:attrNameLst>
                                          <p:attrName>style.visibility</p:attrName>
                                        </p:attrNameLst>
                                      </p:cBhvr>
                                      <p:to>
                                        <p:strVal val="visible"/>
                                      </p:to>
                                    </p:set>
                                    <p:animEffect filter="fade" transition="in">
                                      <p:cBhvr>
                                        <p:cTn dur="1000"/>
                                        <p:tgtEl>
                                          <p:spTgt spid="2699"/>
                                        </p:tgtEl>
                                      </p:cBhvr>
                                    </p:animEffect>
                                  </p:childTnLst>
                                </p:cTn>
                              </p:par>
                              <p:par>
                                <p:cTn fill="hold" nodeType="withEffect" presetClass="entr" presetID="10" presetSubtype="0">
                                  <p:stCondLst>
                                    <p:cond delay="0"/>
                                  </p:stCondLst>
                                  <p:childTnLst>
                                    <p:set>
                                      <p:cBhvr>
                                        <p:cTn dur="1" fill="hold">
                                          <p:stCondLst>
                                            <p:cond delay="0"/>
                                          </p:stCondLst>
                                        </p:cTn>
                                        <p:tgtEl>
                                          <p:spTgt spid="2700"/>
                                        </p:tgtEl>
                                        <p:attrNameLst>
                                          <p:attrName>style.visibility</p:attrName>
                                        </p:attrNameLst>
                                      </p:cBhvr>
                                      <p:to>
                                        <p:strVal val="visible"/>
                                      </p:to>
                                    </p:set>
                                    <p:animEffect filter="fade" transition="in">
                                      <p:cBhvr>
                                        <p:cTn dur="1000"/>
                                        <p:tgtEl>
                                          <p:spTgt spid="2700"/>
                                        </p:tgtEl>
                                      </p:cBhvr>
                                    </p:animEffect>
                                  </p:childTnLst>
                                </p:cTn>
                              </p:par>
                              <p:par>
                                <p:cTn fill="hold" nodeType="withEffect" presetClass="entr" presetID="10" presetSubtype="0">
                                  <p:stCondLst>
                                    <p:cond delay="0"/>
                                  </p:stCondLst>
                                  <p:childTnLst>
                                    <p:set>
                                      <p:cBhvr>
                                        <p:cTn dur="1" fill="hold">
                                          <p:stCondLst>
                                            <p:cond delay="0"/>
                                          </p:stCondLst>
                                        </p:cTn>
                                        <p:tgtEl>
                                          <p:spTgt spid="2701"/>
                                        </p:tgtEl>
                                        <p:attrNameLst>
                                          <p:attrName>style.visibility</p:attrName>
                                        </p:attrNameLst>
                                      </p:cBhvr>
                                      <p:to>
                                        <p:strVal val="visible"/>
                                      </p:to>
                                    </p:set>
                                    <p:animEffect filter="fade" transition="in">
                                      <p:cBhvr>
                                        <p:cTn dur="1000"/>
                                        <p:tgtEl>
                                          <p:spTgt spid="2701"/>
                                        </p:tgtEl>
                                      </p:cBhvr>
                                    </p:animEffect>
                                  </p:childTnLst>
                                </p:cTn>
                              </p:par>
                              <p:par>
                                <p:cTn fill="hold" nodeType="withEffect" presetClass="entr" presetID="10" presetSubtype="0">
                                  <p:stCondLst>
                                    <p:cond delay="0"/>
                                  </p:stCondLst>
                                  <p:childTnLst>
                                    <p:set>
                                      <p:cBhvr>
                                        <p:cTn dur="1" fill="hold">
                                          <p:stCondLst>
                                            <p:cond delay="0"/>
                                          </p:stCondLst>
                                        </p:cTn>
                                        <p:tgtEl>
                                          <p:spTgt spid="2702"/>
                                        </p:tgtEl>
                                        <p:attrNameLst>
                                          <p:attrName>style.visibility</p:attrName>
                                        </p:attrNameLst>
                                      </p:cBhvr>
                                      <p:to>
                                        <p:strVal val="visible"/>
                                      </p:to>
                                    </p:set>
                                    <p:animEffect filter="fade" transition="in">
                                      <p:cBhvr>
                                        <p:cTn dur="1000"/>
                                        <p:tgtEl>
                                          <p:spTgt spid="2702"/>
                                        </p:tgtEl>
                                      </p:cBhvr>
                                    </p:animEffect>
                                  </p:childTnLst>
                                </p:cTn>
                              </p:par>
                              <p:par>
                                <p:cTn fill="hold" nodeType="withEffect" presetClass="entr" presetID="10" presetSubtype="0">
                                  <p:stCondLst>
                                    <p:cond delay="0"/>
                                  </p:stCondLst>
                                  <p:childTnLst>
                                    <p:set>
                                      <p:cBhvr>
                                        <p:cTn dur="1" fill="hold">
                                          <p:stCondLst>
                                            <p:cond delay="0"/>
                                          </p:stCondLst>
                                        </p:cTn>
                                        <p:tgtEl>
                                          <p:spTgt spid="2703"/>
                                        </p:tgtEl>
                                        <p:attrNameLst>
                                          <p:attrName>style.visibility</p:attrName>
                                        </p:attrNameLst>
                                      </p:cBhvr>
                                      <p:to>
                                        <p:strVal val="visible"/>
                                      </p:to>
                                    </p:set>
                                    <p:animEffect filter="fade" transition="in">
                                      <p:cBhvr>
                                        <p:cTn dur="1000"/>
                                        <p:tgtEl>
                                          <p:spTgt spid="2703"/>
                                        </p:tgtEl>
                                      </p:cBhvr>
                                    </p:animEffect>
                                  </p:childTnLst>
                                </p:cTn>
                              </p:par>
                              <p:par>
                                <p:cTn fill="hold" nodeType="withEffect" presetClass="entr" presetID="10" presetSubtype="0">
                                  <p:stCondLst>
                                    <p:cond delay="0"/>
                                  </p:stCondLst>
                                  <p:childTnLst>
                                    <p:set>
                                      <p:cBhvr>
                                        <p:cTn dur="1" fill="hold">
                                          <p:stCondLst>
                                            <p:cond delay="0"/>
                                          </p:stCondLst>
                                        </p:cTn>
                                        <p:tgtEl>
                                          <p:spTgt spid="2704"/>
                                        </p:tgtEl>
                                        <p:attrNameLst>
                                          <p:attrName>style.visibility</p:attrName>
                                        </p:attrNameLst>
                                      </p:cBhvr>
                                      <p:to>
                                        <p:strVal val="visible"/>
                                      </p:to>
                                    </p:set>
                                    <p:animEffect filter="fade" transition="in">
                                      <p:cBhvr>
                                        <p:cTn dur="1000"/>
                                        <p:tgtEl>
                                          <p:spTgt spid="2704"/>
                                        </p:tgtEl>
                                      </p:cBhvr>
                                    </p:animEffect>
                                  </p:childTnLst>
                                </p:cTn>
                              </p:par>
                              <p:par>
                                <p:cTn fill="hold" nodeType="withEffect" presetClass="entr" presetID="10" presetSubtype="0">
                                  <p:stCondLst>
                                    <p:cond delay="0"/>
                                  </p:stCondLst>
                                  <p:childTnLst>
                                    <p:set>
                                      <p:cBhvr>
                                        <p:cTn dur="1" fill="hold">
                                          <p:stCondLst>
                                            <p:cond delay="0"/>
                                          </p:stCondLst>
                                        </p:cTn>
                                        <p:tgtEl>
                                          <p:spTgt spid="2705"/>
                                        </p:tgtEl>
                                        <p:attrNameLst>
                                          <p:attrName>style.visibility</p:attrName>
                                        </p:attrNameLst>
                                      </p:cBhvr>
                                      <p:to>
                                        <p:strVal val="visible"/>
                                      </p:to>
                                    </p:set>
                                    <p:animEffect filter="fade" transition="in">
                                      <p:cBhvr>
                                        <p:cTn dur="1000"/>
                                        <p:tgtEl>
                                          <p:spTgt spid="2705"/>
                                        </p:tgtEl>
                                      </p:cBhvr>
                                    </p:animEffect>
                                  </p:childTnLst>
                                </p:cTn>
                              </p:par>
                              <p:par>
                                <p:cTn fill="hold" nodeType="withEffect" presetClass="entr" presetID="10" presetSubtype="0">
                                  <p:stCondLst>
                                    <p:cond delay="0"/>
                                  </p:stCondLst>
                                  <p:childTnLst>
                                    <p:set>
                                      <p:cBhvr>
                                        <p:cTn dur="1" fill="hold">
                                          <p:stCondLst>
                                            <p:cond delay="0"/>
                                          </p:stCondLst>
                                        </p:cTn>
                                        <p:tgtEl>
                                          <p:spTgt spid="2706"/>
                                        </p:tgtEl>
                                        <p:attrNameLst>
                                          <p:attrName>style.visibility</p:attrName>
                                        </p:attrNameLst>
                                      </p:cBhvr>
                                      <p:to>
                                        <p:strVal val="visible"/>
                                      </p:to>
                                    </p:set>
                                    <p:animEffect filter="fade" transition="in">
                                      <p:cBhvr>
                                        <p:cTn dur="1000"/>
                                        <p:tgtEl>
                                          <p:spTgt spid="2706"/>
                                        </p:tgtEl>
                                      </p:cBhvr>
                                    </p:animEffect>
                                  </p:childTnLst>
                                </p:cTn>
                              </p:par>
                              <p:par>
                                <p:cTn fill="hold" nodeType="withEffect" presetClass="entr" presetID="10" presetSubtype="0">
                                  <p:stCondLst>
                                    <p:cond delay="0"/>
                                  </p:stCondLst>
                                  <p:childTnLst>
                                    <p:set>
                                      <p:cBhvr>
                                        <p:cTn dur="1" fill="hold">
                                          <p:stCondLst>
                                            <p:cond delay="0"/>
                                          </p:stCondLst>
                                        </p:cTn>
                                        <p:tgtEl>
                                          <p:spTgt spid="2707"/>
                                        </p:tgtEl>
                                        <p:attrNameLst>
                                          <p:attrName>style.visibility</p:attrName>
                                        </p:attrNameLst>
                                      </p:cBhvr>
                                      <p:to>
                                        <p:strVal val="visible"/>
                                      </p:to>
                                    </p:set>
                                    <p:animEffect filter="fade" transition="in">
                                      <p:cBhvr>
                                        <p:cTn dur="1000"/>
                                        <p:tgtEl>
                                          <p:spTgt spid="2707"/>
                                        </p:tgtEl>
                                      </p:cBhvr>
                                    </p:animEffect>
                                  </p:childTnLst>
                                </p:cTn>
                              </p:par>
                              <p:par>
                                <p:cTn fill="hold" nodeType="withEffect" presetClass="entr" presetID="10" presetSubtype="0">
                                  <p:stCondLst>
                                    <p:cond delay="0"/>
                                  </p:stCondLst>
                                  <p:childTnLst>
                                    <p:set>
                                      <p:cBhvr>
                                        <p:cTn dur="1" fill="hold">
                                          <p:stCondLst>
                                            <p:cond delay="0"/>
                                          </p:stCondLst>
                                        </p:cTn>
                                        <p:tgtEl>
                                          <p:spTgt spid="2708"/>
                                        </p:tgtEl>
                                        <p:attrNameLst>
                                          <p:attrName>style.visibility</p:attrName>
                                        </p:attrNameLst>
                                      </p:cBhvr>
                                      <p:to>
                                        <p:strVal val="visible"/>
                                      </p:to>
                                    </p:set>
                                    <p:animEffect filter="fade" transition="in">
                                      <p:cBhvr>
                                        <p:cTn dur="1000"/>
                                        <p:tgtEl>
                                          <p:spTgt spid="2708"/>
                                        </p:tgtEl>
                                      </p:cBhvr>
                                    </p:animEffect>
                                  </p:childTnLst>
                                </p:cTn>
                              </p:par>
                              <p:par>
                                <p:cTn fill="hold" nodeType="withEffect" presetClass="entr" presetID="10" presetSubtype="0">
                                  <p:stCondLst>
                                    <p:cond delay="0"/>
                                  </p:stCondLst>
                                  <p:childTnLst>
                                    <p:set>
                                      <p:cBhvr>
                                        <p:cTn dur="1" fill="hold">
                                          <p:stCondLst>
                                            <p:cond delay="0"/>
                                          </p:stCondLst>
                                        </p:cTn>
                                        <p:tgtEl>
                                          <p:spTgt spid="2709"/>
                                        </p:tgtEl>
                                        <p:attrNameLst>
                                          <p:attrName>style.visibility</p:attrName>
                                        </p:attrNameLst>
                                      </p:cBhvr>
                                      <p:to>
                                        <p:strVal val="visible"/>
                                      </p:to>
                                    </p:set>
                                    <p:animEffect filter="fade" transition="in">
                                      <p:cBhvr>
                                        <p:cTn dur="1000"/>
                                        <p:tgtEl>
                                          <p:spTgt spid="2709"/>
                                        </p:tgtEl>
                                      </p:cBhvr>
                                    </p:animEffect>
                                  </p:childTnLst>
                                </p:cTn>
                              </p:par>
                              <p:par>
                                <p:cTn fill="hold" nodeType="withEffect" presetClass="entr" presetID="10" presetSubtype="0">
                                  <p:stCondLst>
                                    <p:cond delay="0"/>
                                  </p:stCondLst>
                                  <p:childTnLst>
                                    <p:set>
                                      <p:cBhvr>
                                        <p:cTn dur="1" fill="hold">
                                          <p:stCondLst>
                                            <p:cond delay="0"/>
                                          </p:stCondLst>
                                        </p:cTn>
                                        <p:tgtEl>
                                          <p:spTgt spid="2710"/>
                                        </p:tgtEl>
                                        <p:attrNameLst>
                                          <p:attrName>style.visibility</p:attrName>
                                        </p:attrNameLst>
                                      </p:cBhvr>
                                      <p:to>
                                        <p:strVal val="visible"/>
                                      </p:to>
                                    </p:set>
                                    <p:animEffect filter="fade" transition="in">
                                      <p:cBhvr>
                                        <p:cTn dur="1000"/>
                                        <p:tgtEl>
                                          <p:spTgt spid="2710"/>
                                        </p:tgtEl>
                                      </p:cBhvr>
                                    </p:animEffect>
                                  </p:childTnLst>
                                </p:cTn>
                              </p:par>
                              <p:par>
                                <p:cTn fill="hold" nodeType="withEffect" presetClass="entr" presetID="10" presetSubtype="0">
                                  <p:stCondLst>
                                    <p:cond delay="0"/>
                                  </p:stCondLst>
                                  <p:childTnLst>
                                    <p:set>
                                      <p:cBhvr>
                                        <p:cTn dur="1" fill="hold">
                                          <p:stCondLst>
                                            <p:cond delay="0"/>
                                          </p:stCondLst>
                                        </p:cTn>
                                        <p:tgtEl>
                                          <p:spTgt spid="2711"/>
                                        </p:tgtEl>
                                        <p:attrNameLst>
                                          <p:attrName>style.visibility</p:attrName>
                                        </p:attrNameLst>
                                      </p:cBhvr>
                                      <p:to>
                                        <p:strVal val="visible"/>
                                      </p:to>
                                    </p:set>
                                    <p:animEffect filter="fade" transition="in">
                                      <p:cBhvr>
                                        <p:cTn dur="1000"/>
                                        <p:tgtEl>
                                          <p:spTgt spid="2711"/>
                                        </p:tgtEl>
                                      </p:cBhvr>
                                    </p:animEffect>
                                  </p:childTnLst>
                                </p:cTn>
                              </p:par>
                              <p:par>
                                <p:cTn fill="hold" nodeType="withEffect" presetClass="entr" presetID="10" presetSubtype="0">
                                  <p:stCondLst>
                                    <p:cond delay="0"/>
                                  </p:stCondLst>
                                  <p:childTnLst>
                                    <p:set>
                                      <p:cBhvr>
                                        <p:cTn dur="1" fill="hold">
                                          <p:stCondLst>
                                            <p:cond delay="0"/>
                                          </p:stCondLst>
                                        </p:cTn>
                                        <p:tgtEl>
                                          <p:spTgt spid="2712"/>
                                        </p:tgtEl>
                                        <p:attrNameLst>
                                          <p:attrName>style.visibility</p:attrName>
                                        </p:attrNameLst>
                                      </p:cBhvr>
                                      <p:to>
                                        <p:strVal val="visible"/>
                                      </p:to>
                                    </p:set>
                                    <p:animEffect filter="fade" transition="in">
                                      <p:cBhvr>
                                        <p:cTn dur="1000"/>
                                        <p:tgtEl>
                                          <p:spTgt spid="2712"/>
                                        </p:tgtEl>
                                      </p:cBhvr>
                                    </p:animEffect>
                                  </p:childTnLst>
                                </p:cTn>
                              </p:par>
                              <p:par>
                                <p:cTn fill="hold" nodeType="withEffect" presetClass="entr" presetID="10" presetSubtype="0">
                                  <p:stCondLst>
                                    <p:cond delay="0"/>
                                  </p:stCondLst>
                                  <p:childTnLst>
                                    <p:set>
                                      <p:cBhvr>
                                        <p:cTn dur="1" fill="hold">
                                          <p:stCondLst>
                                            <p:cond delay="0"/>
                                          </p:stCondLst>
                                        </p:cTn>
                                        <p:tgtEl>
                                          <p:spTgt spid="2713"/>
                                        </p:tgtEl>
                                        <p:attrNameLst>
                                          <p:attrName>style.visibility</p:attrName>
                                        </p:attrNameLst>
                                      </p:cBhvr>
                                      <p:to>
                                        <p:strVal val="visible"/>
                                      </p:to>
                                    </p:set>
                                    <p:animEffect filter="fade" transition="in">
                                      <p:cBhvr>
                                        <p:cTn dur="1000"/>
                                        <p:tgtEl>
                                          <p:spTgt spid="2713"/>
                                        </p:tgtEl>
                                      </p:cBhvr>
                                    </p:animEffect>
                                  </p:childTnLst>
                                </p:cTn>
                              </p:par>
                              <p:par>
                                <p:cTn fill="hold" nodeType="withEffect" presetClass="entr" presetID="10" presetSubtype="0">
                                  <p:stCondLst>
                                    <p:cond delay="0"/>
                                  </p:stCondLst>
                                  <p:childTnLst>
                                    <p:set>
                                      <p:cBhvr>
                                        <p:cTn dur="1" fill="hold">
                                          <p:stCondLst>
                                            <p:cond delay="0"/>
                                          </p:stCondLst>
                                        </p:cTn>
                                        <p:tgtEl>
                                          <p:spTgt spid="2714"/>
                                        </p:tgtEl>
                                        <p:attrNameLst>
                                          <p:attrName>style.visibility</p:attrName>
                                        </p:attrNameLst>
                                      </p:cBhvr>
                                      <p:to>
                                        <p:strVal val="visible"/>
                                      </p:to>
                                    </p:set>
                                    <p:animEffect filter="fade" transition="in">
                                      <p:cBhvr>
                                        <p:cTn dur="1000"/>
                                        <p:tgtEl>
                                          <p:spTgt spid="2714"/>
                                        </p:tgtEl>
                                      </p:cBhvr>
                                    </p:animEffect>
                                  </p:childTnLst>
                                </p:cTn>
                              </p:par>
                              <p:par>
                                <p:cTn fill="hold" nodeType="withEffect" presetClass="entr" presetID="10" presetSubtype="0">
                                  <p:stCondLst>
                                    <p:cond delay="0"/>
                                  </p:stCondLst>
                                  <p:childTnLst>
                                    <p:set>
                                      <p:cBhvr>
                                        <p:cTn dur="1" fill="hold">
                                          <p:stCondLst>
                                            <p:cond delay="0"/>
                                          </p:stCondLst>
                                        </p:cTn>
                                        <p:tgtEl>
                                          <p:spTgt spid="2715"/>
                                        </p:tgtEl>
                                        <p:attrNameLst>
                                          <p:attrName>style.visibility</p:attrName>
                                        </p:attrNameLst>
                                      </p:cBhvr>
                                      <p:to>
                                        <p:strVal val="visible"/>
                                      </p:to>
                                    </p:set>
                                    <p:animEffect filter="fade" transition="in">
                                      <p:cBhvr>
                                        <p:cTn dur="1000"/>
                                        <p:tgtEl>
                                          <p:spTgt spid="2715"/>
                                        </p:tgtEl>
                                      </p:cBhvr>
                                    </p:animEffect>
                                  </p:childTnLst>
                                </p:cTn>
                              </p:par>
                              <p:par>
                                <p:cTn fill="hold" nodeType="withEffect" presetClass="entr" presetID="10" presetSubtype="0">
                                  <p:stCondLst>
                                    <p:cond delay="0"/>
                                  </p:stCondLst>
                                  <p:childTnLst>
                                    <p:set>
                                      <p:cBhvr>
                                        <p:cTn dur="1" fill="hold">
                                          <p:stCondLst>
                                            <p:cond delay="0"/>
                                          </p:stCondLst>
                                        </p:cTn>
                                        <p:tgtEl>
                                          <p:spTgt spid="2716"/>
                                        </p:tgtEl>
                                        <p:attrNameLst>
                                          <p:attrName>style.visibility</p:attrName>
                                        </p:attrNameLst>
                                      </p:cBhvr>
                                      <p:to>
                                        <p:strVal val="visible"/>
                                      </p:to>
                                    </p:set>
                                    <p:animEffect filter="fade" transition="in">
                                      <p:cBhvr>
                                        <p:cTn dur="1000"/>
                                        <p:tgtEl>
                                          <p:spTgt spid="2716"/>
                                        </p:tgtEl>
                                      </p:cBhvr>
                                    </p:animEffect>
                                  </p:childTnLst>
                                </p:cTn>
                              </p:par>
                              <p:par>
                                <p:cTn fill="hold" nodeType="withEffect" presetClass="entr" presetID="10" presetSubtype="0">
                                  <p:stCondLst>
                                    <p:cond delay="0"/>
                                  </p:stCondLst>
                                  <p:childTnLst>
                                    <p:set>
                                      <p:cBhvr>
                                        <p:cTn dur="1" fill="hold">
                                          <p:stCondLst>
                                            <p:cond delay="0"/>
                                          </p:stCondLst>
                                        </p:cTn>
                                        <p:tgtEl>
                                          <p:spTgt spid="2717"/>
                                        </p:tgtEl>
                                        <p:attrNameLst>
                                          <p:attrName>style.visibility</p:attrName>
                                        </p:attrNameLst>
                                      </p:cBhvr>
                                      <p:to>
                                        <p:strVal val="visible"/>
                                      </p:to>
                                    </p:set>
                                    <p:animEffect filter="fade" transition="in">
                                      <p:cBhvr>
                                        <p:cTn dur="1000"/>
                                        <p:tgtEl>
                                          <p:spTgt spid="2717"/>
                                        </p:tgtEl>
                                      </p:cBhvr>
                                    </p:animEffect>
                                  </p:childTnLst>
                                </p:cTn>
                              </p:par>
                              <p:par>
                                <p:cTn fill="hold" nodeType="withEffect" presetClass="entr" presetID="10" presetSubtype="0">
                                  <p:stCondLst>
                                    <p:cond delay="0"/>
                                  </p:stCondLst>
                                  <p:childTnLst>
                                    <p:set>
                                      <p:cBhvr>
                                        <p:cTn dur="1" fill="hold">
                                          <p:stCondLst>
                                            <p:cond delay="0"/>
                                          </p:stCondLst>
                                        </p:cTn>
                                        <p:tgtEl>
                                          <p:spTgt spid="2718"/>
                                        </p:tgtEl>
                                        <p:attrNameLst>
                                          <p:attrName>style.visibility</p:attrName>
                                        </p:attrNameLst>
                                      </p:cBhvr>
                                      <p:to>
                                        <p:strVal val="visible"/>
                                      </p:to>
                                    </p:set>
                                    <p:animEffect filter="fade" transition="in">
                                      <p:cBhvr>
                                        <p:cTn dur="1000"/>
                                        <p:tgtEl>
                                          <p:spTgt spid="2718"/>
                                        </p:tgtEl>
                                      </p:cBhvr>
                                    </p:animEffect>
                                  </p:childTnLst>
                                </p:cTn>
                              </p:par>
                              <p:par>
                                <p:cTn fill="hold" nodeType="withEffect" presetClass="entr" presetID="10" presetSubtype="0">
                                  <p:stCondLst>
                                    <p:cond delay="0"/>
                                  </p:stCondLst>
                                  <p:childTnLst>
                                    <p:set>
                                      <p:cBhvr>
                                        <p:cTn dur="1" fill="hold">
                                          <p:stCondLst>
                                            <p:cond delay="0"/>
                                          </p:stCondLst>
                                        </p:cTn>
                                        <p:tgtEl>
                                          <p:spTgt spid="2719"/>
                                        </p:tgtEl>
                                        <p:attrNameLst>
                                          <p:attrName>style.visibility</p:attrName>
                                        </p:attrNameLst>
                                      </p:cBhvr>
                                      <p:to>
                                        <p:strVal val="visible"/>
                                      </p:to>
                                    </p:set>
                                    <p:animEffect filter="fade" transition="in">
                                      <p:cBhvr>
                                        <p:cTn dur="1000"/>
                                        <p:tgtEl>
                                          <p:spTgt spid="2719"/>
                                        </p:tgtEl>
                                      </p:cBhvr>
                                    </p:animEffect>
                                  </p:childTnLst>
                                </p:cTn>
                              </p:par>
                              <p:par>
                                <p:cTn fill="hold" nodeType="withEffect" presetClass="entr" presetID="10" presetSubtype="0">
                                  <p:stCondLst>
                                    <p:cond delay="0"/>
                                  </p:stCondLst>
                                  <p:childTnLst>
                                    <p:set>
                                      <p:cBhvr>
                                        <p:cTn dur="1" fill="hold">
                                          <p:stCondLst>
                                            <p:cond delay="0"/>
                                          </p:stCondLst>
                                        </p:cTn>
                                        <p:tgtEl>
                                          <p:spTgt spid="2720"/>
                                        </p:tgtEl>
                                        <p:attrNameLst>
                                          <p:attrName>style.visibility</p:attrName>
                                        </p:attrNameLst>
                                      </p:cBhvr>
                                      <p:to>
                                        <p:strVal val="visible"/>
                                      </p:to>
                                    </p:set>
                                    <p:animEffect filter="fade" transition="in">
                                      <p:cBhvr>
                                        <p:cTn dur="1000"/>
                                        <p:tgtEl>
                                          <p:spTgt spid="2720"/>
                                        </p:tgtEl>
                                      </p:cBhvr>
                                    </p:animEffect>
                                  </p:childTnLst>
                                </p:cTn>
                              </p:par>
                              <p:par>
                                <p:cTn fill="hold" nodeType="withEffect" presetClass="entr" presetID="10" presetSubtype="0">
                                  <p:stCondLst>
                                    <p:cond delay="0"/>
                                  </p:stCondLst>
                                  <p:childTnLst>
                                    <p:set>
                                      <p:cBhvr>
                                        <p:cTn dur="1" fill="hold">
                                          <p:stCondLst>
                                            <p:cond delay="0"/>
                                          </p:stCondLst>
                                        </p:cTn>
                                        <p:tgtEl>
                                          <p:spTgt spid="2721"/>
                                        </p:tgtEl>
                                        <p:attrNameLst>
                                          <p:attrName>style.visibility</p:attrName>
                                        </p:attrNameLst>
                                      </p:cBhvr>
                                      <p:to>
                                        <p:strVal val="visible"/>
                                      </p:to>
                                    </p:set>
                                    <p:animEffect filter="fade" transition="in">
                                      <p:cBhvr>
                                        <p:cTn dur="1000"/>
                                        <p:tgtEl>
                                          <p:spTgt spid="2721"/>
                                        </p:tgtEl>
                                      </p:cBhvr>
                                    </p:animEffect>
                                  </p:childTnLst>
                                </p:cTn>
                              </p:par>
                              <p:par>
                                <p:cTn fill="hold" nodeType="withEffect" presetClass="entr" presetID="10" presetSubtype="0">
                                  <p:stCondLst>
                                    <p:cond delay="0"/>
                                  </p:stCondLst>
                                  <p:childTnLst>
                                    <p:set>
                                      <p:cBhvr>
                                        <p:cTn dur="1" fill="hold">
                                          <p:stCondLst>
                                            <p:cond delay="0"/>
                                          </p:stCondLst>
                                        </p:cTn>
                                        <p:tgtEl>
                                          <p:spTgt spid="2722"/>
                                        </p:tgtEl>
                                        <p:attrNameLst>
                                          <p:attrName>style.visibility</p:attrName>
                                        </p:attrNameLst>
                                      </p:cBhvr>
                                      <p:to>
                                        <p:strVal val="visible"/>
                                      </p:to>
                                    </p:set>
                                    <p:animEffect filter="fade" transition="in">
                                      <p:cBhvr>
                                        <p:cTn dur="1000"/>
                                        <p:tgtEl>
                                          <p:spTgt spid="2722"/>
                                        </p:tgtEl>
                                      </p:cBhvr>
                                    </p:animEffect>
                                  </p:childTnLst>
                                </p:cTn>
                              </p:par>
                              <p:par>
                                <p:cTn fill="hold" nodeType="withEffect" presetClass="entr" presetID="10" presetSubtype="0">
                                  <p:stCondLst>
                                    <p:cond delay="0"/>
                                  </p:stCondLst>
                                  <p:childTnLst>
                                    <p:set>
                                      <p:cBhvr>
                                        <p:cTn dur="1" fill="hold">
                                          <p:stCondLst>
                                            <p:cond delay="0"/>
                                          </p:stCondLst>
                                        </p:cTn>
                                        <p:tgtEl>
                                          <p:spTgt spid="2723"/>
                                        </p:tgtEl>
                                        <p:attrNameLst>
                                          <p:attrName>style.visibility</p:attrName>
                                        </p:attrNameLst>
                                      </p:cBhvr>
                                      <p:to>
                                        <p:strVal val="visible"/>
                                      </p:to>
                                    </p:set>
                                    <p:animEffect filter="fade" transition="in">
                                      <p:cBhvr>
                                        <p:cTn dur="1000"/>
                                        <p:tgtEl>
                                          <p:spTgt spid="2723"/>
                                        </p:tgtEl>
                                      </p:cBhvr>
                                    </p:animEffect>
                                  </p:childTnLst>
                                </p:cTn>
                              </p:par>
                              <p:par>
                                <p:cTn fill="hold" nodeType="withEffect" presetClass="entr" presetID="10" presetSubtype="0">
                                  <p:stCondLst>
                                    <p:cond delay="0"/>
                                  </p:stCondLst>
                                  <p:childTnLst>
                                    <p:set>
                                      <p:cBhvr>
                                        <p:cTn dur="1" fill="hold">
                                          <p:stCondLst>
                                            <p:cond delay="0"/>
                                          </p:stCondLst>
                                        </p:cTn>
                                        <p:tgtEl>
                                          <p:spTgt spid="2724"/>
                                        </p:tgtEl>
                                        <p:attrNameLst>
                                          <p:attrName>style.visibility</p:attrName>
                                        </p:attrNameLst>
                                      </p:cBhvr>
                                      <p:to>
                                        <p:strVal val="visible"/>
                                      </p:to>
                                    </p:set>
                                    <p:animEffect filter="fade" transition="in">
                                      <p:cBhvr>
                                        <p:cTn dur="1000"/>
                                        <p:tgtEl>
                                          <p:spTgt spid="2724"/>
                                        </p:tgtEl>
                                      </p:cBhvr>
                                    </p:animEffect>
                                  </p:childTnLst>
                                </p:cTn>
                              </p:par>
                              <p:par>
                                <p:cTn fill="hold" nodeType="withEffect" presetClass="entr" presetID="10" presetSubtype="0">
                                  <p:stCondLst>
                                    <p:cond delay="0"/>
                                  </p:stCondLst>
                                  <p:childTnLst>
                                    <p:set>
                                      <p:cBhvr>
                                        <p:cTn dur="1" fill="hold">
                                          <p:stCondLst>
                                            <p:cond delay="0"/>
                                          </p:stCondLst>
                                        </p:cTn>
                                        <p:tgtEl>
                                          <p:spTgt spid="2725"/>
                                        </p:tgtEl>
                                        <p:attrNameLst>
                                          <p:attrName>style.visibility</p:attrName>
                                        </p:attrNameLst>
                                      </p:cBhvr>
                                      <p:to>
                                        <p:strVal val="visible"/>
                                      </p:to>
                                    </p:set>
                                    <p:animEffect filter="fade" transition="in">
                                      <p:cBhvr>
                                        <p:cTn dur="1000"/>
                                        <p:tgtEl>
                                          <p:spTgt spid="2725"/>
                                        </p:tgtEl>
                                      </p:cBhvr>
                                    </p:animEffect>
                                  </p:childTnLst>
                                </p:cTn>
                              </p:par>
                              <p:par>
                                <p:cTn fill="hold" nodeType="withEffect" presetClass="entr" presetID="10" presetSubtype="0">
                                  <p:stCondLst>
                                    <p:cond delay="0"/>
                                  </p:stCondLst>
                                  <p:childTnLst>
                                    <p:set>
                                      <p:cBhvr>
                                        <p:cTn dur="1" fill="hold">
                                          <p:stCondLst>
                                            <p:cond delay="0"/>
                                          </p:stCondLst>
                                        </p:cTn>
                                        <p:tgtEl>
                                          <p:spTgt spid="2726"/>
                                        </p:tgtEl>
                                        <p:attrNameLst>
                                          <p:attrName>style.visibility</p:attrName>
                                        </p:attrNameLst>
                                      </p:cBhvr>
                                      <p:to>
                                        <p:strVal val="visible"/>
                                      </p:to>
                                    </p:set>
                                    <p:animEffect filter="fade" transition="in">
                                      <p:cBhvr>
                                        <p:cTn dur="1000"/>
                                        <p:tgtEl>
                                          <p:spTgt spid="2726"/>
                                        </p:tgtEl>
                                      </p:cBhvr>
                                    </p:animEffect>
                                  </p:childTnLst>
                                </p:cTn>
                              </p:par>
                              <p:par>
                                <p:cTn fill="hold" nodeType="withEffect" presetClass="entr" presetID="10" presetSubtype="0">
                                  <p:stCondLst>
                                    <p:cond delay="0"/>
                                  </p:stCondLst>
                                  <p:childTnLst>
                                    <p:set>
                                      <p:cBhvr>
                                        <p:cTn dur="1" fill="hold">
                                          <p:stCondLst>
                                            <p:cond delay="0"/>
                                          </p:stCondLst>
                                        </p:cTn>
                                        <p:tgtEl>
                                          <p:spTgt spid="2727"/>
                                        </p:tgtEl>
                                        <p:attrNameLst>
                                          <p:attrName>style.visibility</p:attrName>
                                        </p:attrNameLst>
                                      </p:cBhvr>
                                      <p:to>
                                        <p:strVal val="visible"/>
                                      </p:to>
                                    </p:set>
                                    <p:animEffect filter="fade" transition="in">
                                      <p:cBhvr>
                                        <p:cTn dur="1000"/>
                                        <p:tgtEl>
                                          <p:spTgt spid="2727"/>
                                        </p:tgtEl>
                                      </p:cBhvr>
                                    </p:animEffect>
                                  </p:childTnLst>
                                </p:cTn>
                              </p:par>
                              <p:par>
                                <p:cTn fill="hold" nodeType="withEffect" presetClass="entr" presetID="10" presetSubtype="0">
                                  <p:stCondLst>
                                    <p:cond delay="0"/>
                                  </p:stCondLst>
                                  <p:childTnLst>
                                    <p:set>
                                      <p:cBhvr>
                                        <p:cTn dur="1" fill="hold">
                                          <p:stCondLst>
                                            <p:cond delay="0"/>
                                          </p:stCondLst>
                                        </p:cTn>
                                        <p:tgtEl>
                                          <p:spTgt spid="2728"/>
                                        </p:tgtEl>
                                        <p:attrNameLst>
                                          <p:attrName>style.visibility</p:attrName>
                                        </p:attrNameLst>
                                      </p:cBhvr>
                                      <p:to>
                                        <p:strVal val="visible"/>
                                      </p:to>
                                    </p:set>
                                    <p:animEffect filter="fade" transition="in">
                                      <p:cBhvr>
                                        <p:cTn dur="1000"/>
                                        <p:tgtEl>
                                          <p:spTgt spid="2728"/>
                                        </p:tgtEl>
                                      </p:cBhvr>
                                    </p:animEffect>
                                  </p:childTnLst>
                                </p:cTn>
                              </p:par>
                              <p:par>
                                <p:cTn fill="hold" nodeType="withEffect" presetClass="entr" presetID="10" presetSubtype="0">
                                  <p:stCondLst>
                                    <p:cond delay="0"/>
                                  </p:stCondLst>
                                  <p:childTnLst>
                                    <p:set>
                                      <p:cBhvr>
                                        <p:cTn dur="1" fill="hold">
                                          <p:stCondLst>
                                            <p:cond delay="0"/>
                                          </p:stCondLst>
                                        </p:cTn>
                                        <p:tgtEl>
                                          <p:spTgt spid="2729"/>
                                        </p:tgtEl>
                                        <p:attrNameLst>
                                          <p:attrName>style.visibility</p:attrName>
                                        </p:attrNameLst>
                                      </p:cBhvr>
                                      <p:to>
                                        <p:strVal val="visible"/>
                                      </p:to>
                                    </p:set>
                                    <p:animEffect filter="fade" transition="in">
                                      <p:cBhvr>
                                        <p:cTn dur="1000"/>
                                        <p:tgtEl>
                                          <p:spTgt spid="2729"/>
                                        </p:tgtEl>
                                      </p:cBhvr>
                                    </p:animEffect>
                                  </p:childTnLst>
                                </p:cTn>
                              </p:par>
                              <p:par>
                                <p:cTn fill="hold" nodeType="withEffect" presetClass="entr" presetID="10" presetSubtype="0">
                                  <p:stCondLst>
                                    <p:cond delay="0"/>
                                  </p:stCondLst>
                                  <p:childTnLst>
                                    <p:set>
                                      <p:cBhvr>
                                        <p:cTn dur="1" fill="hold">
                                          <p:stCondLst>
                                            <p:cond delay="0"/>
                                          </p:stCondLst>
                                        </p:cTn>
                                        <p:tgtEl>
                                          <p:spTgt spid="2730"/>
                                        </p:tgtEl>
                                        <p:attrNameLst>
                                          <p:attrName>style.visibility</p:attrName>
                                        </p:attrNameLst>
                                      </p:cBhvr>
                                      <p:to>
                                        <p:strVal val="visible"/>
                                      </p:to>
                                    </p:set>
                                    <p:animEffect filter="fade" transition="in">
                                      <p:cBhvr>
                                        <p:cTn dur="1000"/>
                                        <p:tgtEl>
                                          <p:spTgt spid="2730"/>
                                        </p:tgtEl>
                                      </p:cBhvr>
                                    </p:animEffect>
                                  </p:childTnLst>
                                </p:cTn>
                              </p:par>
                              <p:par>
                                <p:cTn fill="hold" nodeType="withEffect" presetClass="entr" presetID="10" presetSubtype="0">
                                  <p:stCondLst>
                                    <p:cond delay="0"/>
                                  </p:stCondLst>
                                  <p:childTnLst>
                                    <p:set>
                                      <p:cBhvr>
                                        <p:cTn dur="1" fill="hold">
                                          <p:stCondLst>
                                            <p:cond delay="0"/>
                                          </p:stCondLst>
                                        </p:cTn>
                                        <p:tgtEl>
                                          <p:spTgt spid="2731"/>
                                        </p:tgtEl>
                                        <p:attrNameLst>
                                          <p:attrName>style.visibility</p:attrName>
                                        </p:attrNameLst>
                                      </p:cBhvr>
                                      <p:to>
                                        <p:strVal val="visible"/>
                                      </p:to>
                                    </p:set>
                                    <p:animEffect filter="fade" transition="in">
                                      <p:cBhvr>
                                        <p:cTn dur="1000"/>
                                        <p:tgtEl>
                                          <p:spTgt spid="2731"/>
                                        </p:tgtEl>
                                      </p:cBhvr>
                                    </p:animEffect>
                                  </p:childTnLst>
                                </p:cTn>
                              </p:par>
                              <p:par>
                                <p:cTn fill="hold" nodeType="withEffect" presetClass="entr" presetID="10" presetSubtype="0">
                                  <p:stCondLst>
                                    <p:cond delay="0"/>
                                  </p:stCondLst>
                                  <p:childTnLst>
                                    <p:set>
                                      <p:cBhvr>
                                        <p:cTn dur="1" fill="hold">
                                          <p:stCondLst>
                                            <p:cond delay="0"/>
                                          </p:stCondLst>
                                        </p:cTn>
                                        <p:tgtEl>
                                          <p:spTgt spid="2732"/>
                                        </p:tgtEl>
                                        <p:attrNameLst>
                                          <p:attrName>style.visibility</p:attrName>
                                        </p:attrNameLst>
                                      </p:cBhvr>
                                      <p:to>
                                        <p:strVal val="visible"/>
                                      </p:to>
                                    </p:set>
                                    <p:animEffect filter="fade" transition="in">
                                      <p:cBhvr>
                                        <p:cTn dur="1000"/>
                                        <p:tgtEl>
                                          <p:spTgt spid="2732"/>
                                        </p:tgtEl>
                                      </p:cBhvr>
                                    </p:animEffect>
                                  </p:childTnLst>
                                </p:cTn>
                              </p:par>
                              <p:par>
                                <p:cTn fill="hold" nodeType="withEffect" presetClass="entr" presetID="10" presetSubtype="0">
                                  <p:stCondLst>
                                    <p:cond delay="0"/>
                                  </p:stCondLst>
                                  <p:childTnLst>
                                    <p:set>
                                      <p:cBhvr>
                                        <p:cTn dur="1" fill="hold">
                                          <p:stCondLst>
                                            <p:cond delay="0"/>
                                          </p:stCondLst>
                                        </p:cTn>
                                        <p:tgtEl>
                                          <p:spTgt spid="2733"/>
                                        </p:tgtEl>
                                        <p:attrNameLst>
                                          <p:attrName>style.visibility</p:attrName>
                                        </p:attrNameLst>
                                      </p:cBhvr>
                                      <p:to>
                                        <p:strVal val="visible"/>
                                      </p:to>
                                    </p:set>
                                    <p:animEffect filter="fade" transition="in">
                                      <p:cBhvr>
                                        <p:cTn dur="1000"/>
                                        <p:tgtEl>
                                          <p:spTgt spid="2733"/>
                                        </p:tgtEl>
                                      </p:cBhvr>
                                    </p:animEffect>
                                  </p:childTnLst>
                                </p:cTn>
                              </p:par>
                              <p:par>
                                <p:cTn fill="hold" nodeType="withEffect" presetClass="entr" presetID="10" presetSubtype="0">
                                  <p:stCondLst>
                                    <p:cond delay="0"/>
                                  </p:stCondLst>
                                  <p:childTnLst>
                                    <p:set>
                                      <p:cBhvr>
                                        <p:cTn dur="1" fill="hold">
                                          <p:stCondLst>
                                            <p:cond delay="0"/>
                                          </p:stCondLst>
                                        </p:cTn>
                                        <p:tgtEl>
                                          <p:spTgt spid="2734"/>
                                        </p:tgtEl>
                                        <p:attrNameLst>
                                          <p:attrName>style.visibility</p:attrName>
                                        </p:attrNameLst>
                                      </p:cBhvr>
                                      <p:to>
                                        <p:strVal val="visible"/>
                                      </p:to>
                                    </p:set>
                                    <p:animEffect filter="fade" transition="in">
                                      <p:cBhvr>
                                        <p:cTn dur="1000"/>
                                        <p:tgtEl>
                                          <p:spTgt spid="2734"/>
                                        </p:tgtEl>
                                      </p:cBhvr>
                                    </p:animEffect>
                                  </p:childTnLst>
                                </p:cTn>
                              </p:par>
                              <p:par>
                                <p:cTn fill="hold" nodeType="withEffect" presetClass="entr" presetID="10" presetSubtype="0">
                                  <p:stCondLst>
                                    <p:cond delay="0"/>
                                  </p:stCondLst>
                                  <p:childTnLst>
                                    <p:set>
                                      <p:cBhvr>
                                        <p:cTn dur="1" fill="hold">
                                          <p:stCondLst>
                                            <p:cond delay="0"/>
                                          </p:stCondLst>
                                        </p:cTn>
                                        <p:tgtEl>
                                          <p:spTgt spid="2735"/>
                                        </p:tgtEl>
                                        <p:attrNameLst>
                                          <p:attrName>style.visibility</p:attrName>
                                        </p:attrNameLst>
                                      </p:cBhvr>
                                      <p:to>
                                        <p:strVal val="visible"/>
                                      </p:to>
                                    </p:set>
                                    <p:animEffect filter="fade" transition="in">
                                      <p:cBhvr>
                                        <p:cTn dur="1000"/>
                                        <p:tgtEl>
                                          <p:spTgt spid="2735"/>
                                        </p:tgtEl>
                                      </p:cBhvr>
                                    </p:animEffect>
                                  </p:childTnLst>
                                </p:cTn>
                              </p:par>
                              <p:par>
                                <p:cTn fill="hold" nodeType="withEffect" presetClass="entr" presetID="10" presetSubtype="0">
                                  <p:stCondLst>
                                    <p:cond delay="0"/>
                                  </p:stCondLst>
                                  <p:childTnLst>
                                    <p:set>
                                      <p:cBhvr>
                                        <p:cTn dur="1" fill="hold">
                                          <p:stCondLst>
                                            <p:cond delay="0"/>
                                          </p:stCondLst>
                                        </p:cTn>
                                        <p:tgtEl>
                                          <p:spTgt spid="2736"/>
                                        </p:tgtEl>
                                        <p:attrNameLst>
                                          <p:attrName>style.visibility</p:attrName>
                                        </p:attrNameLst>
                                      </p:cBhvr>
                                      <p:to>
                                        <p:strVal val="visible"/>
                                      </p:to>
                                    </p:set>
                                    <p:animEffect filter="fade" transition="in">
                                      <p:cBhvr>
                                        <p:cTn dur="1000"/>
                                        <p:tgtEl>
                                          <p:spTgt spid="2736"/>
                                        </p:tgtEl>
                                      </p:cBhvr>
                                    </p:animEffect>
                                  </p:childTnLst>
                                </p:cTn>
                              </p:par>
                              <p:par>
                                <p:cTn fill="hold" nodeType="withEffect" presetClass="entr" presetID="10" presetSubtype="0">
                                  <p:stCondLst>
                                    <p:cond delay="0"/>
                                  </p:stCondLst>
                                  <p:childTnLst>
                                    <p:set>
                                      <p:cBhvr>
                                        <p:cTn dur="1" fill="hold">
                                          <p:stCondLst>
                                            <p:cond delay="0"/>
                                          </p:stCondLst>
                                        </p:cTn>
                                        <p:tgtEl>
                                          <p:spTgt spid="2737"/>
                                        </p:tgtEl>
                                        <p:attrNameLst>
                                          <p:attrName>style.visibility</p:attrName>
                                        </p:attrNameLst>
                                      </p:cBhvr>
                                      <p:to>
                                        <p:strVal val="visible"/>
                                      </p:to>
                                    </p:set>
                                    <p:animEffect filter="fade" transition="in">
                                      <p:cBhvr>
                                        <p:cTn dur="1000"/>
                                        <p:tgtEl>
                                          <p:spTgt spid="2737"/>
                                        </p:tgtEl>
                                      </p:cBhvr>
                                    </p:animEffect>
                                  </p:childTnLst>
                                </p:cTn>
                              </p:par>
                              <p:par>
                                <p:cTn fill="hold" nodeType="withEffect" presetClass="entr" presetID="10" presetSubtype="0">
                                  <p:stCondLst>
                                    <p:cond delay="0"/>
                                  </p:stCondLst>
                                  <p:childTnLst>
                                    <p:set>
                                      <p:cBhvr>
                                        <p:cTn dur="1" fill="hold">
                                          <p:stCondLst>
                                            <p:cond delay="0"/>
                                          </p:stCondLst>
                                        </p:cTn>
                                        <p:tgtEl>
                                          <p:spTgt spid="2738"/>
                                        </p:tgtEl>
                                        <p:attrNameLst>
                                          <p:attrName>style.visibility</p:attrName>
                                        </p:attrNameLst>
                                      </p:cBhvr>
                                      <p:to>
                                        <p:strVal val="visible"/>
                                      </p:to>
                                    </p:set>
                                    <p:animEffect filter="fade" transition="in">
                                      <p:cBhvr>
                                        <p:cTn dur="1000"/>
                                        <p:tgtEl>
                                          <p:spTgt spid="27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2" name="Shape 2742"/>
        <p:cNvGrpSpPr/>
        <p:nvPr/>
      </p:nvGrpSpPr>
      <p:grpSpPr>
        <a:xfrm>
          <a:off x="0" y="0"/>
          <a:ext cx="0" cy="0"/>
          <a:chOff x="0" y="0"/>
          <a:chExt cx="0" cy="0"/>
        </a:xfrm>
      </p:grpSpPr>
      <p:sp>
        <p:nvSpPr>
          <p:cNvPr id="2743" name="Google Shape;2743;p152"/>
          <p:cNvSpPr txBox="1"/>
          <p:nvPr>
            <p:ph type="title"/>
          </p:nvPr>
        </p:nvSpPr>
        <p:spPr>
          <a:xfrm>
            <a:off x="3129800" y="2008325"/>
            <a:ext cx="3341700" cy="1385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b="1" i="1" lang="en" sz="6000">
                <a:solidFill>
                  <a:srgbClr val="FFFF00"/>
                </a:solidFill>
                <a:latin typeface="Impact"/>
                <a:ea typeface="Impact"/>
                <a:cs typeface="Impact"/>
                <a:sym typeface="Impact"/>
              </a:rPr>
              <a:t>Y A R N</a:t>
            </a:r>
            <a:r>
              <a:rPr i="1" lang="en" sz="6000">
                <a:latin typeface="Average"/>
                <a:ea typeface="Average"/>
                <a:cs typeface="Average"/>
                <a:sym typeface="Average"/>
              </a:rPr>
              <a:t> </a:t>
            </a:r>
            <a:endParaRPr i="1" sz="6000"/>
          </a:p>
        </p:txBody>
      </p:sp>
      <p:pic>
        <p:nvPicPr>
          <p:cNvPr id="2744" name="Google Shape;2744;p152"/>
          <p:cNvPicPr preferRelativeResize="0"/>
          <p:nvPr/>
        </p:nvPicPr>
        <p:blipFill rotWithShape="1">
          <a:blip r:embed="rId3">
            <a:alphaModFix/>
          </a:blip>
          <a:srcRect b="0" l="0" r="0" t="0"/>
          <a:stretch/>
        </p:blipFill>
        <p:spPr>
          <a:xfrm>
            <a:off x="1554548" y="779050"/>
            <a:ext cx="6345325" cy="1645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3"/>
                                        </p:tgtEl>
                                        <p:attrNameLst>
                                          <p:attrName>style.visibility</p:attrName>
                                        </p:attrNameLst>
                                      </p:cBhvr>
                                      <p:to>
                                        <p:strVal val="visible"/>
                                      </p:to>
                                    </p:set>
                                    <p:animEffect filter="fade" transition="in">
                                      <p:cBhvr>
                                        <p:cTn dur="1000"/>
                                        <p:tgtEl>
                                          <p:spTgt spid="2743"/>
                                        </p:tgtEl>
                                      </p:cBhvr>
                                    </p:animEffect>
                                  </p:childTnLst>
                                </p:cTn>
                              </p:par>
                              <p:par>
                                <p:cTn fill="hold" nodeType="withEffect" presetClass="entr" presetID="10" presetSubtype="0">
                                  <p:stCondLst>
                                    <p:cond delay="0"/>
                                  </p:stCondLst>
                                  <p:childTnLst>
                                    <p:set>
                                      <p:cBhvr>
                                        <p:cTn dur="1" fill="hold">
                                          <p:stCondLst>
                                            <p:cond delay="0"/>
                                          </p:stCondLst>
                                        </p:cTn>
                                        <p:tgtEl>
                                          <p:spTgt spid="2744"/>
                                        </p:tgtEl>
                                        <p:attrNameLst>
                                          <p:attrName>style.visibility</p:attrName>
                                        </p:attrNameLst>
                                      </p:cBhvr>
                                      <p:to>
                                        <p:strVal val="visible"/>
                                      </p:to>
                                    </p:set>
                                    <p:animEffect filter="fade" transition="in">
                                      <p:cBhvr>
                                        <p:cTn dur="1000"/>
                                        <p:tgtEl>
                                          <p:spTgt spid="27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48" name="Shape 2748"/>
        <p:cNvGrpSpPr/>
        <p:nvPr/>
      </p:nvGrpSpPr>
      <p:grpSpPr>
        <a:xfrm>
          <a:off x="0" y="0"/>
          <a:ext cx="0" cy="0"/>
          <a:chOff x="0" y="0"/>
          <a:chExt cx="0" cy="0"/>
        </a:xfrm>
      </p:grpSpPr>
      <p:sp>
        <p:nvSpPr>
          <p:cNvPr id="2749" name="Google Shape;2749;p153"/>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u="sng">
                <a:solidFill>
                  <a:srgbClr val="E09214"/>
                </a:solidFill>
                <a:latin typeface="Merriweather"/>
                <a:ea typeface="Merriweather"/>
                <a:cs typeface="Merriweather"/>
                <a:sym typeface="Merriweather"/>
              </a:rPr>
              <a:t>YARN</a:t>
            </a:r>
            <a:endParaRPr b="1" u="sng">
              <a:solidFill>
                <a:srgbClr val="E09214"/>
              </a:solidFill>
              <a:latin typeface="Merriweather"/>
              <a:ea typeface="Merriweather"/>
              <a:cs typeface="Merriweather"/>
              <a:sym typeface="Merriweather"/>
            </a:endParaRPr>
          </a:p>
        </p:txBody>
      </p:sp>
      <p:pic>
        <p:nvPicPr>
          <p:cNvPr id="2750" name="Google Shape;2750;p153"/>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2751" name="Google Shape;2751;p153"/>
          <p:cNvSpPr txBox="1"/>
          <p:nvPr/>
        </p:nvSpPr>
        <p:spPr>
          <a:xfrm>
            <a:off x="133075" y="717025"/>
            <a:ext cx="7976100" cy="2801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Yarn- Yet Another Resource Negotiator</a:t>
            </a:r>
            <a:endParaRPr b="0" i="0" sz="17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Map reduce performed both processing &amp; resource management functions</a:t>
            </a:r>
            <a:endParaRPr b="0" i="0" sz="17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verage"/>
                <a:ea typeface="Average"/>
                <a:cs typeface="Average"/>
                <a:sym typeface="Average"/>
              </a:rPr>
              <a:t>Job Tracker [Single Master]</a:t>
            </a:r>
            <a:endParaRPr b="1" i="0" sz="1700" u="none" cap="none" strike="noStrike">
              <a:solidFill>
                <a:srgbClr val="000000"/>
              </a:solidFill>
              <a:latin typeface="Average"/>
              <a:ea typeface="Average"/>
              <a:cs typeface="Average"/>
              <a:sym typeface="Average"/>
            </a:endParaRPr>
          </a:p>
          <a:p>
            <a:pPr indent="-336550" lvl="0" marL="457200" marR="0" rtl="0" algn="l">
              <a:lnSpc>
                <a:spcPct val="100000"/>
              </a:lnSpc>
              <a:spcBef>
                <a:spcPts val="0"/>
              </a:spcBef>
              <a:spcAft>
                <a:spcPts val="0"/>
              </a:spcAft>
              <a:buClr>
                <a:srgbClr val="000000"/>
              </a:buClr>
              <a:buSzPts val="1700"/>
              <a:buFont typeface="Average"/>
              <a:buAutoNum type="arabicPeriod"/>
            </a:pPr>
            <a:r>
              <a:rPr b="0" i="0" lang="en" sz="1700" u="none" cap="none" strike="noStrike">
                <a:solidFill>
                  <a:srgbClr val="000000"/>
                </a:solidFill>
                <a:latin typeface="Average"/>
                <a:ea typeface="Average"/>
                <a:cs typeface="Average"/>
                <a:sym typeface="Average"/>
              </a:rPr>
              <a:t>Allocated the resources</a:t>
            </a:r>
            <a:endParaRPr b="0" i="0" sz="1700" u="none" cap="none" strike="noStrike">
              <a:solidFill>
                <a:srgbClr val="000000"/>
              </a:solidFill>
              <a:latin typeface="Average"/>
              <a:ea typeface="Average"/>
              <a:cs typeface="Average"/>
              <a:sym typeface="Average"/>
            </a:endParaRPr>
          </a:p>
          <a:p>
            <a:pPr indent="-336550" lvl="0" marL="457200" marR="0" rtl="0" algn="l">
              <a:lnSpc>
                <a:spcPct val="100000"/>
              </a:lnSpc>
              <a:spcBef>
                <a:spcPts val="0"/>
              </a:spcBef>
              <a:spcAft>
                <a:spcPts val="0"/>
              </a:spcAft>
              <a:buClr>
                <a:srgbClr val="000000"/>
              </a:buClr>
              <a:buSzPts val="1700"/>
              <a:buFont typeface="Average"/>
              <a:buAutoNum type="arabicPeriod"/>
            </a:pPr>
            <a:r>
              <a:rPr b="0" i="0" lang="en" sz="1700" u="none" cap="none" strike="noStrike">
                <a:solidFill>
                  <a:srgbClr val="000000"/>
                </a:solidFill>
                <a:latin typeface="Average"/>
                <a:ea typeface="Average"/>
                <a:cs typeface="Average"/>
                <a:sym typeface="Average"/>
              </a:rPr>
              <a:t>Performed Scheduling</a:t>
            </a:r>
            <a:endParaRPr b="0" i="0" sz="1700" u="none" cap="none" strike="noStrike">
              <a:solidFill>
                <a:srgbClr val="000000"/>
              </a:solidFill>
              <a:latin typeface="Average"/>
              <a:ea typeface="Average"/>
              <a:cs typeface="Average"/>
              <a:sym typeface="Average"/>
            </a:endParaRPr>
          </a:p>
          <a:p>
            <a:pPr indent="-336550" lvl="0" marL="457200" marR="0" rtl="0" algn="l">
              <a:lnSpc>
                <a:spcPct val="100000"/>
              </a:lnSpc>
              <a:spcBef>
                <a:spcPts val="0"/>
              </a:spcBef>
              <a:spcAft>
                <a:spcPts val="0"/>
              </a:spcAft>
              <a:buClr>
                <a:srgbClr val="000000"/>
              </a:buClr>
              <a:buSzPts val="1700"/>
              <a:buFont typeface="Average"/>
              <a:buAutoNum type="arabicPeriod"/>
            </a:pPr>
            <a:r>
              <a:rPr b="0" i="0" lang="en" sz="1700" u="none" cap="none" strike="noStrike">
                <a:solidFill>
                  <a:srgbClr val="000000"/>
                </a:solidFill>
                <a:latin typeface="Average"/>
                <a:ea typeface="Average"/>
                <a:cs typeface="Average"/>
                <a:sym typeface="Average"/>
              </a:rPr>
              <a:t>Monitor the processing jobs</a:t>
            </a:r>
            <a:endParaRPr b="0" i="0" sz="17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If assigned Map &amp; Rescue task on subordinate process called Task Trackers</a:t>
            </a:r>
            <a:endParaRPr b="0" i="0" sz="17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verage"/>
                <a:ea typeface="Average"/>
                <a:cs typeface="Average"/>
                <a:sym typeface="Average"/>
              </a:rPr>
              <a:t>Task Trackers:</a:t>
            </a:r>
            <a:r>
              <a:rPr b="0" i="0" lang="en" sz="1700" u="none" cap="none" strike="noStrike">
                <a:solidFill>
                  <a:srgbClr val="000000"/>
                </a:solidFill>
                <a:latin typeface="Average"/>
                <a:ea typeface="Average"/>
                <a:cs typeface="Average"/>
                <a:sym typeface="Average"/>
              </a:rPr>
              <a:t> Report their programs to job tracker</a:t>
            </a:r>
            <a:endParaRPr b="0" i="0" sz="1700" u="none" cap="none" strike="noStrike">
              <a:solidFill>
                <a:srgbClr val="000000"/>
              </a:solidFill>
              <a:latin typeface="Average"/>
              <a:ea typeface="Average"/>
              <a:cs typeface="Average"/>
              <a:sym typeface="Average"/>
            </a:endParaRPr>
          </a:p>
        </p:txBody>
      </p:sp>
      <p:sp>
        <p:nvSpPr>
          <p:cNvPr id="2752" name="Google Shape;2752;p153"/>
          <p:cNvSpPr/>
          <p:nvPr/>
        </p:nvSpPr>
        <p:spPr>
          <a:xfrm>
            <a:off x="614300" y="3718625"/>
            <a:ext cx="782100" cy="384900"/>
          </a:xfrm>
          <a:prstGeom prst="rect">
            <a:avLst/>
          </a:prstGeom>
          <a:solidFill>
            <a:srgbClr val="93C47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Client</a:t>
            </a:r>
            <a:endParaRPr b="0" i="0" sz="1400" u="none" cap="none" strike="noStrike">
              <a:solidFill>
                <a:srgbClr val="000000"/>
              </a:solidFill>
              <a:latin typeface="Arial"/>
              <a:ea typeface="Arial"/>
              <a:cs typeface="Arial"/>
              <a:sym typeface="Arial"/>
            </a:endParaRPr>
          </a:p>
        </p:txBody>
      </p:sp>
      <p:sp>
        <p:nvSpPr>
          <p:cNvPr id="2753" name="Google Shape;2753;p153"/>
          <p:cNvSpPr/>
          <p:nvPr/>
        </p:nvSpPr>
        <p:spPr>
          <a:xfrm>
            <a:off x="2870900" y="4085775"/>
            <a:ext cx="1249800" cy="690900"/>
          </a:xfrm>
          <a:prstGeom prst="rect">
            <a:avLst/>
          </a:prstGeom>
          <a:solidFill>
            <a:srgbClr val="F6B26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Job Tracker</a:t>
            </a:r>
            <a:endParaRPr b="0" i="0" sz="1400" u="none" cap="none" strike="noStrike">
              <a:solidFill>
                <a:srgbClr val="000000"/>
              </a:solidFill>
              <a:latin typeface="Arial"/>
              <a:ea typeface="Arial"/>
              <a:cs typeface="Arial"/>
              <a:sym typeface="Arial"/>
            </a:endParaRPr>
          </a:p>
        </p:txBody>
      </p:sp>
      <p:sp>
        <p:nvSpPr>
          <p:cNvPr id="2754" name="Google Shape;2754;p153"/>
          <p:cNvSpPr/>
          <p:nvPr/>
        </p:nvSpPr>
        <p:spPr>
          <a:xfrm>
            <a:off x="4861000" y="3469425"/>
            <a:ext cx="1339500" cy="404700"/>
          </a:xfrm>
          <a:prstGeom prst="rect">
            <a:avLst/>
          </a:prstGeom>
          <a:solidFill>
            <a:srgbClr val="9FC5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Task Tracker</a:t>
            </a:r>
            <a:endParaRPr b="0" i="0" sz="1400" u="none" cap="none" strike="noStrike">
              <a:solidFill>
                <a:srgbClr val="000000"/>
              </a:solidFill>
              <a:latin typeface="Arial"/>
              <a:ea typeface="Arial"/>
              <a:cs typeface="Arial"/>
              <a:sym typeface="Arial"/>
            </a:endParaRPr>
          </a:p>
        </p:txBody>
      </p:sp>
      <p:cxnSp>
        <p:nvCxnSpPr>
          <p:cNvPr id="2755" name="Google Shape;2755;p153"/>
          <p:cNvCxnSpPr>
            <a:stCxn id="2752" idx="3"/>
            <a:endCxn id="2753" idx="1"/>
          </p:cNvCxnSpPr>
          <p:nvPr/>
        </p:nvCxnSpPr>
        <p:spPr>
          <a:xfrm>
            <a:off x="1396400" y="3911075"/>
            <a:ext cx="1474500" cy="520200"/>
          </a:xfrm>
          <a:prstGeom prst="straightConnector1">
            <a:avLst/>
          </a:prstGeom>
          <a:noFill/>
          <a:ln cap="flat" cmpd="sng" w="19050">
            <a:solidFill>
              <a:srgbClr val="000000"/>
            </a:solidFill>
            <a:prstDash val="solid"/>
            <a:round/>
            <a:headEnd len="sm" w="sm" type="none"/>
            <a:tailEnd len="med" w="med" type="stealth"/>
          </a:ln>
        </p:spPr>
      </p:cxnSp>
      <p:sp>
        <p:nvSpPr>
          <p:cNvPr id="2756" name="Google Shape;2756;p153"/>
          <p:cNvSpPr/>
          <p:nvPr/>
        </p:nvSpPr>
        <p:spPr>
          <a:xfrm>
            <a:off x="4902875" y="4383325"/>
            <a:ext cx="1297500" cy="452400"/>
          </a:xfrm>
          <a:prstGeom prst="rect">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Task Tracker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57" name="Google Shape;2757;p153"/>
          <p:cNvCxnSpPr>
            <a:stCxn id="2753" idx="3"/>
            <a:endCxn id="2754" idx="1"/>
          </p:cNvCxnSpPr>
          <p:nvPr/>
        </p:nvCxnSpPr>
        <p:spPr>
          <a:xfrm flipH="1" rot="10800000">
            <a:off x="4120700" y="3671925"/>
            <a:ext cx="740400" cy="759300"/>
          </a:xfrm>
          <a:prstGeom prst="straightConnector1">
            <a:avLst/>
          </a:prstGeom>
          <a:noFill/>
          <a:ln cap="flat" cmpd="sng" w="19050">
            <a:solidFill>
              <a:srgbClr val="444444"/>
            </a:solidFill>
            <a:prstDash val="solid"/>
            <a:round/>
            <a:headEnd len="sm" w="sm" type="none"/>
            <a:tailEnd len="med" w="med" type="stealth"/>
          </a:ln>
        </p:spPr>
      </p:cxnSp>
      <p:cxnSp>
        <p:nvCxnSpPr>
          <p:cNvPr id="2758" name="Google Shape;2758;p153"/>
          <p:cNvCxnSpPr>
            <a:stCxn id="2753" idx="3"/>
            <a:endCxn id="2756" idx="1"/>
          </p:cNvCxnSpPr>
          <p:nvPr/>
        </p:nvCxnSpPr>
        <p:spPr>
          <a:xfrm>
            <a:off x="4120700" y="4431225"/>
            <a:ext cx="782100" cy="178200"/>
          </a:xfrm>
          <a:prstGeom prst="straightConnector1">
            <a:avLst/>
          </a:prstGeom>
          <a:noFill/>
          <a:ln cap="flat" cmpd="sng" w="19050">
            <a:solidFill>
              <a:srgbClr val="000000"/>
            </a:solidFill>
            <a:prstDash val="solid"/>
            <a:round/>
            <a:headEnd len="sm" w="sm" type="none"/>
            <a:tailEnd len="med" w="med" type="stealth"/>
          </a:ln>
        </p:spPr>
      </p:cxnSp>
      <p:sp>
        <p:nvSpPr>
          <p:cNvPr id="2759" name="Google Shape;2759;p153"/>
          <p:cNvSpPr/>
          <p:nvPr/>
        </p:nvSpPr>
        <p:spPr>
          <a:xfrm>
            <a:off x="614300" y="4181025"/>
            <a:ext cx="782100" cy="384900"/>
          </a:xfrm>
          <a:prstGeom prst="rect">
            <a:avLst/>
          </a:prstGeom>
          <a:solidFill>
            <a:srgbClr val="93C47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Client</a:t>
            </a:r>
            <a:endParaRPr b="0" i="0" sz="1400" u="none" cap="none" strike="noStrike">
              <a:solidFill>
                <a:srgbClr val="000000"/>
              </a:solidFill>
              <a:latin typeface="Arial"/>
              <a:ea typeface="Arial"/>
              <a:cs typeface="Arial"/>
              <a:sym typeface="Arial"/>
            </a:endParaRPr>
          </a:p>
        </p:txBody>
      </p:sp>
      <p:sp>
        <p:nvSpPr>
          <p:cNvPr id="2760" name="Google Shape;2760;p153"/>
          <p:cNvSpPr/>
          <p:nvPr/>
        </p:nvSpPr>
        <p:spPr>
          <a:xfrm>
            <a:off x="614300" y="4643425"/>
            <a:ext cx="782100" cy="384900"/>
          </a:xfrm>
          <a:prstGeom prst="rect">
            <a:avLst/>
          </a:prstGeom>
          <a:solidFill>
            <a:srgbClr val="93C47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Client</a:t>
            </a:r>
            <a:endParaRPr b="0" i="0" sz="1400" u="none" cap="none" strike="noStrike">
              <a:solidFill>
                <a:srgbClr val="000000"/>
              </a:solidFill>
              <a:latin typeface="Arial"/>
              <a:ea typeface="Arial"/>
              <a:cs typeface="Arial"/>
              <a:sym typeface="Arial"/>
            </a:endParaRPr>
          </a:p>
        </p:txBody>
      </p:sp>
      <p:cxnSp>
        <p:nvCxnSpPr>
          <p:cNvPr id="2761" name="Google Shape;2761;p153"/>
          <p:cNvCxnSpPr>
            <a:stCxn id="2759" idx="3"/>
            <a:endCxn id="2753" idx="1"/>
          </p:cNvCxnSpPr>
          <p:nvPr/>
        </p:nvCxnSpPr>
        <p:spPr>
          <a:xfrm>
            <a:off x="1396400" y="4373475"/>
            <a:ext cx="1474500" cy="57900"/>
          </a:xfrm>
          <a:prstGeom prst="straightConnector1">
            <a:avLst/>
          </a:prstGeom>
          <a:noFill/>
          <a:ln cap="flat" cmpd="sng" w="19050">
            <a:solidFill>
              <a:srgbClr val="000000"/>
            </a:solidFill>
            <a:prstDash val="solid"/>
            <a:round/>
            <a:headEnd len="sm" w="sm" type="none"/>
            <a:tailEnd len="med" w="med" type="stealth"/>
          </a:ln>
        </p:spPr>
      </p:cxnSp>
      <p:cxnSp>
        <p:nvCxnSpPr>
          <p:cNvPr id="2762" name="Google Shape;2762;p153"/>
          <p:cNvCxnSpPr>
            <a:stCxn id="2760" idx="3"/>
            <a:endCxn id="2753" idx="1"/>
          </p:cNvCxnSpPr>
          <p:nvPr/>
        </p:nvCxnSpPr>
        <p:spPr>
          <a:xfrm flipH="1" rot="10800000">
            <a:off x="1396400" y="4431175"/>
            <a:ext cx="1474500" cy="404700"/>
          </a:xfrm>
          <a:prstGeom prst="straightConnector1">
            <a:avLst/>
          </a:prstGeom>
          <a:noFill/>
          <a:ln cap="flat" cmpd="sng" w="19050">
            <a:solidFill>
              <a:srgbClr val="000000"/>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749"/>
                                        </p:tgtEl>
                                        <p:attrNameLst>
                                          <p:attrName>style.visibility</p:attrName>
                                        </p:attrNameLst>
                                      </p:cBhvr>
                                      <p:to>
                                        <p:strVal val="visible"/>
                                      </p:to>
                                    </p:set>
                                    <p:anim calcmode="lin" valueType="num">
                                      <p:cBhvr additive="base">
                                        <p:cTn dur="1000"/>
                                        <p:tgtEl>
                                          <p:spTgt spid="274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1"/>
                                        </p:tgtEl>
                                        <p:attrNameLst>
                                          <p:attrName>style.visibility</p:attrName>
                                        </p:attrNameLst>
                                      </p:cBhvr>
                                      <p:to>
                                        <p:strVal val="visible"/>
                                      </p:to>
                                    </p:set>
                                    <p:animEffect filter="fade" transition="in">
                                      <p:cBhvr>
                                        <p:cTn dur="1000"/>
                                        <p:tgtEl>
                                          <p:spTgt spid="27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2"/>
                                        </p:tgtEl>
                                        <p:attrNameLst>
                                          <p:attrName>style.visibility</p:attrName>
                                        </p:attrNameLst>
                                      </p:cBhvr>
                                      <p:to>
                                        <p:strVal val="visible"/>
                                      </p:to>
                                    </p:set>
                                    <p:animEffect filter="fade" transition="in">
                                      <p:cBhvr>
                                        <p:cTn dur="1000"/>
                                        <p:tgtEl>
                                          <p:spTgt spid="2752"/>
                                        </p:tgtEl>
                                      </p:cBhvr>
                                    </p:animEffect>
                                  </p:childTnLst>
                                </p:cTn>
                              </p:par>
                              <p:par>
                                <p:cTn fill="hold" nodeType="withEffect" presetClass="entr" presetID="10" presetSubtype="0">
                                  <p:stCondLst>
                                    <p:cond delay="0"/>
                                  </p:stCondLst>
                                  <p:childTnLst>
                                    <p:set>
                                      <p:cBhvr>
                                        <p:cTn dur="1" fill="hold">
                                          <p:stCondLst>
                                            <p:cond delay="0"/>
                                          </p:stCondLst>
                                        </p:cTn>
                                        <p:tgtEl>
                                          <p:spTgt spid="2753"/>
                                        </p:tgtEl>
                                        <p:attrNameLst>
                                          <p:attrName>style.visibility</p:attrName>
                                        </p:attrNameLst>
                                      </p:cBhvr>
                                      <p:to>
                                        <p:strVal val="visible"/>
                                      </p:to>
                                    </p:set>
                                    <p:animEffect filter="fade" transition="in">
                                      <p:cBhvr>
                                        <p:cTn dur="1000"/>
                                        <p:tgtEl>
                                          <p:spTgt spid="2753"/>
                                        </p:tgtEl>
                                      </p:cBhvr>
                                    </p:animEffect>
                                  </p:childTnLst>
                                </p:cTn>
                              </p:par>
                              <p:par>
                                <p:cTn fill="hold" nodeType="withEffect" presetClass="entr" presetID="10" presetSubtype="0">
                                  <p:stCondLst>
                                    <p:cond delay="0"/>
                                  </p:stCondLst>
                                  <p:childTnLst>
                                    <p:set>
                                      <p:cBhvr>
                                        <p:cTn dur="1" fill="hold">
                                          <p:stCondLst>
                                            <p:cond delay="0"/>
                                          </p:stCondLst>
                                        </p:cTn>
                                        <p:tgtEl>
                                          <p:spTgt spid="2754"/>
                                        </p:tgtEl>
                                        <p:attrNameLst>
                                          <p:attrName>style.visibility</p:attrName>
                                        </p:attrNameLst>
                                      </p:cBhvr>
                                      <p:to>
                                        <p:strVal val="visible"/>
                                      </p:to>
                                    </p:set>
                                    <p:animEffect filter="fade" transition="in">
                                      <p:cBhvr>
                                        <p:cTn dur="1000"/>
                                        <p:tgtEl>
                                          <p:spTgt spid="2754"/>
                                        </p:tgtEl>
                                      </p:cBhvr>
                                    </p:animEffect>
                                  </p:childTnLst>
                                </p:cTn>
                              </p:par>
                              <p:par>
                                <p:cTn fill="hold" nodeType="withEffect" presetClass="entr" presetID="10" presetSubtype="0">
                                  <p:stCondLst>
                                    <p:cond delay="0"/>
                                  </p:stCondLst>
                                  <p:childTnLst>
                                    <p:set>
                                      <p:cBhvr>
                                        <p:cTn dur="1" fill="hold">
                                          <p:stCondLst>
                                            <p:cond delay="0"/>
                                          </p:stCondLst>
                                        </p:cTn>
                                        <p:tgtEl>
                                          <p:spTgt spid="2755"/>
                                        </p:tgtEl>
                                        <p:attrNameLst>
                                          <p:attrName>style.visibility</p:attrName>
                                        </p:attrNameLst>
                                      </p:cBhvr>
                                      <p:to>
                                        <p:strVal val="visible"/>
                                      </p:to>
                                    </p:set>
                                    <p:animEffect filter="fade" transition="in">
                                      <p:cBhvr>
                                        <p:cTn dur="1000"/>
                                        <p:tgtEl>
                                          <p:spTgt spid="2755"/>
                                        </p:tgtEl>
                                      </p:cBhvr>
                                    </p:animEffect>
                                  </p:childTnLst>
                                </p:cTn>
                              </p:par>
                              <p:par>
                                <p:cTn fill="hold" nodeType="withEffect" presetClass="entr" presetID="10" presetSubtype="0">
                                  <p:stCondLst>
                                    <p:cond delay="0"/>
                                  </p:stCondLst>
                                  <p:childTnLst>
                                    <p:set>
                                      <p:cBhvr>
                                        <p:cTn dur="1" fill="hold">
                                          <p:stCondLst>
                                            <p:cond delay="0"/>
                                          </p:stCondLst>
                                        </p:cTn>
                                        <p:tgtEl>
                                          <p:spTgt spid="2756"/>
                                        </p:tgtEl>
                                        <p:attrNameLst>
                                          <p:attrName>style.visibility</p:attrName>
                                        </p:attrNameLst>
                                      </p:cBhvr>
                                      <p:to>
                                        <p:strVal val="visible"/>
                                      </p:to>
                                    </p:set>
                                    <p:animEffect filter="fade" transition="in">
                                      <p:cBhvr>
                                        <p:cTn dur="1000"/>
                                        <p:tgtEl>
                                          <p:spTgt spid="2756"/>
                                        </p:tgtEl>
                                      </p:cBhvr>
                                    </p:animEffect>
                                  </p:childTnLst>
                                </p:cTn>
                              </p:par>
                              <p:par>
                                <p:cTn fill="hold" nodeType="withEffect" presetClass="entr" presetID="10" presetSubtype="0">
                                  <p:stCondLst>
                                    <p:cond delay="0"/>
                                  </p:stCondLst>
                                  <p:childTnLst>
                                    <p:set>
                                      <p:cBhvr>
                                        <p:cTn dur="1" fill="hold">
                                          <p:stCondLst>
                                            <p:cond delay="0"/>
                                          </p:stCondLst>
                                        </p:cTn>
                                        <p:tgtEl>
                                          <p:spTgt spid="2757"/>
                                        </p:tgtEl>
                                        <p:attrNameLst>
                                          <p:attrName>style.visibility</p:attrName>
                                        </p:attrNameLst>
                                      </p:cBhvr>
                                      <p:to>
                                        <p:strVal val="visible"/>
                                      </p:to>
                                    </p:set>
                                    <p:animEffect filter="fade" transition="in">
                                      <p:cBhvr>
                                        <p:cTn dur="1000"/>
                                        <p:tgtEl>
                                          <p:spTgt spid="2757"/>
                                        </p:tgtEl>
                                      </p:cBhvr>
                                    </p:animEffect>
                                  </p:childTnLst>
                                </p:cTn>
                              </p:par>
                              <p:par>
                                <p:cTn fill="hold" nodeType="withEffect" presetClass="entr" presetID="10" presetSubtype="0">
                                  <p:stCondLst>
                                    <p:cond delay="0"/>
                                  </p:stCondLst>
                                  <p:childTnLst>
                                    <p:set>
                                      <p:cBhvr>
                                        <p:cTn dur="1" fill="hold">
                                          <p:stCondLst>
                                            <p:cond delay="0"/>
                                          </p:stCondLst>
                                        </p:cTn>
                                        <p:tgtEl>
                                          <p:spTgt spid="2758"/>
                                        </p:tgtEl>
                                        <p:attrNameLst>
                                          <p:attrName>style.visibility</p:attrName>
                                        </p:attrNameLst>
                                      </p:cBhvr>
                                      <p:to>
                                        <p:strVal val="visible"/>
                                      </p:to>
                                    </p:set>
                                    <p:animEffect filter="fade" transition="in">
                                      <p:cBhvr>
                                        <p:cTn dur="1000"/>
                                        <p:tgtEl>
                                          <p:spTgt spid="2758"/>
                                        </p:tgtEl>
                                      </p:cBhvr>
                                    </p:animEffect>
                                  </p:childTnLst>
                                </p:cTn>
                              </p:par>
                              <p:par>
                                <p:cTn fill="hold" nodeType="withEffect" presetClass="entr" presetID="10" presetSubtype="0">
                                  <p:stCondLst>
                                    <p:cond delay="0"/>
                                  </p:stCondLst>
                                  <p:childTnLst>
                                    <p:set>
                                      <p:cBhvr>
                                        <p:cTn dur="1" fill="hold">
                                          <p:stCondLst>
                                            <p:cond delay="0"/>
                                          </p:stCondLst>
                                        </p:cTn>
                                        <p:tgtEl>
                                          <p:spTgt spid="2759"/>
                                        </p:tgtEl>
                                        <p:attrNameLst>
                                          <p:attrName>style.visibility</p:attrName>
                                        </p:attrNameLst>
                                      </p:cBhvr>
                                      <p:to>
                                        <p:strVal val="visible"/>
                                      </p:to>
                                    </p:set>
                                    <p:animEffect filter="fade" transition="in">
                                      <p:cBhvr>
                                        <p:cTn dur="1000"/>
                                        <p:tgtEl>
                                          <p:spTgt spid="2759"/>
                                        </p:tgtEl>
                                      </p:cBhvr>
                                    </p:animEffect>
                                  </p:childTnLst>
                                </p:cTn>
                              </p:par>
                              <p:par>
                                <p:cTn fill="hold" nodeType="withEffect" presetClass="entr" presetID="10" presetSubtype="0">
                                  <p:stCondLst>
                                    <p:cond delay="0"/>
                                  </p:stCondLst>
                                  <p:childTnLst>
                                    <p:set>
                                      <p:cBhvr>
                                        <p:cTn dur="1" fill="hold">
                                          <p:stCondLst>
                                            <p:cond delay="0"/>
                                          </p:stCondLst>
                                        </p:cTn>
                                        <p:tgtEl>
                                          <p:spTgt spid="2760"/>
                                        </p:tgtEl>
                                        <p:attrNameLst>
                                          <p:attrName>style.visibility</p:attrName>
                                        </p:attrNameLst>
                                      </p:cBhvr>
                                      <p:to>
                                        <p:strVal val="visible"/>
                                      </p:to>
                                    </p:set>
                                    <p:animEffect filter="fade" transition="in">
                                      <p:cBhvr>
                                        <p:cTn dur="1000"/>
                                        <p:tgtEl>
                                          <p:spTgt spid="2760"/>
                                        </p:tgtEl>
                                      </p:cBhvr>
                                    </p:animEffect>
                                  </p:childTnLst>
                                </p:cTn>
                              </p:par>
                              <p:par>
                                <p:cTn fill="hold" nodeType="withEffect" presetClass="entr" presetID="10" presetSubtype="0">
                                  <p:stCondLst>
                                    <p:cond delay="0"/>
                                  </p:stCondLst>
                                  <p:childTnLst>
                                    <p:set>
                                      <p:cBhvr>
                                        <p:cTn dur="1" fill="hold">
                                          <p:stCondLst>
                                            <p:cond delay="0"/>
                                          </p:stCondLst>
                                        </p:cTn>
                                        <p:tgtEl>
                                          <p:spTgt spid="2761"/>
                                        </p:tgtEl>
                                        <p:attrNameLst>
                                          <p:attrName>style.visibility</p:attrName>
                                        </p:attrNameLst>
                                      </p:cBhvr>
                                      <p:to>
                                        <p:strVal val="visible"/>
                                      </p:to>
                                    </p:set>
                                    <p:animEffect filter="fade" transition="in">
                                      <p:cBhvr>
                                        <p:cTn dur="1000"/>
                                        <p:tgtEl>
                                          <p:spTgt spid="2761"/>
                                        </p:tgtEl>
                                      </p:cBhvr>
                                    </p:animEffect>
                                  </p:childTnLst>
                                </p:cTn>
                              </p:par>
                              <p:par>
                                <p:cTn fill="hold" nodeType="withEffect" presetClass="entr" presetID="10" presetSubtype="0">
                                  <p:stCondLst>
                                    <p:cond delay="0"/>
                                  </p:stCondLst>
                                  <p:childTnLst>
                                    <p:set>
                                      <p:cBhvr>
                                        <p:cTn dur="1" fill="hold">
                                          <p:stCondLst>
                                            <p:cond delay="0"/>
                                          </p:stCondLst>
                                        </p:cTn>
                                        <p:tgtEl>
                                          <p:spTgt spid="2762"/>
                                        </p:tgtEl>
                                        <p:attrNameLst>
                                          <p:attrName>style.visibility</p:attrName>
                                        </p:attrNameLst>
                                      </p:cBhvr>
                                      <p:to>
                                        <p:strVal val="visible"/>
                                      </p:to>
                                    </p:set>
                                    <p:animEffect filter="fade" transition="in">
                                      <p:cBhvr>
                                        <p:cTn dur="1000"/>
                                        <p:tgtEl>
                                          <p:spTgt spid="27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66" name="Shape 2766"/>
        <p:cNvGrpSpPr/>
        <p:nvPr/>
      </p:nvGrpSpPr>
      <p:grpSpPr>
        <a:xfrm>
          <a:off x="0" y="0"/>
          <a:ext cx="0" cy="0"/>
          <a:chOff x="0" y="0"/>
          <a:chExt cx="0" cy="0"/>
        </a:xfrm>
      </p:grpSpPr>
      <p:sp>
        <p:nvSpPr>
          <p:cNvPr id="2767" name="Google Shape;2767;p154"/>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u="sng">
                <a:solidFill>
                  <a:srgbClr val="E09214"/>
                </a:solidFill>
                <a:latin typeface="Merriweather"/>
                <a:ea typeface="Merriweather"/>
                <a:cs typeface="Merriweather"/>
                <a:sym typeface="Merriweather"/>
              </a:rPr>
              <a:t>YARN</a:t>
            </a:r>
            <a:endParaRPr b="1" u="sng">
              <a:solidFill>
                <a:srgbClr val="E09214"/>
              </a:solidFill>
              <a:latin typeface="Merriweather"/>
              <a:ea typeface="Merriweather"/>
              <a:cs typeface="Merriweather"/>
              <a:sym typeface="Merriweather"/>
            </a:endParaRPr>
          </a:p>
        </p:txBody>
      </p:sp>
      <p:pic>
        <p:nvPicPr>
          <p:cNvPr id="2768" name="Google Shape;2768;p154"/>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2769" name="Google Shape;2769;p154"/>
          <p:cNvSpPr txBox="1"/>
          <p:nvPr/>
        </p:nvSpPr>
        <p:spPr>
          <a:xfrm>
            <a:off x="133075" y="717025"/>
            <a:ext cx="7976100" cy="264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Yarn allows different data processing methods</a:t>
            </a:r>
            <a:endParaRPr b="0" i="0" sz="20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verage"/>
              <a:ea typeface="Average"/>
              <a:cs typeface="Average"/>
              <a:sym typeface="Average"/>
            </a:endParaRPr>
          </a:p>
          <a:p>
            <a:pPr indent="-355600" lvl="0" marL="457200" marR="0" rtl="0" algn="l">
              <a:lnSpc>
                <a:spcPct val="100000"/>
              </a:lnSpc>
              <a:spcBef>
                <a:spcPts val="0"/>
              </a:spcBef>
              <a:spcAft>
                <a:spcPts val="0"/>
              </a:spcAft>
              <a:buClr>
                <a:srgbClr val="000000"/>
              </a:buClr>
              <a:buSzPts val="2000"/>
              <a:buFont typeface="Average"/>
              <a:buAutoNum type="arabicPeriod"/>
            </a:pPr>
            <a:r>
              <a:rPr b="0" i="0" lang="en" sz="2000" u="none" cap="none" strike="noStrike">
                <a:solidFill>
                  <a:srgbClr val="000000"/>
                </a:solidFill>
                <a:latin typeface="Average"/>
                <a:ea typeface="Average"/>
                <a:cs typeface="Average"/>
                <a:sym typeface="Average"/>
              </a:rPr>
              <a:t>Graph processing</a:t>
            </a:r>
            <a:endParaRPr b="0" i="0" sz="2000" u="none" cap="none" strike="noStrike">
              <a:solidFill>
                <a:srgbClr val="000000"/>
              </a:solidFill>
              <a:latin typeface="Average"/>
              <a:ea typeface="Average"/>
              <a:cs typeface="Average"/>
              <a:sym typeface="Average"/>
            </a:endParaRPr>
          </a:p>
          <a:p>
            <a:pPr indent="-355600" lvl="0" marL="457200" marR="0" rtl="0" algn="l">
              <a:lnSpc>
                <a:spcPct val="100000"/>
              </a:lnSpc>
              <a:spcBef>
                <a:spcPts val="0"/>
              </a:spcBef>
              <a:spcAft>
                <a:spcPts val="0"/>
              </a:spcAft>
              <a:buClr>
                <a:srgbClr val="000000"/>
              </a:buClr>
              <a:buSzPts val="2000"/>
              <a:buFont typeface="Average"/>
              <a:buAutoNum type="arabicPeriod"/>
            </a:pPr>
            <a:r>
              <a:rPr b="0" i="0" lang="en" sz="2000" u="none" cap="none" strike="noStrike">
                <a:solidFill>
                  <a:srgbClr val="000000"/>
                </a:solidFill>
                <a:latin typeface="Average"/>
                <a:ea typeface="Average"/>
                <a:cs typeface="Average"/>
                <a:sym typeface="Average"/>
              </a:rPr>
              <a:t>Interactive processing</a:t>
            </a:r>
            <a:endParaRPr b="0" i="0" sz="2000" u="none" cap="none" strike="noStrike">
              <a:solidFill>
                <a:srgbClr val="000000"/>
              </a:solidFill>
              <a:latin typeface="Average"/>
              <a:ea typeface="Average"/>
              <a:cs typeface="Average"/>
              <a:sym typeface="Average"/>
            </a:endParaRPr>
          </a:p>
          <a:p>
            <a:pPr indent="-355600" lvl="0" marL="457200" marR="0" rtl="0" algn="l">
              <a:lnSpc>
                <a:spcPct val="100000"/>
              </a:lnSpc>
              <a:spcBef>
                <a:spcPts val="0"/>
              </a:spcBef>
              <a:spcAft>
                <a:spcPts val="0"/>
              </a:spcAft>
              <a:buClr>
                <a:srgbClr val="000000"/>
              </a:buClr>
              <a:buSzPts val="2000"/>
              <a:buFont typeface="Average"/>
              <a:buAutoNum type="arabicPeriod"/>
            </a:pPr>
            <a:r>
              <a:rPr b="0" i="0" lang="en" sz="2000" u="none" cap="none" strike="noStrike">
                <a:solidFill>
                  <a:srgbClr val="000000"/>
                </a:solidFill>
                <a:latin typeface="Average"/>
                <a:ea typeface="Average"/>
                <a:cs typeface="Average"/>
                <a:sym typeface="Average"/>
              </a:rPr>
              <a:t>Stream processing</a:t>
            </a:r>
            <a:endParaRPr b="0" i="0" sz="2000" u="none" cap="none" strike="noStrike">
              <a:solidFill>
                <a:srgbClr val="000000"/>
              </a:solidFill>
              <a:latin typeface="Average"/>
              <a:ea typeface="Average"/>
              <a:cs typeface="Average"/>
              <a:sym typeface="Average"/>
            </a:endParaRPr>
          </a:p>
          <a:p>
            <a:pPr indent="-355600" lvl="0" marL="457200" marR="0" rtl="0" algn="l">
              <a:lnSpc>
                <a:spcPct val="100000"/>
              </a:lnSpc>
              <a:spcBef>
                <a:spcPts val="0"/>
              </a:spcBef>
              <a:spcAft>
                <a:spcPts val="0"/>
              </a:spcAft>
              <a:buClr>
                <a:srgbClr val="000000"/>
              </a:buClr>
              <a:buSzPts val="2000"/>
              <a:buFont typeface="Average"/>
              <a:buAutoNum type="arabicPeriod"/>
            </a:pPr>
            <a:r>
              <a:rPr b="0" i="0" lang="en" sz="2000" u="none" cap="none" strike="noStrike">
                <a:solidFill>
                  <a:srgbClr val="000000"/>
                </a:solidFill>
                <a:latin typeface="Average"/>
                <a:ea typeface="Average"/>
                <a:cs typeface="Average"/>
                <a:sym typeface="Average"/>
              </a:rPr>
              <a:t>Batch processing</a:t>
            </a:r>
            <a:endParaRPr b="0" i="0" sz="20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To run and process Data stored in HDFS</a:t>
            </a:r>
            <a:endParaRPr b="0" i="0" sz="20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9"/>
                                        </p:tgtEl>
                                        <p:attrNameLst>
                                          <p:attrName>style.visibility</p:attrName>
                                        </p:attrNameLst>
                                      </p:cBhvr>
                                      <p:to>
                                        <p:strVal val="visible"/>
                                      </p:to>
                                    </p:set>
                                    <p:animEffect filter="fade" transition="in">
                                      <p:cBhvr>
                                        <p:cTn dur="1000"/>
                                        <p:tgtEl>
                                          <p:spTgt spid="27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73" name="Shape 2773"/>
        <p:cNvGrpSpPr/>
        <p:nvPr/>
      </p:nvGrpSpPr>
      <p:grpSpPr>
        <a:xfrm>
          <a:off x="0" y="0"/>
          <a:ext cx="0" cy="0"/>
          <a:chOff x="0" y="0"/>
          <a:chExt cx="0" cy="0"/>
        </a:xfrm>
      </p:grpSpPr>
      <p:sp>
        <p:nvSpPr>
          <p:cNvPr id="2774" name="Google Shape;2774;p155"/>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u="sng">
                <a:solidFill>
                  <a:srgbClr val="E09214"/>
                </a:solidFill>
                <a:latin typeface="Merriweather"/>
                <a:ea typeface="Merriweather"/>
                <a:cs typeface="Merriweather"/>
                <a:sym typeface="Merriweather"/>
              </a:rPr>
              <a:t>YARN</a:t>
            </a:r>
            <a:endParaRPr b="1" u="sng">
              <a:solidFill>
                <a:srgbClr val="E09214"/>
              </a:solidFill>
              <a:latin typeface="Merriweather"/>
              <a:ea typeface="Merriweather"/>
              <a:cs typeface="Merriweather"/>
              <a:sym typeface="Merriweather"/>
            </a:endParaRPr>
          </a:p>
        </p:txBody>
      </p:sp>
      <p:pic>
        <p:nvPicPr>
          <p:cNvPr id="2775" name="Google Shape;2775;p155"/>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2776" name="Google Shape;2776;p155"/>
          <p:cNvSpPr txBox="1"/>
          <p:nvPr/>
        </p:nvSpPr>
        <p:spPr>
          <a:xfrm>
            <a:off x="963700" y="1078675"/>
            <a:ext cx="1797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Hadoop 1.0</a:t>
            </a:r>
            <a:endParaRPr b="0" i="0" sz="2000" u="none" cap="none" strike="noStrike">
              <a:solidFill>
                <a:srgbClr val="000000"/>
              </a:solidFill>
              <a:latin typeface="Average"/>
              <a:ea typeface="Average"/>
              <a:cs typeface="Average"/>
              <a:sym typeface="Average"/>
            </a:endParaRPr>
          </a:p>
        </p:txBody>
      </p:sp>
      <p:sp>
        <p:nvSpPr>
          <p:cNvPr id="2777" name="Google Shape;2777;p155"/>
          <p:cNvSpPr txBox="1"/>
          <p:nvPr/>
        </p:nvSpPr>
        <p:spPr>
          <a:xfrm>
            <a:off x="4806150" y="1170825"/>
            <a:ext cx="1797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Hadoop 2.0</a:t>
            </a:r>
            <a:endParaRPr b="0" i="0" sz="2000" u="none" cap="none" strike="noStrike">
              <a:solidFill>
                <a:srgbClr val="000000"/>
              </a:solidFill>
              <a:latin typeface="Average"/>
              <a:ea typeface="Average"/>
              <a:cs typeface="Average"/>
              <a:sym typeface="Average"/>
            </a:endParaRPr>
          </a:p>
        </p:txBody>
      </p:sp>
      <p:sp>
        <p:nvSpPr>
          <p:cNvPr id="2778" name="Google Shape;2778;p155"/>
          <p:cNvSpPr/>
          <p:nvPr/>
        </p:nvSpPr>
        <p:spPr>
          <a:xfrm>
            <a:off x="710250" y="1864525"/>
            <a:ext cx="2119800" cy="1085100"/>
          </a:xfrm>
          <a:prstGeom prst="rect">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Map Reduce Data Processing &amp; Resource Management</a:t>
            </a:r>
            <a:endParaRPr b="0" i="0" sz="1400" u="none" cap="none" strike="noStrike">
              <a:solidFill>
                <a:srgbClr val="000000"/>
              </a:solidFill>
              <a:latin typeface="Arial"/>
              <a:ea typeface="Arial"/>
              <a:cs typeface="Arial"/>
              <a:sym typeface="Arial"/>
            </a:endParaRPr>
          </a:p>
        </p:txBody>
      </p:sp>
      <p:sp>
        <p:nvSpPr>
          <p:cNvPr id="2779" name="Google Shape;2779;p155"/>
          <p:cNvSpPr/>
          <p:nvPr/>
        </p:nvSpPr>
        <p:spPr>
          <a:xfrm>
            <a:off x="1142825" y="3242875"/>
            <a:ext cx="984000" cy="572700"/>
          </a:xfrm>
          <a:prstGeom prst="rect">
            <a:avLst/>
          </a:pr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HDFS</a:t>
            </a:r>
            <a:endParaRPr b="0" i="0" sz="1400" u="none" cap="none" strike="noStrike">
              <a:solidFill>
                <a:srgbClr val="000000"/>
              </a:solidFill>
              <a:latin typeface="Arial"/>
              <a:ea typeface="Arial"/>
              <a:cs typeface="Arial"/>
              <a:sym typeface="Arial"/>
            </a:endParaRPr>
          </a:p>
        </p:txBody>
      </p:sp>
      <p:cxnSp>
        <p:nvCxnSpPr>
          <p:cNvPr id="2780" name="Google Shape;2780;p155"/>
          <p:cNvCxnSpPr/>
          <p:nvPr/>
        </p:nvCxnSpPr>
        <p:spPr>
          <a:xfrm>
            <a:off x="3869675" y="950350"/>
            <a:ext cx="10200" cy="3465900"/>
          </a:xfrm>
          <a:prstGeom prst="straightConnector1">
            <a:avLst/>
          </a:prstGeom>
          <a:noFill/>
          <a:ln cap="flat" cmpd="sng" w="19050">
            <a:solidFill>
              <a:srgbClr val="000000"/>
            </a:solidFill>
            <a:prstDash val="solid"/>
            <a:round/>
            <a:headEnd len="sm" w="sm" type="none"/>
            <a:tailEnd len="sm" w="sm" type="none"/>
          </a:ln>
        </p:spPr>
      </p:cxnSp>
      <p:sp>
        <p:nvSpPr>
          <p:cNvPr id="2781" name="Google Shape;2781;p155"/>
          <p:cNvSpPr/>
          <p:nvPr/>
        </p:nvSpPr>
        <p:spPr>
          <a:xfrm>
            <a:off x="4148250" y="1855438"/>
            <a:ext cx="1057500" cy="690900"/>
          </a:xfrm>
          <a:prstGeom prst="rect">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Map Reduce</a:t>
            </a:r>
            <a:endParaRPr b="0" i="0" sz="1400" u="none" cap="none" strike="noStrike">
              <a:solidFill>
                <a:srgbClr val="000000"/>
              </a:solidFill>
              <a:latin typeface="Arial"/>
              <a:ea typeface="Arial"/>
              <a:cs typeface="Arial"/>
              <a:sym typeface="Arial"/>
            </a:endParaRPr>
          </a:p>
        </p:txBody>
      </p:sp>
      <p:sp>
        <p:nvSpPr>
          <p:cNvPr id="2782" name="Google Shape;2782;p155"/>
          <p:cNvSpPr/>
          <p:nvPr/>
        </p:nvSpPr>
        <p:spPr>
          <a:xfrm>
            <a:off x="5747275" y="1779575"/>
            <a:ext cx="1558200" cy="792300"/>
          </a:xfrm>
          <a:prstGeom prst="rect">
            <a:avLst/>
          </a:prstGeom>
          <a:solidFill>
            <a:srgbClr val="B4A7D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Other Data Processing frameworks</a:t>
            </a:r>
            <a:endParaRPr b="0" i="0" sz="1400" u="none" cap="none" strike="noStrike">
              <a:solidFill>
                <a:srgbClr val="000000"/>
              </a:solidFill>
              <a:latin typeface="Arial"/>
              <a:ea typeface="Arial"/>
              <a:cs typeface="Arial"/>
              <a:sym typeface="Arial"/>
            </a:endParaRPr>
          </a:p>
        </p:txBody>
      </p:sp>
      <p:sp>
        <p:nvSpPr>
          <p:cNvPr id="2783" name="Google Shape;2783;p155"/>
          <p:cNvSpPr/>
          <p:nvPr/>
        </p:nvSpPr>
        <p:spPr>
          <a:xfrm>
            <a:off x="4623125" y="2738350"/>
            <a:ext cx="1858500" cy="5727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YARN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Resource Manager</a:t>
            </a:r>
            <a:endParaRPr b="0" i="0" sz="1400" u="none" cap="none" strike="noStrike">
              <a:solidFill>
                <a:srgbClr val="000000"/>
              </a:solidFill>
              <a:latin typeface="Arial"/>
              <a:ea typeface="Arial"/>
              <a:cs typeface="Arial"/>
              <a:sym typeface="Arial"/>
            </a:endParaRPr>
          </a:p>
        </p:txBody>
      </p:sp>
      <p:sp>
        <p:nvSpPr>
          <p:cNvPr id="2784" name="Google Shape;2784;p155"/>
          <p:cNvSpPr/>
          <p:nvPr/>
        </p:nvSpPr>
        <p:spPr>
          <a:xfrm>
            <a:off x="4966875" y="3477525"/>
            <a:ext cx="984000" cy="572700"/>
          </a:xfrm>
          <a:prstGeom prst="rect">
            <a:avLst/>
          </a:pr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HDFS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6"/>
                                        </p:tgtEl>
                                        <p:attrNameLst>
                                          <p:attrName>style.visibility</p:attrName>
                                        </p:attrNameLst>
                                      </p:cBhvr>
                                      <p:to>
                                        <p:strVal val="visible"/>
                                      </p:to>
                                    </p:set>
                                    <p:animEffect filter="fade" transition="in">
                                      <p:cBhvr>
                                        <p:cTn dur="1000"/>
                                        <p:tgtEl>
                                          <p:spTgt spid="27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8"/>
                                        </p:tgtEl>
                                        <p:attrNameLst>
                                          <p:attrName>style.visibility</p:attrName>
                                        </p:attrNameLst>
                                      </p:cBhvr>
                                      <p:to>
                                        <p:strVal val="visible"/>
                                      </p:to>
                                    </p:set>
                                    <p:animEffect filter="fade" transition="in">
                                      <p:cBhvr>
                                        <p:cTn dur="1000"/>
                                        <p:tgtEl>
                                          <p:spTgt spid="2778"/>
                                        </p:tgtEl>
                                      </p:cBhvr>
                                    </p:animEffect>
                                  </p:childTnLst>
                                </p:cTn>
                              </p:par>
                              <p:par>
                                <p:cTn fill="hold" nodeType="withEffect" presetClass="entr" presetID="10" presetSubtype="0">
                                  <p:stCondLst>
                                    <p:cond delay="0"/>
                                  </p:stCondLst>
                                  <p:childTnLst>
                                    <p:set>
                                      <p:cBhvr>
                                        <p:cTn dur="1" fill="hold">
                                          <p:stCondLst>
                                            <p:cond delay="0"/>
                                          </p:stCondLst>
                                        </p:cTn>
                                        <p:tgtEl>
                                          <p:spTgt spid="2779"/>
                                        </p:tgtEl>
                                        <p:attrNameLst>
                                          <p:attrName>style.visibility</p:attrName>
                                        </p:attrNameLst>
                                      </p:cBhvr>
                                      <p:to>
                                        <p:strVal val="visible"/>
                                      </p:to>
                                    </p:set>
                                    <p:animEffect filter="fade" transition="in">
                                      <p:cBhvr>
                                        <p:cTn dur="1000"/>
                                        <p:tgtEl>
                                          <p:spTgt spid="27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0"/>
                                        </p:tgtEl>
                                        <p:attrNameLst>
                                          <p:attrName>style.visibility</p:attrName>
                                        </p:attrNameLst>
                                      </p:cBhvr>
                                      <p:to>
                                        <p:strVal val="visible"/>
                                      </p:to>
                                    </p:set>
                                    <p:animEffect filter="fade" transition="in">
                                      <p:cBhvr>
                                        <p:cTn dur="1000"/>
                                        <p:tgtEl>
                                          <p:spTgt spid="27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7"/>
                                        </p:tgtEl>
                                        <p:attrNameLst>
                                          <p:attrName>style.visibility</p:attrName>
                                        </p:attrNameLst>
                                      </p:cBhvr>
                                      <p:to>
                                        <p:strVal val="visible"/>
                                      </p:to>
                                    </p:set>
                                    <p:animEffect filter="fade" transition="in">
                                      <p:cBhvr>
                                        <p:cTn dur="1000"/>
                                        <p:tgtEl>
                                          <p:spTgt spid="27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1"/>
                                        </p:tgtEl>
                                        <p:attrNameLst>
                                          <p:attrName>style.visibility</p:attrName>
                                        </p:attrNameLst>
                                      </p:cBhvr>
                                      <p:to>
                                        <p:strVal val="visible"/>
                                      </p:to>
                                    </p:set>
                                    <p:animEffect filter="fade" transition="in">
                                      <p:cBhvr>
                                        <p:cTn dur="1000"/>
                                        <p:tgtEl>
                                          <p:spTgt spid="2781"/>
                                        </p:tgtEl>
                                      </p:cBhvr>
                                    </p:animEffect>
                                  </p:childTnLst>
                                </p:cTn>
                              </p:par>
                              <p:par>
                                <p:cTn fill="hold" nodeType="withEffect" presetClass="entr" presetID="10" presetSubtype="0">
                                  <p:stCondLst>
                                    <p:cond delay="0"/>
                                  </p:stCondLst>
                                  <p:childTnLst>
                                    <p:set>
                                      <p:cBhvr>
                                        <p:cTn dur="1" fill="hold">
                                          <p:stCondLst>
                                            <p:cond delay="0"/>
                                          </p:stCondLst>
                                        </p:cTn>
                                        <p:tgtEl>
                                          <p:spTgt spid="2782"/>
                                        </p:tgtEl>
                                        <p:attrNameLst>
                                          <p:attrName>style.visibility</p:attrName>
                                        </p:attrNameLst>
                                      </p:cBhvr>
                                      <p:to>
                                        <p:strVal val="visible"/>
                                      </p:to>
                                    </p:set>
                                    <p:animEffect filter="fade" transition="in">
                                      <p:cBhvr>
                                        <p:cTn dur="1000"/>
                                        <p:tgtEl>
                                          <p:spTgt spid="2782"/>
                                        </p:tgtEl>
                                      </p:cBhvr>
                                    </p:animEffect>
                                  </p:childTnLst>
                                </p:cTn>
                              </p:par>
                              <p:par>
                                <p:cTn fill="hold" nodeType="withEffect" presetClass="entr" presetID="10" presetSubtype="0">
                                  <p:stCondLst>
                                    <p:cond delay="0"/>
                                  </p:stCondLst>
                                  <p:childTnLst>
                                    <p:set>
                                      <p:cBhvr>
                                        <p:cTn dur="1" fill="hold">
                                          <p:stCondLst>
                                            <p:cond delay="0"/>
                                          </p:stCondLst>
                                        </p:cTn>
                                        <p:tgtEl>
                                          <p:spTgt spid="2783"/>
                                        </p:tgtEl>
                                        <p:attrNameLst>
                                          <p:attrName>style.visibility</p:attrName>
                                        </p:attrNameLst>
                                      </p:cBhvr>
                                      <p:to>
                                        <p:strVal val="visible"/>
                                      </p:to>
                                    </p:set>
                                    <p:animEffect filter="fade" transition="in">
                                      <p:cBhvr>
                                        <p:cTn dur="1000"/>
                                        <p:tgtEl>
                                          <p:spTgt spid="2783"/>
                                        </p:tgtEl>
                                      </p:cBhvr>
                                    </p:animEffect>
                                  </p:childTnLst>
                                </p:cTn>
                              </p:par>
                              <p:par>
                                <p:cTn fill="hold" nodeType="withEffect" presetClass="entr" presetID="10" presetSubtype="0">
                                  <p:stCondLst>
                                    <p:cond delay="0"/>
                                  </p:stCondLst>
                                  <p:childTnLst>
                                    <p:set>
                                      <p:cBhvr>
                                        <p:cTn dur="1" fill="hold">
                                          <p:stCondLst>
                                            <p:cond delay="0"/>
                                          </p:stCondLst>
                                        </p:cTn>
                                        <p:tgtEl>
                                          <p:spTgt spid="2784"/>
                                        </p:tgtEl>
                                        <p:attrNameLst>
                                          <p:attrName>style.visibility</p:attrName>
                                        </p:attrNameLst>
                                      </p:cBhvr>
                                      <p:to>
                                        <p:strVal val="visible"/>
                                      </p:to>
                                    </p:set>
                                    <p:animEffect filter="fade" transition="in">
                                      <p:cBhvr>
                                        <p:cTn dur="1000"/>
                                        <p:tgtEl>
                                          <p:spTgt spid="27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88" name="Shape 2788"/>
        <p:cNvGrpSpPr/>
        <p:nvPr/>
      </p:nvGrpSpPr>
      <p:grpSpPr>
        <a:xfrm>
          <a:off x="0" y="0"/>
          <a:ext cx="0" cy="0"/>
          <a:chOff x="0" y="0"/>
          <a:chExt cx="0" cy="0"/>
        </a:xfrm>
      </p:grpSpPr>
      <p:sp>
        <p:nvSpPr>
          <p:cNvPr id="2789" name="Google Shape;2789;p156"/>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u="sng">
                <a:solidFill>
                  <a:srgbClr val="E09214"/>
                </a:solidFill>
                <a:latin typeface="Merriweather"/>
                <a:ea typeface="Merriweather"/>
                <a:cs typeface="Merriweather"/>
                <a:sym typeface="Merriweather"/>
              </a:rPr>
              <a:t>YARN</a:t>
            </a:r>
            <a:endParaRPr b="1" u="sng">
              <a:solidFill>
                <a:srgbClr val="E09214"/>
              </a:solidFill>
              <a:latin typeface="Merriweather"/>
              <a:ea typeface="Merriweather"/>
              <a:cs typeface="Merriweather"/>
              <a:sym typeface="Merriweather"/>
            </a:endParaRPr>
          </a:p>
        </p:txBody>
      </p:sp>
      <p:pic>
        <p:nvPicPr>
          <p:cNvPr id="2790" name="Google Shape;2790;p156"/>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2791" name="Google Shape;2791;p156"/>
          <p:cNvSpPr txBox="1"/>
          <p:nvPr/>
        </p:nvSpPr>
        <p:spPr>
          <a:xfrm>
            <a:off x="133075" y="717025"/>
            <a:ext cx="7976100" cy="2955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Yarn  enable users to perform operations as per requirement</a:t>
            </a:r>
            <a:endParaRPr b="0" i="0" sz="20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Spark → Real Time Processing</a:t>
            </a:r>
            <a:endParaRPr b="0" i="0" sz="20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Hive   → SQL</a:t>
            </a:r>
            <a:endParaRPr b="0" i="0" sz="20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HBase → NoSQL</a:t>
            </a:r>
            <a:endParaRPr b="0" i="0" sz="20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We can use all these in Same cluster</a:t>
            </a:r>
            <a:endParaRPr b="0" i="0" sz="20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Yarn Performs resource management , Job Scheduling</a:t>
            </a:r>
            <a:endParaRPr b="0" i="0" sz="20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1"/>
                                        </p:tgtEl>
                                        <p:attrNameLst>
                                          <p:attrName>style.visibility</p:attrName>
                                        </p:attrNameLst>
                                      </p:cBhvr>
                                      <p:to>
                                        <p:strVal val="visible"/>
                                      </p:to>
                                    </p:set>
                                    <p:animEffect filter="fade" transition="in">
                                      <p:cBhvr>
                                        <p:cTn dur="1000"/>
                                        <p:tgtEl>
                                          <p:spTgt spid="27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95" name="Shape 2795"/>
        <p:cNvGrpSpPr/>
        <p:nvPr/>
      </p:nvGrpSpPr>
      <p:grpSpPr>
        <a:xfrm>
          <a:off x="0" y="0"/>
          <a:ext cx="0" cy="0"/>
          <a:chOff x="0" y="0"/>
          <a:chExt cx="0" cy="0"/>
        </a:xfrm>
      </p:grpSpPr>
      <p:sp>
        <p:nvSpPr>
          <p:cNvPr id="2796" name="Google Shape;2796;p157"/>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u="sng">
                <a:solidFill>
                  <a:srgbClr val="E09214"/>
                </a:solidFill>
                <a:latin typeface="Merriweather"/>
                <a:ea typeface="Merriweather"/>
                <a:cs typeface="Merriweather"/>
                <a:sym typeface="Merriweather"/>
              </a:rPr>
              <a:t>Main Components of YARN</a:t>
            </a:r>
            <a:endParaRPr b="1" u="sng">
              <a:solidFill>
                <a:srgbClr val="E09214"/>
              </a:solidFill>
              <a:latin typeface="Merriweather"/>
              <a:ea typeface="Merriweather"/>
              <a:cs typeface="Merriweather"/>
              <a:sym typeface="Merriweather"/>
            </a:endParaRPr>
          </a:p>
        </p:txBody>
      </p:sp>
      <p:pic>
        <p:nvPicPr>
          <p:cNvPr id="2797" name="Google Shape;2797;p157"/>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pic>
        <p:nvPicPr>
          <p:cNvPr id="2798" name="Google Shape;2798;p157"/>
          <p:cNvPicPr preferRelativeResize="0"/>
          <p:nvPr/>
        </p:nvPicPr>
        <p:blipFill rotWithShape="1">
          <a:blip r:embed="rId4">
            <a:alphaModFix/>
          </a:blip>
          <a:srcRect b="0" l="0" r="0" t="0"/>
          <a:stretch/>
        </p:blipFill>
        <p:spPr>
          <a:xfrm>
            <a:off x="152400" y="772425"/>
            <a:ext cx="7061840" cy="4371075"/>
          </a:xfrm>
          <a:prstGeom prst="rect">
            <a:avLst/>
          </a:prstGeom>
          <a:noFill/>
          <a:ln>
            <a:noFill/>
          </a:ln>
        </p:spPr>
      </p:pic>
      <p:sp>
        <p:nvSpPr>
          <p:cNvPr id="2799" name="Google Shape;2799;p157"/>
          <p:cNvSpPr txBox="1"/>
          <p:nvPr/>
        </p:nvSpPr>
        <p:spPr>
          <a:xfrm>
            <a:off x="6063450" y="4606500"/>
            <a:ext cx="600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8"/>
                                        </p:tgtEl>
                                        <p:attrNameLst>
                                          <p:attrName>style.visibility</p:attrName>
                                        </p:attrNameLst>
                                      </p:cBhvr>
                                      <p:to>
                                        <p:strVal val="visible"/>
                                      </p:to>
                                    </p:set>
                                    <p:animEffect filter="fade" transition="in">
                                      <p:cBhvr>
                                        <p:cTn dur="1000"/>
                                        <p:tgtEl>
                                          <p:spTgt spid="27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03" name="Shape 2803"/>
        <p:cNvGrpSpPr/>
        <p:nvPr/>
      </p:nvGrpSpPr>
      <p:grpSpPr>
        <a:xfrm>
          <a:off x="0" y="0"/>
          <a:ext cx="0" cy="0"/>
          <a:chOff x="0" y="0"/>
          <a:chExt cx="0" cy="0"/>
        </a:xfrm>
      </p:grpSpPr>
      <p:sp>
        <p:nvSpPr>
          <p:cNvPr id="2804" name="Google Shape;2804;p158"/>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u="sng">
                <a:solidFill>
                  <a:srgbClr val="E09214"/>
                </a:solidFill>
                <a:latin typeface="Merriweather"/>
                <a:ea typeface="Merriweather"/>
                <a:cs typeface="Merriweather"/>
                <a:sym typeface="Merriweather"/>
              </a:rPr>
              <a:t>Main Components of YARN</a:t>
            </a:r>
            <a:endParaRPr b="1" u="sng">
              <a:solidFill>
                <a:srgbClr val="E09214"/>
              </a:solidFill>
              <a:latin typeface="Merriweather"/>
              <a:ea typeface="Merriweather"/>
              <a:cs typeface="Merriweather"/>
              <a:sym typeface="Merriweather"/>
            </a:endParaRPr>
          </a:p>
        </p:txBody>
      </p:sp>
      <p:pic>
        <p:nvPicPr>
          <p:cNvPr id="2805" name="Google Shape;2805;p158"/>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2806" name="Google Shape;2806;p158"/>
          <p:cNvSpPr txBox="1"/>
          <p:nvPr/>
        </p:nvSpPr>
        <p:spPr>
          <a:xfrm>
            <a:off x="133075" y="717025"/>
            <a:ext cx="7976100" cy="8004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00000"/>
              </a:lnSpc>
              <a:spcBef>
                <a:spcPts val="0"/>
              </a:spcBef>
              <a:spcAft>
                <a:spcPts val="0"/>
              </a:spcAft>
              <a:buClr>
                <a:srgbClr val="000000"/>
              </a:buClr>
              <a:buSzPts val="2000"/>
              <a:buFont typeface="Average"/>
              <a:buAutoNum type="arabicPeriod"/>
            </a:pPr>
            <a:r>
              <a:rPr b="1" i="0" lang="en" sz="2000" u="none" cap="none" strike="noStrike">
                <a:solidFill>
                  <a:srgbClr val="000000"/>
                </a:solidFill>
                <a:latin typeface="Average"/>
                <a:ea typeface="Average"/>
                <a:cs typeface="Average"/>
                <a:sym typeface="Average"/>
              </a:rPr>
              <a:t>Resource Manager:</a:t>
            </a:r>
            <a:endParaRPr b="1" i="0" sz="20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Allocate cluster resources using scheduler &amp; Application Manager</a:t>
            </a:r>
            <a:endParaRPr b="0" i="0" sz="2000" u="none" cap="none" strike="noStrike">
              <a:solidFill>
                <a:srgbClr val="000000"/>
              </a:solidFill>
              <a:latin typeface="Average"/>
              <a:ea typeface="Average"/>
              <a:cs typeface="Average"/>
              <a:sym typeface="Average"/>
            </a:endParaRPr>
          </a:p>
        </p:txBody>
      </p:sp>
      <p:sp>
        <p:nvSpPr>
          <p:cNvPr id="2807" name="Google Shape;2807;p158"/>
          <p:cNvSpPr/>
          <p:nvPr/>
        </p:nvSpPr>
        <p:spPr>
          <a:xfrm>
            <a:off x="634900" y="1959600"/>
            <a:ext cx="1042800" cy="864600"/>
          </a:xfrm>
          <a:prstGeom prst="rect">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Client</a:t>
            </a:r>
            <a:endParaRPr b="0" i="0" sz="1400" u="none" cap="none" strike="noStrike">
              <a:solidFill>
                <a:srgbClr val="000000"/>
              </a:solidFill>
              <a:latin typeface="Arial"/>
              <a:ea typeface="Arial"/>
              <a:cs typeface="Arial"/>
              <a:sym typeface="Arial"/>
            </a:endParaRPr>
          </a:p>
        </p:txBody>
      </p:sp>
      <p:sp>
        <p:nvSpPr>
          <p:cNvPr id="2808" name="Google Shape;2808;p158"/>
          <p:cNvSpPr/>
          <p:nvPr/>
        </p:nvSpPr>
        <p:spPr>
          <a:xfrm>
            <a:off x="3112000" y="2046450"/>
            <a:ext cx="1249800" cy="690900"/>
          </a:xfrm>
          <a:prstGeom prst="rect">
            <a:avLst/>
          </a:prstGeom>
          <a:solidFill>
            <a:srgbClr val="9FC5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Resource Manager</a:t>
            </a:r>
            <a:endParaRPr b="0" i="0" sz="1400" u="none" cap="none" strike="noStrike">
              <a:solidFill>
                <a:srgbClr val="000000"/>
              </a:solidFill>
              <a:latin typeface="Arial"/>
              <a:ea typeface="Arial"/>
              <a:cs typeface="Arial"/>
              <a:sym typeface="Arial"/>
            </a:endParaRPr>
          </a:p>
        </p:txBody>
      </p:sp>
      <p:cxnSp>
        <p:nvCxnSpPr>
          <p:cNvPr id="2809" name="Google Shape;2809;p158"/>
          <p:cNvCxnSpPr/>
          <p:nvPr/>
        </p:nvCxnSpPr>
        <p:spPr>
          <a:xfrm>
            <a:off x="1677700" y="2239500"/>
            <a:ext cx="1434300" cy="0"/>
          </a:xfrm>
          <a:prstGeom prst="straightConnector1">
            <a:avLst/>
          </a:prstGeom>
          <a:noFill/>
          <a:ln cap="flat" cmpd="sng" w="19050">
            <a:solidFill>
              <a:srgbClr val="000000"/>
            </a:solidFill>
            <a:prstDash val="solid"/>
            <a:round/>
            <a:headEnd len="sm" w="sm" type="none"/>
            <a:tailEnd len="med" w="med" type="stealth"/>
          </a:ln>
        </p:spPr>
      </p:cxnSp>
      <p:sp>
        <p:nvSpPr>
          <p:cNvPr id="2810" name="Google Shape;2810;p158"/>
          <p:cNvSpPr/>
          <p:nvPr/>
        </p:nvSpPr>
        <p:spPr>
          <a:xfrm>
            <a:off x="5796100" y="2069400"/>
            <a:ext cx="1508400" cy="645000"/>
          </a:xfrm>
          <a:prstGeom prst="rect">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Node Manager</a:t>
            </a:r>
            <a:endParaRPr b="0" i="0" sz="1400" u="none" cap="none" strike="noStrike">
              <a:solidFill>
                <a:srgbClr val="000000"/>
              </a:solidFill>
              <a:latin typeface="Arial"/>
              <a:ea typeface="Arial"/>
              <a:cs typeface="Arial"/>
              <a:sym typeface="Arial"/>
            </a:endParaRPr>
          </a:p>
        </p:txBody>
      </p:sp>
      <p:sp>
        <p:nvSpPr>
          <p:cNvPr id="2811" name="Google Shape;2811;p158"/>
          <p:cNvSpPr txBox="1"/>
          <p:nvPr/>
        </p:nvSpPr>
        <p:spPr>
          <a:xfrm>
            <a:off x="1677700" y="1920000"/>
            <a:ext cx="8760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00"/>
              <a:buFont typeface="Arial"/>
              <a:buNone/>
            </a:pPr>
            <a:r>
              <a:rPr b="0" i="0" lang="en" sz="1300" u="none" cap="none" strike="noStrike">
                <a:solidFill>
                  <a:srgbClr val="000000"/>
                </a:solidFill>
                <a:latin typeface="Average"/>
                <a:ea typeface="Average"/>
                <a:cs typeface="Average"/>
                <a:sym typeface="Average"/>
              </a:rPr>
              <a:t>Request</a:t>
            </a:r>
            <a:endParaRPr b="0" i="0" sz="1300" u="none" cap="none" strike="noStrike">
              <a:solidFill>
                <a:srgbClr val="000000"/>
              </a:solidFill>
              <a:latin typeface="Average"/>
              <a:ea typeface="Average"/>
              <a:cs typeface="Average"/>
              <a:sym typeface="Average"/>
            </a:endParaRPr>
          </a:p>
        </p:txBody>
      </p:sp>
      <p:cxnSp>
        <p:nvCxnSpPr>
          <p:cNvPr id="2812" name="Google Shape;2812;p158"/>
          <p:cNvCxnSpPr>
            <a:stCxn id="2808" idx="3"/>
            <a:endCxn id="2810" idx="1"/>
          </p:cNvCxnSpPr>
          <p:nvPr/>
        </p:nvCxnSpPr>
        <p:spPr>
          <a:xfrm>
            <a:off x="4361800" y="2391900"/>
            <a:ext cx="1434300" cy="0"/>
          </a:xfrm>
          <a:prstGeom prst="straightConnector1">
            <a:avLst/>
          </a:prstGeom>
          <a:noFill/>
          <a:ln cap="flat" cmpd="sng" w="19050">
            <a:solidFill>
              <a:srgbClr val="000000"/>
            </a:solidFill>
            <a:prstDash val="solid"/>
            <a:round/>
            <a:headEnd len="sm" w="sm" type="none"/>
            <a:tailEnd len="med" w="med" type="stealth"/>
          </a:ln>
        </p:spPr>
      </p:cxnSp>
      <p:sp>
        <p:nvSpPr>
          <p:cNvPr id="2813" name="Google Shape;2813;p158"/>
          <p:cNvSpPr txBox="1"/>
          <p:nvPr/>
        </p:nvSpPr>
        <p:spPr>
          <a:xfrm>
            <a:off x="4572000" y="2046450"/>
            <a:ext cx="876000" cy="615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00"/>
              <a:buFont typeface="Arial"/>
              <a:buNone/>
            </a:pPr>
            <a:r>
              <a:rPr b="0" i="0" lang="en" sz="1300" u="none" cap="none" strike="noStrike">
                <a:solidFill>
                  <a:srgbClr val="000000"/>
                </a:solidFill>
                <a:latin typeface="Average"/>
                <a:ea typeface="Average"/>
                <a:cs typeface="Average"/>
                <a:sym typeface="Average"/>
              </a:rPr>
              <a:t> Pass Request</a:t>
            </a:r>
            <a:endParaRPr b="0" i="0" sz="1300" u="none" cap="none" strike="noStrike">
              <a:solidFill>
                <a:srgbClr val="000000"/>
              </a:solidFill>
              <a:latin typeface="Average"/>
              <a:ea typeface="Average"/>
              <a:cs typeface="Average"/>
              <a:sym typeface="Average"/>
            </a:endParaRPr>
          </a:p>
        </p:txBody>
      </p:sp>
      <p:sp>
        <p:nvSpPr>
          <p:cNvPr id="2814" name="Google Shape;2814;p158"/>
          <p:cNvSpPr txBox="1"/>
          <p:nvPr/>
        </p:nvSpPr>
        <p:spPr>
          <a:xfrm>
            <a:off x="446200" y="3266375"/>
            <a:ext cx="79761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Check Available resources to complete applications</a:t>
            </a:r>
            <a:endParaRPr b="0" i="0" sz="20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804"/>
                                        </p:tgtEl>
                                        <p:attrNameLst>
                                          <p:attrName>style.visibility</p:attrName>
                                        </p:attrNameLst>
                                      </p:cBhvr>
                                      <p:to>
                                        <p:strVal val="visible"/>
                                      </p:to>
                                    </p:set>
                                    <p:anim calcmode="lin" valueType="num">
                                      <p:cBhvr additive="base">
                                        <p:cTn dur="1000"/>
                                        <p:tgtEl>
                                          <p:spTgt spid="280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6"/>
                                        </p:tgtEl>
                                        <p:attrNameLst>
                                          <p:attrName>style.visibility</p:attrName>
                                        </p:attrNameLst>
                                      </p:cBhvr>
                                      <p:to>
                                        <p:strVal val="visible"/>
                                      </p:to>
                                    </p:set>
                                    <p:animEffect filter="fade" transition="in">
                                      <p:cBhvr>
                                        <p:cTn dur="1000"/>
                                        <p:tgtEl>
                                          <p:spTgt spid="28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7"/>
                                        </p:tgtEl>
                                        <p:attrNameLst>
                                          <p:attrName>style.visibility</p:attrName>
                                        </p:attrNameLst>
                                      </p:cBhvr>
                                      <p:to>
                                        <p:strVal val="visible"/>
                                      </p:to>
                                    </p:set>
                                    <p:animEffect filter="fade" transition="in">
                                      <p:cBhvr>
                                        <p:cTn dur="1000"/>
                                        <p:tgtEl>
                                          <p:spTgt spid="2807"/>
                                        </p:tgtEl>
                                      </p:cBhvr>
                                    </p:animEffect>
                                  </p:childTnLst>
                                </p:cTn>
                              </p:par>
                              <p:par>
                                <p:cTn fill="hold" nodeType="withEffect" presetClass="entr" presetID="10" presetSubtype="0">
                                  <p:stCondLst>
                                    <p:cond delay="0"/>
                                  </p:stCondLst>
                                  <p:childTnLst>
                                    <p:set>
                                      <p:cBhvr>
                                        <p:cTn dur="1" fill="hold">
                                          <p:stCondLst>
                                            <p:cond delay="0"/>
                                          </p:stCondLst>
                                        </p:cTn>
                                        <p:tgtEl>
                                          <p:spTgt spid="2809"/>
                                        </p:tgtEl>
                                        <p:attrNameLst>
                                          <p:attrName>style.visibility</p:attrName>
                                        </p:attrNameLst>
                                      </p:cBhvr>
                                      <p:to>
                                        <p:strVal val="visible"/>
                                      </p:to>
                                    </p:set>
                                    <p:animEffect filter="fade" transition="in">
                                      <p:cBhvr>
                                        <p:cTn dur="1000"/>
                                        <p:tgtEl>
                                          <p:spTgt spid="2809"/>
                                        </p:tgtEl>
                                      </p:cBhvr>
                                    </p:animEffect>
                                  </p:childTnLst>
                                </p:cTn>
                              </p:par>
                              <p:par>
                                <p:cTn fill="hold" nodeType="withEffect" presetClass="entr" presetID="10" presetSubtype="0">
                                  <p:stCondLst>
                                    <p:cond delay="0"/>
                                  </p:stCondLst>
                                  <p:childTnLst>
                                    <p:set>
                                      <p:cBhvr>
                                        <p:cTn dur="1" fill="hold">
                                          <p:stCondLst>
                                            <p:cond delay="0"/>
                                          </p:stCondLst>
                                        </p:cTn>
                                        <p:tgtEl>
                                          <p:spTgt spid="2808"/>
                                        </p:tgtEl>
                                        <p:attrNameLst>
                                          <p:attrName>style.visibility</p:attrName>
                                        </p:attrNameLst>
                                      </p:cBhvr>
                                      <p:to>
                                        <p:strVal val="visible"/>
                                      </p:to>
                                    </p:set>
                                    <p:animEffect filter="fade" transition="in">
                                      <p:cBhvr>
                                        <p:cTn dur="1000"/>
                                        <p:tgtEl>
                                          <p:spTgt spid="2808"/>
                                        </p:tgtEl>
                                      </p:cBhvr>
                                    </p:animEffect>
                                  </p:childTnLst>
                                </p:cTn>
                              </p:par>
                              <p:par>
                                <p:cTn fill="hold" nodeType="withEffect" presetClass="entr" presetID="10" presetSubtype="0">
                                  <p:stCondLst>
                                    <p:cond delay="0"/>
                                  </p:stCondLst>
                                  <p:childTnLst>
                                    <p:set>
                                      <p:cBhvr>
                                        <p:cTn dur="1" fill="hold">
                                          <p:stCondLst>
                                            <p:cond delay="0"/>
                                          </p:stCondLst>
                                        </p:cTn>
                                        <p:tgtEl>
                                          <p:spTgt spid="2810"/>
                                        </p:tgtEl>
                                        <p:attrNameLst>
                                          <p:attrName>style.visibility</p:attrName>
                                        </p:attrNameLst>
                                      </p:cBhvr>
                                      <p:to>
                                        <p:strVal val="visible"/>
                                      </p:to>
                                    </p:set>
                                    <p:animEffect filter="fade" transition="in">
                                      <p:cBhvr>
                                        <p:cTn dur="1000"/>
                                        <p:tgtEl>
                                          <p:spTgt spid="2810"/>
                                        </p:tgtEl>
                                      </p:cBhvr>
                                    </p:animEffect>
                                  </p:childTnLst>
                                </p:cTn>
                              </p:par>
                              <p:par>
                                <p:cTn fill="hold" nodeType="withEffect" presetClass="entr" presetID="10" presetSubtype="0">
                                  <p:stCondLst>
                                    <p:cond delay="0"/>
                                  </p:stCondLst>
                                  <p:childTnLst>
                                    <p:set>
                                      <p:cBhvr>
                                        <p:cTn dur="1" fill="hold">
                                          <p:stCondLst>
                                            <p:cond delay="0"/>
                                          </p:stCondLst>
                                        </p:cTn>
                                        <p:tgtEl>
                                          <p:spTgt spid="2811"/>
                                        </p:tgtEl>
                                        <p:attrNameLst>
                                          <p:attrName>style.visibility</p:attrName>
                                        </p:attrNameLst>
                                      </p:cBhvr>
                                      <p:to>
                                        <p:strVal val="visible"/>
                                      </p:to>
                                    </p:set>
                                    <p:animEffect filter="fade" transition="in">
                                      <p:cBhvr>
                                        <p:cTn dur="1000"/>
                                        <p:tgtEl>
                                          <p:spTgt spid="2811"/>
                                        </p:tgtEl>
                                      </p:cBhvr>
                                    </p:animEffect>
                                  </p:childTnLst>
                                </p:cTn>
                              </p:par>
                              <p:par>
                                <p:cTn fill="hold" nodeType="withEffect" presetClass="entr" presetID="10" presetSubtype="0">
                                  <p:stCondLst>
                                    <p:cond delay="0"/>
                                  </p:stCondLst>
                                  <p:childTnLst>
                                    <p:set>
                                      <p:cBhvr>
                                        <p:cTn dur="1" fill="hold">
                                          <p:stCondLst>
                                            <p:cond delay="0"/>
                                          </p:stCondLst>
                                        </p:cTn>
                                        <p:tgtEl>
                                          <p:spTgt spid="2812"/>
                                        </p:tgtEl>
                                        <p:attrNameLst>
                                          <p:attrName>style.visibility</p:attrName>
                                        </p:attrNameLst>
                                      </p:cBhvr>
                                      <p:to>
                                        <p:strVal val="visible"/>
                                      </p:to>
                                    </p:set>
                                    <p:animEffect filter="fade" transition="in">
                                      <p:cBhvr>
                                        <p:cTn dur="1000"/>
                                        <p:tgtEl>
                                          <p:spTgt spid="2812"/>
                                        </p:tgtEl>
                                      </p:cBhvr>
                                    </p:animEffect>
                                  </p:childTnLst>
                                </p:cTn>
                              </p:par>
                              <p:par>
                                <p:cTn fill="hold" nodeType="withEffect" presetClass="entr" presetID="10" presetSubtype="0">
                                  <p:stCondLst>
                                    <p:cond delay="0"/>
                                  </p:stCondLst>
                                  <p:childTnLst>
                                    <p:set>
                                      <p:cBhvr>
                                        <p:cTn dur="1" fill="hold">
                                          <p:stCondLst>
                                            <p:cond delay="0"/>
                                          </p:stCondLst>
                                        </p:cTn>
                                        <p:tgtEl>
                                          <p:spTgt spid="2813"/>
                                        </p:tgtEl>
                                        <p:attrNameLst>
                                          <p:attrName>style.visibility</p:attrName>
                                        </p:attrNameLst>
                                      </p:cBhvr>
                                      <p:to>
                                        <p:strVal val="visible"/>
                                      </p:to>
                                    </p:set>
                                    <p:animEffect filter="fade" transition="in">
                                      <p:cBhvr>
                                        <p:cTn dur="1000"/>
                                        <p:tgtEl>
                                          <p:spTgt spid="28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4"/>
                                        </p:tgtEl>
                                        <p:attrNameLst>
                                          <p:attrName>style.visibility</p:attrName>
                                        </p:attrNameLst>
                                      </p:cBhvr>
                                      <p:to>
                                        <p:strVal val="visible"/>
                                      </p:to>
                                    </p:set>
                                    <p:animEffect filter="fade" transition="in">
                                      <p:cBhvr>
                                        <p:cTn dur="1000"/>
                                        <p:tgtEl>
                                          <p:spTgt spid="28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18" name="Shape 2818"/>
        <p:cNvGrpSpPr/>
        <p:nvPr/>
      </p:nvGrpSpPr>
      <p:grpSpPr>
        <a:xfrm>
          <a:off x="0" y="0"/>
          <a:ext cx="0" cy="0"/>
          <a:chOff x="0" y="0"/>
          <a:chExt cx="0" cy="0"/>
        </a:xfrm>
      </p:grpSpPr>
      <p:sp>
        <p:nvSpPr>
          <p:cNvPr id="2819" name="Google Shape;2819;p159"/>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u="sng">
                <a:solidFill>
                  <a:srgbClr val="E09214"/>
                </a:solidFill>
                <a:latin typeface="Merriweather"/>
                <a:ea typeface="Merriweather"/>
                <a:cs typeface="Merriweather"/>
                <a:sym typeface="Merriweather"/>
              </a:rPr>
              <a:t>Main Components of YARN</a:t>
            </a:r>
            <a:endParaRPr b="1" u="sng">
              <a:solidFill>
                <a:srgbClr val="E09214"/>
              </a:solidFill>
              <a:latin typeface="Merriweather"/>
              <a:ea typeface="Merriweather"/>
              <a:cs typeface="Merriweather"/>
              <a:sym typeface="Merriweather"/>
            </a:endParaRPr>
          </a:p>
        </p:txBody>
      </p:sp>
      <p:pic>
        <p:nvPicPr>
          <p:cNvPr id="2820" name="Google Shape;2820;p159"/>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2821" name="Google Shape;2821;p159"/>
          <p:cNvSpPr txBox="1"/>
          <p:nvPr/>
        </p:nvSpPr>
        <p:spPr>
          <a:xfrm>
            <a:off x="194450" y="772425"/>
            <a:ext cx="8638200" cy="32631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00000"/>
              </a:lnSpc>
              <a:spcBef>
                <a:spcPts val="0"/>
              </a:spcBef>
              <a:spcAft>
                <a:spcPts val="0"/>
              </a:spcAft>
              <a:buClr>
                <a:srgbClr val="000000"/>
              </a:buClr>
              <a:buSzPts val="2000"/>
              <a:buFont typeface="Average"/>
              <a:buAutoNum type="arabicPeriod"/>
            </a:pPr>
            <a:r>
              <a:rPr b="1" i="0" lang="en" sz="2000" u="none" cap="none" strike="noStrike">
                <a:solidFill>
                  <a:srgbClr val="000000"/>
                </a:solidFill>
                <a:latin typeface="Average"/>
                <a:ea typeface="Average"/>
                <a:cs typeface="Average"/>
                <a:sym typeface="Average"/>
              </a:rPr>
              <a:t>Resource Manager:</a:t>
            </a:r>
            <a:endParaRPr b="1" i="0" sz="20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Average"/>
                <a:ea typeface="Average"/>
                <a:cs typeface="Average"/>
                <a:sym typeface="Average"/>
              </a:rPr>
              <a:t>Scheduler :</a:t>
            </a:r>
            <a:endParaRPr b="1" i="0" sz="2000" u="none" cap="none" strike="noStrike">
              <a:solidFill>
                <a:srgbClr val="000000"/>
              </a:solidFill>
              <a:latin typeface="Average"/>
              <a:ea typeface="Average"/>
              <a:cs typeface="Average"/>
              <a:sym typeface="Average"/>
            </a:endParaRPr>
          </a:p>
          <a:p>
            <a:pPr indent="-355600" lvl="0" marL="457200" marR="0" rtl="0" algn="l">
              <a:lnSpc>
                <a:spcPct val="100000"/>
              </a:lnSpc>
              <a:spcBef>
                <a:spcPts val="0"/>
              </a:spcBef>
              <a:spcAft>
                <a:spcPts val="0"/>
              </a:spcAft>
              <a:buClr>
                <a:srgbClr val="000000"/>
              </a:buClr>
              <a:buSzPts val="2000"/>
              <a:buFont typeface="Average"/>
              <a:buAutoNum type="arabicPeriod"/>
            </a:pPr>
            <a:r>
              <a:rPr b="0" i="0" lang="en" sz="2000" u="none" cap="none" strike="noStrike">
                <a:solidFill>
                  <a:srgbClr val="000000"/>
                </a:solidFill>
                <a:latin typeface="Average"/>
                <a:ea typeface="Average"/>
                <a:cs typeface="Average"/>
                <a:sym typeface="Average"/>
              </a:rPr>
              <a:t>Allocate resources to various running applications</a:t>
            </a:r>
            <a:endParaRPr b="0" i="0" sz="2000" u="none" cap="none" strike="noStrike">
              <a:solidFill>
                <a:srgbClr val="000000"/>
              </a:solidFill>
              <a:latin typeface="Average"/>
              <a:ea typeface="Average"/>
              <a:cs typeface="Average"/>
              <a:sym typeface="Average"/>
            </a:endParaRPr>
          </a:p>
          <a:p>
            <a:pPr indent="-355600" lvl="0" marL="457200" marR="0" rtl="0" algn="l">
              <a:lnSpc>
                <a:spcPct val="100000"/>
              </a:lnSpc>
              <a:spcBef>
                <a:spcPts val="0"/>
              </a:spcBef>
              <a:spcAft>
                <a:spcPts val="0"/>
              </a:spcAft>
              <a:buClr>
                <a:srgbClr val="000000"/>
              </a:buClr>
              <a:buSzPts val="2000"/>
              <a:buFont typeface="Average"/>
              <a:buAutoNum type="arabicPeriod"/>
            </a:pPr>
            <a:r>
              <a:rPr b="0" i="0" lang="en" sz="2000" u="none" cap="none" strike="noStrike">
                <a:solidFill>
                  <a:srgbClr val="000000"/>
                </a:solidFill>
                <a:latin typeface="Average"/>
                <a:ea typeface="Average"/>
                <a:cs typeface="Average"/>
                <a:sym typeface="Average"/>
              </a:rPr>
              <a:t>Only schedule applications so it called as pure scheduler</a:t>
            </a:r>
            <a:endParaRPr b="0" i="0" sz="2000" u="none" cap="none" strike="noStrike">
              <a:solidFill>
                <a:srgbClr val="000000"/>
              </a:solidFill>
              <a:latin typeface="Average"/>
              <a:ea typeface="Average"/>
              <a:cs typeface="Average"/>
              <a:sym typeface="Average"/>
            </a:endParaRPr>
          </a:p>
          <a:p>
            <a:pPr indent="-355600" lvl="0" marL="457200" marR="0" rtl="0" algn="l">
              <a:lnSpc>
                <a:spcPct val="100000"/>
              </a:lnSpc>
              <a:spcBef>
                <a:spcPts val="0"/>
              </a:spcBef>
              <a:spcAft>
                <a:spcPts val="0"/>
              </a:spcAft>
              <a:buClr>
                <a:srgbClr val="000000"/>
              </a:buClr>
              <a:buSzPts val="2000"/>
              <a:buFont typeface="Average"/>
              <a:buAutoNum type="arabicPeriod"/>
            </a:pPr>
            <a:r>
              <a:rPr b="0" i="0" lang="en" sz="2000" u="none" cap="none" strike="noStrike">
                <a:solidFill>
                  <a:srgbClr val="000000"/>
                </a:solidFill>
                <a:latin typeface="Average"/>
                <a:ea typeface="Average"/>
                <a:cs typeface="Average"/>
                <a:sym typeface="Average"/>
              </a:rPr>
              <a:t>If any application failure scheduler not guarantee because it doesn’t track applications</a:t>
            </a:r>
            <a:endParaRPr b="0" i="0" sz="2000" u="none" cap="none" strike="noStrike">
              <a:solidFill>
                <a:srgbClr val="000000"/>
              </a:solidFill>
              <a:latin typeface="Average"/>
              <a:ea typeface="Average"/>
              <a:cs typeface="Average"/>
              <a:sym typeface="Average"/>
            </a:endParaRPr>
          </a:p>
          <a:p>
            <a:pPr indent="-355600" lvl="0" marL="457200" marR="0" rtl="0" algn="l">
              <a:lnSpc>
                <a:spcPct val="100000"/>
              </a:lnSpc>
              <a:spcBef>
                <a:spcPts val="0"/>
              </a:spcBef>
              <a:spcAft>
                <a:spcPts val="0"/>
              </a:spcAft>
              <a:buClr>
                <a:srgbClr val="000000"/>
              </a:buClr>
              <a:buSzPts val="2000"/>
              <a:buFont typeface="Average"/>
              <a:buAutoNum type="arabicPeriod"/>
            </a:pPr>
            <a:r>
              <a:rPr b="0" i="0" lang="en" sz="2000" u="none" cap="none" strike="noStrike">
                <a:solidFill>
                  <a:srgbClr val="000000"/>
                </a:solidFill>
                <a:latin typeface="Average"/>
                <a:ea typeface="Average"/>
                <a:cs typeface="Average"/>
                <a:sym typeface="Average"/>
              </a:rPr>
              <a:t>This scheduling performed based on resource requirement</a:t>
            </a:r>
            <a:endParaRPr b="0" i="0" sz="2000" u="none" cap="none" strike="noStrike">
              <a:solidFill>
                <a:srgbClr val="000000"/>
              </a:solidFill>
              <a:latin typeface="Average"/>
              <a:ea typeface="Average"/>
              <a:cs typeface="Average"/>
              <a:sym typeface="Average"/>
            </a:endParaRPr>
          </a:p>
          <a:p>
            <a:pPr indent="-355600" lvl="0" marL="457200" marR="0" rtl="0" algn="l">
              <a:lnSpc>
                <a:spcPct val="100000"/>
              </a:lnSpc>
              <a:spcBef>
                <a:spcPts val="0"/>
              </a:spcBef>
              <a:spcAft>
                <a:spcPts val="0"/>
              </a:spcAft>
              <a:buClr>
                <a:srgbClr val="000000"/>
              </a:buClr>
              <a:buSzPts val="2000"/>
              <a:buFont typeface="Average"/>
              <a:buAutoNum type="arabicPeriod"/>
            </a:pPr>
            <a:r>
              <a:rPr b="1" i="0" lang="en" sz="2000" u="none" cap="none" strike="noStrike">
                <a:solidFill>
                  <a:srgbClr val="000000"/>
                </a:solidFill>
                <a:latin typeface="Average"/>
                <a:ea typeface="Average"/>
                <a:cs typeface="Average"/>
                <a:sym typeface="Average"/>
              </a:rPr>
              <a:t>Pluggable Policy:</a:t>
            </a:r>
            <a:r>
              <a:rPr b="0" i="0" lang="en" sz="2000" u="none" cap="none" strike="noStrike">
                <a:solidFill>
                  <a:srgbClr val="000000"/>
                </a:solidFill>
                <a:latin typeface="Average"/>
                <a:ea typeface="Average"/>
                <a:cs typeface="Average"/>
                <a:sym typeface="Average"/>
              </a:rPr>
              <a:t> Responsible for partitioning the cluster resources on various applications.</a:t>
            </a:r>
            <a:endParaRPr b="0" i="0" sz="20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1"/>
                                        </p:tgtEl>
                                        <p:attrNameLst>
                                          <p:attrName>style.visibility</p:attrName>
                                        </p:attrNameLst>
                                      </p:cBhvr>
                                      <p:to>
                                        <p:strVal val="visible"/>
                                      </p:to>
                                    </p:set>
                                    <p:animEffect filter="fade" transition="in">
                                      <p:cBhvr>
                                        <p:cTn dur="1000"/>
                                        <p:tgtEl>
                                          <p:spTgt spid="28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6" name="Shape 216"/>
        <p:cNvGrpSpPr/>
        <p:nvPr/>
      </p:nvGrpSpPr>
      <p:grpSpPr>
        <a:xfrm>
          <a:off x="0" y="0"/>
          <a:ext cx="0" cy="0"/>
          <a:chOff x="0" y="0"/>
          <a:chExt cx="0" cy="0"/>
        </a:xfrm>
      </p:grpSpPr>
      <p:sp>
        <p:nvSpPr>
          <p:cNvPr id="217" name="Google Shape;217;p16"/>
          <p:cNvSpPr txBox="1"/>
          <p:nvPr>
            <p:ph type="title"/>
          </p:nvPr>
        </p:nvSpPr>
        <p:spPr>
          <a:xfrm>
            <a:off x="129175" y="2459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3100" u="sng">
                <a:solidFill>
                  <a:srgbClr val="E09214"/>
                </a:solidFill>
                <a:latin typeface="Merriweather"/>
                <a:ea typeface="Merriweather"/>
                <a:cs typeface="Merriweather"/>
                <a:sym typeface="Merriweather"/>
              </a:rPr>
              <a:t>Stages  Big Data Analytics</a:t>
            </a:r>
            <a:endParaRPr b="1" sz="3100" u="sng">
              <a:solidFill>
                <a:srgbClr val="E09214"/>
              </a:solidFill>
              <a:latin typeface="Merriweather"/>
              <a:ea typeface="Merriweather"/>
              <a:cs typeface="Merriweather"/>
              <a:sym typeface="Merriweather"/>
            </a:endParaRPr>
          </a:p>
        </p:txBody>
      </p:sp>
      <p:pic>
        <p:nvPicPr>
          <p:cNvPr id="218" name="Google Shape;218;p16"/>
          <p:cNvPicPr preferRelativeResize="0"/>
          <p:nvPr/>
        </p:nvPicPr>
        <p:blipFill rotWithShape="1">
          <a:blip r:embed="rId3">
            <a:alphaModFix/>
          </a:blip>
          <a:srcRect b="0" l="0" r="0" t="0"/>
          <a:stretch/>
        </p:blipFill>
        <p:spPr>
          <a:xfrm>
            <a:off x="1135178" y="1174950"/>
            <a:ext cx="6379177" cy="30432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17"/>
                                        </p:tgtEl>
                                        <p:attrNameLst>
                                          <p:attrName>style.visibility</p:attrName>
                                        </p:attrNameLst>
                                      </p:cBhvr>
                                      <p:to>
                                        <p:strVal val="visible"/>
                                      </p:to>
                                    </p:set>
                                    <p:anim calcmode="lin" valueType="num">
                                      <p:cBhvr additive="base">
                                        <p:cTn dur="1000"/>
                                        <p:tgtEl>
                                          <p:spTgt spid="21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25" name="Shape 2825"/>
        <p:cNvGrpSpPr/>
        <p:nvPr/>
      </p:nvGrpSpPr>
      <p:grpSpPr>
        <a:xfrm>
          <a:off x="0" y="0"/>
          <a:ext cx="0" cy="0"/>
          <a:chOff x="0" y="0"/>
          <a:chExt cx="0" cy="0"/>
        </a:xfrm>
      </p:grpSpPr>
      <p:sp>
        <p:nvSpPr>
          <p:cNvPr id="2826" name="Google Shape;2826;p160"/>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u="sng">
                <a:solidFill>
                  <a:srgbClr val="E09214"/>
                </a:solidFill>
                <a:latin typeface="Merriweather"/>
                <a:ea typeface="Merriweather"/>
                <a:cs typeface="Merriweather"/>
                <a:sym typeface="Merriweather"/>
              </a:rPr>
              <a:t>Main Components of YARN</a:t>
            </a:r>
            <a:endParaRPr b="1" u="sng">
              <a:solidFill>
                <a:srgbClr val="E09214"/>
              </a:solidFill>
              <a:latin typeface="Merriweather"/>
              <a:ea typeface="Merriweather"/>
              <a:cs typeface="Merriweather"/>
              <a:sym typeface="Merriweather"/>
            </a:endParaRPr>
          </a:p>
        </p:txBody>
      </p:sp>
      <p:pic>
        <p:nvPicPr>
          <p:cNvPr id="2827" name="Google Shape;2827;p160"/>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2828" name="Google Shape;2828;p160"/>
          <p:cNvSpPr txBox="1"/>
          <p:nvPr/>
        </p:nvSpPr>
        <p:spPr>
          <a:xfrm>
            <a:off x="194450" y="772425"/>
            <a:ext cx="8638200" cy="29553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00000"/>
              </a:lnSpc>
              <a:spcBef>
                <a:spcPts val="0"/>
              </a:spcBef>
              <a:spcAft>
                <a:spcPts val="0"/>
              </a:spcAft>
              <a:buClr>
                <a:srgbClr val="000000"/>
              </a:buClr>
              <a:buSzPts val="2000"/>
              <a:buFont typeface="Average"/>
              <a:buAutoNum type="arabicPeriod"/>
            </a:pPr>
            <a:r>
              <a:rPr b="1" i="0" lang="en" sz="2000" u="none" cap="none" strike="noStrike">
                <a:solidFill>
                  <a:srgbClr val="000000"/>
                </a:solidFill>
                <a:latin typeface="Average"/>
                <a:ea typeface="Average"/>
                <a:cs typeface="Average"/>
                <a:sym typeface="Average"/>
              </a:rPr>
              <a:t>Resource Manager:</a:t>
            </a:r>
            <a:endParaRPr b="1" i="0" sz="20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Average"/>
                <a:ea typeface="Average"/>
                <a:cs typeface="Average"/>
                <a:sym typeface="Average"/>
              </a:rPr>
              <a:t>Application Manager :</a:t>
            </a:r>
            <a:endParaRPr b="1" i="0" sz="2000" u="none" cap="none" strike="noStrike">
              <a:solidFill>
                <a:srgbClr val="000000"/>
              </a:solidFill>
              <a:latin typeface="Average"/>
              <a:ea typeface="Average"/>
              <a:cs typeface="Average"/>
              <a:sym typeface="Average"/>
            </a:endParaRPr>
          </a:p>
          <a:p>
            <a:pPr indent="-355600" lvl="0" marL="457200" marR="0" rtl="0" algn="l">
              <a:lnSpc>
                <a:spcPct val="100000"/>
              </a:lnSpc>
              <a:spcBef>
                <a:spcPts val="0"/>
              </a:spcBef>
              <a:spcAft>
                <a:spcPts val="0"/>
              </a:spcAft>
              <a:buClr>
                <a:srgbClr val="000000"/>
              </a:buClr>
              <a:buSzPts val="2000"/>
              <a:buFont typeface="Average"/>
              <a:buAutoNum type="arabicPeriod"/>
            </a:pPr>
            <a:r>
              <a:rPr b="0" i="0" lang="en" sz="2000" u="none" cap="none" strike="noStrike">
                <a:solidFill>
                  <a:srgbClr val="000000"/>
                </a:solidFill>
                <a:latin typeface="Average"/>
                <a:ea typeface="Average"/>
                <a:cs typeface="Average"/>
                <a:sym typeface="Average"/>
              </a:rPr>
              <a:t>Responsible for accepting job submission. </a:t>
            </a:r>
            <a:endParaRPr b="0" i="0" sz="2000" u="none" cap="none" strike="noStrike">
              <a:solidFill>
                <a:srgbClr val="000000"/>
              </a:solidFill>
              <a:latin typeface="Average"/>
              <a:ea typeface="Average"/>
              <a:cs typeface="Average"/>
              <a:sym typeface="Average"/>
            </a:endParaRPr>
          </a:p>
          <a:p>
            <a:pPr indent="-355600" lvl="0" marL="457200" marR="0" rtl="0" algn="l">
              <a:lnSpc>
                <a:spcPct val="100000"/>
              </a:lnSpc>
              <a:spcBef>
                <a:spcPts val="0"/>
              </a:spcBef>
              <a:spcAft>
                <a:spcPts val="0"/>
              </a:spcAft>
              <a:buClr>
                <a:srgbClr val="000000"/>
              </a:buClr>
              <a:buSzPts val="2000"/>
              <a:buFont typeface="Average"/>
              <a:buAutoNum type="arabicPeriod"/>
            </a:pPr>
            <a:r>
              <a:rPr b="0" i="0" lang="en" sz="2000" u="none" cap="none" strike="noStrike">
                <a:solidFill>
                  <a:srgbClr val="000000"/>
                </a:solidFill>
                <a:latin typeface="Average"/>
                <a:ea typeface="Average"/>
                <a:cs typeface="Average"/>
                <a:sym typeface="Average"/>
              </a:rPr>
              <a:t>Take first container from resource manager for executing applications.</a:t>
            </a:r>
            <a:endParaRPr b="0" i="0" sz="2000" u="none" cap="none" strike="noStrike">
              <a:solidFill>
                <a:srgbClr val="000000"/>
              </a:solidFill>
              <a:latin typeface="Average"/>
              <a:ea typeface="Average"/>
              <a:cs typeface="Average"/>
              <a:sym typeface="Average"/>
            </a:endParaRPr>
          </a:p>
          <a:p>
            <a:pPr indent="-355600" lvl="0" marL="457200" marR="0" rtl="0" algn="l">
              <a:lnSpc>
                <a:spcPct val="100000"/>
              </a:lnSpc>
              <a:spcBef>
                <a:spcPts val="0"/>
              </a:spcBef>
              <a:spcAft>
                <a:spcPts val="0"/>
              </a:spcAft>
              <a:buClr>
                <a:srgbClr val="000000"/>
              </a:buClr>
              <a:buSzPts val="2000"/>
              <a:buFont typeface="Average"/>
              <a:buAutoNum type="arabicPeriod"/>
            </a:pPr>
            <a:r>
              <a:rPr b="0" i="0" lang="en" sz="2000" u="none" cap="none" strike="noStrike">
                <a:solidFill>
                  <a:srgbClr val="000000"/>
                </a:solidFill>
                <a:latin typeface="Average"/>
                <a:ea typeface="Average"/>
                <a:cs typeface="Average"/>
                <a:sym typeface="Average"/>
              </a:rPr>
              <a:t>Manage running application master in a cluster &amp; provide service for restarting application master container on failure.</a:t>
            </a:r>
            <a:endParaRPr b="0" i="0" sz="2000" u="none" cap="none" strike="noStrike">
              <a:solidFill>
                <a:srgbClr val="000000"/>
              </a:solidFill>
              <a:latin typeface="Average"/>
              <a:ea typeface="Average"/>
              <a:cs typeface="Average"/>
              <a:sym typeface="Average"/>
            </a:endParaRPr>
          </a:p>
          <a:p>
            <a:pPr indent="-355600" lvl="0" marL="457200" marR="0" rtl="0" algn="l">
              <a:lnSpc>
                <a:spcPct val="100000"/>
              </a:lnSpc>
              <a:spcBef>
                <a:spcPts val="0"/>
              </a:spcBef>
              <a:spcAft>
                <a:spcPts val="0"/>
              </a:spcAft>
              <a:buClr>
                <a:srgbClr val="000000"/>
              </a:buClr>
              <a:buSzPts val="2000"/>
              <a:buFont typeface="Average"/>
              <a:buAutoNum type="arabicPeriod"/>
            </a:pPr>
            <a:r>
              <a:rPr b="0" i="0" lang="en" sz="2000" u="none" cap="none" strike="noStrike">
                <a:solidFill>
                  <a:srgbClr val="000000"/>
                </a:solidFill>
                <a:latin typeface="Average"/>
                <a:ea typeface="Average"/>
                <a:cs typeface="Average"/>
                <a:sym typeface="Average"/>
              </a:rPr>
              <a:t>Resource manager optimize cluster utilization like keeping all resources in use.</a:t>
            </a:r>
            <a:endParaRPr b="0" i="0" sz="20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8"/>
                                        </p:tgtEl>
                                        <p:attrNameLst>
                                          <p:attrName>style.visibility</p:attrName>
                                        </p:attrNameLst>
                                      </p:cBhvr>
                                      <p:to>
                                        <p:strVal val="visible"/>
                                      </p:to>
                                    </p:set>
                                    <p:animEffect filter="fade" transition="in">
                                      <p:cBhvr>
                                        <p:cTn dur="1000"/>
                                        <p:tgtEl>
                                          <p:spTgt spid="28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32" name="Shape 2832"/>
        <p:cNvGrpSpPr/>
        <p:nvPr/>
      </p:nvGrpSpPr>
      <p:grpSpPr>
        <a:xfrm>
          <a:off x="0" y="0"/>
          <a:ext cx="0" cy="0"/>
          <a:chOff x="0" y="0"/>
          <a:chExt cx="0" cy="0"/>
        </a:xfrm>
      </p:grpSpPr>
      <p:sp>
        <p:nvSpPr>
          <p:cNvPr id="2833" name="Google Shape;2833;p161"/>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u="sng">
                <a:solidFill>
                  <a:srgbClr val="E09214"/>
                </a:solidFill>
                <a:latin typeface="Merriweather"/>
                <a:ea typeface="Merriweather"/>
                <a:cs typeface="Merriweather"/>
                <a:sym typeface="Merriweather"/>
              </a:rPr>
              <a:t>Main Components of YARN</a:t>
            </a:r>
            <a:endParaRPr b="1" u="sng">
              <a:solidFill>
                <a:srgbClr val="E09214"/>
              </a:solidFill>
              <a:latin typeface="Merriweather"/>
              <a:ea typeface="Merriweather"/>
              <a:cs typeface="Merriweather"/>
              <a:sym typeface="Merriweather"/>
            </a:endParaRPr>
          </a:p>
        </p:txBody>
      </p:sp>
      <p:pic>
        <p:nvPicPr>
          <p:cNvPr id="2834" name="Google Shape;2834;p161"/>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2835" name="Google Shape;2835;p161"/>
          <p:cNvSpPr txBox="1"/>
          <p:nvPr/>
        </p:nvSpPr>
        <p:spPr>
          <a:xfrm>
            <a:off x="291650" y="871025"/>
            <a:ext cx="8638200" cy="3879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Average"/>
                <a:ea typeface="Average"/>
                <a:cs typeface="Average"/>
                <a:sym typeface="Average"/>
              </a:rPr>
              <a:t>2.   Node  Manager:</a:t>
            </a:r>
            <a:endParaRPr b="1" i="0" sz="20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Average"/>
              <a:ea typeface="Average"/>
              <a:cs typeface="Average"/>
              <a:sym typeface="Average"/>
            </a:endParaRPr>
          </a:p>
          <a:p>
            <a:pPr indent="-355600" lvl="0" marL="457200" marR="0" rtl="0" algn="l">
              <a:lnSpc>
                <a:spcPct val="100000"/>
              </a:lnSpc>
              <a:spcBef>
                <a:spcPts val="0"/>
              </a:spcBef>
              <a:spcAft>
                <a:spcPts val="0"/>
              </a:spcAft>
              <a:buClr>
                <a:srgbClr val="000000"/>
              </a:buClr>
              <a:buSzPts val="2000"/>
              <a:buFont typeface="Average"/>
              <a:buAutoNum type="arabicPeriod"/>
            </a:pPr>
            <a:r>
              <a:rPr b="0" i="0" lang="en" sz="2000" u="none" cap="none" strike="noStrike">
                <a:solidFill>
                  <a:srgbClr val="000000"/>
                </a:solidFill>
                <a:latin typeface="Average"/>
                <a:ea typeface="Average"/>
                <a:cs typeface="Average"/>
                <a:sym typeface="Average"/>
              </a:rPr>
              <a:t>Takes care of all individual nodes in a cluster and manages user jobs</a:t>
            </a:r>
            <a:endParaRPr b="0" i="0" sz="20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Primary goal to manage application containers assigned by resource manager</a:t>
            </a:r>
            <a:endParaRPr b="0" i="0" sz="2000" u="none" cap="none" strike="noStrike">
              <a:solidFill>
                <a:srgbClr val="000000"/>
              </a:solidFill>
              <a:latin typeface="Average"/>
              <a:ea typeface="Average"/>
              <a:cs typeface="Average"/>
              <a:sym typeface="Average"/>
            </a:endParaRPr>
          </a:p>
          <a:p>
            <a:pPr indent="0" lvl="0" marL="9144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verage"/>
              <a:ea typeface="Average"/>
              <a:cs typeface="Average"/>
              <a:sym typeface="Average"/>
            </a:endParaRPr>
          </a:p>
        </p:txBody>
      </p:sp>
      <p:sp>
        <p:nvSpPr>
          <p:cNvPr id="2836" name="Google Shape;2836;p161"/>
          <p:cNvSpPr/>
          <p:nvPr/>
        </p:nvSpPr>
        <p:spPr>
          <a:xfrm>
            <a:off x="455425" y="2238675"/>
            <a:ext cx="1676700" cy="12348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Resource Manager</a:t>
            </a:r>
            <a:endParaRPr b="0" i="0" sz="1400" u="none" cap="none" strike="noStrike">
              <a:solidFill>
                <a:srgbClr val="000000"/>
              </a:solidFill>
              <a:latin typeface="Arial"/>
              <a:ea typeface="Arial"/>
              <a:cs typeface="Arial"/>
              <a:sym typeface="Arial"/>
            </a:endParaRPr>
          </a:p>
        </p:txBody>
      </p:sp>
      <p:sp>
        <p:nvSpPr>
          <p:cNvPr id="2837" name="Google Shape;2837;p161"/>
          <p:cNvSpPr/>
          <p:nvPr/>
        </p:nvSpPr>
        <p:spPr>
          <a:xfrm>
            <a:off x="3190900" y="2238675"/>
            <a:ext cx="1676700" cy="1234800"/>
          </a:xfrm>
          <a:prstGeom prst="rect">
            <a:avLst/>
          </a:prstGeom>
          <a:solidFill>
            <a:srgbClr val="69E78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Node Manager</a:t>
            </a:r>
            <a:endParaRPr b="0" i="0" sz="1400" u="none" cap="none" strike="noStrike">
              <a:solidFill>
                <a:srgbClr val="000000"/>
              </a:solidFill>
              <a:latin typeface="Arial"/>
              <a:ea typeface="Arial"/>
              <a:cs typeface="Arial"/>
              <a:sym typeface="Arial"/>
            </a:endParaRPr>
          </a:p>
        </p:txBody>
      </p:sp>
      <p:sp>
        <p:nvSpPr>
          <p:cNvPr id="2838" name="Google Shape;2838;p161"/>
          <p:cNvSpPr/>
          <p:nvPr/>
        </p:nvSpPr>
        <p:spPr>
          <a:xfrm>
            <a:off x="6220950" y="1999675"/>
            <a:ext cx="930000" cy="4995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Node</a:t>
            </a:r>
            <a:endParaRPr b="0" i="0" sz="1400" u="none" cap="none" strike="noStrike">
              <a:solidFill>
                <a:srgbClr val="000000"/>
              </a:solidFill>
              <a:latin typeface="Arial"/>
              <a:ea typeface="Arial"/>
              <a:cs typeface="Arial"/>
              <a:sym typeface="Arial"/>
            </a:endParaRPr>
          </a:p>
        </p:txBody>
      </p:sp>
      <p:sp>
        <p:nvSpPr>
          <p:cNvPr id="2839" name="Google Shape;2839;p161"/>
          <p:cNvSpPr/>
          <p:nvPr/>
        </p:nvSpPr>
        <p:spPr>
          <a:xfrm>
            <a:off x="6220950" y="2682525"/>
            <a:ext cx="930000" cy="4995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Node</a:t>
            </a:r>
            <a:endParaRPr b="0" i="0" sz="1400" u="none" cap="none" strike="noStrike">
              <a:solidFill>
                <a:srgbClr val="000000"/>
              </a:solidFill>
              <a:latin typeface="Arial"/>
              <a:ea typeface="Arial"/>
              <a:cs typeface="Arial"/>
              <a:sym typeface="Arial"/>
            </a:endParaRPr>
          </a:p>
        </p:txBody>
      </p:sp>
      <p:sp>
        <p:nvSpPr>
          <p:cNvPr id="2840" name="Google Shape;2840;p161"/>
          <p:cNvSpPr/>
          <p:nvPr/>
        </p:nvSpPr>
        <p:spPr>
          <a:xfrm>
            <a:off x="6220950" y="3403400"/>
            <a:ext cx="930000" cy="4995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Node</a:t>
            </a:r>
            <a:endParaRPr b="0" i="0" sz="1400" u="none" cap="none" strike="noStrike">
              <a:solidFill>
                <a:srgbClr val="000000"/>
              </a:solidFill>
              <a:latin typeface="Arial"/>
              <a:ea typeface="Arial"/>
              <a:cs typeface="Arial"/>
              <a:sym typeface="Arial"/>
            </a:endParaRPr>
          </a:p>
        </p:txBody>
      </p:sp>
      <p:cxnSp>
        <p:nvCxnSpPr>
          <p:cNvPr id="2841" name="Google Shape;2841;p161"/>
          <p:cNvCxnSpPr/>
          <p:nvPr/>
        </p:nvCxnSpPr>
        <p:spPr>
          <a:xfrm>
            <a:off x="2154825" y="2544550"/>
            <a:ext cx="1065000" cy="0"/>
          </a:xfrm>
          <a:prstGeom prst="straightConnector1">
            <a:avLst/>
          </a:prstGeom>
          <a:noFill/>
          <a:ln cap="flat" cmpd="sng" w="19050">
            <a:solidFill>
              <a:srgbClr val="000000"/>
            </a:solidFill>
            <a:prstDash val="solid"/>
            <a:round/>
            <a:headEnd len="sm" w="sm" type="none"/>
            <a:tailEnd len="med" w="med" type="stealth"/>
          </a:ln>
        </p:spPr>
      </p:cxnSp>
      <p:cxnSp>
        <p:nvCxnSpPr>
          <p:cNvPr id="2842" name="Google Shape;2842;p161"/>
          <p:cNvCxnSpPr/>
          <p:nvPr/>
        </p:nvCxnSpPr>
        <p:spPr>
          <a:xfrm>
            <a:off x="2132125" y="2932275"/>
            <a:ext cx="1065000" cy="0"/>
          </a:xfrm>
          <a:prstGeom prst="straightConnector1">
            <a:avLst/>
          </a:prstGeom>
          <a:noFill/>
          <a:ln cap="flat" cmpd="sng" w="19050">
            <a:solidFill>
              <a:srgbClr val="000000"/>
            </a:solidFill>
            <a:prstDash val="solid"/>
            <a:round/>
            <a:headEnd len="med" w="med" type="stealth"/>
            <a:tailEnd len="sm" w="sm" type="none"/>
          </a:ln>
        </p:spPr>
      </p:cxnSp>
      <p:cxnSp>
        <p:nvCxnSpPr>
          <p:cNvPr id="2843" name="Google Shape;2843;p161"/>
          <p:cNvCxnSpPr>
            <a:endCxn id="2838" idx="1"/>
          </p:cNvCxnSpPr>
          <p:nvPr/>
        </p:nvCxnSpPr>
        <p:spPr>
          <a:xfrm flipH="1" rot="10800000">
            <a:off x="4862550" y="2249425"/>
            <a:ext cx="1358400" cy="306600"/>
          </a:xfrm>
          <a:prstGeom prst="straightConnector1">
            <a:avLst/>
          </a:prstGeom>
          <a:noFill/>
          <a:ln cap="flat" cmpd="sng" w="19050">
            <a:solidFill>
              <a:srgbClr val="000000"/>
            </a:solidFill>
            <a:prstDash val="solid"/>
            <a:round/>
            <a:headEnd len="sm" w="sm" type="none"/>
            <a:tailEnd len="med" w="med" type="stealth"/>
          </a:ln>
        </p:spPr>
      </p:cxnSp>
      <p:cxnSp>
        <p:nvCxnSpPr>
          <p:cNvPr id="2844" name="Google Shape;2844;p161"/>
          <p:cNvCxnSpPr>
            <a:stCxn id="2837" idx="3"/>
            <a:endCxn id="2839" idx="1"/>
          </p:cNvCxnSpPr>
          <p:nvPr/>
        </p:nvCxnSpPr>
        <p:spPr>
          <a:xfrm>
            <a:off x="4867600" y="2856075"/>
            <a:ext cx="1353300" cy="76200"/>
          </a:xfrm>
          <a:prstGeom prst="straightConnector1">
            <a:avLst/>
          </a:prstGeom>
          <a:noFill/>
          <a:ln cap="flat" cmpd="sng" w="19050">
            <a:solidFill>
              <a:srgbClr val="000000"/>
            </a:solidFill>
            <a:prstDash val="solid"/>
            <a:round/>
            <a:headEnd len="sm" w="sm" type="none"/>
            <a:tailEnd len="med" w="med" type="stealth"/>
          </a:ln>
        </p:spPr>
      </p:cxnSp>
      <p:cxnSp>
        <p:nvCxnSpPr>
          <p:cNvPr id="2845" name="Google Shape;2845;p161"/>
          <p:cNvCxnSpPr>
            <a:endCxn id="2840" idx="1"/>
          </p:cNvCxnSpPr>
          <p:nvPr/>
        </p:nvCxnSpPr>
        <p:spPr>
          <a:xfrm>
            <a:off x="4885050" y="3133550"/>
            <a:ext cx="1335900" cy="519600"/>
          </a:xfrm>
          <a:prstGeom prst="straightConnector1">
            <a:avLst/>
          </a:prstGeom>
          <a:noFill/>
          <a:ln cap="flat" cmpd="sng" w="19050">
            <a:solidFill>
              <a:srgbClr val="000000"/>
            </a:solidFill>
            <a:prstDash val="solid"/>
            <a:round/>
            <a:headEnd len="sm" w="sm" type="none"/>
            <a:tailEnd len="med" w="med" type="stealth"/>
          </a:ln>
        </p:spPr>
      </p:cxnSp>
      <p:sp>
        <p:nvSpPr>
          <p:cNvPr id="2846" name="Google Shape;2846;p161"/>
          <p:cNvSpPr txBox="1"/>
          <p:nvPr/>
        </p:nvSpPr>
        <p:spPr>
          <a:xfrm>
            <a:off x="2154825" y="2017825"/>
            <a:ext cx="1065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Assign Containers</a:t>
            </a:r>
            <a:endParaRPr b="0" i="0" sz="1400" u="none" cap="none" strike="noStrike">
              <a:solidFill>
                <a:srgbClr val="000000"/>
              </a:solidFill>
              <a:latin typeface="Average"/>
              <a:ea typeface="Average"/>
              <a:cs typeface="Average"/>
              <a:sym typeface="Average"/>
            </a:endParaRPr>
          </a:p>
        </p:txBody>
      </p:sp>
      <p:sp>
        <p:nvSpPr>
          <p:cNvPr id="2847" name="Google Shape;2847;p161"/>
          <p:cNvSpPr txBox="1"/>
          <p:nvPr/>
        </p:nvSpPr>
        <p:spPr>
          <a:xfrm>
            <a:off x="2132125" y="2885150"/>
            <a:ext cx="1065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Report of nodes</a:t>
            </a:r>
            <a:endParaRPr b="0" i="0" sz="14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5"/>
                                        </p:tgtEl>
                                        <p:attrNameLst>
                                          <p:attrName>style.visibility</p:attrName>
                                        </p:attrNameLst>
                                      </p:cBhvr>
                                      <p:to>
                                        <p:strVal val="visible"/>
                                      </p:to>
                                    </p:set>
                                    <p:animEffect filter="fade" transition="in">
                                      <p:cBhvr>
                                        <p:cTn dur="1000"/>
                                        <p:tgtEl>
                                          <p:spTgt spid="283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836"/>
                                        </p:tgtEl>
                                        <p:attrNameLst>
                                          <p:attrName>style.visibility</p:attrName>
                                        </p:attrNameLst>
                                      </p:cBhvr>
                                      <p:to>
                                        <p:strVal val="visible"/>
                                      </p:to>
                                    </p:set>
                                    <p:animEffect filter="fade" transition="in">
                                      <p:cBhvr>
                                        <p:cTn dur="1000"/>
                                        <p:tgtEl>
                                          <p:spTgt spid="2836"/>
                                        </p:tgtEl>
                                      </p:cBhvr>
                                    </p:animEffect>
                                  </p:childTnLst>
                                </p:cTn>
                              </p:par>
                              <p:par>
                                <p:cTn fill="hold" nodeType="withEffect" presetClass="entr" presetID="10" presetSubtype="0">
                                  <p:stCondLst>
                                    <p:cond delay="0"/>
                                  </p:stCondLst>
                                  <p:childTnLst>
                                    <p:set>
                                      <p:cBhvr>
                                        <p:cTn dur="1" fill="hold">
                                          <p:stCondLst>
                                            <p:cond delay="0"/>
                                          </p:stCondLst>
                                        </p:cTn>
                                        <p:tgtEl>
                                          <p:spTgt spid="2837"/>
                                        </p:tgtEl>
                                        <p:attrNameLst>
                                          <p:attrName>style.visibility</p:attrName>
                                        </p:attrNameLst>
                                      </p:cBhvr>
                                      <p:to>
                                        <p:strVal val="visible"/>
                                      </p:to>
                                    </p:set>
                                    <p:animEffect filter="fade" transition="in">
                                      <p:cBhvr>
                                        <p:cTn dur="1000"/>
                                        <p:tgtEl>
                                          <p:spTgt spid="2837"/>
                                        </p:tgtEl>
                                      </p:cBhvr>
                                    </p:animEffect>
                                  </p:childTnLst>
                                </p:cTn>
                              </p:par>
                              <p:par>
                                <p:cTn fill="hold" nodeType="withEffect" presetClass="entr" presetID="10" presetSubtype="0">
                                  <p:stCondLst>
                                    <p:cond delay="0"/>
                                  </p:stCondLst>
                                  <p:childTnLst>
                                    <p:set>
                                      <p:cBhvr>
                                        <p:cTn dur="1" fill="hold">
                                          <p:stCondLst>
                                            <p:cond delay="0"/>
                                          </p:stCondLst>
                                        </p:cTn>
                                        <p:tgtEl>
                                          <p:spTgt spid="2838"/>
                                        </p:tgtEl>
                                        <p:attrNameLst>
                                          <p:attrName>style.visibility</p:attrName>
                                        </p:attrNameLst>
                                      </p:cBhvr>
                                      <p:to>
                                        <p:strVal val="visible"/>
                                      </p:to>
                                    </p:set>
                                    <p:animEffect filter="fade" transition="in">
                                      <p:cBhvr>
                                        <p:cTn dur="1000"/>
                                        <p:tgtEl>
                                          <p:spTgt spid="2838"/>
                                        </p:tgtEl>
                                      </p:cBhvr>
                                    </p:animEffect>
                                  </p:childTnLst>
                                </p:cTn>
                              </p:par>
                              <p:par>
                                <p:cTn fill="hold" nodeType="withEffect" presetClass="entr" presetID="10" presetSubtype="0">
                                  <p:stCondLst>
                                    <p:cond delay="0"/>
                                  </p:stCondLst>
                                  <p:childTnLst>
                                    <p:set>
                                      <p:cBhvr>
                                        <p:cTn dur="1" fill="hold">
                                          <p:stCondLst>
                                            <p:cond delay="0"/>
                                          </p:stCondLst>
                                        </p:cTn>
                                        <p:tgtEl>
                                          <p:spTgt spid="2839"/>
                                        </p:tgtEl>
                                        <p:attrNameLst>
                                          <p:attrName>style.visibility</p:attrName>
                                        </p:attrNameLst>
                                      </p:cBhvr>
                                      <p:to>
                                        <p:strVal val="visible"/>
                                      </p:to>
                                    </p:set>
                                    <p:animEffect filter="fade" transition="in">
                                      <p:cBhvr>
                                        <p:cTn dur="1000"/>
                                        <p:tgtEl>
                                          <p:spTgt spid="2839"/>
                                        </p:tgtEl>
                                      </p:cBhvr>
                                    </p:animEffect>
                                  </p:childTnLst>
                                </p:cTn>
                              </p:par>
                              <p:par>
                                <p:cTn fill="hold" nodeType="withEffect" presetClass="entr" presetID="10" presetSubtype="0">
                                  <p:stCondLst>
                                    <p:cond delay="0"/>
                                  </p:stCondLst>
                                  <p:childTnLst>
                                    <p:set>
                                      <p:cBhvr>
                                        <p:cTn dur="1" fill="hold">
                                          <p:stCondLst>
                                            <p:cond delay="0"/>
                                          </p:stCondLst>
                                        </p:cTn>
                                        <p:tgtEl>
                                          <p:spTgt spid="2840"/>
                                        </p:tgtEl>
                                        <p:attrNameLst>
                                          <p:attrName>style.visibility</p:attrName>
                                        </p:attrNameLst>
                                      </p:cBhvr>
                                      <p:to>
                                        <p:strVal val="visible"/>
                                      </p:to>
                                    </p:set>
                                    <p:animEffect filter="fade" transition="in">
                                      <p:cBhvr>
                                        <p:cTn dur="1000"/>
                                        <p:tgtEl>
                                          <p:spTgt spid="2840"/>
                                        </p:tgtEl>
                                      </p:cBhvr>
                                    </p:animEffect>
                                  </p:childTnLst>
                                </p:cTn>
                              </p:par>
                              <p:par>
                                <p:cTn fill="hold" nodeType="withEffect" presetClass="entr" presetID="10" presetSubtype="0">
                                  <p:stCondLst>
                                    <p:cond delay="0"/>
                                  </p:stCondLst>
                                  <p:childTnLst>
                                    <p:set>
                                      <p:cBhvr>
                                        <p:cTn dur="1" fill="hold">
                                          <p:stCondLst>
                                            <p:cond delay="0"/>
                                          </p:stCondLst>
                                        </p:cTn>
                                        <p:tgtEl>
                                          <p:spTgt spid="2841"/>
                                        </p:tgtEl>
                                        <p:attrNameLst>
                                          <p:attrName>style.visibility</p:attrName>
                                        </p:attrNameLst>
                                      </p:cBhvr>
                                      <p:to>
                                        <p:strVal val="visible"/>
                                      </p:to>
                                    </p:set>
                                    <p:animEffect filter="fade" transition="in">
                                      <p:cBhvr>
                                        <p:cTn dur="1000"/>
                                        <p:tgtEl>
                                          <p:spTgt spid="2841"/>
                                        </p:tgtEl>
                                      </p:cBhvr>
                                    </p:animEffect>
                                  </p:childTnLst>
                                </p:cTn>
                              </p:par>
                              <p:par>
                                <p:cTn fill="hold" nodeType="withEffect" presetClass="entr" presetID="10" presetSubtype="0">
                                  <p:stCondLst>
                                    <p:cond delay="0"/>
                                  </p:stCondLst>
                                  <p:childTnLst>
                                    <p:set>
                                      <p:cBhvr>
                                        <p:cTn dur="1" fill="hold">
                                          <p:stCondLst>
                                            <p:cond delay="0"/>
                                          </p:stCondLst>
                                        </p:cTn>
                                        <p:tgtEl>
                                          <p:spTgt spid="2842"/>
                                        </p:tgtEl>
                                        <p:attrNameLst>
                                          <p:attrName>style.visibility</p:attrName>
                                        </p:attrNameLst>
                                      </p:cBhvr>
                                      <p:to>
                                        <p:strVal val="visible"/>
                                      </p:to>
                                    </p:set>
                                    <p:animEffect filter="fade" transition="in">
                                      <p:cBhvr>
                                        <p:cTn dur="1000"/>
                                        <p:tgtEl>
                                          <p:spTgt spid="2842"/>
                                        </p:tgtEl>
                                      </p:cBhvr>
                                    </p:animEffect>
                                  </p:childTnLst>
                                </p:cTn>
                              </p:par>
                              <p:par>
                                <p:cTn fill="hold" nodeType="withEffect" presetClass="entr" presetID="10" presetSubtype="0">
                                  <p:stCondLst>
                                    <p:cond delay="0"/>
                                  </p:stCondLst>
                                  <p:childTnLst>
                                    <p:set>
                                      <p:cBhvr>
                                        <p:cTn dur="1" fill="hold">
                                          <p:stCondLst>
                                            <p:cond delay="0"/>
                                          </p:stCondLst>
                                        </p:cTn>
                                        <p:tgtEl>
                                          <p:spTgt spid="2843"/>
                                        </p:tgtEl>
                                        <p:attrNameLst>
                                          <p:attrName>style.visibility</p:attrName>
                                        </p:attrNameLst>
                                      </p:cBhvr>
                                      <p:to>
                                        <p:strVal val="visible"/>
                                      </p:to>
                                    </p:set>
                                    <p:animEffect filter="fade" transition="in">
                                      <p:cBhvr>
                                        <p:cTn dur="1000"/>
                                        <p:tgtEl>
                                          <p:spTgt spid="2843"/>
                                        </p:tgtEl>
                                      </p:cBhvr>
                                    </p:animEffect>
                                  </p:childTnLst>
                                </p:cTn>
                              </p:par>
                              <p:par>
                                <p:cTn fill="hold" nodeType="withEffect" presetClass="entr" presetID="10" presetSubtype="0">
                                  <p:stCondLst>
                                    <p:cond delay="0"/>
                                  </p:stCondLst>
                                  <p:childTnLst>
                                    <p:set>
                                      <p:cBhvr>
                                        <p:cTn dur="1" fill="hold">
                                          <p:stCondLst>
                                            <p:cond delay="0"/>
                                          </p:stCondLst>
                                        </p:cTn>
                                        <p:tgtEl>
                                          <p:spTgt spid="2844"/>
                                        </p:tgtEl>
                                        <p:attrNameLst>
                                          <p:attrName>style.visibility</p:attrName>
                                        </p:attrNameLst>
                                      </p:cBhvr>
                                      <p:to>
                                        <p:strVal val="visible"/>
                                      </p:to>
                                    </p:set>
                                    <p:animEffect filter="fade" transition="in">
                                      <p:cBhvr>
                                        <p:cTn dur="1000"/>
                                        <p:tgtEl>
                                          <p:spTgt spid="2844"/>
                                        </p:tgtEl>
                                      </p:cBhvr>
                                    </p:animEffect>
                                  </p:childTnLst>
                                </p:cTn>
                              </p:par>
                              <p:par>
                                <p:cTn fill="hold" nodeType="withEffect" presetClass="entr" presetID="10" presetSubtype="0">
                                  <p:stCondLst>
                                    <p:cond delay="0"/>
                                  </p:stCondLst>
                                  <p:childTnLst>
                                    <p:set>
                                      <p:cBhvr>
                                        <p:cTn dur="1" fill="hold">
                                          <p:stCondLst>
                                            <p:cond delay="0"/>
                                          </p:stCondLst>
                                        </p:cTn>
                                        <p:tgtEl>
                                          <p:spTgt spid="2845"/>
                                        </p:tgtEl>
                                        <p:attrNameLst>
                                          <p:attrName>style.visibility</p:attrName>
                                        </p:attrNameLst>
                                      </p:cBhvr>
                                      <p:to>
                                        <p:strVal val="visible"/>
                                      </p:to>
                                    </p:set>
                                    <p:animEffect filter="fade" transition="in">
                                      <p:cBhvr>
                                        <p:cTn dur="1000"/>
                                        <p:tgtEl>
                                          <p:spTgt spid="2845"/>
                                        </p:tgtEl>
                                      </p:cBhvr>
                                    </p:animEffect>
                                  </p:childTnLst>
                                </p:cTn>
                              </p:par>
                              <p:par>
                                <p:cTn fill="hold" nodeType="withEffect" presetClass="entr" presetID="10" presetSubtype="0">
                                  <p:stCondLst>
                                    <p:cond delay="0"/>
                                  </p:stCondLst>
                                  <p:childTnLst>
                                    <p:set>
                                      <p:cBhvr>
                                        <p:cTn dur="1" fill="hold">
                                          <p:stCondLst>
                                            <p:cond delay="0"/>
                                          </p:stCondLst>
                                        </p:cTn>
                                        <p:tgtEl>
                                          <p:spTgt spid="2846"/>
                                        </p:tgtEl>
                                        <p:attrNameLst>
                                          <p:attrName>style.visibility</p:attrName>
                                        </p:attrNameLst>
                                      </p:cBhvr>
                                      <p:to>
                                        <p:strVal val="visible"/>
                                      </p:to>
                                    </p:set>
                                    <p:animEffect filter="fade" transition="in">
                                      <p:cBhvr>
                                        <p:cTn dur="1000"/>
                                        <p:tgtEl>
                                          <p:spTgt spid="2846"/>
                                        </p:tgtEl>
                                      </p:cBhvr>
                                    </p:animEffect>
                                  </p:childTnLst>
                                </p:cTn>
                              </p:par>
                              <p:par>
                                <p:cTn fill="hold" nodeType="withEffect" presetClass="entr" presetID="10" presetSubtype="0">
                                  <p:stCondLst>
                                    <p:cond delay="0"/>
                                  </p:stCondLst>
                                  <p:childTnLst>
                                    <p:set>
                                      <p:cBhvr>
                                        <p:cTn dur="1" fill="hold">
                                          <p:stCondLst>
                                            <p:cond delay="0"/>
                                          </p:stCondLst>
                                        </p:cTn>
                                        <p:tgtEl>
                                          <p:spTgt spid="2847"/>
                                        </p:tgtEl>
                                        <p:attrNameLst>
                                          <p:attrName>style.visibility</p:attrName>
                                        </p:attrNameLst>
                                      </p:cBhvr>
                                      <p:to>
                                        <p:strVal val="visible"/>
                                      </p:to>
                                    </p:set>
                                    <p:animEffect filter="fade" transition="in">
                                      <p:cBhvr>
                                        <p:cTn dur="1000"/>
                                        <p:tgtEl>
                                          <p:spTgt spid="28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51" name="Shape 2851"/>
        <p:cNvGrpSpPr/>
        <p:nvPr/>
      </p:nvGrpSpPr>
      <p:grpSpPr>
        <a:xfrm>
          <a:off x="0" y="0"/>
          <a:ext cx="0" cy="0"/>
          <a:chOff x="0" y="0"/>
          <a:chExt cx="0" cy="0"/>
        </a:xfrm>
      </p:grpSpPr>
      <p:sp>
        <p:nvSpPr>
          <p:cNvPr id="2852" name="Google Shape;2852;p162"/>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u="sng">
                <a:solidFill>
                  <a:srgbClr val="E09214"/>
                </a:solidFill>
                <a:latin typeface="Merriweather"/>
                <a:ea typeface="Merriweather"/>
                <a:cs typeface="Merriweather"/>
                <a:sym typeface="Merriweather"/>
              </a:rPr>
              <a:t>Main Components of YARN</a:t>
            </a:r>
            <a:endParaRPr b="1" u="sng">
              <a:solidFill>
                <a:srgbClr val="E09214"/>
              </a:solidFill>
              <a:latin typeface="Merriweather"/>
              <a:ea typeface="Merriweather"/>
              <a:cs typeface="Merriweather"/>
              <a:sym typeface="Merriweather"/>
            </a:endParaRPr>
          </a:p>
        </p:txBody>
      </p:sp>
      <p:pic>
        <p:nvPicPr>
          <p:cNvPr id="2853" name="Google Shape;2853;p162"/>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2854" name="Google Shape;2854;p162"/>
          <p:cNvSpPr txBox="1"/>
          <p:nvPr/>
        </p:nvSpPr>
        <p:spPr>
          <a:xfrm>
            <a:off x="171775" y="806725"/>
            <a:ext cx="8638200" cy="2927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Average"/>
                <a:ea typeface="Average"/>
                <a:cs typeface="Average"/>
                <a:sym typeface="Average"/>
              </a:rPr>
              <a:t>2.   Node  Manager:</a:t>
            </a:r>
            <a:endParaRPr b="1" i="0" sz="20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000"/>
              <a:buFont typeface="Arial"/>
              <a:buNone/>
            </a:pPr>
            <a:r>
              <a:t/>
            </a:r>
            <a:endParaRPr b="1" i="0" sz="2000" u="none" cap="none" strike="noStrike">
              <a:solidFill>
                <a:srgbClr val="000000"/>
              </a:solidFill>
              <a:latin typeface="Average"/>
              <a:ea typeface="Average"/>
              <a:cs typeface="Average"/>
              <a:sym typeface="Average"/>
            </a:endParaRPr>
          </a:p>
          <a:p>
            <a:pPr indent="0" lvl="0" marL="0" marR="0" rtl="0" algn="l">
              <a:lnSpc>
                <a:spcPct val="115000"/>
              </a:lnSpc>
              <a:spcBef>
                <a:spcPts val="1200"/>
              </a:spcBef>
              <a:spcAft>
                <a:spcPts val="0"/>
              </a:spcAft>
              <a:buClr>
                <a:srgbClr val="000000"/>
              </a:buClr>
              <a:buSzPts val="1700"/>
              <a:buFont typeface="Arial"/>
              <a:buNone/>
            </a:pPr>
            <a:r>
              <a:rPr b="0" i="0" lang="en" sz="1700" u="none" cap="none" strike="noStrike">
                <a:solidFill>
                  <a:srgbClr val="4A4A4A"/>
                </a:solidFill>
                <a:latin typeface="Average"/>
                <a:ea typeface="Average"/>
                <a:cs typeface="Average"/>
                <a:sym typeface="Average"/>
              </a:rPr>
              <a:t>Application Master requests the assigned container from the Node Manager by sending it a Container Launch Context(CLC) </a:t>
            </a:r>
            <a:endParaRPr b="0" i="0" sz="1700" u="none" cap="none" strike="noStrike">
              <a:solidFill>
                <a:srgbClr val="4A4A4A"/>
              </a:solidFill>
              <a:latin typeface="Average"/>
              <a:ea typeface="Average"/>
              <a:cs typeface="Average"/>
              <a:sym typeface="Average"/>
            </a:endParaRPr>
          </a:p>
          <a:p>
            <a:pPr indent="0" lvl="0" marL="0" marR="0" rtl="0" algn="l">
              <a:lnSpc>
                <a:spcPct val="115000"/>
              </a:lnSpc>
              <a:spcBef>
                <a:spcPts val="1200"/>
              </a:spcBef>
              <a:spcAft>
                <a:spcPts val="0"/>
              </a:spcAft>
              <a:buClr>
                <a:srgbClr val="000000"/>
              </a:buClr>
              <a:buSzPts val="1700"/>
              <a:buFont typeface="Arial"/>
              <a:buNone/>
            </a:pPr>
            <a:r>
              <a:rPr b="0" i="0" lang="en" sz="1700" u="none" cap="none" strike="noStrike">
                <a:solidFill>
                  <a:srgbClr val="4A4A4A"/>
                </a:solidFill>
                <a:latin typeface="Average"/>
                <a:ea typeface="Average"/>
                <a:cs typeface="Average"/>
                <a:sym typeface="Average"/>
              </a:rPr>
              <a:t>Node manager creates requested container process and starts it</a:t>
            </a:r>
            <a:endParaRPr b="0" i="0" sz="1700" u="none" cap="none" strike="noStrike">
              <a:solidFill>
                <a:srgbClr val="4A4A4A"/>
              </a:solidFill>
              <a:latin typeface="Average"/>
              <a:ea typeface="Average"/>
              <a:cs typeface="Average"/>
              <a:sym typeface="Average"/>
            </a:endParaRPr>
          </a:p>
          <a:p>
            <a:pPr indent="0" lvl="0" marL="0" marR="0" rtl="0" algn="l">
              <a:lnSpc>
                <a:spcPct val="115000"/>
              </a:lnSpc>
              <a:spcBef>
                <a:spcPts val="1200"/>
              </a:spcBef>
              <a:spcAft>
                <a:spcPts val="0"/>
              </a:spcAft>
              <a:buClr>
                <a:srgbClr val="000000"/>
              </a:buClr>
              <a:buSzPts val="1700"/>
              <a:buFont typeface="Arial"/>
              <a:buNone/>
            </a:pPr>
            <a:r>
              <a:rPr b="0" i="0" lang="en" sz="1700" u="none" cap="none" strike="noStrike">
                <a:solidFill>
                  <a:srgbClr val="4A4A4A"/>
                </a:solidFill>
                <a:latin typeface="Average"/>
                <a:ea typeface="Average"/>
                <a:cs typeface="Average"/>
                <a:sym typeface="Average"/>
              </a:rPr>
              <a:t>Perform log management</a:t>
            </a:r>
            <a:endParaRPr b="0" i="0" sz="1700" u="none" cap="none" strike="noStrike">
              <a:solidFill>
                <a:srgbClr val="4A4A4A"/>
              </a:solidFill>
              <a:latin typeface="Average"/>
              <a:ea typeface="Average"/>
              <a:cs typeface="Average"/>
              <a:sym typeface="Average"/>
            </a:endParaRPr>
          </a:p>
          <a:p>
            <a:pPr indent="0" lvl="0" marL="0" marR="0" rtl="0" algn="l">
              <a:lnSpc>
                <a:spcPct val="115000"/>
              </a:lnSpc>
              <a:spcBef>
                <a:spcPts val="1200"/>
              </a:spcBef>
              <a:spcAft>
                <a:spcPts val="1200"/>
              </a:spcAft>
              <a:buClr>
                <a:srgbClr val="000000"/>
              </a:buClr>
              <a:buSzPts val="1700"/>
              <a:buFont typeface="Arial"/>
              <a:buNone/>
            </a:pPr>
            <a:r>
              <a:rPr b="0" i="0" lang="en" sz="1700" u="none" cap="none" strike="noStrike">
                <a:solidFill>
                  <a:srgbClr val="4A4A4A"/>
                </a:solidFill>
                <a:latin typeface="Average"/>
                <a:ea typeface="Average"/>
                <a:cs typeface="Average"/>
                <a:sym typeface="Average"/>
              </a:rPr>
              <a:t>1`t kills container as directed by resource manager</a:t>
            </a:r>
            <a:endParaRPr b="0" i="0" sz="1700" u="none" cap="none" strike="noStrike">
              <a:solidFill>
                <a:srgbClr val="4A4A4A"/>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4"/>
                                        </p:tgtEl>
                                        <p:attrNameLst>
                                          <p:attrName>style.visibility</p:attrName>
                                        </p:attrNameLst>
                                      </p:cBhvr>
                                      <p:to>
                                        <p:strVal val="visible"/>
                                      </p:to>
                                    </p:set>
                                    <p:animEffect filter="fade" transition="in">
                                      <p:cBhvr>
                                        <p:cTn dur="1000"/>
                                        <p:tgtEl>
                                          <p:spTgt spid="28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58" name="Shape 2858"/>
        <p:cNvGrpSpPr/>
        <p:nvPr/>
      </p:nvGrpSpPr>
      <p:grpSpPr>
        <a:xfrm>
          <a:off x="0" y="0"/>
          <a:ext cx="0" cy="0"/>
          <a:chOff x="0" y="0"/>
          <a:chExt cx="0" cy="0"/>
        </a:xfrm>
      </p:grpSpPr>
      <p:sp>
        <p:nvSpPr>
          <p:cNvPr id="2859" name="Google Shape;2859;p163"/>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u="sng">
                <a:solidFill>
                  <a:srgbClr val="E09214"/>
                </a:solidFill>
                <a:latin typeface="Merriweather"/>
                <a:ea typeface="Merriweather"/>
                <a:cs typeface="Merriweather"/>
                <a:sym typeface="Merriweather"/>
              </a:rPr>
              <a:t>Main Components of YARN</a:t>
            </a:r>
            <a:endParaRPr b="1" u="sng">
              <a:solidFill>
                <a:srgbClr val="E09214"/>
              </a:solidFill>
              <a:latin typeface="Merriweather"/>
              <a:ea typeface="Merriweather"/>
              <a:cs typeface="Merriweather"/>
              <a:sym typeface="Merriweather"/>
            </a:endParaRPr>
          </a:p>
        </p:txBody>
      </p:sp>
      <p:pic>
        <p:nvPicPr>
          <p:cNvPr id="2860" name="Google Shape;2860;p163"/>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2861" name="Google Shape;2861;p163"/>
          <p:cNvSpPr txBox="1"/>
          <p:nvPr/>
        </p:nvSpPr>
        <p:spPr>
          <a:xfrm>
            <a:off x="57000" y="654325"/>
            <a:ext cx="9030000" cy="393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Average"/>
                <a:ea typeface="Average"/>
                <a:cs typeface="Average"/>
                <a:sym typeface="Average"/>
              </a:rPr>
              <a:t>3.  Application  Master:</a:t>
            </a:r>
            <a:endParaRPr b="1" i="0" sz="20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Average"/>
              <a:ea typeface="Average"/>
              <a:cs typeface="Average"/>
              <a:sym typeface="Average"/>
            </a:endParaRPr>
          </a:p>
          <a:p>
            <a:pPr indent="-336550" lvl="0" marL="457200" marR="0" rtl="0" algn="l">
              <a:lnSpc>
                <a:spcPct val="115000"/>
              </a:lnSpc>
              <a:spcBef>
                <a:spcPts val="0"/>
              </a:spcBef>
              <a:spcAft>
                <a:spcPts val="0"/>
              </a:spcAft>
              <a:buClr>
                <a:srgbClr val="4A4A4A"/>
              </a:buClr>
              <a:buSzPts val="1700"/>
              <a:buFont typeface="Average"/>
              <a:buAutoNum type="arabicPeriod"/>
            </a:pPr>
            <a:r>
              <a:rPr b="0" i="0" lang="en" sz="1700" u="none" cap="none" strike="noStrike">
                <a:solidFill>
                  <a:srgbClr val="4A4A4A"/>
                </a:solidFill>
                <a:latin typeface="Average"/>
                <a:ea typeface="Average"/>
                <a:cs typeface="Average"/>
                <a:sym typeface="Average"/>
              </a:rPr>
              <a:t>Application Master is a Single Job submitted to framework</a:t>
            </a:r>
            <a:endParaRPr b="0" i="0" sz="1700" u="none" cap="none" strike="noStrike">
              <a:solidFill>
                <a:srgbClr val="4A4A4A"/>
              </a:solidFill>
              <a:latin typeface="Average"/>
              <a:ea typeface="Average"/>
              <a:cs typeface="Average"/>
              <a:sym typeface="Average"/>
            </a:endParaRPr>
          </a:p>
          <a:p>
            <a:pPr indent="-336550" lvl="0" marL="457200" marR="0" rtl="0" algn="l">
              <a:lnSpc>
                <a:spcPct val="115000"/>
              </a:lnSpc>
              <a:spcBef>
                <a:spcPts val="0"/>
              </a:spcBef>
              <a:spcAft>
                <a:spcPts val="0"/>
              </a:spcAft>
              <a:buClr>
                <a:srgbClr val="4A4A4A"/>
              </a:buClr>
              <a:buSzPts val="1700"/>
              <a:buFont typeface="Average"/>
              <a:buAutoNum type="arabicPeriod"/>
            </a:pPr>
            <a:r>
              <a:rPr b="0" i="0" lang="en" sz="1700" u="none" cap="none" strike="noStrike">
                <a:solidFill>
                  <a:srgbClr val="4A4A4A"/>
                </a:solidFill>
                <a:latin typeface="Average"/>
                <a:ea typeface="Average"/>
                <a:cs typeface="Average"/>
                <a:sym typeface="Average"/>
              </a:rPr>
              <a:t>Every Application have a unique application master associated with framework</a:t>
            </a:r>
            <a:endParaRPr b="0" i="0" sz="1700" u="none" cap="none" strike="noStrike">
              <a:solidFill>
                <a:srgbClr val="4A4A4A"/>
              </a:solidFill>
              <a:latin typeface="Average"/>
              <a:ea typeface="Average"/>
              <a:cs typeface="Average"/>
              <a:sym typeface="Average"/>
            </a:endParaRPr>
          </a:p>
          <a:p>
            <a:pPr indent="-336550" lvl="0" marL="457200" marR="0" rtl="0" algn="l">
              <a:lnSpc>
                <a:spcPct val="115000"/>
              </a:lnSpc>
              <a:spcBef>
                <a:spcPts val="0"/>
              </a:spcBef>
              <a:spcAft>
                <a:spcPts val="0"/>
              </a:spcAft>
              <a:buClr>
                <a:srgbClr val="4A4A4A"/>
              </a:buClr>
              <a:buSzPts val="1700"/>
              <a:buFont typeface="Average"/>
              <a:buAutoNum type="arabicPeriod"/>
            </a:pPr>
            <a:r>
              <a:rPr b="0" i="0" lang="en" sz="1700" u="none" cap="none" strike="noStrike">
                <a:solidFill>
                  <a:srgbClr val="4A4A4A"/>
                </a:solidFill>
                <a:latin typeface="Average"/>
                <a:ea typeface="Average"/>
                <a:cs typeface="Average"/>
                <a:sym typeface="Average"/>
              </a:rPr>
              <a:t>Manage faults in applications execution in cluster</a:t>
            </a:r>
            <a:endParaRPr b="0" i="0" sz="1700" u="none" cap="none" strike="noStrike">
              <a:solidFill>
                <a:srgbClr val="4A4A4A"/>
              </a:solidFill>
              <a:latin typeface="Average"/>
              <a:ea typeface="Average"/>
              <a:cs typeface="Average"/>
              <a:sym typeface="Average"/>
            </a:endParaRPr>
          </a:p>
          <a:p>
            <a:pPr indent="0" lvl="0" marL="457200" marR="0" rtl="0" algn="l">
              <a:lnSpc>
                <a:spcPct val="115000"/>
              </a:lnSpc>
              <a:spcBef>
                <a:spcPts val="1200"/>
              </a:spcBef>
              <a:spcAft>
                <a:spcPts val="0"/>
              </a:spcAft>
              <a:buClr>
                <a:srgbClr val="000000"/>
              </a:buClr>
              <a:buSzPts val="1700"/>
              <a:buFont typeface="Arial"/>
              <a:buNone/>
            </a:pPr>
            <a:r>
              <a:rPr b="1" i="0" lang="en" sz="1700" u="none" cap="none" strike="noStrike">
                <a:solidFill>
                  <a:srgbClr val="4A4A4A"/>
                </a:solidFill>
                <a:latin typeface="Average"/>
                <a:ea typeface="Average"/>
                <a:cs typeface="Average"/>
                <a:sym typeface="Average"/>
              </a:rPr>
              <a:t>Main Tasks:</a:t>
            </a:r>
            <a:endParaRPr b="1" i="0" sz="1700" u="none" cap="none" strike="noStrike">
              <a:solidFill>
                <a:srgbClr val="4A4A4A"/>
              </a:solidFill>
              <a:latin typeface="Average"/>
              <a:ea typeface="Average"/>
              <a:cs typeface="Average"/>
              <a:sym typeface="Average"/>
            </a:endParaRPr>
          </a:p>
          <a:p>
            <a:pPr indent="-336550" lvl="0" marL="457200" marR="0" rtl="0" algn="l">
              <a:lnSpc>
                <a:spcPct val="115000"/>
              </a:lnSpc>
              <a:spcBef>
                <a:spcPts val="1200"/>
              </a:spcBef>
              <a:spcAft>
                <a:spcPts val="0"/>
              </a:spcAft>
              <a:buClr>
                <a:srgbClr val="4A4A4A"/>
              </a:buClr>
              <a:buSzPts val="1700"/>
              <a:buFont typeface="Average"/>
              <a:buChar char="●"/>
            </a:pPr>
            <a:r>
              <a:rPr b="0" i="0" lang="en" sz="1700" u="none" cap="none" strike="noStrike">
                <a:solidFill>
                  <a:srgbClr val="4A4A4A"/>
                </a:solidFill>
                <a:latin typeface="Average"/>
                <a:ea typeface="Average"/>
                <a:cs typeface="Average"/>
                <a:sym typeface="Average"/>
              </a:rPr>
              <a:t>Negotiate resources from Resource manager and works with node manager &amp; monitor tasks</a:t>
            </a:r>
            <a:endParaRPr b="0" i="0" sz="1700" u="none" cap="none" strike="noStrike">
              <a:solidFill>
                <a:srgbClr val="4A4A4A"/>
              </a:solidFill>
              <a:latin typeface="Average"/>
              <a:ea typeface="Average"/>
              <a:cs typeface="Average"/>
              <a:sym typeface="Average"/>
            </a:endParaRPr>
          </a:p>
          <a:p>
            <a:pPr indent="-336550" lvl="0" marL="457200" marR="0" rtl="0" algn="l">
              <a:lnSpc>
                <a:spcPct val="115000"/>
              </a:lnSpc>
              <a:spcBef>
                <a:spcPts val="0"/>
              </a:spcBef>
              <a:spcAft>
                <a:spcPts val="0"/>
              </a:spcAft>
              <a:buClr>
                <a:srgbClr val="4A4A4A"/>
              </a:buClr>
              <a:buSzPts val="1700"/>
              <a:buFont typeface="Average"/>
              <a:buChar char="●"/>
            </a:pPr>
            <a:r>
              <a:rPr b="0" i="0" lang="en" sz="1700" u="none" cap="none" strike="noStrike">
                <a:solidFill>
                  <a:srgbClr val="4A4A4A"/>
                </a:solidFill>
                <a:latin typeface="Average"/>
                <a:ea typeface="Average"/>
                <a:cs typeface="Average"/>
                <a:sym typeface="Average"/>
              </a:rPr>
              <a:t>Its should take appropriate containers from Resource Manager</a:t>
            </a:r>
            <a:endParaRPr b="0" i="0" sz="1700" u="none" cap="none" strike="noStrike">
              <a:solidFill>
                <a:srgbClr val="4A4A4A"/>
              </a:solidFill>
              <a:latin typeface="Average"/>
              <a:ea typeface="Average"/>
              <a:cs typeface="Average"/>
              <a:sym typeface="Average"/>
            </a:endParaRPr>
          </a:p>
          <a:p>
            <a:pPr indent="-336550" lvl="0" marL="457200" marR="0" rtl="0" algn="l">
              <a:lnSpc>
                <a:spcPct val="115000"/>
              </a:lnSpc>
              <a:spcBef>
                <a:spcPts val="0"/>
              </a:spcBef>
              <a:spcAft>
                <a:spcPts val="0"/>
              </a:spcAft>
              <a:buClr>
                <a:srgbClr val="4A4A4A"/>
              </a:buClr>
              <a:buSzPts val="1700"/>
              <a:buFont typeface="Average"/>
              <a:buChar char="●"/>
            </a:pPr>
            <a:r>
              <a:rPr b="0" i="0" lang="en" sz="1700" u="none" cap="none" strike="noStrike">
                <a:solidFill>
                  <a:srgbClr val="4A4A4A"/>
                </a:solidFill>
                <a:latin typeface="Average"/>
                <a:ea typeface="Average"/>
                <a:cs typeface="Average"/>
                <a:sym typeface="Average"/>
              </a:rPr>
              <a:t>Track &amp; monitor containers status</a:t>
            </a:r>
            <a:endParaRPr b="0" i="0" sz="1700" u="none" cap="none" strike="noStrike">
              <a:solidFill>
                <a:srgbClr val="4A4A4A"/>
              </a:solidFill>
              <a:latin typeface="Average"/>
              <a:ea typeface="Average"/>
              <a:cs typeface="Average"/>
              <a:sym typeface="Average"/>
            </a:endParaRPr>
          </a:p>
          <a:p>
            <a:pPr indent="-336550" lvl="0" marL="457200" marR="0" rtl="0" algn="l">
              <a:lnSpc>
                <a:spcPct val="115000"/>
              </a:lnSpc>
              <a:spcBef>
                <a:spcPts val="0"/>
              </a:spcBef>
              <a:spcAft>
                <a:spcPts val="0"/>
              </a:spcAft>
              <a:buClr>
                <a:srgbClr val="4A4A4A"/>
              </a:buClr>
              <a:buSzPts val="1700"/>
              <a:buFont typeface="Average"/>
              <a:buChar char="●"/>
            </a:pPr>
            <a:r>
              <a:rPr b="0" i="0" lang="en" sz="1700" u="none" cap="none" strike="noStrike">
                <a:solidFill>
                  <a:srgbClr val="4A4A4A"/>
                </a:solidFill>
                <a:latin typeface="Average"/>
                <a:ea typeface="Average"/>
                <a:cs typeface="Average"/>
                <a:sym typeface="Average"/>
              </a:rPr>
              <a:t>Updates pass to resource manager</a:t>
            </a:r>
            <a:endParaRPr b="0" i="0" sz="1700" u="none" cap="none" strike="noStrike">
              <a:solidFill>
                <a:srgbClr val="4A4A4A"/>
              </a:solidFill>
              <a:latin typeface="Average"/>
              <a:ea typeface="Average"/>
              <a:cs typeface="Average"/>
              <a:sym typeface="Average"/>
            </a:endParaRPr>
          </a:p>
          <a:p>
            <a:pPr indent="0" lvl="0" marL="0" marR="0" rtl="0" algn="l">
              <a:lnSpc>
                <a:spcPct val="115000"/>
              </a:lnSpc>
              <a:spcBef>
                <a:spcPts val="1200"/>
              </a:spcBef>
              <a:spcAft>
                <a:spcPts val="1200"/>
              </a:spcAft>
              <a:buClr>
                <a:srgbClr val="000000"/>
              </a:buClr>
              <a:buSzPts val="1700"/>
              <a:buFont typeface="Arial"/>
              <a:buNone/>
            </a:pPr>
            <a:r>
              <a:t/>
            </a:r>
            <a:endParaRPr b="0" i="0" sz="1700" u="none" cap="none" strike="noStrike">
              <a:solidFill>
                <a:srgbClr val="4A4A4A"/>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1"/>
                                        </p:tgtEl>
                                        <p:attrNameLst>
                                          <p:attrName>style.visibility</p:attrName>
                                        </p:attrNameLst>
                                      </p:cBhvr>
                                      <p:to>
                                        <p:strVal val="visible"/>
                                      </p:to>
                                    </p:set>
                                    <p:animEffect filter="fade" transition="in">
                                      <p:cBhvr>
                                        <p:cTn dur="1000"/>
                                        <p:tgtEl>
                                          <p:spTgt spid="28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65" name="Shape 2865"/>
        <p:cNvGrpSpPr/>
        <p:nvPr/>
      </p:nvGrpSpPr>
      <p:grpSpPr>
        <a:xfrm>
          <a:off x="0" y="0"/>
          <a:ext cx="0" cy="0"/>
          <a:chOff x="0" y="0"/>
          <a:chExt cx="0" cy="0"/>
        </a:xfrm>
      </p:grpSpPr>
      <p:sp>
        <p:nvSpPr>
          <p:cNvPr id="2866" name="Google Shape;2866;p164"/>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u="sng">
                <a:solidFill>
                  <a:srgbClr val="E09214"/>
                </a:solidFill>
                <a:latin typeface="Merriweather"/>
                <a:ea typeface="Merriweather"/>
                <a:cs typeface="Merriweather"/>
                <a:sym typeface="Merriweather"/>
              </a:rPr>
              <a:t>Main Components of YARN</a:t>
            </a:r>
            <a:endParaRPr b="1" u="sng">
              <a:solidFill>
                <a:srgbClr val="E09214"/>
              </a:solidFill>
              <a:latin typeface="Merriweather"/>
              <a:ea typeface="Merriweather"/>
              <a:cs typeface="Merriweather"/>
              <a:sym typeface="Merriweather"/>
            </a:endParaRPr>
          </a:p>
        </p:txBody>
      </p:sp>
      <p:pic>
        <p:nvPicPr>
          <p:cNvPr id="2867" name="Google Shape;2867;p164"/>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2868" name="Google Shape;2868;p164"/>
          <p:cNvSpPr txBox="1"/>
          <p:nvPr/>
        </p:nvSpPr>
        <p:spPr>
          <a:xfrm>
            <a:off x="57000" y="654325"/>
            <a:ext cx="9030000" cy="367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Average"/>
                <a:ea typeface="Average"/>
                <a:cs typeface="Average"/>
                <a:sym typeface="Average"/>
              </a:rPr>
              <a:t>4.  Container:</a:t>
            </a:r>
            <a:endParaRPr b="1" i="0" sz="20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verage"/>
              <a:ea typeface="Average"/>
              <a:cs typeface="Average"/>
              <a:sym typeface="Average"/>
            </a:endParaRPr>
          </a:p>
          <a:p>
            <a:pPr indent="-355600" lvl="0" marL="457200" marR="0" rtl="0" algn="l">
              <a:lnSpc>
                <a:spcPct val="100000"/>
              </a:lnSpc>
              <a:spcBef>
                <a:spcPts val="0"/>
              </a:spcBef>
              <a:spcAft>
                <a:spcPts val="0"/>
              </a:spcAft>
              <a:buClr>
                <a:srgbClr val="000000"/>
              </a:buClr>
              <a:buSzPts val="2000"/>
              <a:buFont typeface="Average"/>
              <a:buAutoNum type="arabicPeriod"/>
            </a:pPr>
            <a:r>
              <a:rPr b="0" i="0" lang="en" sz="2000" u="none" cap="none" strike="noStrike">
                <a:solidFill>
                  <a:srgbClr val="000000"/>
                </a:solidFill>
                <a:latin typeface="Average"/>
                <a:ea typeface="Average"/>
                <a:cs typeface="Average"/>
                <a:sym typeface="Average"/>
              </a:rPr>
              <a:t>Collection of physical resources[RAM, CPU, Disks on Single node]</a:t>
            </a:r>
            <a:endParaRPr b="0" i="0" sz="2000" u="none" cap="none" strike="noStrike">
              <a:solidFill>
                <a:srgbClr val="000000"/>
              </a:solidFill>
              <a:latin typeface="Average"/>
              <a:ea typeface="Average"/>
              <a:cs typeface="Average"/>
              <a:sym typeface="Average"/>
            </a:endParaRPr>
          </a:p>
          <a:p>
            <a:pPr indent="-355600" lvl="0" marL="457200" marR="0" rtl="0" algn="l">
              <a:lnSpc>
                <a:spcPct val="100000"/>
              </a:lnSpc>
              <a:spcBef>
                <a:spcPts val="0"/>
              </a:spcBef>
              <a:spcAft>
                <a:spcPts val="0"/>
              </a:spcAft>
              <a:buClr>
                <a:srgbClr val="000000"/>
              </a:buClr>
              <a:buSzPts val="2000"/>
              <a:buFont typeface="Average"/>
              <a:buAutoNum type="arabicPeriod"/>
            </a:pPr>
            <a:r>
              <a:rPr b="0" i="0" lang="en" sz="2000" u="none" cap="none" strike="noStrike">
                <a:solidFill>
                  <a:srgbClr val="000000"/>
                </a:solidFill>
                <a:latin typeface="Average"/>
                <a:ea typeface="Average"/>
                <a:cs typeface="Average"/>
                <a:sym typeface="Average"/>
              </a:rPr>
              <a:t>Yarn containers managed by CLC(Container Launch Context or Container Life Cycle)</a:t>
            </a:r>
            <a:endParaRPr b="0" i="0" sz="2000" u="none" cap="none" strike="noStrike">
              <a:solidFill>
                <a:srgbClr val="000000"/>
              </a:solidFill>
              <a:latin typeface="Average"/>
              <a:ea typeface="Average"/>
              <a:cs typeface="Average"/>
              <a:sym typeface="Average"/>
            </a:endParaRPr>
          </a:p>
          <a:p>
            <a:pPr indent="-355600" lvl="0" marL="457200" marR="0" rtl="0" algn="l">
              <a:lnSpc>
                <a:spcPct val="100000"/>
              </a:lnSpc>
              <a:spcBef>
                <a:spcPts val="0"/>
              </a:spcBef>
              <a:spcAft>
                <a:spcPts val="0"/>
              </a:spcAft>
              <a:buClr>
                <a:srgbClr val="000000"/>
              </a:buClr>
              <a:buSzPts val="2000"/>
              <a:buFont typeface="Average"/>
              <a:buAutoNum type="arabicPeriod"/>
            </a:pPr>
            <a:r>
              <a:rPr b="0" i="0" lang="en" sz="2000" u="none" cap="none" strike="noStrike">
                <a:solidFill>
                  <a:srgbClr val="000000"/>
                </a:solidFill>
                <a:latin typeface="Average"/>
                <a:ea typeface="Average"/>
                <a:cs typeface="Average"/>
                <a:sym typeface="Average"/>
              </a:rPr>
              <a:t>CLC contains map of environment variable dependencies stored in remotely accessible storage, Security tokens, Payloads for Node manager.</a:t>
            </a:r>
            <a:endParaRPr b="0" i="0" sz="2000" u="none" cap="none" strike="noStrike">
              <a:solidFill>
                <a:srgbClr val="000000"/>
              </a:solidFill>
              <a:latin typeface="Average"/>
              <a:ea typeface="Average"/>
              <a:cs typeface="Average"/>
              <a:sym typeface="Average"/>
            </a:endParaRPr>
          </a:p>
          <a:p>
            <a:pPr indent="-355600" lvl="0" marL="457200" marR="0" rtl="0" algn="l">
              <a:lnSpc>
                <a:spcPct val="100000"/>
              </a:lnSpc>
              <a:spcBef>
                <a:spcPts val="0"/>
              </a:spcBef>
              <a:spcAft>
                <a:spcPts val="0"/>
              </a:spcAft>
              <a:buClr>
                <a:srgbClr val="000000"/>
              </a:buClr>
              <a:buSzPts val="2000"/>
              <a:buFont typeface="Average"/>
              <a:buAutoNum type="arabicPeriod"/>
            </a:pPr>
            <a:r>
              <a:rPr b="0" i="0" lang="en" sz="2000" u="none" cap="none" strike="noStrike">
                <a:solidFill>
                  <a:srgbClr val="000000"/>
                </a:solidFill>
                <a:latin typeface="Average"/>
                <a:ea typeface="Average"/>
                <a:cs typeface="Average"/>
                <a:sym typeface="Average"/>
              </a:rPr>
              <a:t>Grant rights to application to use specific amount of resources on specific host</a:t>
            </a:r>
            <a:endParaRPr b="0" i="0" sz="20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000000"/>
              </a:solidFill>
              <a:latin typeface="Average"/>
              <a:ea typeface="Average"/>
              <a:cs typeface="Average"/>
              <a:sym typeface="Average"/>
            </a:endParaRPr>
          </a:p>
          <a:p>
            <a:pPr indent="0" lvl="0" marL="914400" marR="0" rtl="0" algn="l">
              <a:lnSpc>
                <a:spcPct val="115000"/>
              </a:lnSpc>
              <a:spcBef>
                <a:spcPts val="0"/>
              </a:spcBef>
              <a:spcAft>
                <a:spcPts val="0"/>
              </a:spcAft>
              <a:buClr>
                <a:srgbClr val="000000"/>
              </a:buClr>
              <a:buSzPts val="1700"/>
              <a:buFont typeface="Arial"/>
              <a:buNone/>
            </a:pPr>
            <a:r>
              <a:t/>
            </a:r>
            <a:endParaRPr b="0" i="0" sz="1700" u="none" cap="none" strike="noStrike">
              <a:solidFill>
                <a:srgbClr val="4A4A4A"/>
              </a:solidFill>
              <a:latin typeface="Average"/>
              <a:ea typeface="Average"/>
              <a:cs typeface="Average"/>
              <a:sym typeface="Average"/>
            </a:endParaRPr>
          </a:p>
          <a:p>
            <a:pPr indent="0" lvl="0" marL="0" marR="0" rtl="0" algn="l">
              <a:lnSpc>
                <a:spcPct val="115000"/>
              </a:lnSpc>
              <a:spcBef>
                <a:spcPts val="1200"/>
              </a:spcBef>
              <a:spcAft>
                <a:spcPts val="1200"/>
              </a:spcAft>
              <a:buClr>
                <a:srgbClr val="000000"/>
              </a:buClr>
              <a:buSzPts val="1700"/>
              <a:buFont typeface="Arial"/>
              <a:buNone/>
            </a:pPr>
            <a:r>
              <a:t/>
            </a:r>
            <a:endParaRPr b="0" i="0" sz="1700" u="none" cap="none" strike="noStrike">
              <a:solidFill>
                <a:srgbClr val="4A4A4A"/>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8"/>
                                        </p:tgtEl>
                                        <p:attrNameLst>
                                          <p:attrName>style.visibility</p:attrName>
                                        </p:attrNameLst>
                                      </p:cBhvr>
                                      <p:to>
                                        <p:strVal val="visible"/>
                                      </p:to>
                                    </p:set>
                                    <p:animEffect filter="fade" transition="in">
                                      <p:cBhvr>
                                        <p:cTn dur="1000"/>
                                        <p:tgtEl>
                                          <p:spTgt spid="28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72" name="Shape 2872"/>
        <p:cNvGrpSpPr/>
        <p:nvPr/>
      </p:nvGrpSpPr>
      <p:grpSpPr>
        <a:xfrm>
          <a:off x="0" y="0"/>
          <a:ext cx="0" cy="0"/>
          <a:chOff x="0" y="0"/>
          <a:chExt cx="0" cy="0"/>
        </a:xfrm>
      </p:grpSpPr>
      <p:sp>
        <p:nvSpPr>
          <p:cNvPr id="2873" name="Google Shape;2873;p165"/>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u="sng">
                <a:solidFill>
                  <a:srgbClr val="E09214"/>
                </a:solidFill>
                <a:latin typeface="Merriweather"/>
                <a:ea typeface="Merriweather"/>
                <a:cs typeface="Merriweather"/>
                <a:sym typeface="Merriweather"/>
              </a:rPr>
              <a:t>Application submission steps in  YARN</a:t>
            </a:r>
            <a:endParaRPr b="1" sz="2500" u="sng">
              <a:solidFill>
                <a:srgbClr val="E09214"/>
              </a:solidFill>
              <a:latin typeface="Merriweather"/>
              <a:ea typeface="Merriweather"/>
              <a:cs typeface="Merriweather"/>
              <a:sym typeface="Merriweather"/>
            </a:endParaRPr>
          </a:p>
        </p:txBody>
      </p:sp>
      <p:pic>
        <p:nvPicPr>
          <p:cNvPr id="2874" name="Google Shape;2874;p165"/>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2875" name="Google Shape;2875;p165"/>
          <p:cNvSpPr txBox="1"/>
          <p:nvPr/>
        </p:nvSpPr>
        <p:spPr>
          <a:xfrm>
            <a:off x="57000" y="654325"/>
            <a:ext cx="70488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200"/>
              </a:spcAft>
              <a:buClr>
                <a:srgbClr val="000000"/>
              </a:buClr>
              <a:buSzPts val="1700"/>
              <a:buFont typeface="Arial"/>
              <a:buNone/>
            </a:pPr>
            <a:r>
              <a:t/>
            </a:r>
            <a:endParaRPr b="0" i="0" sz="1700" u="none" cap="none" strike="noStrike">
              <a:solidFill>
                <a:srgbClr val="4A4A4A"/>
              </a:solidFill>
              <a:latin typeface="Average"/>
              <a:ea typeface="Average"/>
              <a:cs typeface="Average"/>
              <a:sym typeface="Average"/>
            </a:endParaRPr>
          </a:p>
        </p:txBody>
      </p:sp>
      <p:sp>
        <p:nvSpPr>
          <p:cNvPr id="2876" name="Google Shape;2876;p165"/>
          <p:cNvSpPr/>
          <p:nvPr/>
        </p:nvSpPr>
        <p:spPr>
          <a:xfrm>
            <a:off x="102703" y="871838"/>
            <a:ext cx="1574100" cy="14232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7" name="Google Shape;2877;p165"/>
          <p:cNvSpPr/>
          <p:nvPr/>
        </p:nvSpPr>
        <p:spPr>
          <a:xfrm>
            <a:off x="191103" y="1049353"/>
            <a:ext cx="1397400" cy="10329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Client Node</a:t>
            </a:r>
            <a:endParaRPr b="0" i="0" sz="1400" u="none" cap="none" strike="noStrike">
              <a:solidFill>
                <a:srgbClr val="000000"/>
              </a:solidFill>
              <a:latin typeface="Arial"/>
              <a:ea typeface="Arial"/>
              <a:cs typeface="Arial"/>
              <a:sym typeface="Arial"/>
            </a:endParaRPr>
          </a:p>
        </p:txBody>
      </p:sp>
      <p:sp>
        <p:nvSpPr>
          <p:cNvPr id="2878" name="Google Shape;2878;p165"/>
          <p:cNvSpPr/>
          <p:nvPr/>
        </p:nvSpPr>
        <p:spPr>
          <a:xfrm>
            <a:off x="367962" y="1241813"/>
            <a:ext cx="486300" cy="480000"/>
          </a:xfrm>
          <a:prstGeom prst="rect">
            <a:avLst/>
          </a:prstGeom>
          <a:solidFill>
            <a:srgbClr val="65ABF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MR </a:t>
            </a:r>
            <a:endParaRPr b="0" i="0" sz="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Code</a:t>
            </a:r>
            <a:endParaRPr b="0" i="0" sz="900" u="none" cap="none" strike="noStrike">
              <a:solidFill>
                <a:srgbClr val="000000"/>
              </a:solidFill>
              <a:latin typeface="Arial"/>
              <a:ea typeface="Arial"/>
              <a:cs typeface="Arial"/>
              <a:sym typeface="Arial"/>
            </a:endParaRPr>
          </a:p>
        </p:txBody>
      </p:sp>
      <p:sp>
        <p:nvSpPr>
          <p:cNvPr id="2879" name="Google Shape;2879;p165"/>
          <p:cNvSpPr/>
          <p:nvPr/>
        </p:nvSpPr>
        <p:spPr>
          <a:xfrm>
            <a:off x="999839" y="1241813"/>
            <a:ext cx="441900" cy="480000"/>
          </a:xfrm>
          <a:prstGeom prst="rect">
            <a:avLst/>
          </a:prstGeom>
          <a:solidFill>
            <a:srgbClr val="65ABF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MR</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Job</a:t>
            </a:r>
            <a:endParaRPr b="0" i="0" sz="1200" u="none" cap="none" strike="noStrike">
              <a:solidFill>
                <a:srgbClr val="000000"/>
              </a:solidFill>
              <a:latin typeface="Arial"/>
              <a:ea typeface="Arial"/>
              <a:cs typeface="Arial"/>
              <a:sym typeface="Arial"/>
            </a:endParaRPr>
          </a:p>
        </p:txBody>
      </p:sp>
      <p:sp>
        <p:nvSpPr>
          <p:cNvPr id="2880" name="Google Shape;2880;p165"/>
          <p:cNvSpPr/>
          <p:nvPr/>
        </p:nvSpPr>
        <p:spPr>
          <a:xfrm>
            <a:off x="2927748" y="879414"/>
            <a:ext cx="1791000" cy="10329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Resource manager node</a:t>
            </a:r>
            <a:endParaRPr b="0" i="0" sz="1100" u="none" cap="none" strike="noStrike">
              <a:solidFill>
                <a:srgbClr val="000000"/>
              </a:solidFill>
              <a:latin typeface="Arial"/>
              <a:ea typeface="Arial"/>
              <a:cs typeface="Arial"/>
              <a:sym typeface="Arial"/>
            </a:endParaRPr>
          </a:p>
        </p:txBody>
      </p:sp>
      <p:sp>
        <p:nvSpPr>
          <p:cNvPr id="2881" name="Google Shape;2881;p165"/>
          <p:cNvSpPr/>
          <p:nvPr/>
        </p:nvSpPr>
        <p:spPr>
          <a:xfrm>
            <a:off x="3199505" y="1007490"/>
            <a:ext cx="1030800" cy="5277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Resource Manager</a:t>
            </a:r>
            <a:endParaRPr b="0" i="0" sz="1400" u="none" cap="none" strike="noStrike">
              <a:solidFill>
                <a:srgbClr val="000000"/>
              </a:solidFill>
              <a:latin typeface="Arial"/>
              <a:ea typeface="Arial"/>
              <a:cs typeface="Arial"/>
              <a:sym typeface="Arial"/>
            </a:endParaRPr>
          </a:p>
        </p:txBody>
      </p:sp>
      <p:sp>
        <p:nvSpPr>
          <p:cNvPr id="2882" name="Google Shape;2882;p165"/>
          <p:cNvSpPr/>
          <p:nvPr/>
        </p:nvSpPr>
        <p:spPr>
          <a:xfrm>
            <a:off x="102703" y="2723579"/>
            <a:ext cx="1574100" cy="1423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3" name="Google Shape;2883;p165"/>
          <p:cNvSpPr/>
          <p:nvPr/>
        </p:nvSpPr>
        <p:spPr>
          <a:xfrm>
            <a:off x="412182" y="2801364"/>
            <a:ext cx="858000" cy="4800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Node Manage</a:t>
            </a:r>
            <a:r>
              <a:rPr b="0" i="0" lang="en" sz="1400" u="none" cap="none" strike="noStrike">
                <a:solidFill>
                  <a:srgbClr val="000000"/>
                </a:solidFill>
                <a:latin typeface="Arial"/>
                <a:ea typeface="Arial"/>
                <a:cs typeface="Arial"/>
                <a:sym typeface="Arial"/>
              </a:rPr>
              <a:t>r</a:t>
            </a:r>
            <a:endParaRPr b="0" i="0" sz="1400" u="none" cap="none" strike="noStrike">
              <a:solidFill>
                <a:srgbClr val="000000"/>
              </a:solidFill>
              <a:latin typeface="Arial"/>
              <a:ea typeface="Arial"/>
              <a:cs typeface="Arial"/>
              <a:sym typeface="Arial"/>
            </a:endParaRPr>
          </a:p>
        </p:txBody>
      </p:sp>
      <p:sp>
        <p:nvSpPr>
          <p:cNvPr id="2884" name="Google Shape;2884;p165"/>
          <p:cNvSpPr/>
          <p:nvPr/>
        </p:nvSpPr>
        <p:spPr>
          <a:xfrm>
            <a:off x="279523" y="3584006"/>
            <a:ext cx="1123200" cy="4800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App Master JVM</a:t>
            </a:r>
            <a:endParaRPr b="0" i="0" sz="1400" u="none" cap="none" strike="noStrike">
              <a:solidFill>
                <a:srgbClr val="000000"/>
              </a:solidFill>
              <a:latin typeface="Arial"/>
              <a:ea typeface="Arial"/>
              <a:cs typeface="Arial"/>
              <a:sym typeface="Arial"/>
            </a:endParaRPr>
          </a:p>
        </p:txBody>
      </p:sp>
      <p:sp>
        <p:nvSpPr>
          <p:cNvPr id="2885" name="Google Shape;2885;p165"/>
          <p:cNvSpPr/>
          <p:nvPr/>
        </p:nvSpPr>
        <p:spPr>
          <a:xfrm>
            <a:off x="2905150" y="2295184"/>
            <a:ext cx="1791000" cy="2322600"/>
          </a:xfrm>
          <a:prstGeom prst="rect">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6" name="Google Shape;2886;p165"/>
          <p:cNvSpPr/>
          <p:nvPr/>
        </p:nvSpPr>
        <p:spPr>
          <a:xfrm>
            <a:off x="3013689" y="2875396"/>
            <a:ext cx="1510800" cy="1627800"/>
          </a:xfrm>
          <a:prstGeom prst="rect">
            <a:avLst/>
          </a:prstGeom>
          <a:solidFill>
            <a:srgbClr val="E06666"/>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r>
              <a:rPr b="0" i="0" lang="en" sz="1200" u="none" cap="none" strike="noStrike">
                <a:solidFill>
                  <a:srgbClr val="000000"/>
                </a:solidFill>
                <a:latin typeface="Arial"/>
                <a:ea typeface="Arial"/>
                <a:cs typeface="Arial"/>
                <a:sym typeface="Arial"/>
              </a:rPr>
              <a:t>Task JVM </a:t>
            </a:r>
            <a:endParaRPr b="0" i="0" sz="1200" u="none" cap="none" strike="noStrike">
              <a:solidFill>
                <a:srgbClr val="000000"/>
              </a:solidFill>
              <a:latin typeface="Arial"/>
              <a:ea typeface="Arial"/>
              <a:cs typeface="Arial"/>
              <a:sym typeface="Arial"/>
            </a:endParaRPr>
          </a:p>
        </p:txBody>
      </p:sp>
      <p:sp>
        <p:nvSpPr>
          <p:cNvPr id="2887" name="Google Shape;2887;p165"/>
          <p:cNvSpPr/>
          <p:nvPr/>
        </p:nvSpPr>
        <p:spPr>
          <a:xfrm>
            <a:off x="3285915" y="2295184"/>
            <a:ext cx="858000" cy="4800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Node Manage</a:t>
            </a:r>
            <a:r>
              <a:rPr b="0" i="0" lang="en" sz="1400" u="none" cap="none" strike="noStrike">
                <a:solidFill>
                  <a:srgbClr val="000000"/>
                </a:solidFill>
                <a:latin typeface="Arial"/>
                <a:ea typeface="Arial"/>
                <a:cs typeface="Arial"/>
                <a:sym typeface="Arial"/>
              </a:rPr>
              <a:t>r</a:t>
            </a:r>
            <a:endParaRPr b="0" i="0" sz="1400" u="none" cap="none" strike="noStrike">
              <a:solidFill>
                <a:srgbClr val="000000"/>
              </a:solidFill>
              <a:latin typeface="Arial"/>
              <a:ea typeface="Arial"/>
              <a:cs typeface="Arial"/>
              <a:sym typeface="Arial"/>
            </a:endParaRPr>
          </a:p>
        </p:txBody>
      </p:sp>
      <p:sp>
        <p:nvSpPr>
          <p:cNvPr id="2888" name="Google Shape;2888;p165"/>
          <p:cNvSpPr/>
          <p:nvPr/>
        </p:nvSpPr>
        <p:spPr>
          <a:xfrm>
            <a:off x="3323968" y="3345262"/>
            <a:ext cx="890100" cy="4800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YARN Child</a:t>
            </a:r>
            <a:endParaRPr b="0" i="0" sz="1400" u="none" cap="none" strike="noStrike">
              <a:solidFill>
                <a:srgbClr val="000000"/>
              </a:solidFill>
              <a:latin typeface="Arial"/>
              <a:ea typeface="Arial"/>
              <a:cs typeface="Arial"/>
              <a:sym typeface="Arial"/>
            </a:endParaRPr>
          </a:p>
        </p:txBody>
      </p:sp>
      <p:sp>
        <p:nvSpPr>
          <p:cNvPr id="2889" name="Google Shape;2889;p165"/>
          <p:cNvSpPr/>
          <p:nvPr/>
        </p:nvSpPr>
        <p:spPr>
          <a:xfrm>
            <a:off x="3340126" y="4063981"/>
            <a:ext cx="858000" cy="3348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MR Task</a:t>
            </a:r>
            <a:endParaRPr b="0" i="0" sz="1300" u="none" cap="none" strike="noStrike">
              <a:solidFill>
                <a:srgbClr val="000000"/>
              </a:solidFill>
              <a:latin typeface="Arial"/>
              <a:ea typeface="Arial"/>
              <a:cs typeface="Arial"/>
              <a:sym typeface="Arial"/>
            </a:endParaRPr>
          </a:p>
        </p:txBody>
      </p:sp>
      <p:cxnSp>
        <p:nvCxnSpPr>
          <p:cNvPr id="2890" name="Google Shape;2890;p165"/>
          <p:cNvCxnSpPr/>
          <p:nvPr/>
        </p:nvCxnSpPr>
        <p:spPr>
          <a:xfrm flipH="1" rot="10800000">
            <a:off x="1690035" y="1174177"/>
            <a:ext cx="1224900" cy="2700"/>
          </a:xfrm>
          <a:prstGeom prst="straightConnector1">
            <a:avLst/>
          </a:prstGeom>
          <a:noFill/>
          <a:ln cap="flat" cmpd="sng" w="19050">
            <a:solidFill>
              <a:srgbClr val="444444"/>
            </a:solidFill>
            <a:prstDash val="solid"/>
            <a:round/>
            <a:headEnd len="sm" w="sm" type="none"/>
            <a:tailEnd len="med" w="med" type="stealth"/>
          </a:ln>
        </p:spPr>
      </p:cxnSp>
      <p:cxnSp>
        <p:nvCxnSpPr>
          <p:cNvPr id="2891" name="Google Shape;2891;p165"/>
          <p:cNvCxnSpPr/>
          <p:nvPr/>
        </p:nvCxnSpPr>
        <p:spPr>
          <a:xfrm flipH="1" rot="10800000">
            <a:off x="1690035" y="1582055"/>
            <a:ext cx="1224900" cy="2700"/>
          </a:xfrm>
          <a:prstGeom prst="straightConnector1">
            <a:avLst/>
          </a:prstGeom>
          <a:noFill/>
          <a:ln cap="flat" cmpd="sng" w="19050">
            <a:solidFill>
              <a:srgbClr val="444444"/>
            </a:solidFill>
            <a:prstDash val="solid"/>
            <a:round/>
            <a:headEnd len="med" w="med" type="stealth"/>
            <a:tailEnd len="sm" w="sm" type="none"/>
          </a:ln>
        </p:spPr>
      </p:cxnSp>
      <p:cxnSp>
        <p:nvCxnSpPr>
          <p:cNvPr id="2892" name="Google Shape;2892;p165"/>
          <p:cNvCxnSpPr/>
          <p:nvPr/>
        </p:nvCxnSpPr>
        <p:spPr>
          <a:xfrm flipH="1" rot="10800000">
            <a:off x="1694514" y="1883975"/>
            <a:ext cx="1264500" cy="1221000"/>
          </a:xfrm>
          <a:prstGeom prst="straightConnector1">
            <a:avLst/>
          </a:prstGeom>
          <a:noFill/>
          <a:ln cap="flat" cmpd="sng" w="19050">
            <a:solidFill>
              <a:srgbClr val="444444"/>
            </a:solidFill>
            <a:prstDash val="solid"/>
            <a:round/>
            <a:headEnd len="med" w="med" type="stealth"/>
            <a:tailEnd len="sm" w="sm" type="none"/>
          </a:ln>
        </p:spPr>
      </p:cxnSp>
      <p:cxnSp>
        <p:nvCxnSpPr>
          <p:cNvPr id="2893" name="Google Shape;2893;p165"/>
          <p:cNvCxnSpPr/>
          <p:nvPr/>
        </p:nvCxnSpPr>
        <p:spPr>
          <a:xfrm flipH="1" rot="10800000">
            <a:off x="1670258" y="1936086"/>
            <a:ext cx="1509900" cy="1465800"/>
          </a:xfrm>
          <a:prstGeom prst="straightConnector1">
            <a:avLst/>
          </a:prstGeom>
          <a:noFill/>
          <a:ln cap="flat" cmpd="sng" w="19050">
            <a:solidFill>
              <a:srgbClr val="444444"/>
            </a:solidFill>
            <a:prstDash val="solid"/>
            <a:round/>
            <a:headEnd len="sm" w="sm" type="none"/>
            <a:tailEnd len="med" w="med" type="stealth"/>
          </a:ln>
        </p:spPr>
      </p:cxnSp>
      <p:cxnSp>
        <p:nvCxnSpPr>
          <p:cNvPr id="2894" name="Google Shape;2894;p165"/>
          <p:cNvCxnSpPr/>
          <p:nvPr/>
        </p:nvCxnSpPr>
        <p:spPr>
          <a:xfrm flipH="1" rot="10800000">
            <a:off x="1690035" y="3583793"/>
            <a:ext cx="1224900" cy="2700"/>
          </a:xfrm>
          <a:prstGeom prst="straightConnector1">
            <a:avLst/>
          </a:prstGeom>
          <a:noFill/>
          <a:ln cap="flat" cmpd="sng" w="19050">
            <a:solidFill>
              <a:srgbClr val="444444"/>
            </a:solidFill>
            <a:prstDash val="solid"/>
            <a:round/>
            <a:headEnd len="sm" w="sm" type="none"/>
            <a:tailEnd len="med" w="med" type="stealth"/>
          </a:ln>
        </p:spPr>
      </p:cxnSp>
      <p:cxnSp>
        <p:nvCxnSpPr>
          <p:cNvPr id="2895" name="Google Shape;2895;p165"/>
          <p:cNvCxnSpPr/>
          <p:nvPr/>
        </p:nvCxnSpPr>
        <p:spPr>
          <a:xfrm>
            <a:off x="4117601" y="3042365"/>
            <a:ext cx="389100" cy="0"/>
          </a:xfrm>
          <a:prstGeom prst="straightConnector1">
            <a:avLst/>
          </a:prstGeom>
          <a:noFill/>
          <a:ln cap="flat" cmpd="sng" w="19050">
            <a:solidFill>
              <a:srgbClr val="444444"/>
            </a:solidFill>
            <a:prstDash val="solid"/>
            <a:round/>
            <a:headEnd len="sm" w="sm" type="none"/>
            <a:tailEnd len="med" w="med" type="stealth"/>
          </a:ln>
        </p:spPr>
      </p:cxnSp>
      <p:cxnSp>
        <p:nvCxnSpPr>
          <p:cNvPr id="2896" name="Google Shape;2896;p165"/>
          <p:cNvCxnSpPr>
            <a:stCxn id="2888" idx="2"/>
            <a:endCxn id="2889" idx="0"/>
          </p:cNvCxnSpPr>
          <p:nvPr/>
        </p:nvCxnSpPr>
        <p:spPr>
          <a:xfrm>
            <a:off x="3769018" y="3825262"/>
            <a:ext cx="0" cy="238800"/>
          </a:xfrm>
          <a:prstGeom prst="straightConnector1">
            <a:avLst/>
          </a:prstGeom>
          <a:noFill/>
          <a:ln cap="flat" cmpd="sng" w="19050">
            <a:solidFill>
              <a:srgbClr val="444444"/>
            </a:solidFill>
            <a:prstDash val="solid"/>
            <a:round/>
            <a:headEnd len="sm" w="sm" type="none"/>
            <a:tailEnd len="med" w="med" type="stealth"/>
          </a:ln>
        </p:spPr>
      </p:cxnSp>
      <p:sp>
        <p:nvSpPr>
          <p:cNvPr id="2897" name="Google Shape;2897;p165"/>
          <p:cNvSpPr txBox="1"/>
          <p:nvPr/>
        </p:nvSpPr>
        <p:spPr>
          <a:xfrm>
            <a:off x="1977512" y="862144"/>
            <a:ext cx="48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1,3</a:t>
            </a:r>
            <a:endParaRPr b="0" i="0" sz="1400" u="none" cap="none" strike="noStrike">
              <a:solidFill>
                <a:srgbClr val="000000"/>
              </a:solidFill>
              <a:latin typeface="Average"/>
              <a:ea typeface="Average"/>
              <a:cs typeface="Average"/>
              <a:sym typeface="Average"/>
            </a:endParaRPr>
          </a:p>
        </p:txBody>
      </p:sp>
      <p:sp>
        <p:nvSpPr>
          <p:cNvPr id="2898" name="Google Shape;2898;p165"/>
          <p:cNvSpPr txBox="1"/>
          <p:nvPr/>
        </p:nvSpPr>
        <p:spPr>
          <a:xfrm>
            <a:off x="2059092" y="1534993"/>
            <a:ext cx="48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2</a:t>
            </a:r>
            <a:endParaRPr b="0" i="0" sz="1400" u="none" cap="none" strike="noStrike">
              <a:solidFill>
                <a:srgbClr val="000000"/>
              </a:solidFill>
              <a:latin typeface="Average"/>
              <a:ea typeface="Average"/>
              <a:cs typeface="Average"/>
              <a:sym typeface="Average"/>
            </a:endParaRPr>
          </a:p>
        </p:txBody>
      </p:sp>
      <p:sp>
        <p:nvSpPr>
          <p:cNvPr id="2899" name="Google Shape;2899;p165"/>
          <p:cNvSpPr txBox="1"/>
          <p:nvPr/>
        </p:nvSpPr>
        <p:spPr>
          <a:xfrm>
            <a:off x="1977512" y="2223075"/>
            <a:ext cx="48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4-b</a:t>
            </a:r>
            <a:endParaRPr b="0" i="0" sz="1400" u="none" cap="none" strike="noStrike">
              <a:solidFill>
                <a:srgbClr val="000000"/>
              </a:solidFill>
              <a:latin typeface="Average"/>
              <a:ea typeface="Average"/>
              <a:cs typeface="Average"/>
              <a:sym typeface="Average"/>
            </a:endParaRPr>
          </a:p>
        </p:txBody>
      </p:sp>
      <p:sp>
        <p:nvSpPr>
          <p:cNvPr id="2900" name="Google Shape;2900;p165"/>
          <p:cNvSpPr txBox="1"/>
          <p:nvPr/>
        </p:nvSpPr>
        <p:spPr>
          <a:xfrm>
            <a:off x="2238166" y="2723579"/>
            <a:ext cx="48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5</a:t>
            </a:r>
            <a:endParaRPr b="0" i="0" sz="1400" u="none" cap="none" strike="noStrike">
              <a:solidFill>
                <a:srgbClr val="000000"/>
              </a:solidFill>
              <a:latin typeface="Average"/>
              <a:ea typeface="Average"/>
              <a:cs typeface="Average"/>
              <a:sym typeface="Average"/>
            </a:endParaRPr>
          </a:p>
        </p:txBody>
      </p:sp>
      <p:sp>
        <p:nvSpPr>
          <p:cNvPr id="2901" name="Google Shape;2901;p165"/>
          <p:cNvSpPr txBox="1"/>
          <p:nvPr/>
        </p:nvSpPr>
        <p:spPr>
          <a:xfrm>
            <a:off x="2047793" y="3637901"/>
            <a:ext cx="48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6-a</a:t>
            </a:r>
            <a:endParaRPr b="0" i="0" sz="1400" u="none" cap="none" strike="noStrike">
              <a:solidFill>
                <a:srgbClr val="000000"/>
              </a:solidFill>
              <a:latin typeface="Average"/>
              <a:ea typeface="Average"/>
              <a:cs typeface="Average"/>
              <a:sym typeface="Average"/>
            </a:endParaRPr>
          </a:p>
        </p:txBody>
      </p:sp>
      <p:sp>
        <p:nvSpPr>
          <p:cNvPr id="2902" name="Google Shape;2902;p165"/>
          <p:cNvSpPr txBox="1"/>
          <p:nvPr/>
        </p:nvSpPr>
        <p:spPr>
          <a:xfrm>
            <a:off x="4506787" y="2858045"/>
            <a:ext cx="48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6-b</a:t>
            </a:r>
            <a:endParaRPr b="0" i="0" sz="1400" u="none" cap="none" strike="noStrike">
              <a:solidFill>
                <a:srgbClr val="000000"/>
              </a:solidFill>
              <a:latin typeface="Average"/>
              <a:ea typeface="Average"/>
              <a:cs typeface="Average"/>
              <a:sym typeface="Average"/>
            </a:endParaRPr>
          </a:p>
        </p:txBody>
      </p:sp>
      <p:sp>
        <p:nvSpPr>
          <p:cNvPr id="2903" name="Google Shape;2903;p165"/>
          <p:cNvSpPr txBox="1"/>
          <p:nvPr/>
        </p:nvSpPr>
        <p:spPr>
          <a:xfrm>
            <a:off x="3816454" y="3760301"/>
            <a:ext cx="48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7</a:t>
            </a:r>
            <a:endParaRPr b="0" i="0" sz="1400" u="none" cap="none" strike="noStrike">
              <a:solidFill>
                <a:srgbClr val="000000"/>
              </a:solidFill>
              <a:latin typeface="Average"/>
              <a:ea typeface="Average"/>
              <a:cs typeface="Average"/>
              <a:sym typeface="Average"/>
            </a:endParaRPr>
          </a:p>
        </p:txBody>
      </p:sp>
      <p:cxnSp>
        <p:nvCxnSpPr>
          <p:cNvPr id="2904" name="Google Shape;2904;p165"/>
          <p:cNvCxnSpPr>
            <a:stCxn id="2883" idx="2"/>
            <a:endCxn id="2884" idx="0"/>
          </p:cNvCxnSpPr>
          <p:nvPr/>
        </p:nvCxnSpPr>
        <p:spPr>
          <a:xfrm>
            <a:off x="841182" y="3281364"/>
            <a:ext cx="0" cy="302700"/>
          </a:xfrm>
          <a:prstGeom prst="straightConnector1">
            <a:avLst/>
          </a:prstGeom>
          <a:noFill/>
          <a:ln cap="flat" cmpd="sng" w="19050">
            <a:solidFill>
              <a:srgbClr val="444444"/>
            </a:solidFill>
            <a:prstDash val="solid"/>
            <a:round/>
            <a:headEnd len="sm" w="sm" type="none"/>
            <a:tailEnd len="med" w="med" type="stealth"/>
          </a:ln>
        </p:spPr>
      </p:cxnSp>
      <p:sp>
        <p:nvSpPr>
          <p:cNvPr id="2905" name="Google Shape;2905;p165"/>
          <p:cNvSpPr txBox="1"/>
          <p:nvPr/>
        </p:nvSpPr>
        <p:spPr>
          <a:xfrm>
            <a:off x="354683" y="3272255"/>
            <a:ext cx="48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4-a</a:t>
            </a:r>
            <a:endParaRPr b="0" i="0" sz="1400" u="none" cap="none" strike="noStrike">
              <a:solidFill>
                <a:srgbClr val="000000"/>
              </a:solidFill>
              <a:latin typeface="Average"/>
              <a:ea typeface="Average"/>
              <a:cs typeface="Average"/>
              <a:sym typeface="Average"/>
            </a:endParaRPr>
          </a:p>
        </p:txBody>
      </p:sp>
      <p:sp>
        <p:nvSpPr>
          <p:cNvPr id="2906" name="Google Shape;2906;p165"/>
          <p:cNvSpPr txBox="1"/>
          <p:nvPr/>
        </p:nvSpPr>
        <p:spPr>
          <a:xfrm>
            <a:off x="5293050" y="1173725"/>
            <a:ext cx="3872400" cy="26781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rgbClr val="000000"/>
              </a:buClr>
              <a:buSzPts val="1800"/>
              <a:buFont typeface="Average"/>
              <a:buAutoNum type="arabicPeriod"/>
            </a:pPr>
            <a:r>
              <a:rPr b="0" i="0" lang="en" sz="1800" u="none" cap="none" strike="noStrike">
                <a:solidFill>
                  <a:srgbClr val="000000"/>
                </a:solidFill>
                <a:latin typeface="Average"/>
                <a:ea typeface="Average"/>
                <a:cs typeface="Average"/>
                <a:sym typeface="Average"/>
              </a:rPr>
              <a:t>Submit the Job</a:t>
            </a:r>
            <a:endParaRPr b="0" i="0" sz="1800" u="none" cap="none" strike="noStrike">
              <a:solidFill>
                <a:srgbClr val="000000"/>
              </a:solidFill>
              <a:latin typeface="Average"/>
              <a:ea typeface="Average"/>
              <a:cs typeface="Average"/>
              <a:sym typeface="Average"/>
            </a:endParaRPr>
          </a:p>
          <a:p>
            <a:pPr indent="-342900" lvl="0" marL="457200" marR="0" rtl="0" algn="l">
              <a:lnSpc>
                <a:spcPct val="100000"/>
              </a:lnSpc>
              <a:spcBef>
                <a:spcPts val="0"/>
              </a:spcBef>
              <a:spcAft>
                <a:spcPts val="0"/>
              </a:spcAft>
              <a:buClr>
                <a:srgbClr val="000000"/>
              </a:buClr>
              <a:buSzPts val="1800"/>
              <a:buFont typeface="Average"/>
              <a:buAutoNum type="arabicPeriod"/>
            </a:pPr>
            <a:r>
              <a:rPr b="0" i="0" lang="en" sz="1800" u="none" cap="none" strike="noStrike">
                <a:solidFill>
                  <a:srgbClr val="000000"/>
                </a:solidFill>
                <a:latin typeface="Average"/>
                <a:ea typeface="Average"/>
                <a:cs typeface="Average"/>
                <a:sym typeface="Average"/>
              </a:rPr>
              <a:t>Get Application ID</a:t>
            </a:r>
            <a:endParaRPr b="0" i="0" sz="1800" u="none" cap="none" strike="noStrike">
              <a:solidFill>
                <a:srgbClr val="000000"/>
              </a:solidFill>
              <a:latin typeface="Average"/>
              <a:ea typeface="Average"/>
              <a:cs typeface="Average"/>
              <a:sym typeface="Average"/>
            </a:endParaRPr>
          </a:p>
          <a:p>
            <a:pPr indent="-342900" lvl="0" marL="457200" marR="0" rtl="0" algn="l">
              <a:lnSpc>
                <a:spcPct val="100000"/>
              </a:lnSpc>
              <a:spcBef>
                <a:spcPts val="0"/>
              </a:spcBef>
              <a:spcAft>
                <a:spcPts val="0"/>
              </a:spcAft>
              <a:buClr>
                <a:srgbClr val="000000"/>
              </a:buClr>
              <a:buSzPts val="1800"/>
              <a:buFont typeface="Average"/>
              <a:buAutoNum type="arabicPeriod"/>
            </a:pPr>
            <a:r>
              <a:rPr b="0" i="0" lang="en" sz="1800" u="none" cap="none" strike="noStrike">
                <a:solidFill>
                  <a:srgbClr val="000000"/>
                </a:solidFill>
                <a:latin typeface="Average"/>
                <a:ea typeface="Average"/>
                <a:cs typeface="Average"/>
                <a:sym typeface="Average"/>
              </a:rPr>
              <a:t>Application submission context</a:t>
            </a:r>
            <a:endParaRPr b="0" i="0" sz="1800" u="none" cap="none" strike="noStrike">
              <a:solidFill>
                <a:srgbClr val="000000"/>
              </a:solidFill>
              <a:latin typeface="Average"/>
              <a:ea typeface="Average"/>
              <a:cs typeface="Average"/>
              <a:sym typeface="Average"/>
            </a:endParaRPr>
          </a:p>
          <a:p>
            <a:pPr indent="-342900" lvl="0" marL="457200" marR="0" rtl="0" algn="l">
              <a:lnSpc>
                <a:spcPct val="100000"/>
              </a:lnSpc>
              <a:spcBef>
                <a:spcPts val="0"/>
              </a:spcBef>
              <a:spcAft>
                <a:spcPts val="0"/>
              </a:spcAft>
              <a:buClr>
                <a:srgbClr val="000000"/>
              </a:buClr>
              <a:buSzPts val="1800"/>
              <a:buFont typeface="Average"/>
              <a:buAutoNum type="arabicPeriod"/>
            </a:pPr>
            <a:r>
              <a:rPr b="0" i="0" lang="en" sz="1800" u="none" cap="none" strike="noStrike">
                <a:solidFill>
                  <a:srgbClr val="000000"/>
                </a:solidFill>
                <a:latin typeface="Average"/>
                <a:ea typeface="Average"/>
                <a:cs typeface="Average"/>
                <a:sym typeface="Average"/>
              </a:rPr>
              <a:t>(a) Start Container launch</a:t>
            </a:r>
            <a:endParaRPr b="0" i="0" sz="18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verage"/>
                <a:ea typeface="Average"/>
                <a:cs typeface="Average"/>
                <a:sym typeface="Average"/>
              </a:rPr>
              <a:t>(b) Launch Application Master</a:t>
            </a:r>
            <a:endParaRPr b="0" i="0" sz="1800" u="none" cap="none" strike="noStrike">
              <a:solidFill>
                <a:srgbClr val="000000"/>
              </a:solidFill>
              <a:latin typeface="Average"/>
              <a:ea typeface="Average"/>
              <a:cs typeface="Average"/>
              <a:sym typeface="Average"/>
            </a:endParaRPr>
          </a:p>
          <a:p>
            <a:pPr indent="-342900" lvl="0" marL="457200" marR="0" rtl="0" algn="l">
              <a:lnSpc>
                <a:spcPct val="100000"/>
              </a:lnSpc>
              <a:spcBef>
                <a:spcPts val="0"/>
              </a:spcBef>
              <a:spcAft>
                <a:spcPts val="0"/>
              </a:spcAft>
              <a:buClr>
                <a:srgbClr val="000000"/>
              </a:buClr>
              <a:buSzPts val="1800"/>
              <a:buFont typeface="Average"/>
              <a:buAutoNum type="arabicPeriod"/>
            </a:pPr>
            <a:r>
              <a:rPr b="0" i="0" lang="en" sz="1800" u="none" cap="none" strike="noStrike">
                <a:solidFill>
                  <a:srgbClr val="000000"/>
                </a:solidFill>
                <a:latin typeface="Average"/>
                <a:ea typeface="Average"/>
                <a:cs typeface="Average"/>
                <a:sym typeface="Average"/>
              </a:rPr>
              <a:t>Allocate Resources</a:t>
            </a:r>
            <a:endParaRPr b="0" i="0" sz="1800" u="none" cap="none" strike="noStrike">
              <a:solidFill>
                <a:srgbClr val="000000"/>
              </a:solidFill>
              <a:latin typeface="Average"/>
              <a:ea typeface="Average"/>
              <a:cs typeface="Average"/>
              <a:sym typeface="Average"/>
            </a:endParaRPr>
          </a:p>
          <a:p>
            <a:pPr indent="-342900" lvl="0" marL="457200" marR="0" rtl="0" algn="l">
              <a:lnSpc>
                <a:spcPct val="100000"/>
              </a:lnSpc>
              <a:spcBef>
                <a:spcPts val="0"/>
              </a:spcBef>
              <a:spcAft>
                <a:spcPts val="0"/>
              </a:spcAft>
              <a:buClr>
                <a:srgbClr val="000000"/>
              </a:buClr>
              <a:buSzPts val="1800"/>
              <a:buFont typeface="Average"/>
              <a:buAutoNum type="arabicPeriod"/>
            </a:pPr>
            <a:r>
              <a:rPr b="0" i="0" lang="en" sz="1800" u="none" cap="none" strike="noStrike">
                <a:solidFill>
                  <a:srgbClr val="000000"/>
                </a:solidFill>
                <a:latin typeface="Average"/>
                <a:ea typeface="Average"/>
                <a:cs typeface="Average"/>
                <a:sym typeface="Average"/>
              </a:rPr>
              <a:t>(a) Container</a:t>
            </a:r>
            <a:endParaRPr b="0" i="0" sz="18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verage"/>
                <a:ea typeface="Average"/>
                <a:cs typeface="Average"/>
                <a:sym typeface="Average"/>
              </a:rPr>
              <a:t>(b) Launch</a:t>
            </a:r>
            <a:endParaRPr b="0" i="0" sz="1800" u="none" cap="none" strike="noStrike">
              <a:solidFill>
                <a:srgbClr val="000000"/>
              </a:solidFill>
              <a:latin typeface="Average"/>
              <a:ea typeface="Average"/>
              <a:cs typeface="Average"/>
              <a:sym typeface="Average"/>
            </a:endParaRPr>
          </a:p>
          <a:p>
            <a:pPr indent="-342900" lvl="0" marL="457200" marR="0" rtl="0" algn="l">
              <a:lnSpc>
                <a:spcPct val="100000"/>
              </a:lnSpc>
              <a:spcBef>
                <a:spcPts val="0"/>
              </a:spcBef>
              <a:spcAft>
                <a:spcPts val="0"/>
              </a:spcAft>
              <a:buClr>
                <a:srgbClr val="000000"/>
              </a:buClr>
              <a:buSzPts val="1800"/>
              <a:buFont typeface="Average"/>
              <a:buAutoNum type="arabicPeriod"/>
            </a:pPr>
            <a:r>
              <a:rPr b="0" i="0" lang="en" sz="1800" u="none" cap="none" strike="noStrike">
                <a:solidFill>
                  <a:srgbClr val="000000"/>
                </a:solidFill>
                <a:latin typeface="Average"/>
                <a:ea typeface="Average"/>
                <a:cs typeface="Average"/>
                <a:sym typeface="Average"/>
              </a:rPr>
              <a:t>Execute</a:t>
            </a:r>
            <a:endParaRPr b="0" i="0" sz="18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873"/>
                                        </p:tgtEl>
                                        <p:attrNameLst>
                                          <p:attrName>style.visibility</p:attrName>
                                        </p:attrNameLst>
                                      </p:cBhvr>
                                      <p:to>
                                        <p:strVal val="visible"/>
                                      </p:to>
                                    </p:set>
                                    <p:anim calcmode="lin" valueType="num">
                                      <p:cBhvr additive="base">
                                        <p:cTn dur="1000"/>
                                        <p:tgtEl>
                                          <p:spTgt spid="287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5"/>
                                        </p:tgtEl>
                                        <p:attrNameLst>
                                          <p:attrName>style.visibility</p:attrName>
                                        </p:attrNameLst>
                                      </p:cBhvr>
                                      <p:to>
                                        <p:strVal val="visible"/>
                                      </p:to>
                                    </p:set>
                                    <p:animEffect filter="fade" transition="in">
                                      <p:cBhvr>
                                        <p:cTn dur="1000"/>
                                        <p:tgtEl>
                                          <p:spTgt spid="2875"/>
                                        </p:tgtEl>
                                      </p:cBhvr>
                                    </p:animEffect>
                                  </p:childTnLst>
                                </p:cTn>
                              </p:par>
                              <p:par>
                                <p:cTn fill="hold" nodeType="withEffect" presetClass="entr" presetID="10" presetSubtype="0">
                                  <p:stCondLst>
                                    <p:cond delay="0"/>
                                  </p:stCondLst>
                                  <p:childTnLst>
                                    <p:set>
                                      <p:cBhvr>
                                        <p:cTn dur="1" fill="hold">
                                          <p:stCondLst>
                                            <p:cond delay="0"/>
                                          </p:stCondLst>
                                        </p:cTn>
                                        <p:tgtEl>
                                          <p:spTgt spid="2876"/>
                                        </p:tgtEl>
                                        <p:attrNameLst>
                                          <p:attrName>style.visibility</p:attrName>
                                        </p:attrNameLst>
                                      </p:cBhvr>
                                      <p:to>
                                        <p:strVal val="visible"/>
                                      </p:to>
                                    </p:set>
                                    <p:animEffect filter="fade" transition="in">
                                      <p:cBhvr>
                                        <p:cTn dur="1000"/>
                                        <p:tgtEl>
                                          <p:spTgt spid="2876"/>
                                        </p:tgtEl>
                                      </p:cBhvr>
                                    </p:animEffect>
                                  </p:childTnLst>
                                </p:cTn>
                              </p:par>
                              <p:par>
                                <p:cTn fill="hold" nodeType="withEffect" presetClass="entr" presetID="10" presetSubtype="0">
                                  <p:stCondLst>
                                    <p:cond delay="0"/>
                                  </p:stCondLst>
                                  <p:childTnLst>
                                    <p:set>
                                      <p:cBhvr>
                                        <p:cTn dur="1" fill="hold">
                                          <p:stCondLst>
                                            <p:cond delay="0"/>
                                          </p:stCondLst>
                                        </p:cTn>
                                        <p:tgtEl>
                                          <p:spTgt spid="2877"/>
                                        </p:tgtEl>
                                        <p:attrNameLst>
                                          <p:attrName>style.visibility</p:attrName>
                                        </p:attrNameLst>
                                      </p:cBhvr>
                                      <p:to>
                                        <p:strVal val="visible"/>
                                      </p:to>
                                    </p:set>
                                    <p:animEffect filter="fade" transition="in">
                                      <p:cBhvr>
                                        <p:cTn dur="1000"/>
                                        <p:tgtEl>
                                          <p:spTgt spid="2877"/>
                                        </p:tgtEl>
                                      </p:cBhvr>
                                    </p:animEffect>
                                  </p:childTnLst>
                                </p:cTn>
                              </p:par>
                              <p:par>
                                <p:cTn fill="hold" nodeType="withEffect" presetClass="entr" presetID="10" presetSubtype="0">
                                  <p:stCondLst>
                                    <p:cond delay="0"/>
                                  </p:stCondLst>
                                  <p:childTnLst>
                                    <p:set>
                                      <p:cBhvr>
                                        <p:cTn dur="1" fill="hold">
                                          <p:stCondLst>
                                            <p:cond delay="0"/>
                                          </p:stCondLst>
                                        </p:cTn>
                                        <p:tgtEl>
                                          <p:spTgt spid="2878"/>
                                        </p:tgtEl>
                                        <p:attrNameLst>
                                          <p:attrName>style.visibility</p:attrName>
                                        </p:attrNameLst>
                                      </p:cBhvr>
                                      <p:to>
                                        <p:strVal val="visible"/>
                                      </p:to>
                                    </p:set>
                                    <p:animEffect filter="fade" transition="in">
                                      <p:cBhvr>
                                        <p:cTn dur="1000"/>
                                        <p:tgtEl>
                                          <p:spTgt spid="2878"/>
                                        </p:tgtEl>
                                      </p:cBhvr>
                                    </p:animEffect>
                                  </p:childTnLst>
                                </p:cTn>
                              </p:par>
                              <p:par>
                                <p:cTn fill="hold" nodeType="withEffect" presetClass="entr" presetID="10" presetSubtype="0">
                                  <p:stCondLst>
                                    <p:cond delay="0"/>
                                  </p:stCondLst>
                                  <p:childTnLst>
                                    <p:set>
                                      <p:cBhvr>
                                        <p:cTn dur="1" fill="hold">
                                          <p:stCondLst>
                                            <p:cond delay="0"/>
                                          </p:stCondLst>
                                        </p:cTn>
                                        <p:tgtEl>
                                          <p:spTgt spid="2879"/>
                                        </p:tgtEl>
                                        <p:attrNameLst>
                                          <p:attrName>style.visibility</p:attrName>
                                        </p:attrNameLst>
                                      </p:cBhvr>
                                      <p:to>
                                        <p:strVal val="visible"/>
                                      </p:to>
                                    </p:set>
                                    <p:animEffect filter="fade" transition="in">
                                      <p:cBhvr>
                                        <p:cTn dur="1000"/>
                                        <p:tgtEl>
                                          <p:spTgt spid="2879"/>
                                        </p:tgtEl>
                                      </p:cBhvr>
                                    </p:animEffect>
                                  </p:childTnLst>
                                </p:cTn>
                              </p:par>
                              <p:par>
                                <p:cTn fill="hold" nodeType="withEffect" presetClass="entr" presetID="10" presetSubtype="0">
                                  <p:stCondLst>
                                    <p:cond delay="0"/>
                                  </p:stCondLst>
                                  <p:childTnLst>
                                    <p:set>
                                      <p:cBhvr>
                                        <p:cTn dur="1" fill="hold">
                                          <p:stCondLst>
                                            <p:cond delay="0"/>
                                          </p:stCondLst>
                                        </p:cTn>
                                        <p:tgtEl>
                                          <p:spTgt spid="2880"/>
                                        </p:tgtEl>
                                        <p:attrNameLst>
                                          <p:attrName>style.visibility</p:attrName>
                                        </p:attrNameLst>
                                      </p:cBhvr>
                                      <p:to>
                                        <p:strVal val="visible"/>
                                      </p:to>
                                    </p:set>
                                    <p:animEffect filter="fade" transition="in">
                                      <p:cBhvr>
                                        <p:cTn dur="1000"/>
                                        <p:tgtEl>
                                          <p:spTgt spid="2880"/>
                                        </p:tgtEl>
                                      </p:cBhvr>
                                    </p:animEffect>
                                  </p:childTnLst>
                                </p:cTn>
                              </p:par>
                              <p:par>
                                <p:cTn fill="hold" nodeType="withEffect" presetClass="entr" presetID="10" presetSubtype="0">
                                  <p:stCondLst>
                                    <p:cond delay="0"/>
                                  </p:stCondLst>
                                  <p:childTnLst>
                                    <p:set>
                                      <p:cBhvr>
                                        <p:cTn dur="1" fill="hold">
                                          <p:stCondLst>
                                            <p:cond delay="0"/>
                                          </p:stCondLst>
                                        </p:cTn>
                                        <p:tgtEl>
                                          <p:spTgt spid="2881"/>
                                        </p:tgtEl>
                                        <p:attrNameLst>
                                          <p:attrName>style.visibility</p:attrName>
                                        </p:attrNameLst>
                                      </p:cBhvr>
                                      <p:to>
                                        <p:strVal val="visible"/>
                                      </p:to>
                                    </p:set>
                                    <p:animEffect filter="fade" transition="in">
                                      <p:cBhvr>
                                        <p:cTn dur="1000"/>
                                        <p:tgtEl>
                                          <p:spTgt spid="2881"/>
                                        </p:tgtEl>
                                      </p:cBhvr>
                                    </p:animEffect>
                                  </p:childTnLst>
                                </p:cTn>
                              </p:par>
                              <p:par>
                                <p:cTn fill="hold" nodeType="withEffect" presetClass="entr" presetID="10" presetSubtype="0">
                                  <p:stCondLst>
                                    <p:cond delay="0"/>
                                  </p:stCondLst>
                                  <p:childTnLst>
                                    <p:set>
                                      <p:cBhvr>
                                        <p:cTn dur="1" fill="hold">
                                          <p:stCondLst>
                                            <p:cond delay="0"/>
                                          </p:stCondLst>
                                        </p:cTn>
                                        <p:tgtEl>
                                          <p:spTgt spid="2882"/>
                                        </p:tgtEl>
                                        <p:attrNameLst>
                                          <p:attrName>style.visibility</p:attrName>
                                        </p:attrNameLst>
                                      </p:cBhvr>
                                      <p:to>
                                        <p:strVal val="visible"/>
                                      </p:to>
                                    </p:set>
                                    <p:animEffect filter="fade" transition="in">
                                      <p:cBhvr>
                                        <p:cTn dur="1000"/>
                                        <p:tgtEl>
                                          <p:spTgt spid="2882"/>
                                        </p:tgtEl>
                                      </p:cBhvr>
                                    </p:animEffect>
                                  </p:childTnLst>
                                </p:cTn>
                              </p:par>
                              <p:par>
                                <p:cTn fill="hold" nodeType="withEffect" presetClass="entr" presetID="10" presetSubtype="0">
                                  <p:stCondLst>
                                    <p:cond delay="0"/>
                                  </p:stCondLst>
                                  <p:childTnLst>
                                    <p:set>
                                      <p:cBhvr>
                                        <p:cTn dur="1" fill="hold">
                                          <p:stCondLst>
                                            <p:cond delay="0"/>
                                          </p:stCondLst>
                                        </p:cTn>
                                        <p:tgtEl>
                                          <p:spTgt spid="2883"/>
                                        </p:tgtEl>
                                        <p:attrNameLst>
                                          <p:attrName>style.visibility</p:attrName>
                                        </p:attrNameLst>
                                      </p:cBhvr>
                                      <p:to>
                                        <p:strVal val="visible"/>
                                      </p:to>
                                    </p:set>
                                    <p:animEffect filter="fade" transition="in">
                                      <p:cBhvr>
                                        <p:cTn dur="1000"/>
                                        <p:tgtEl>
                                          <p:spTgt spid="2883"/>
                                        </p:tgtEl>
                                      </p:cBhvr>
                                    </p:animEffect>
                                  </p:childTnLst>
                                </p:cTn>
                              </p:par>
                              <p:par>
                                <p:cTn fill="hold" nodeType="withEffect" presetClass="entr" presetID="10" presetSubtype="0">
                                  <p:stCondLst>
                                    <p:cond delay="0"/>
                                  </p:stCondLst>
                                  <p:childTnLst>
                                    <p:set>
                                      <p:cBhvr>
                                        <p:cTn dur="1" fill="hold">
                                          <p:stCondLst>
                                            <p:cond delay="0"/>
                                          </p:stCondLst>
                                        </p:cTn>
                                        <p:tgtEl>
                                          <p:spTgt spid="2884"/>
                                        </p:tgtEl>
                                        <p:attrNameLst>
                                          <p:attrName>style.visibility</p:attrName>
                                        </p:attrNameLst>
                                      </p:cBhvr>
                                      <p:to>
                                        <p:strVal val="visible"/>
                                      </p:to>
                                    </p:set>
                                    <p:animEffect filter="fade" transition="in">
                                      <p:cBhvr>
                                        <p:cTn dur="1000"/>
                                        <p:tgtEl>
                                          <p:spTgt spid="2884"/>
                                        </p:tgtEl>
                                      </p:cBhvr>
                                    </p:animEffect>
                                  </p:childTnLst>
                                </p:cTn>
                              </p:par>
                              <p:par>
                                <p:cTn fill="hold" nodeType="withEffect" presetClass="entr" presetID="10" presetSubtype="0">
                                  <p:stCondLst>
                                    <p:cond delay="0"/>
                                  </p:stCondLst>
                                  <p:childTnLst>
                                    <p:set>
                                      <p:cBhvr>
                                        <p:cTn dur="1" fill="hold">
                                          <p:stCondLst>
                                            <p:cond delay="0"/>
                                          </p:stCondLst>
                                        </p:cTn>
                                        <p:tgtEl>
                                          <p:spTgt spid="2885"/>
                                        </p:tgtEl>
                                        <p:attrNameLst>
                                          <p:attrName>style.visibility</p:attrName>
                                        </p:attrNameLst>
                                      </p:cBhvr>
                                      <p:to>
                                        <p:strVal val="visible"/>
                                      </p:to>
                                    </p:set>
                                    <p:animEffect filter="fade" transition="in">
                                      <p:cBhvr>
                                        <p:cTn dur="1000"/>
                                        <p:tgtEl>
                                          <p:spTgt spid="2885"/>
                                        </p:tgtEl>
                                      </p:cBhvr>
                                    </p:animEffect>
                                  </p:childTnLst>
                                </p:cTn>
                              </p:par>
                              <p:par>
                                <p:cTn fill="hold" nodeType="withEffect" presetClass="entr" presetID="10" presetSubtype="0">
                                  <p:stCondLst>
                                    <p:cond delay="0"/>
                                  </p:stCondLst>
                                  <p:childTnLst>
                                    <p:set>
                                      <p:cBhvr>
                                        <p:cTn dur="1" fill="hold">
                                          <p:stCondLst>
                                            <p:cond delay="0"/>
                                          </p:stCondLst>
                                        </p:cTn>
                                        <p:tgtEl>
                                          <p:spTgt spid="2886"/>
                                        </p:tgtEl>
                                        <p:attrNameLst>
                                          <p:attrName>style.visibility</p:attrName>
                                        </p:attrNameLst>
                                      </p:cBhvr>
                                      <p:to>
                                        <p:strVal val="visible"/>
                                      </p:to>
                                    </p:set>
                                    <p:animEffect filter="fade" transition="in">
                                      <p:cBhvr>
                                        <p:cTn dur="1000"/>
                                        <p:tgtEl>
                                          <p:spTgt spid="2886"/>
                                        </p:tgtEl>
                                      </p:cBhvr>
                                    </p:animEffect>
                                  </p:childTnLst>
                                </p:cTn>
                              </p:par>
                              <p:par>
                                <p:cTn fill="hold" nodeType="withEffect" presetClass="entr" presetID="10" presetSubtype="0">
                                  <p:stCondLst>
                                    <p:cond delay="0"/>
                                  </p:stCondLst>
                                  <p:childTnLst>
                                    <p:set>
                                      <p:cBhvr>
                                        <p:cTn dur="1" fill="hold">
                                          <p:stCondLst>
                                            <p:cond delay="0"/>
                                          </p:stCondLst>
                                        </p:cTn>
                                        <p:tgtEl>
                                          <p:spTgt spid="2887"/>
                                        </p:tgtEl>
                                        <p:attrNameLst>
                                          <p:attrName>style.visibility</p:attrName>
                                        </p:attrNameLst>
                                      </p:cBhvr>
                                      <p:to>
                                        <p:strVal val="visible"/>
                                      </p:to>
                                    </p:set>
                                    <p:animEffect filter="fade" transition="in">
                                      <p:cBhvr>
                                        <p:cTn dur="1000"/>
                                        <p:tgtEl>
                                          <p:spTgt spid="2887"/>
                                        </p:tgtEl>
                                      </p:cBhvr>
                                    </p:animEffect>
                                  </p:childTnLst>
                                </p:cTn>
                              </p:par>
                              <p:par>
                                <p:cTn fill="hold" nodeType="withEffect" presetClass="entr" presetID="10" presetSubtype="0">
                                  <p:stCondLst>
                                    <p:cond delay="0"/>
                                  </p:stCondLst>
                                  <p:childTnLst>
                                    <p:set>
                                      <p:cBhvr>
                                        <p:cTn dur="1" fill="hold">
                                          <p:stCondLst>
                                            <p:cond delay="0"/>
                                          </p:stCondLst>
                                        </p:cTn>
                                        <p:tgtEl>
                                          <p:spTgt spid="2888"/>
                                        </p:tgtEl>
                                        <p:attrNameLst>
                                          <p:attrName>style.visibility</p:attrName>
                                        </p:attrNameLst>
                                      </p:cBhvr>
                                      <p:to>
                                        <p:strVal val="visible"/>
                                      </p:to>
                                    </p:set>
                                    <p:animEffect filter="fade" transition="in">
                                      <p:cBhvr>
                                        <p:cTn dur="1000"/>
                                        <p:tgtEl>
                                          <p:spTgt spid="2888"/>
                                        </p:tgtEl>
                                      </p:cBhvr>
                                    </p:animEffect>
                                  </p:childTnLst>
                                </p:cTn>
                              </p:par>
                              <p:par>
                                <p:cTn fill="hold" nodeType="withEffect" presetClass="entr" presetID="10" presetSubtype="0">
                                  <p:stCondLst>
                                    <p:cond delay="0"/>
                                  </p:stCondLst>
                                  <p:childTnLst>
                                    <p:set>
                                      <p:cBhvr>
                                        <p:cTn dur="1" fill="hold">
                                          <p:stCondLst>
                                            <p:cond delay="0"/>
                                          </p:stCondLst>
                                        </p:cTn>
                                        <p:tgtEl>
                                          <p:spTgt spid="2889"/>
                                        </p:tgtEl>
                                        <p:attrNameLst>
                                          <p:attrName>style.visibility</p:attrName>
                                        </p:attrNameLst>
                                      </p:cBhvr>
                                      <p:to>
                                        <p:strVal val="visible"/>
                                      </p:to>
                                    </p:set>
                                    <p:animEffect filter="fade" transition="in">
                                      <p:cBhvr>
                                        <p:cTn dur="1000"/>
                                        <p:tgtEl>
                                          <p:spTgt spid="2889"/>
                                        </p:tgtEl>
                                      </p:cBhvr>
                                    </p:animEffect>
                                  </p:childTnLst>
                                </p:cTn>
                              </p:par>
                              <p:par>
                                <p:cTn fill="hold" nodeType="withEffect" presetClass="entr" presetID="10" presetSubtype="0">
                                  <p:stCondLst>
                                    <p:cond delay="0"/>
                                  </p:stCondLst>
                                  <p:childTnLst>
                                    <p:set>
                                      <p:cBhvr>
                                        <p:cTn dur="1" fill="hold">
                                          <p:stCondLst>
                                            <p:cond delay="0"/>
                                          </p:stCondLst>
                                        </p:cTn>
                                        <p:tgtEl>
                                          <p:spTgt spid="2890"/>
                                        </p:tgtEl>
                                        <p:attrNameLst>
                                          <p:attrName>style.visibility</p:attrName>
                                        </p:attrNameLst>
                                      </p:cBhvr>
                                      <p:to>
                                        <p:strVal val="visible"/>
                                      </p:to>
                                    </p:set>
                                    <p:animEffect filter="fade" transition="in">
                                      <p:cBhvr>
                                        <p:cTn dur="1000"/>
                                        <p:tgtEl>
                                          <p:spTgt spid="2890"/>
                                        </p:tgtEl>
                                      </p:cBhvr>
                                    </p:animEffect>
                                  </p:childTnLst>
                                </p:cTn>
                              </p:par>
                              <p:par>
                                <p:cTn fill="hold" nodeType="withEffect" presetClass="entr" presetID="10" presetSubtype="0">
                                  <p:stCondLst>
                                    <p:cond delay="0"/>
                                  </p:stCondLst>
                                  <p:childTnLst>
                                    <p:set>
                                      <p:cBhvr>
                                        <p:cTn dur="1" fill="hold">
                                          <p:stCondLst>
                                            <p:cond delay="0"/>
                                          </p:stCondLst>
                                        </p:cTn>
                                        <p:tgtEl>
                                          <p:spTgt spid="2891"/>
                                        </p:tgtEl>
                                        <p:attrNameLst>
                                          <p:attrName>style.visibility</p:attrName>
                                        </p:attrNameLst>
                                      </p:cBhvr>
                                      <p:to>
                                        <p:strVal val="visible"/>
                                      </p:to>
                                    </p:set>
                                    <p:animEffect filter="fade" transition="in">
                                      <p:cBhvr>
                                        <p:cTn dur="1000"/>
                                        <p:tgtEl>
                                          <p:spTgt spid="2891"/>
                                        </p:tgtEl>
                                      </p:cBhvr>
                                    </p:animEffect>
                                  </p:childTnLst>
                                </p:cTn>
                              </p:par>
                              <p:par>
                                <p:cTn fill="hold" nodeType="withEffect" presetClass="entr" presetID="10" presetSubtype="0">
                                  <p:stCondLst>
                                    <p:cond delay="0"/>
                                  </p:stCondLst>
                                  <p:childTnLst>
                                    <p:set>
                                      <p:cBhvr>
                                        <p:cTn dur="1" fill="hold">
                                          <p:stCondLst>
                                            <p:cond delay="0"/>
                                          </p:stCondLst>
                                        </p:cTn>
                                        <p:tgtEl>
                                          <p:spTgt spid="2892"/>
                                        </p:tgtEl>
                                        <p:attrNameLst>
                                          <p:attrName>style.visibility</p:attrName>
                                        </p:attrNameLst>
                                      </p:cBhvr>
                                      <p:to>
                                        <p:strVal val="visible"/>
                                      </p:to>
                                    </p:set>
                                    <p:animEffect filter="fade" transition="in">
                                      <p:cBhvr>
                                        <p:cTn dur="1000"/>
                                        <p:tgtEl>
                                          <p:spTgt spid="2892"/>
                                        </p:tgtEl>
                                      </p:cBhvr>
                                    </p:animEffect>
                                  </p:childTnLst>
                                </p:cTn>
                              </p:par>
                              <p:par>
                                <p:cTn fill="hold" nodeType="withEffect" presetClass="entr" presetID="10" presetSubtype="0">
                                  <p:stCondLst>
                                    <p:cond delay="0"/>
                                  </p:stCondLst>
                                  <p:childTnLst>
                                    <p:set>
                                      <p:cBhvr>
                                        <p:cTn dur="1" fill="hold">
                                          <p:stCondLst>
                                            <p:cond delay="0"/>
                                          </p:stCondLst>
                                        </p:cTn>
                                        <p:tgtEl>
                                          <p:spTgt spid="2893"/>
                                        </p:tgtEl>
                                        <p:attrNameLst>
                                          <p:attrName>style.visibility</p:attrName>
                                        </p:attrNameLst>
                                      </p:cBhvr>
                                      <p:to>
                                        <p:strVal val="visible"/>
                                      </p:to>
                                    </p:set>
                                    <p:animEffect filter="fade" transition="in">
                                      <p:cBhvr>
                                        <p:cTn dur="1000"/>
                                        <p:tgtEl>
                                          <p:spTgt spid="2893"/>
                                        </p:tgtEl>
                                      </p:cBhvr>
                                    </p:animEffect>
                                  </p:childTnLst>
                                </p:cTn>
                              </p:par>
                              <p:par>
                                <p:cTn fill="hold" nodeType="withEffect" presetClass="entr" presetID="10" presetSubtype="0">
                                  <p:stCondLst>
                                    <p:cond delay="0"/>
                                  </p:stCondLst>
                                  <p:childTnLst>
                                    <p:set>
                                      <p:cBhvr>
                                        <p:cTn dur="1" fill="hold">
                                          <p:stCondLst>
                                            <p:cond delay="0"/>
                                          </p:stCondLst>
                                        </p:cTn>
                                        <p:tgtEl>
                                          <p:spTgt spid="2894"/>
                                        </p:tgtEl>
                                        <p:attrNameLst>
                                          <p:attrName>style.visibility</p:attrName>
                                        </p:attrNameLst>
                                      </p:cBhvr>
                                      <p:to>
                                        <p:strVal val="visible"/>
                                      </p:to>
                                    </p:set>
                                    <p:animEffect filter="fade" transition="in">
                                      <p:cBhvr>
                                        <p:cTn dur="1000"/>
                                        <p:tgtEl>
                                          <p:spTgt spid="2894"/>
                                        </p:tgtEl>
                                      </p:cBhvr>
                                    </p:animEffect>
                                  </p:childTnLst>
                                </p:cTn>
                              </p:par>
                              <p:par>
                                <p:cTn fill="hold" nodeType="withEffect" presetClass="entr" presetID="10" presetSubtype="0">
                                  <p:stCondLst>
                                    <p:cond delay="0"/>
                                  </p:stCondLst>
                                  <p:childTnLst>
                                    <p:set>
                                      <p:cBhvr>
                                        <p:cTn dur="1" fill="hold">
                                          <p:stCondLst>
                                            <p:cond delay="0"/>
                                          </p:stCondLst>
                                        </p:cTn>
                                        <p:tgtEl>
                                          <p:spTgt spid="2895"/>
                                        </p:tgtEl>
                                        <p:attrNameLst>
                                          <p:attrName>style.visibility</p:attrName>
                                        </p:attrNameLst>
                                      </p:cBhvr>
                                      <p:to>
                                        <p:strVal val="visible"/>
                                      </p:to>
                                    </p:set>
                                    <p:animEffect filter="fade" transition="in">
                                      <p:cBhvr>
                                        <p:cTn dur="1000"/>
                                        <p:tgtEl>
                                          <p:spTgt spid="2895"/>
                                        </p:tgtEl>
                                      </p:cBhvr>
                                    </p:animEffect>
                                  </p:childTnLst>
                                </p:cTn>
                              </p:par>
                              <p:par>
                                <p:cTn fill="hold" nodeType="withEffect" presetClass="entr" presetID="10" presetSubtype="0">
                                  <p:stCondLst>
                                    <p:cond delay="0"/>
                                  </p:stCondLst>
                                  <p:childTnLst>
                                    <p:set>
                                      <p:cBhvr>
                                        <p:cTn dur="1" fill="hold">
                                          <p:stCondLst>
                                            <p:cond delay="0"/>
                                          </p:stCondLst>
                                        </p:cTn>
                                        <p:tgtEl>
                                          <p:spTgt spid="2896"/>
                                        </p:tgtEl>
                                        <p:attrNameLst>
                                          <p:attrName>style.visibility</p:attrName>
                                        </p:attrNameLst>
                                      </p:cBhvr>
                                      <p:to>
                                        <p:strVal val="visible"/>
                                      </p:to>
                                    </p:set>
                                    <p:animEffect filter="fade" transition="in">
                                      <p:cBhvr>
                                        <p:cTn dur="1000"/>
                                        <p:tgtEl>
                                          <p:spTgt spid="2896"/>
                                        </p:tgtEl>
                                      </p:cBhvr>
                                    </p:animEffect>
                                  </p:childTnLst>
                                </p:cTn>
                              </p:par>
                              <p:par>
                                <p:cTn fill="hold" nodeType="withEffect" presetClass="entr" presetID="10" presetSubtype="0">
                                  <p:stCondLst>
                                    <p:cond delay="0"/>
                                  </p:stCondLst>
                                  <p:childTnLst>
                                    <p:set>
                                      <p:cBhvr>
                                        <p:cTn dur="1" fill="hold">
                                          <p:stCondLst>
                                            <p:cond delay="0"/>
                                          </p:stCondLst>
                                        </p:cTn>
                                        <p:tgtEl>
                                          <p:spTgt spid="2897"/>
                                        </p:tgtEl>
                                        <p:attrNameLst>
                                          <p:attrName>style.visibility</p:attrName>
                                        </p:attrNameLst>
                                      </p:cBhvr>
                                      <p:to>
                                        <p:strVal val="visible"/>
                                      </p:to>
                                    </p:set>
                                    <p:animEffect filter="fade" transition="in">
                                      <p:cBhvr>
                                        <p:cTn dur="1000"/>
                                        <p:tgtEl>
                                          <p:spTgt spid="2897"/>
                                        </p:tgtEl>
                                      </p:cBhvr>
                                    </p:animEffect>
                                  </p:childTnLst>
                                </p:cTn>
                              </p:par>
                              <p:par>
                                <p:cTn fill="hold" nodeType="withEffect" presetClass="entr" presetID="10" presetSubtype="0">
                                  <p:stCondLst>
                                    <p:cond delay="0"/>
                                  </p:stCondLst>
                                  <p:childTnLst>
                                    <p:set>
                                      <p:cBhvr>
                                        <p:cTn dur="1" fill="hold">
                                          <p:stCondLst>
                                            <p:cond delay="0"/>
                                          </p:stCondLst>
                                        </p:cTn>
                                        <p:tgtEl>
                                          <p:spTgt spid="2898"/>
                                        </p:tgtEl>
                                        <p:attrNameLst>
                                          <p:attrName>style.visibility</p:attrName>
                                        </p:attrNameLst>
                                      </p:cBhvr>
                                      <p:to>
                                        <p:strVal val="visible"/>
                                      </p:to>
                                    </p:set>
                                    <p:animEffect filter="fade" transition="in">
                                      <p:cBhvr>
                                        <p:cTn dur="1000"/>
                                        <p:tgtEl>
                                          <p:spTgt spid="2898"/>
                                        </p:tgtEl>
                                      </p:cBhvr>
                                    </p:animEffect>
                                  </p:childTnLst>
                                </p:cTn>
                              </p:par>
                              <p:par>
                                <p:cTn fill="hold" nodeType="withEffect" presetClass="entr" presetID="10" presetSubtype="0">
                                  <p:stCondLst>
                                    <p:cond delay="0"/>
                                  </p:stCondLst>
                                  <p:childTnLst>
                                    <p:set>
                                      <p:cBhvr>
                                        <p:cTn dur="1" fill="hold">
                                          <p:stCondLst>
                                            <p:cond delay="0"/>
                                          </p:stCondLst>
                                        </p:cTn>
                                        <p:tgtEl>
                                          <p:spTgt spid="2899"/>
                                        </p:tgtEl>
                                        <p:attrNameLst>
                                          <p:attrName>style.visibility</p:attrName>
                                        </p:attrNameLst>
                                      </p:cBhvr>
                                      <p:to>
                                        <p:strVal val="visible"/>
                                      </p:to>
                                    </p:set>
                                    <p:animEffect filter="fade" transition="in">
                                      <p:cBhvr>
                                        <p:cTn dur="1000"/>
                                        <p:tgtEl>
                                          <p:spTgt spid="2899"/>
                                        </p:tgtEl>
                                      </p:cBhvr>
                                    </p:animEffect>
                                  </p:childTnLst>
                                </p:cTn>
                              </p:par>
                              <p:par>
                                <p:cTn fill="hold" nodeType="withEffect" presetClass="entr" presetID="10" presetSubtype="0">
                                  <p:stCondLst>
                                    <p:cond delay="0"/>
                                  </p:stCondLst>
                                  <p:childTnLst>
                                    <p:set>
                                      <p:cBhvr>
                                        <p:cTn dur="1" fill="hold">
                                          <p:stCondLst>
                                            <p:cond delay="0"/>
                                          </p:stCondLst>
                                        </p:cTn>
                                        <p:tgtEl>
                                          <p:spTgt spid="2900"/>
                                        </p:tgtEl>
                                        <p:attrNameLst>
                                          <p:attrName>style.visibility</p:attrName>
                                        </p:attrNameLst>
                                      </p:cBhvr>
                                      <p:to>
                                        <p:strVal val="visible"/>
                                      </p:to>
                                    </p:set>
                                    <p:animEffect filter="fade" transition="in">
                                      <p:cBhvr>
                                        <p:cTn dur="1000"/>
                                        <p:tgtEl>
                                          <p:spTgt spid="2900"/>
                                        </p:tgtEl>
                                      </p:cBhvr>
                                    </p:animEffect>
                                  </p:childTnLst>
                                </p:cTn>
                              </p:par>
                              <p:par>
                                <p:cTn fill="hold" nodeType="withEffect" presetClass="entr" presetID="10" presetSubtype="0">
                                  <p:stCondLst>
                                    <p:cond delay="0"/>
                                  </p:stCondLst>
                                  <p:childTnLst>
                                    <p:set>
                                      <p:cBhvr>
                                        <p:cTn dur="1" fill="hold">
                                          <p:stCondLst>
                                            <p:cond delay="0"/>
                                          </p:stCondLst>
                                        </p:cTn>
                                        <p:tgtEl>
                                          <p:spTgt spid="2901"/>
                                        </p:tgtEl>
                                        <p:attrNameLst>
                                          <p:attrName>style.visibility</p:attrName>
                                        </p:attrNameLst>
                                      </p:cBhvr>
                                      <p:to>
                                        <p:strVal val="visible"/>
                                      </p:to>
                                    </p:set>
                                    <p:animEffect filter="fade" transition="in">
                                      <p:cBhvr>
                                        <p:cTn dur="1000"/>
                                        <p:tgtEl>
                                          <p:spTgt spid="2901"/>
                                        </p:tgtEl>
                                      </p:cBhvr>
                                    </p:animEffect>
                                  </p:childTnLst>
                                </p:cTn>
                              </p:par>
                              <p:par>
                                <p:cTn fill="hold" nodeType="withEffect" presetClass="entr" presetID="10" presetSubtype="0">
                                  <p:stCondLst>
                                    <p:cond delay="0"/>
                                  </p:stCondLst>
                                  <p:childTnLst>
                                    <p:set>
                                      <p:cBhvr>
                                        <p:cTn dur="1" fill="hold">
                                          <p:stCondLst>
                                            <p:cond delay="0"/>
                                          </p:stCondLst>
                                        </p:cTn>
                                        <p:tgtEl>
                                          <p:spTgt spid="2902"/>
                                        </p:tgtEl>
                                        <p:attrNameLst>
                                          <p:attrName>style.visibility</p:attrName>
                                        </p:attrNameLst>
                                      </p:cBhvr>
                                      <p:to>
                                        <p:strVal val="visible"/>
                                      </p:to>
                                    </p:set>
                                    <p:animEffect filter="fade" transition="in">
                                      <p:cBhvr>
                                        <p:cTn dur="1000"/>
                                        <p:tgtEl>
                                          <p:spTgt spid="2902"/>
                                        </p:tgtEl>
                                      </p:cBhvr>
                                    </p:animEffect>
                                  </p:childTnLst>
                                </p:cTn>
                              </p:par>
                              <p:par>
                                <p:cTn fill="hold" nodeType="withEffect" presetClass="entr" presetID="10" presetSubtype="0">
                                  <p:stCondLst>
                                    <p:cond delay="0"/>
                                  </p:stCondLst>
                                  <p:childTnLst>
                                    <p:set>
                                      <p:cBhvr>
                                        <p:cTn dur="1" fill="hold">
                                          <p:stCondLst>
                                            <p:cond delay="0"/>
                                          </p:stCondLst>
                                        </p:cTn>
                                        <p:tgtEl>
                                          <p:spTgt spid="2903"/>
                                        </p:tgtEl>
                                        <p:attrNameLst>
                                          <p:attrName>style.visibility</p:attrName>
                                        </p:attrNameLst>
                                      </p:cBhvr>
                                      <p:to>
                                        <p:strVal val="visible"/>
                                      </p:to>
                                    </p:set>
                                    <p:animEffect filter="fade" transition="in">
                                      <p:cBhvr>
                                        <p:cTn dur="1000"/>
                                        <p:tgtEl>
                                          <p:spTgt spid="2903"/>
                                        </p:tgtEl>
                                      </p:cBhvr>
                                    </p:animEffect>
                                  </p:childTnLst>
                                </p:cTn>
                              </p:par>
                              <p:par>
                                <p:cTn fill="hold" nodeType="withEffect" presetClass="entr" presetID="10" presetSubtype="0">
                                  <p:stCondLst>
                                    <p:cond delay="0"/>
                                  </p:stCondLst>
                                  <p:childTnLst>
                                    <p:set>
                                      <p:cBhvr>
                                        <p:cTn dur="1" fill="hold">
                                          <p:stCondLst>
                                            <p:cond delay="0"/>
                                          </p:stCondLst>
                                        </p:cTn>
                                        <p:tgtEl>
                                          <p:spTgt spid="2904"/>
                                        </p:tgtEl>
                                        <p:attrNameLst>
                                          <p:attrName>style.visibility</p:attrName>
                                        </p:attrNameLst>
                                      </p:cBhvr>
                                      <p:to>
                                        <p:strVal val="visible"/>
                                      </p:to>
                                    </p:set>
                                    <p:animEffect filter="fade" transition="in">
                                      <p:cBhvr>
                                        <p:cTn dur="1000"/>
                                        <p:tgtEl>
                                          <p:spTgt spid="2904"/>
                                        </p:tgtEl>
                                      </p:cBhvr>
                                    </p:animEffect>
                                  </p:childTnLst>
                                </p:cTn>
                              </p:par>
                              <p:par>
                                <p:cTn fill="hold" nodeType="withEffect" presetClass="entr" presetID="10" presetSubtype="0">
                                  <p:stCondLst>
                                    <p:cond delay="0"/>
                                  </p:stCondLst>
                                  <p:childTnLst>
                                    <p:set>
                                      <p:cBhvr>
                                        <p:cTn dur="1" fill="hold">
                                          <p:stCondLst>
                                            <p:cond delay="0"/>
                                          </p:stCondLst>
                                        </p:cTn>
                                        <p:tgtEl>
                                          <p:spTgt spid="2905"/>
                                        </p:tgtEl>
                                        <p:attrNameLst>
                                          <p:attrName>style.visibility</p:attrName>
                                        </p:attrNameLst>
                                      </p:cBhvr>
                                      <p:to>
                                        <p:strVal val="visible"/>
                                      </p:to>
                                    </p:set>
                                    <p:animEffect filter="fade" transition="in">
                                      <p:cBhvr>
                                        <p:cTn dur="1000"/>
                                        <p:tgtEl>
                                          <p:spTgt spid="2905"/>
                                        </p:tgtEl>
                                      </p:cBhvr>
                                    </p:animEffect>
                                  </p:childTnLst>
                                </p:cTn>
                              </p:par>
                              <p:par>
                                <p:cTn fill="hold" nodeType="withEffect" presetClass="entr" presetID="10" presetSubtype="0">
                                  <p:stCondLst>
                                    <p:cond delay="0"/>
                                  </p:stCondLst>
                                  <p:childTnLst>
                                    <p:set>
                                      <p:cBhvr>
                                        <p:cTn dur="1" fill="hold">
                                          <p:stCondLst>
                                            <p:cond delay="0"/>
                                          </p:stCondLst>
                                        </p:cTn>
                                        <p:tgtEl>
                                          <p:spTgt spid="2906"/>
                                        </p:tgtEl>
                                        <p:attrNameLst>
                                          <p:attrName>style.visibility</p:attrName>
                                        </p:attrNameLst>
                                      </p:cBhvr>
                                      <p:to>
                                        <p:strVal val="visible"/>
                                      </p:to>
                                    </p:set>
                                    <p:animEffect filter="fade" transition="in">
                                      <p:cBhvr>
                                        <p:cTn dur="1000"/>
                                        <p:tgtEl>
                                          <p:spTgt spid="29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10" name="Shape 2910"/>
        <p:cNvGrpSpPr/>
        <p:nvPr/>
      </p:nvGrpSpPr>
      <p:grpSpPr>
        <a:xfrm>
          <a:off x="0" y="0"/>
          <a:ext cx="0" cy="0"/>
          <a:chOff x="0" y="0"/>
          <a:chExt cx="0" cy="0"/>
        </a:xfrm>
      </p:grpSpPr>
      <p:sp>
        <p:nvSpPr>
          <p:cNvPr id="2911" name="Google Shape;2911;p166"/>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u="sng">
                <a:solidFill>
                  <a:srgbClr val="E09214"/>
                </a:solidFill>
                <a:latin typeface="Merriweather"/>
                <a:ea typeface="Merriweather"/>
                <a:cs typeface="Merriweather"/>
                <a:sym typeface="Merriweather"/>
              </a:rPr>
              <a:t>Application Workflow of  YARN</a:t>
            </a:r>
            <a:endParaRPr b="1" sz="2500" u="sng">
              <a:solidFill>
                <a:srgbClr val="E09214"/>
              </a:solidFill>
              <a:latin typeface="Merriweather"/>
              <a:ea typeface="Merriweather"/>
              <a:cs typeface="Merriweather"/>
              <a:sym typeface="Merriweather"/>
            </a:endParaRPr>
          </a:p>
        </p:txBody>
      </p:sp>
      <p:pic>
        <p:nvPicPr>
          <p:cNvPr id="2912" name="Google Shape;2912;p166"/>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2913" name="Google Shape;2913;p166"/>
          <p:cNvSpPr txBox="1"/>
          <p:nvPr/>
        </p:nvSpPr>
        <p:spPr>
          <a:xfrm>
            <a:off x="57000" y="654325"/>
            <a:ext cx="70488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200"/>
              </a:spcAft>
              <a:buClr>
                <a:srgbClr val="000000"/>
              </a:buClr>
              <a:buSzPts val="1700"/>
              <a:buFont typeface="Arial"/>
              <a:buNone/>
            </a:pPr>
            <a:r>
              <a:t/>
            </a:r>
            <a:endParaRPr b="0" i="0" sz="1700" u="none" cap="none" strike="noStrike">
              <a:solidFill>
                <a:srgbClr val="4A4A4A"/>
              </a:solidFill>
              <a:latin typeface="Average"/>
              <a:ea typeface="Average"/>
              <a:cs typeface="Average"/>
              <a:sym typeface="Average"/>
            </a:endParaRPr>
          </a:p>
        </p:txBody>
      </p:sp>
      <p:sp>
        <p:nvSpPr>
          <p:cNvPr id="2914" name="Google Shape;2914;p166"/>
          <p:cNvSpPr/>
          <p:nvPr/>
        </p:nvSpPr>
        <p:spPr>
          <a:xfrm>
            <a:off x="308150" y="867825"/>
            <a:ext cx="1246200" cy="4464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Client</a:t>
            </a:r>
            <a:endParaRPr b="0" i="0" sz="1400" u="none" cap="none" strike="noStrike">
              <a:solidFill>
                <a:srgbClr val="000000"/>
              </a:solidFill>
              <a:latin typeface="Arial"/>
              <a:ea typeface="Arial"/>
              <a:cs typeface="Arial"/>
              <a:sym typeface="Arial"/>
            </a:endParaRPr>
          </a:p>
        </p:txBody>
      </p:sp>
      <p:sp>
        <p:nvSpPr>
          <p:cNvPr id="2915" name="Google Shape;2915;p166"/>
          <p:cNvSpPr/>
          <p:nvPr/>
        </p:nvSpPr>
        <p:spPr>
          <a:xfrm>
            <a:off x="1876175" y="867825"/>
            <a:ext cx="1711800" cy="4464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Resource Manager</a:t>
            </a:r>
            <a:endParaRPr b="0" i="0" sz="1400" u="none" cap="none" strike="noStrike">
              <a:solidFill>
                <a:srgbClr val="000000"/>
              </a:solidFill>
              <a:latin typeface="Arial"/>
              <a:ea typeface="Arial"/>
              <a:cs typeface="Arial"/>
              <a:sym typeface="Arial"/>
            </a:endParaRPr>
          </a:p>
        </p:txBody>
      </p:sp>
      <p:sp>
        <p:nvSpPr>
          <p:cNvPr id="2916" name="Google Shape;2916;p166"/>
          <p:cNvSpPr/>
          <p:nvPr/>
        </p:nvSpPr>
        <p:spPr>
          <a:xfrm>
            <a:off x="4220900" y="867825"/>
            <a:ext cx="1711800" cy="446400"/>
          </a:xfrm>
          <a:prstGeom prst="rect">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Node Manager</a:t>
            </a:r>
            <a:endParaRPr b="0" i="0" sz="1400" u="none" cap="none" strike="noStrike">
              <a:solidFill>
                <a:srgbClr val="000000"/>
              </a:solidFill>
              <a:latin typeface="Arial"/>
              <a:ea typeface="Arial"/>
              <a:cs typeface="Arial"/>
              <a:sym typeface="Arial"/>
            </a:endParaRPr>
          </a:p>
        </p:txBody>
      </p:sp>
      <p:sp>
        <p:nvSpPr>
          <p:cNvPr id="2917" name="Google Shape;2917;p166"/>
          <p:cNvSpPr/>
          <p:nvPr/>
        </p:nvSpPr>
        <p:spPr>
          <a:xfrm>
            <a:off x="6475500" y="867825"/>
            <a:ext cx="2295600" cy="446400"/>
          </a:xfrm>
          <a:prstGeom prst="rect">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Application Manager</a:t>
            </a:r>
            <a:endParaRPr b="0" i="0" sz="1400" u="none" cap="none" strike="noStrike">
              <a:solidFill>
                <a:srgbClr val="000000"/>
              </a:solidFill>
              <a:latin typeface="Arial"/>
              <a:ea typeface="Arial"/>
              <a:cs typeface="Arial"/>
              <a:sym typeface="Arial"/>
            </a:endParaRPr>
          </a:p>
        </p:txBody>
      </p:sp>
      <p:cxnSp>
        <p:nvCxnSpPr>
          <p:cNvPr id="2918" name="Google Shape;2918;p166"/>
          <p:cNvCxnSpPr>
            <a:stCxn id="2914" idx="2"/>
          </p:cNvCxnSpPr>
          <p:nvPr/>
        </p:nvCxnSpPr>
        <p:spPr>
          <a:xfrm flipH="1">
            <a:off x="919850" y="1314225"/>
            <a:ext cx="11400" cy="3235500"/>
          </a:xfrm>
          <a:prstGeom prst="straightConnector1">
            <a:avLst/>
          </a:prstGeom>
          <a:noFill/>
          <a:ln cap="flat" cmpd="sng" w="19050">
            <a:solidFill>
              <a:srgbClr val="000000"/>
            </a:solidFill>
            <a:prstDash val="dash"/>
            <a:round/>
            <a:headEnd len="sm" w="sm" type="none"/>
            <a:tailEnd len="sm" w="sm" type="none"/>
          </a:ln>
        </p:spPr>
      </p:cxnSp>
      <p:cxnSp>
        <p:nvCxnSpPr>
          <p:cNvPr id="2919" name="Google Shape;2919;p166"/>
          <p:cNvCxnSpPr/>
          <p:nvPr/>
        </p:nvCxnSpPr>
        <p:spPr>
          <a:xfrm flipH="1">
            <a:off x="2669675" y="1314225"/>
            <a:ext cx="11400" cy="3235500"/>
          </a:xfrm>
          <a:prstGeom prst="straightConnector1">
            <a:avLst/>
          </a:prstGeom>
          <a:noFill/>
          <a:ln cap="flat" cmpd="sng" w="19050">
            <a:solidFill>
              <a:srgbClr val="000000"/>
            </a:solidFill>
            <a:prstDash val="dash"/>
            <a:round/>
            <a:headEnd len="sm" w="sm" type="none"/>
            <a:tailEnd len="sm" w="sm" type="none"/>
          </a:ln>
        </p:spPr>
      </p:cxnSp>
      <p:cxnSp>
        <p:nvCxnSpPr>
          <p:cNvPr id="2920" name="Google Shape;2920;p166"/>
          <p:cNvCxnSpPr/>
          <p:nvPr/>
        </p:nvCxnSpPr>
        <p:spPr>
          <a:xfrm flipH="1">
            <a:off x="4997300" y="1314225"/>
            <a:ext cx="11400" cy="3235500"/>
          </a:xfrm>
          <a:prstGeom prst="straightConnector1">
            <a:avLst/>
          </a:prstGeom>
          <a:noFill/>
          <a:ln cap="flat" cmpd="sng" w="19050">
            <a:solidFill>
              <a:srgbClr val="000000"/>
            </a:solidFill>
            <a:prstDash val="dash"/>
            <a:round/>
            <a:headEnd len="sm" w="sm" type="none"/>
            <a:tailEnd len="sm" w="sm" type="none"/>
          </a:ln>
        </p:spPr>
      </p:cxnSp>
      <p:cxnSp>
        <p:nvCxnSpPr>
          <p:cNvPr id="2921" name="Google Shape;2921;p166"/>
          <p:cNvCxnSpPr/>
          <p:nvPr/>
        </p:nvCxnSpPr>
        <p:spPr>
          <a:xfrm flipH="1">
            <a:off x="7472525" y="1314225"/>
            <a:ext cx="11400" cy="3235500"/>
          </a:xfrm>
          <a:prstGeom prst="straightConnector1">
            <a:avLst/>
          </a:prstGeom>
          <a:noFill/>
          <a:ln cap="flat" cmpd="sng" w="19050">
            <a:solidFill>
              <a:srgbClr val="000000"/>
            </a:solidFill>
            <a:prstDash val="dash"/>
            <a:round/>
            <a:headEnd len="sm" w="sm" type="none"/>
            <a:tailEnd len="sm" w="sm" type="none"/>
          </a:ln>
        </p:spPr>
      </p:cxnSp>
      <p:cxnSp>
        <p:nvCxnSpPr>
          <p:cNvPr id="2922" name="Google Shape;2922;p166"/>
          <p:cNvCxnSpPr/>
          <p:nvPr/>
        </p:nvCxnSpPr>
        <p:spPr>
          <a:xfrm>
            <a:off x="965250" y="1615550"/>
            <a:ext cx="1699500" cy="0"/>
          </a:xfrm>
          <a:prstGeom prst="straightConnector1">
            <a:avLst/>
          </a:prstGeom>
          <a:noFill/>
          <a:ln cap="flat" cmpd="sng" w="9525">
            <a:solidFill>
              <a:srgbClr val="000000"/>
            </a:solidFill>
            <a:prstDash val="solid"/>
            <a:round/>
            <a:headEnd len="sm" w="sm" type="none"/>
            <a:tailEnd len="med" w="med" type="stealth"/>
          </a:ln>
        </p:spPr>
      </p:cxnSp>
      <p:cxnSp>
        <p:nvCxnSpPr>
          <p:cNvPr id="2923" name="Google Shape;2923;p166"/>
          <p:cNvCxnSpPr/>
          <p:nvPr/>
        </p:nvCxnSpPr>
        <p:spPr>
          <a:xfrm flipH="1" rot="10800000">
            <a:off x="2669675" y="1887475"/>
            <a:ext cx="4798500" cy="5100"/>
          </a:xfrm>
          <a:prstGeom prst="straightConnector1">
            <a:avLst/>
          </a:prstGeom>
          <a:noFill/>
          <a:ln cap="flat" cmpd="sng" w="9525">
            <a:solidFill>
              <a:srgbClr val="000000"/>
            </a:solidFill>
            <a:prstDash val="solid"/>
            <a:round/>
            <a:headEnd len="sm" w="sm" type="none"/>
            <a:tailEnd len="med" w="med" type="stealth"/>
          </a:ln>
        </p:spPr>
      </p:cxnSp>
      <p:cxnSp>
        <p:nvCxnSpPr>
          <p:cNvPr id="2924" name="Google Shape;2924;p166"/>
          <p:cNvCxnSpPr/>
          <p:nvPr/>
        </p:nvCxnSpPr>
        <p:spPr>
          <a:xfrm flipH="1" rot="10800000">
            <a:off x="2655250" y="2323100"/>
            <a:ext cx="4798500" cy="5100"/>
          </a:xfrm>
          <a:prstGeom prst="straightConnector1">
            <a:avLst/>
          </a:prstGeom>
          <a:noFill/>
          <a:ln cap="flat" cmpd="sng" w="9525">
            <a:solidFill>
              <a:srgbClr val="000000"/>
            </a:solidFill>
            <a:prstDash val="solid"/>
            <a:round/>
            <a:headEnd len="med" w="med" type="stealth"/>
            <a:tailEnd len="sm" w="sm" type="none"/>
          </a:ln>
        </p:spPr>
      </p:cxnSp>
      <p:cxnSp>
        <p:nvCxnSpPr>
          <p:cNvPr id="2925" name="Google Shape;2925;p166"/>
          <p:cNvCxnSpPr/>
          <p:nvPr/>
        </p:nvCxnSpPr>
        <p:spPr>
          <a:xfrm flipH="1" rot="10800000">
            <a:off x="2669675" y="2758725"/>
            <a:ext cx="4798500" cy="5100"/>
          </a:xfrm>
          <a:prstGeom prst="straightConnector1">
            <a:avLst/>
          </a:prstGeom>
          <a:noFill/>
          <a:ln cap="flat" cmpd="sng" w="9525">
            <a:solidFill>
              <a:srgbClr val="000000"/>
            </a:solidFill>
            <a:prstDash val="solid"/>
            <a:round/>
            <a:headEnd len="med" w="med" type="stealth"/>
            <a:tailEnd len="sm" w="sm" type="none"/>
          </a:ln>
        </p:spPr>
      </p:cxnSp>
      <p:cxnSp>
        <p:nvCxnSpPr>
          <p:cNvPr id="2926" name="Google Shape;2926;p166"/>
          <p:cNvCxnSpPr/>
          <p:nvPr/>
        </p:nvCxnSpPr>
        <p:spPr>
          <a:xfrm>
            <a:off x="5009825" y="3122350"/>
            <a:ext cx="2458500" cy="3600"/>
          </a:xfrm>
          <a:prstGeom prst="straightConnector1">
            <a:avLst/>
          </a:prstGeom>
          <a:noFill/>
          <a:ln cap="flat" cmpd="sng" w="9525">
            <a:solidFill>
              <a:srgbClr val="000000"/>
            </a:solidFill>
            <a:prstDash val="solid"/>
            <a:round/>
            <a:headEnd len="med" w="med" type="stealth"/>
            <a:tailEnd len="sm" w="sm" type="none"/>
          </a:ln>
        </p:spPr>
      </p:cxnSp>
      <p:cxnSp>
        <p:nvCxnSpPr>
          <p:cNvPr id="2927" name="Google Shape;2927;p166"/>
          <p:cNvCxnSpPr/>
          <p:nvPr/>
        </p:nvCxnSpPr>
        <p:spPr>
          <a:xfrm>
            <a:off x="950713" y="3331375"/>
            <a:ext cx="4047900" cy="6300"/>
          </a:xfrm>
          <a:prstGeom prst="straightConnector1">
            <a:avLst/>
          </a:prstGeom>
          <a:noFill/>
          <a:ln cap="flat" cmpd="sng" w="9525">
            <a:solidFill>
              <a:srgbClr val="000000"/>
            </a:solidFill>
            <a:prstDash val="solid"/>
            <a:round/>
            <a:headEnd len="sm" w="sm" type="none"/>
            <a:tailEnd len="med" w="med" type="stealth"/>
          </a:ln>
        </p:spPr>
      </p:cxnSp>
      <p:cxnSp>
        <p:nvCxnSpPr>
          <p:cNvPr id="2928" name="Google Shape;2928;p166"/>
          <p:cNvCxnSpPr/>
          <p:nvPr/>
        </p:nvCxnSpPr>
        <p:spPr>
          <a:xfrm>
            <a:off x="950713" y="3784575"/>
            <a:ext cx="1699500" cy="0"/>
          </a:xfrm>
          <a:prstGeom prst="straightConnector1">
            <a:avLst/>
          </a:prstGeom>
          <a:noFill/>
          <a:ln cap="flat" cmpd="sng" w="9525">
            <a:solidFill>
              <a:srgbClr val="000000"/>
            </a:solidFill>
            <a:prstDash val="solid"/>
            <a:round/>
            <a:headEnd len="sm" w="sm" type="none"/>
            <a:tailEnd len="med" w="med" type="stealth"/>
          </a:ln>
        </p:spPr>
      </p:cxnSp>
      <p:cxnSp>
        <p:nvCxnSpPr>
          <p:cNvPr id="2929" name="Google Shape;2929;p166"/>
          <p:cNvCxnSpPr/>
          <p:nvPr/>
        </p:nvCxnSpPr>
        <p:spPr>
          <a:xfrm flipH="1" rot="10800000">
            <a:off x="2669675" y="4157350"/>
            <a:ext cx="4798500" cy="5100"/>
          </a:xfrm>
          <a:prstGeom prst="straightConnector1">
            <a:avLst/>
          </a:prstGeom>
          <a:noFill/>
          <a:ln cap="flat" cmpd="sng" w="9525">
            <a:solidFill>
              <a:srgbClr val="000000"/>
            </a:solidFill>
            <a:prstDash val="solid"/>
            <a:round/>
            <a:headEnd len="med" w="med" type="stealth"/>
            <a:tailEnd len="sm" w="sm" type="none"/>
          </a:ln>
        </p:spPr>
      </p:cxnSp>
      <p:sp>
        <p:nvSpPr>
          <p:cNvPr id="2930" name="Google Shape;2930;p166"/>
          <p:cNvSpPr txBox="1"/>
          <p:nvPr/>
        </p:nvSpPr>
        <p:spPr>
          <a:xfrm>
            <a:off x="1557325" y="1314219"/>
            <a:ext cx="48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1</a:t>
            </a:r>
            <a:endParaRPr b="0" i="0" sz="1400" u="none" cap="none" strike="noStrike">
              <a:solidFill>
                <a:srgbClr val="000000"/>
              </a:solidFill>
              <a:latin typeface="Average"/>
              <a:ea typeface="Average"/>
              <a:cs typeface="Average"/>
              <a:sym typeface="Average"/>
            </a:endParaRPr>
          </a:p>
        </p:txBody>
      </p:sp>
      <p:sp>
        <p:nvSpPr>
          <p:cNvPr id="2931" name="Google Shape;2931;p166"/>
          <p:cNvSpPr txBox="1"/>
          <p:nvPr/>
        </p:nvSpPr>
        <p:spPr>
          <a:xfrm>
            <a:off x="5392737" y="1511806"/>
            <a:ext cx="48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2</a:t>
            </a:r>
            <a:endParaRPr b="0" i="0" sz="1400" u="none" cap="none" strike="noStrike">
              <a:solidFill>
                <a:srgbClr val="000000"/>
              </a:solidFill>
              <a:latin typeface="Average"/>
              <a:ea typeface="Average"/>
              <a:cs typeface="Average"/>
              <a:sym typeface="Average"/>
            </a:endParaRPr>
          </a:p>
        </p:txBody>
      </p:sp>
      <p:sp>
        <p:nvSpPr>
          <p:cNvPr id="2932" name="Google Shape;2932;p166"/>
          <p:cNvSpPr txBox="1"/>
          <p:nvPr/>
        </p:nvSpPr>
        <p:spPr>
          <a:xfrm>
            <a:off x="5499812" y="1999994"/>
            <a:ext cx="48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3</a:t>
            </a:r>
            <a:endParaRPr b="0" i="0" sz="1400" u="none" cap="none" strike="noStrike">
              <a:solidFill>
                <a:srgbClr val="000000"/>
              </a:solidFill>
              <a:latin typeface="Average"/>
              <a:ea typeface="Average"/>
              <a:cs typeface="Average"/>
              <a:sym typeface="Average"/>
            </a:endParaRPr>
          </a:p>
        </p:txBody>
      </p:sp>
      <p:sp>
        <p:nvSpPr>
          <p:cNvPr id="2933" name="Google Shape;2933;p166"/>
          <p:cNvSpPr txBox="1"/>
          <p:nvPr/>
        </p:nvSpPr>
        <p:spPr>
          <a:xfrm>
            <a:off x="5499812" y="2428931"/>
            <a:ext cx="48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4</a:t>
            </a:r>
            <a:endParaRPr b="0" i="0" sz="1400" u="none" cap="none" strike="noStrike">
              <a:solidFill>
                <a:srgbClr val="000000"/>
              </a:solidFill>
              <a:latin typeface="Average"/>
              <a:ea typeface="Average"/>
              <a:cs typeface="Average"/>
              <a:sym typeface="Average"/>
            </a:endParaRPr>
          </a:p>
        </p:txBody>
      </p:sp>
      <p:sp>
        <p:nvSpPr>
          <p:cNvPr id="2934" name="Google Shape;2934;p166"/>
          <p:cNvSpPr txBox="1"/>
          <p:nvPr/>
        </p:nvSpPr>
        <p:spPr>
          <a:xfrm>
            <a:off x="6212487" y="2824856"/>
            <a:ext cx="48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5</a:t>
            </a:r>
            <a:endParaRPr b="0" i="0" sz="1400" u="none" cap="none" strike="noStrike">
              <a:solidFill>
                <a:srgbClr val="000000"/>
              </a:solidFill>
              <a:latin typeface="Average"/>
              <a:ea typeface="Average"/>
              <a:cs typeface="Average"/>
              <a:sym typeface="Average"/>
            </a:endParaRPr>
          </a:p>
        </p:txBody>
      </p:sp>
      <p:sp>
        <p:nvSpPr>
          <p:cNvPr id="2935" name="Google Shape;2935;p166"/>
          <p:cNvSpPr txBox="1"/>
          <p:nvPr/>
        </p:nvSpPr>
        <p:spPr>
          <a:xfrm>
            <a:off x="1799162" y="2988606"/>
            <a:ext cx="48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6</a:t>
            </a:r>
            <a:endParaRPr b="0" i="0" sz="1400" u="none" cap="none" strike="noStrike">
              <a:solidFill>
                <a:srgbClr val="000000"/>
              </a:solidFill>
              <a:latin typeface="Average"/>
              <a:ea typeface="Average"/>
              <a:cs typeface="Average"/>
              <a:sym typeface="Average"/>
            </a:endParaRPr>
          </a:p>
        </p:txBody>
      </p:sp>
      <p:sp>
        <p:nvSpPr>
          <p:cNvPr id="2936" name="Google Shape;2936;p166"/>
          <p:cNvSpPr txBox="1"/>
          <p:nvPr/>
        </p:nvSpPr>
        <p:spPr>
          <a:xfrm>
            <a:off x="1736287" y="3446881"/>
            <a:ext cx="48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7</a:t>
            </a:r>
            <a:endParaRPr b="0" i="0" sz="1400" u="none" cap="none" strike="noStrike">
              <a:solidFill>
                <a:srgbClr val="000000"/>
              </a:solidFill>
              <a:latin typeface="Average"/>
              <a:ea typeface="Average"/>
              <a:cs typeface="Average"/>
              <a:sym typeface="Average"/>
            </a:endParaRPr>
          </a:p>
        </p:txBody>
      </p:sp>
      <p:sp>
        <p:nvSpPr>
          <p:cNvPr id="2937" name="Google Shape;2937;p166"/>
          <p:cNvSpPr txBox="1"/>
          <p:nvPr/>
        </p:nvSpPr>
        <p:spPr>
          <a:xfrm>
            <a:off x="5785962" y="3745881"/>
            <a:ext cx="48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8</a:t>
            </a:r>
            <a:endParaRPr b="0" i="0" sz="14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4"/>
                                        </p:tgtEl>
                                        <p:attrNameLst>
                                          <p:attrName>style.visibility</p:attrName>
                                        </p:attrNameLst>
                                      </p:cBhvr>
                                      <p:to>
                                        <p:strVal val="visible"/>
                                      </p:to>
                                    </p:set>
                                    <p:animEffect filter="fade" transition="in">
                                      <p:cBhvr>
                                        <p:cTn dur="1000"/>
                                        <p:tgtEl>
                                          <p:spTgt spid="2914"/>
                                        </p:tgtEl>
                                      </p:cBhvr>
                                    </p:animEffect>
                                  </p:childTnLst>
                                </p:cTn>
                              </p:par>
                              <p:par>
                                <p:cTn fill="hold" nodeType="withEffect" presetClass="entr" presetID="10" presetSubtype="0">
                                  <p:stCondLst>
                                    <p:cond delay="0"/>
                                  </p:stCondLst>
                                  <p:childTnLst>
                                    <p:set>
                                      <p:cBhvr>
                                        <p:cTn dur="1" fill="hold">
                                          <p:stCondLst>
                                            <p:cond delay="0"/>
                                          </p:stCondLst>
                                        </p:cTn>
                                        <p:tgtEl>
                                          <p:spTgt spid="2915"/>
                                        </p:tgtEl>
                                        <p:attrNameLst>
                                          <p:attrName>style.visibility</p:attrName>
                                        </p:attrNameLst>
                                      </p:cBhvr>
                                      <p:to>
                                        <p:strVal val="visible"/>
                                      </p:to>
                                    </p:set>
                                    <p:animEffect filter="fade" transition="in">
                                      <p:cBhvr>
                                        <p:cTn dur="1000"/>
                                        <p:tgtEl>
                                          <p:spTgt spid="2915"/>
                                        </p:tgtEl>
                                      </p:cBhvr>
                                    </p:animEffect>
                                  </p:childTnLst>
                                </p:cTn>
                              </p:par>
                              <p:par>
                                <p:cTn fill="hold" nodeType="withEffect" presetClass="entr" presetID="10" presetSubtype="0">
                                  <p:stCondLst>
                                    <p:cond delay="0"/>
                                  </p:stCondLst>
                                  <p:childTnLst>
                                    <p:set>
                                      <p:cBhvr>
                                        <p:cTn dur="1" fill="hold">
                                          <p:stCondLst>
                                            <p:cond delay="0"/>
                                          </p:stCondLst>
                                        </p:cTn>
                                        <p:tgtEl>
                                          <p:spTgt spid="2916"/>
                                        </p:tgtEl>
                                        <p:attrNameLst>
                                          <p:attrName>style.visibility</p:attrName>
                                        </p:attrNameLst>
                                      </p:cBhvr>
                                      <p:to>
                                        <p:strVal val="visible"/>
                                      </p:to>
                                    </p:set>
                                    <p:animEffect filter="fade" transition="in">
                                      <p:cBhvr>
                                        <p:cTn dur="1000"/>
                                        <p:tgtEl>
                                          <p:spTgt spid="2916"/>
                                        </p:tgtEl>
                                      </p:cBhvr>
                                    </p:animEffect>
                                  </p:childTnLst>
                                </p:cTn>
                              </p:par>
                              <p:par>
                                <p:cTn fill="hold" nodeType="withEffect" presetClass="entr" presetID="10" presetSubtype="0">
                                  <p:stCondLst>
                                    <p:cond delay="0"/>
                                  </p:stCondLst>
                                  <p:childTnLst>
                                    <p:set>
                                      <p:cBhvr>
                                        <p:cTn dur="1" fill="hold">
                                          <p:stCondLst>
                                            <p:cond delay="0"/>
                                          </p:stCondLst>
                                        </p:cTn>
                                        <p:tgtEl>
                                          <p:spTgt spid="2917"/>
                                        </p:tgtEl>
                                        <p:attrNameLst>
                                          <p:attrName>style.visibility</p:attrName>
                                        </p:attrNameLst>
                                      </p:cBhvr>
                                      <p:to>
                                        <p:strVal val="visible"/>
                                      </p:to>
                                    </p:set>
                                    <p:animEffect filter="fade" transition="in">
                                      <p:cBhvr>
                                        <p:cTn dur="1000"/>
                                        <p:tgtEl>
                                          <p:spTgt spid="2917"/>
                                        </p:tgtEl>
                                      </p:cBhvr>
                                    </p:animEffect>
                                  </p:childTnLst>
                                </p:cTn>
                              </p:par>
                              <p:par>
                                <p:cTn fill="hold" nodeType="withEffect" presetClass="entr" presetID="10" presetSubtype="0">
                                  <p:stCondLst>
                                    <p:cond delay="0"/>
                                  </p:stCondLst>
                                  <p:childTnLst>
                                    <p:set>
                                      <p:cBhvr>
                                        <p:cTn dur="1" fill="hold">
                                          <p:stCondLst>
                                            <p:cond delay="0"/>
                                          </p:stCondLst>
                                        </p:cTn>
                                        <p:tgtEl>
                                          <p:spTgt spid="2918"/>
                                        </p:tgtEl>
                                        <p:attrNameLst>
                                          <p:attrName>style.visibility</p:attrName>
                                        </p:attrNameLst>
                                      </p:cBhvr>
                                      <p:to>
                                        <p:strVal val="visible"/>
                                      </p:to>
                                    </p:set>
                                    <p:animEffect filter="fade" transition="in">
                                      <p:cBhvr>
                                        <p:cTn dur="1000"/>
                                        <p:tgtEl>
                                          <p:spTgt spid="2918"/>
                                        </p:tgtEl>
                                      </p:cBhvr>
                                    </p:animEffect>
                                  </p:childTnLst>
                                </p:cTn>
                              </p:par>
                              <p:par>
                                <p:cTn fill="hold" nodeType="withEffect" presetClass="entr" presetID="10" presetSubtype="0">
                                  <p:stCondLst>
                                    <p:cond delay="0"/>
                                  </p:stCondLst>
                                  <p:childTnLst>
                                    <p:set>
                                      <p:cBhvr>
                                        <p:cTn dur="1" fill="hold">
                                          <p:stCondLst>
                                            <p:cond delay="0"/>
                                          </p:stCondLst>
                                        </p:cTn>
                                        <p:tgtEl>
                                          <p:spTgt spid="2919"/>
                                        </p:tgtEl>
                                        <p:attrNameLst>
                                          <p:attrName>style.visibility</p:attrName>
                                        </p:attrNameLst>
                                      </p:cBhvr>
                                      <p:to>
                                        <p:strVal val="visible"/>
                                      </p:to>
                                    </p:set>
                                    <p:animEffect filter="fade" transition="in">
                                      <p:cBhvr>
                                        <p:cTn dur="1000"/>
                                        <p:tgtEl>
                                          <p:spTgt spid="2919"/>
                                        </p:tgtEl>
                                      </p:cBhvr>
                                    </p:animEffect>
                                  </p:childTnLst>
                                </p:cTn>
                              </p:par>
                              <p:par>
                                <p:cTn fill="hold" nodeType="withEffect" presetClass="entr" presetID="10" presetSubtype="0">
                                  <p:stCondLst>
                                    <p:cond delay="0"/>
                                  </p:stCondLst>
                                  <p:childTnLst>
                                    <p:set>
                                      <p:cBhvr>
                                        <p:cTn dur="1" fill="hold">
                                          <p:stCondLst>
                                            <p:cond delay="0"/>
                                          </p:stCondLst>
                                        </p:cTn>
                                        <p:tgtEl>
                                          <p:spTgt spid="2920"/>
                                        </p:tgtEl>
                                        <p:attrNameLst>
                                          <p:attrName>style.visibility</p:attrName>
                                        </p:attrNameLst>
                                      </p:cBhvr>
                                      <p:to>
                                        <p:strVal val="visible"/>
                                      </p:to>
                                    </p:set>
                                    <p:animEffect filter="fade" transition="in">
                                      <p:cBhvr>
                                        <p:cTn dur="1000"/>
                                        <p:tgtEl>
                                          <p:spTgt spid="2920"/>
                                        </p:tgtEl>
                                      </p:cBhvr>
                                    </p:animEffect>
                                  </p:childTnLst>
                                </p:cTn>
                              </p:par>
                              <p:par>
                                <p:cTn fill="hold" nodeType="withEffect" presetClass="entr" presetID="10" presetSubtype="0">
                                  <p:stCondLst>
                                    <p:cond delay="0"/>
                                  </p:stCondLst>
                                  <p:childTnLst>
                                    <p:set>
                                      <p:cBhvr>
                                        <p:cTn dur="1" fill="hold">
                                          <p:stCondLst>
                                            <p:cond delay="0"/>
                                          </p:stCondLst>
                                        </p:cTn>
                                        <p:tgtEl>
                                          <p:spTgt spid="2921"/>
                                        </p:tgtEl>
                                        <p:attrNameLst>
                                          <p:attrName>style.visibility</p:attrName>
                                        </p:attrNameLst>
                                      </p:cBhvr>
                                      <p:to>
                                        <p:strVal val="visible"/>
                                      </p:to>
                                    </p:set>
                                    <p:animEffect filter="fade" transition="in">
                                      <p:cBhvr>
                                        <p:cTn dur="1000"/>
                                        <p:tgtEl>
                                          <p:spTgt spid="2921"/>
                                        </p:tgtEl>
                                      </p:cBhvr>
                                    </p:animEffect>
                                  </p:childTnLst>
                                </p:cTn>
                              </p:par>
                              <p:par>
                                <p:cTn fill="hold" nodeType="withEffect" presetClass="entr" presetID="10" presetSubtype="0">
                                  <p:stCondLst>
                                    <p:cond delay="0"/>
                                  </p:stCondLst>
                                  <p:childTnLst>
                                    <p:set>
                                      <p:cBhvr>
                                        <p:cTn dur="1" fill="hold">
                                          <p:stCondLst>
                                            <p:cond delay="0"/>
                                          </p:stCondLst>
                                        </p:cTn>
                                        <p:tgtEl>
                                          <p:spTgt spid="2922"/>
                                        </p:tgtEl>
                                        <p:attrNameLst>
                                          <p:attrName>style.visibility</p:attrName>
                                        </p:attrNameLst>
                                      </p:cBhvr>
                                      <p:to>
                                        <p:strVal val="visible"/>
                                      </p:to>
                                    </p:set>
                                    <p:animEffect filter="fade" transition="in">
                                      <p:cBhvr>
                                        <p:cTn dur="1000"/>
                                        <p:tgtEl>
                                          <p:spTgt spid="2922"/>
                                        </p:tgtEl>
                                      </p:cBhvr>
                                    </p:animEffect>
                                  </p:childTnLst>
                                </p:cTn>
                              </p:par>
                              <p:par>
                                <p:cTn fill="hold" nodeType="withEffect" presetClass="entr" presetID="10" presetSubtype="0">
                                  <p:stCondLst>
                                    <p:cond delay="0"/>
                                  </p:stCondLst>
                                  <p:childTnLst>
                                    <p:set>
                                      <p:cBhvr>
                                        <p:cTn dur="1" fill="hold">
                                          <p:stCondLst>
                                            <p:cond delay="0"/>
                                          </p:stCondLst>
                                        </p:cTn>
                                        <p:tgtEl>
                                          <p:spTgt spid="2923"/>
                                        </p:tgtEl>
                                        <p:attrNameLst>
                                          <p:attrName>style.visibility</p:attrName>
                                        </p:attrNameLst>
                                      </p:cBhvr>
                                      <p:to>
                                        <p:strVal val="visible"/>
                                      </p:to>
                                    </p:set>
                                    <p:animEffect filter="fade" transition="in">
                                      <p:cBhvr>
                                        <p:cTn dur="1000"/>
                                        <p:tgtEl>
                                          <p:spTgt spid="2923"/>
                                        </p:tgtEl>
                                      </p:cBhvr>
                                    </p:animEffect>
                                  </p:childTnLst>
                                </p:cTn>
                              </p:par>
                              <p:par>
                                <p:cTn fill="hold" nodeType="withEffect" presetClass="entr" presetID="10" presetSubtype="0">
                                  <p:stCondLst>
                                    <p:cond delay="0"/>
                                  </p:stCondLst>
                                  <p:childTnLst>
                                    <p:set>
                                      <p:cBhvr>
                                        <p:cTn dur="1" fill="hold">
                                          <p:stCondLst>
                                            <p:cond delay="0"/>
                                          </p:stCondLst>
                                        </p:cTn>
                                        <p:tgtEl>
                                          <p:spTgt spid="2924"/>
                                        </p:tgtEl>
                                        <p:attrNameLst>
                                          <p:attrName>style.visibility</p:attrName>
                                        </p:attrNameLst>
                                      </p:cBhvr>
                                      <p:to>
                                        <p:strVal val="visible"/>
                                      </p:to>
                                    </p:set>
                                    <p:animEffect filter="fade" transition="in">
                                      <p:cBhvr>
                                        <p:cTn dur="1000"/>
                                        <p:tgtEl>
                                          <p:spTgt spid="2924"/>
                                        </p:tgtEl>
                                      </p:cBhvr>
                                    </p:animEffect>
                                  </p:childTnLst>
                                </p:cTn>
                              </p:par>
                              <p:par>
                                <p:cTn fill="hold" nodeType="withEffect" presetClass="entr" presetID="10" presetSubtype="0">
                                  <p:stCondLst>
                                    <p:cond delay="0"/>
                                  </p:stCondLst>
                                  <p:childTnLst>
                                    <p:set>
                                      <p:cBhvr>
                                        <p:cTn dur="1" fill="hold">
                                          <p:stCondLst>
                                            <p:cond delay="0"/>
                                          </p:stCondLst>
                                        </p:cTn>
                                        <p:tgtEl>
                                          <p:spTgt spid="2925"/>
                                        </p:tgtEl>
                                        <p:attrNameLst>
                                          <p:attrName>style.visibility</p:attrName>
                                        </p:attrNameLst>
                                      </p:cBhvr>
                                      <p:to>
                                        <p:strVal val="visible"/>
                                      </p:to>
                                    </p:set>
                                    <p:animEffect filter="fade" transition="in">
                                      <p:cBhvr>
                                        <p:cTn dur="1000"/>
                                        <p:tgtEl>
                                          <p:spTgt spid="2925"/>
                                        </p:tgtEl>
                                      </p:cBhvr>
                                    </p:animEffect>
                                  </p:childTnLst>
                                </p:cTn>
                              </p:par>
                              <p:par>
                                <p:cTn fill="hold" nodeType="withEffect" presetClass="entr" presetID="10" presetSubtype="0">
                                  <p:stCondLst>
                                    <p:cond delay="0"/>
                                  </p:stCondLst>
                                  <p:childTnLst>
                                    <p:set>
                                      <p:cBhvr>
                                        <p:cTn dur="1" fill="hold">
                                          <p:stCondLst>
                                            <p:cond delay="0"/>
                                          </p:stCondLst>
                                        </p:cTn>
                                        <p:tgtEl>
                                          <p:spTgt spid="2926"/>
                                        </p:tgtEl>
                                        <p:attrNameLst>
                                          <p:attrName>style.visibility</p:attrName>
                                        </p:attrNameLst>
                                      </p:cBhvr>
                                      <p:to>
                                        <p:strVal val="visible"/>
                                      </p:to>
                                    </p:set>
                                    <p:animEffect filter="fade" transition="in">
                                      <p:cBhvr>
                                        <p:cTn dur="1000"/>
                                        <p:tgtEl>
                                          <p:spTgt spid="2926"/>
                                        </p:tgtEl>
                                      </p:cBhvr>
                                    </p:animEffect>
                                  </p:childTnLst>
                                </p:cTn>
                              </p:par>
                              <p:par>
                                <p:cTn fill="hold" nodeType="withEffect" presetClass="entr" presetID="10" presetSubtype="0">
                                  <p:stCondLst>
                                    <p:cond delay="0"/>
                                  </p:stCondLst>
                                  <p:childTnLst>
                                    <p:set>
                                      <p:cBhvr>
                                        <p:cTn dur="1" fill="hold">
                                          <p:stCondLst>
                                            <p:cond delay="0"/>
                                          </p:stCondLst>
                                        </p:cTn>
                                        <p:tgtEl>
                                          <p:spTgt spid="2927"/>
                                        </p:tgtEl>
                                        <p:attrNameLst>
                                          <p:attrName>style.visibility</p:attrName>
                                        </p:attrNameLst>
                                      </p:cBhvr>
                                      <p:to>
                                        <p:strVal val="visible"/>
                                      </p:to>
                                    </p:set>
                                    <p:animEffect filter="fade" transition="in">
                                      <p:cBhvr>
                                        <p:cTn dur="1000"/>
                                        <p:tgtEl>
                                          <p:spTgt spid="2927"/>
                                        </p:tgtEl>
                                      </p:cBhvr>
                                    </p:animEffect>
                                  </p:childTnLst>
                                </p:cTn>
                              </p:par>
                              <p:par>
                                <p:cTn fill="hold" nodeType="withEffect" presetClass="entr" presetID="10" presetSubtype="0">
                                  <p:stCondLst>
                                    <p:cond delay="0"/>
                                  </p:stCondLst>
                                  <p:childTnLst>
                                    <p:set>
                                      <p:cBhvr>
                                        <p:cTn dur="1" fill="hold">
                                          <p:stCondLst>
                                            <p:cond delay="0"/>
                                          </p:stCondLst>
                                        </p:cTn>
                                        <p:tgtEl>
                                          <p:spTgt spid="2928"/>
                                        </p:tgtEl>
                                        <p:attrNameLst>
                                          <p:attrName>style.visibility</p:attrName>
                                        </p:attrNameLst>
                                      </p:cBhvr>
                                      <p:to>
                                        <p:strVal val="visible"/>
                                      </p:to>
                                    </p:set>
                                    <p:animEffect filter="fade" transition="in">
                                      <p:cBhvr>
                                        <p:cTn dur="1000"/>
                                        <p:tgtEl>
                                          <p:spTgt spid="2928"/>
                                        </p:tgtEl>
                                      </p:cBhvr>
                                    </p:animEffect>
                                  </p:childTnLst>
                                </p:cTn>
                              </p:par>
                              <p:par>
                                <p:cTn fill="hold" nodeType="withEffect" presetClass="entr" presetID="10" presetSubtype="0">
                                  <p:stCondLst>
                                    <p:cond delay="0"/>
                                  </p:stCondLst>
                                  <p:childTnLst>
                                    <p:set>
                                      <p:cBhvr>
                                        <p:cTn dur="1" fill="hold">
                                          <p:stCondLst>
                                            <p:cond delay="0"/>
                                          </p:stCondLst>
                                        </p:cTn>
                                        <p:tgtEl>
                                          <p:spTgt spid="2929"/>
                                        </p:tgtEl>
                                        <p:attrNameLst>
                                          <p:attrName>style.visibility</p:attrName>
                                        </p:attrNameLst>
                                      </p:cBhvr>
                                      <p:to>
                                        <p:strVal val="visible"/>
                                      </p:to>
                                    </p:set>
                                    <p:animEffect filter="fade" transition="in">
                                      <p:cBhvr>
                                        <p:cTn dur="1000"/>
                                        <p:tgtEl>
                                          <p:spTgt spid="2929"/>
                                        </p:tgtEl>
                                      </p:cBhvr>
                                    </p:animEffect>
                                  </p:childTnLst>
                                </p:cTn>
                              </p:par>
                              <p:par>
                                <p:cTn fill="hold" nodeType="withEffect" presetClass="entr" presetID="10" presetSubtype="0">
                                  <p:stCondLst>
                                    <p:cond delay="0"/>
                                  </p:stCondLst>
                                  <p:childTnLst>
                                    <p:set>
                                      <p:cBhvr>
                                        <p:cTn dur="1" fill="hold">
                                          <p:stCondLst>
                                            <p:cond delay="0"/>
                                          </p:stCondLst>
                                        </p:cTn>
                                        <p:tgtEl>
                                          <p:spTgt spid="2930"/>
                                        </p:tgtEl>
                                        <p:attrNameLst>
                                          <p:attrName>style.visibility</p:attrName>
                                        </p:attrNameLst>
                                      </p:cBhvr>
                                      <p:to>
                                        <p:strVal val="visible"/>
                                      </p:to>
                                    </p:set>
                                    <p:animEffect filter="fade" transition="in">
                                      <p:cBhvr>
                                        <p:cTn dur="1000"/>
                                        <p:tgtEl>
                                          <p:spTgt spid="2930"/>
                                        </p:tgtEl>
                                      </p:cBhvr>
                                    </p:animEffect>
                                  </p:childTnLst>
                                </p:cTn>
                              </p:par>
                              <p:par>
                                <p:cTn fill="hold" nodeType="withEffect" presetClass="entr" presetID="10" presetSubtype="0">
                                  <p:stCondLst>
                                    <p:cond delay="0"/>
                                  </p:stCondLst>
                                  <p:childTnLst>
                                    <p:set>
                                      <p:cBhvr>
                                        <p:cTn dur="1" fill="hold">
                                          <p:stCondLst>
                                            <p:cond delay="0"/>
                                          </p:stCondLst>
                                        </p:cTn>
                                        <p:tgtEl>
                                          <p:spTgt spid="2931"/>
                                        </p:tgtEl>
                                        <p:attrNameLst>
                                          <p:attrName>style.visibility</p:attrName>
                                        </p:attrNameLst>
                                      </p:cBhvr>
                                      <p:to>
                                        <p:strVal val="visible"/>
                                      </p:to>
                                    </p:set>
                                    <p:animEffect filter="fade" transition="in">
                                      <p:cBhvr>
                                        <p:cTn dur="1000"/>
                                        <p:tgtEl>
                                          <p:spTgt spid="2931"/>
                                        </p:tgtEl>
                                      </p:cBhvr>
                                    </p:animEffect>
                                  </p:childTnLst>
                                </p:cTn>
                              </p:par>
                              <p:par>
                                <p:cTn fill="hold" nodeType="withEffect" presetClass="entr" presetID="10" presetSubtype="0">
                                  <p:stCondLst>
                                    <p:cond delay="0"/>
                                  </p:stCondLst>
                                  <p:childTnLst>
                                    <p:set>
                                      <p:cBhvr>
                                        <p:cTn dur="1" fill="hold">
                                          <p:stCondLst>
                                            <p:cond delay="0"/>
                                          </p:stCondLst>
                                        </p:cTn>
                                        <p:tgtEl>
                                          <p:spTgt spid="2932"/>
                                        </p:tgtEl>
                                        <p:attrNameLst>
                                          <p:attrName>style.visibility</p:attrName>
                                        </p:attrNameLst>
                                      </p:cBhvr>
                                      <p:to>
                                        <p:strVal val="visible"/>
                                      </p:to>
                                    </p:set>
                                    <p:animEffect filter="fade" transition="in">
                                      <p:cBhvr>
                                        <p:cTn dur="1000"/>
                                        <p:tgtEl>
                                          <p:spTgt spid="2932"/>
                                        </p:tgtEl>
                                      </p:cBhvr>
                                    </p:animEffect>
                                  </p:childTnLst>
                                </p:cTn>
                              </p:par>
                              <p:par>
                                <p:cTn fill="hold" nodeType="withEffect" presetClass="entr" presetID="10" presetSubtype="0">
                                  <p:stCondLst>
                                    <p:cond delay="0"/>
                                  </p:stCondLst>
                                  <p:childTnLst>
                                    <p:set>
                                      <p:cBhvr>
                                        <p:cTn dur="1" fill="hold">
                                          <p:stCondLst>
                                            <p:cond delay="0"/>
                                          </p:stCondLst>
                                        </p:cTn>
                                        <p:tgtEl>
                                          <p:spTgt spid="2933"/>
                                        </p:tgtEl>
                                        <p:attrNameLst>
                                          <p:attrName>style.visibility</p:attrName>
                                        </p:attrNameLst>
                                      </p:cBhvr>
                                      <p:to>
                                        <p:strVal val="visible"/>
                                      </p:to>
                                    </p:set>
                                    <p:animEffect filter="fade" transition="in">
                                      <p:cBhvr>
                                        <p:cTn dur="1000"/>
                                        <p:tgtEl>
                                          <p:spTgt spid="2933"/>
                                        </p:tgtEl>
                                      </p:cBhvr>
                                    </p:animEffect>
                                  </p:childTnLst>
                                </p:cTn>
                              </p:par>
                              <p:par>
                                <p:cTn fill="hold" nodeType="withEffect" presetClass="entr" presetID="10" presetSubtype="0">
                                  <p:stCondLst>
                                    <p:cond delay="0"/>
                                  </p:stCondLst>
                                  <p:childTnLst>
                                    <p:set>
                                      <p:cBhvr>
                                        <p:cTn dur="1" fill="hold">
                                          <p:stCondLst>
                                            <p:cond delay="0"/>
                                          </p:stCondLst>
                                        </p:cTn>
                                        <p:tgtEl>
                                          <p:spTgt spid="2934"/>
                                        </p:tgtEl>
                                        <p:attrNameLst>
                                          <p:attrName>style.visibility</p:attrName>
                                        </p:attrNameLst>
                                      </p:cBhvr>
                                      <p:to>
                                        <p:strVal val="visible"/>
                                      </p:to>
                                    </p:set>
                                    <p:animEffect filter="fade" transition="in">
                                      <p:cBhvr>
                                        <p:cTn dur="1000"/>
                                        <p:tgtEl>
                                          <p:spTgt spid="2934"/>
                                        </p:tgtEl>
                                      </p:cBhvr>
                                    </p:animEffect>
                                  </p:childTnLst>
                                </p:cTn>
                              </p:par>
                              <p:par>
                                <p:cTn fill="hold" nodeType="withEffect" presetClass="entr" presetID="10" presetSubtype="0">
                                  <p:stCondLst>
                                    <p:cond delay="0"/>
                                  </p:stCondLst>
                                  <p:childTnLst>
                                    <p:set>
                                      <p:cBhvr>
                                        <p:cTn dur="1" fill="hold">
                                          <p:stCondLst>
                                            <p:cond delay="0"/>
                                          </p:stCondLst>
                                        </p:cTn>
                                        <p:tgtEl>
                                          <p:spTgt spid="2935"/>
                                        </p:tgtEl>
                                        <p:attrNameLst>
                                          <p:attrName>style.visibility</p:attrName>
                                        </p:attrNameLst>
                                      </p:cBhvr>
                                      <p:to>
                                        <p:strVal val="visible"/>
                                      </p:to>
                                    </p:set>
                                    <p:animEffect filter="fade" transition="in">
                                      <p:cBhvr>
                                        <p:cTn dur="1000"/>
                                        <p:tgtEl>
                                          <p:spTgt spid="2935"/>
                                        </p:tgtEl>
                                      </p:cBhvr>
                                    </p:animEffect>
                                  </p:childTnLst>
                                </p:cTn>
                              </p:par>
                              <p:par>
                                <p:cTn fill="hold" nodeType="withEffect" presetClass="entr" presetID="10" presetSubtype="0">
                                  <p:stCondLst>
                                    <p:cond delay="0"/>
                                  </p:stCondLst>
                                  <p:childTnLst>
                                    <p:set>
                                      <p:cBhvr>
                                        <p:cTn dur="1" fill="hold">
                                          <p:stCondLst>
                                            <p:cond delay="0"/>
                                          </p:stCondLst>
                                        </p:cTn>
                                        <p:tgtEl>
                                          <p:spTgt spid="2936"/>
                                        </p:tgtEl>
                                        <p:attrNameLst>
                                          <p:attrName>style.visibility</p:attrName>
                                        </p:attrNameLst>
                                      </p:cBhvr>
                                      <p:to>
                                        <p:strVal val="visible"/>
                                      </p:to>
                                    </p:set>
                                    <p:animEffect filter="fade" transition="in">
                                      <p:cBhvr>
                                        <p:cTn dur="1000"/>
                                        <p:tgtEl>
                                          <p:spTgt spid="2936"/>
                                        </p:tgtEl>
                                      </p:cBhvr>
                                    </p:animEffect>
                                  </p:childTnLst>
                                </p:cTn>
                              </p:par>
                              <p:par>
                                <p:cTn fill="hold" nodeType="withEffect" presetClass="entr" presetID="10" presetSubtype="0">
                                  <p:stCondLst>
                                    <p:cond delay="0"/>
                                  </p:stCondLst>
                                  <p:childTnLst>
                                    <p:set>
                                      <p:cBhvr>
                                        <p:cTn dur="1" fill="hold">
                                          <p:stCondLst>
                                            <p:cond delay="0"/>
                                          </p:stCondLst>
                                        </p:cTn>
                                        <p:tgtEl>
                                          <p:spTgt spid="2937"/>
                                        </p:tgtEl>
                                        <p:attrNameLst>
                                          <p:attrName>style.visibility</p:attrName>
                                        </p:attrNameLst>
                                      </p:cBhvr>
                                      <p:to>
                                        <p:strVal val="visible"/>
                                      </p:to>
                                    </p:set>
                                    <p:animEffect filter="fade" transition="in">
                                      <p:cBhvr>
                                        <p:cTn dur="1000"/>
                                        <p:tgtEl>
                                          <p:spTgt spid="29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41" name="Shape 2941"/>
        <p:cNvGrpSpPr/>
        <p:nvPr/>
      </p:nvGrpSpPr>
      <p:grpSpPr>
        <a:xfrm>
          <a:off x="0" y="0"/>
          <a:ext cx="0" cy="0"/>
          <a:chOff x="0" y="0"/>
          <a:chExt cx="0" cy="0"/>
        </a:xfrm>
      </p:grpSpPr>
      <p:sp>
        <p:nvSpPr>
          <p:cNvPr id="2942" name="Google Shape;2942;p167"/>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u="sng">
                <a:solidFill>
                  <a:srgbClr val="E09214"/>
                </a:solidFill>
                <a:latin typeface="Merriweather"/>
                <a:ea typeface="Merriweather"/>
                <a:cs typeface="Merriweather"/>
                <a:sym typeface="Merriweather"/>
              </a:rPr>
              <a:t>Application Workflow of  YARN</a:t>
            </a:r>
            <a:endParaRPr b="1" sz="2500" u="sng">
              <a:solidFill>
                <a:srgbClr val="E09214"/>
              </a:solidFill>
              <a:latin typeface="Merriweather"/>
              <a:ea typeface="Merriweather"/>
              <a:cs typeface="Merriweather"/>
              <a:sym typeface="Merriweather"/>
            </a:endParaRPr>
          </a:p>
        </p:txBody>
      </p:sp>
      <p:pic>
        <p:nvPicPr>
          <p:cNvPr id="2943" name="Google Shape;2943;p167"/>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2944" name="Google Shape;2944;p167"/>
          <p:cNvSpPr txBox="1"/>
          <p:nvPr/>
        </p:nvSpPr>
        <p:spPr>
          <a:xfrm>
            <a:off x="228850" y="845175"/>
            <a:ext cx="7386600" cy="3109200"/>
          </a:xfrm>
          <a:prstGeom prst="rect">
            <a:avLst/>
          </a:prstGeom>
          <a:noFill/>
          <a:ln>
            <a:noFill/>
          </a:ln>
        </p:spPr>
        <p:txBody>
          <a:bodyPr anchorCtr="0" anchor="t" bIns="91425" lIns="91425" spcFirstLastPara="1" rIns="91425" wrap="square" tIns="91425">
            <a:spAutoFit/>
          </a:bodyPr>
          <a:lstStyle/>
          <a:p>
            <a:pPr indent="-349250" lvl="0" marL="457200" marR="0" rtl="0" algn="l">
              <a:lnSpc>
                <a:spcPct val="100000"/>
              </a:lnSpc>
              <a:spcBef>
                <a:spcPts val="0"/>
              </a:spcBef>
              <a:spcAft>
                <a:spcPts val="0"/>
              </a:spcAft>
              <a:buClr>
                <a:srgbClr val="000000"/>
              </a:buClr>
              <a:buSzPts val="1900"/>
              <a:buFont typeface="Average"/>
              <a:buAutoNum type="arabicPeriod"/>
            </a:pPr>
            <a:r>
              <a:rPr b="0" i="0" lang="en" sz="1900" u="none" cap="none" strike="noStrike">
                <a:solidFill>
                  <a:srgbClr val="000000"/>
                </a:solidFill>
                <a:latin typeface="Average"/>
                <a:ea typeface="Average"/>
                <a:cs typeface="Average"/>
                <a:sym typeface="Average"/>
              </a:rPr>
              <a:t>Client submit an application</a:t>
            </a:r>
            <a:endParaRPr b="0" i="0" sz="1900" u="none" cap="none" strike="noStrike">
              <a:solidFill>
                <a:srgbClr val="000000"/>
              </a:solidFill>
              <a:latin typeface="Average"/>
              <a:ea typeface="Average"/>
              <a:cs typeface="Average"/>
              <a:sym typeface="Average"/>
            </a:endParaRPr>
          </a:p>
          <a:p>
            <a:pPr indent="-349250" lvl="0" marL="457200" marR="0" rtl="0" algn="l">
              <a:lnSpc>
                <a:spcPct val="100000"/>
              </a:lnSpc>
              <a:spcBef>
                <a:spcPts val="0"/>
              </a:spcBef>
              <a:spcAft>
                <a:spcPts val="0"/>
              </a:spcAft>
              <a:buClr>
                <a:srgbClr val="000000"/>
              </a:buClr>
              <a:buSzPts val="1900"/>
              <a:buFont typeface="Average"/>
              <a:buAutoNum type="arabicPeriod"/>
            </a:pPr>
            <a:r>
              <a:rPr b="0" i="0" lang="en" sz="1900" u="none" cap="none" strike="noStrike">
                <a:solidFill>
                  <a:srgbClr val="000000"/>
                </a:solidFill>
                <a:latin typeface="Average"/>
                <a:ea typeface="Average"/>
                <a:cs typeface="Average"/>
                <a:sym typeface="Average"/>
              </a:rPr>
              <a:t>Resource Manager allocates a container to start application manager</a:t>
            </a:r>
            <a:endParaRPr b="0" i="0" sz="1900" u="none" cap="none" strike="noStrike">
              <a:solidFill>
                <a:srgbClr val="000000"/>
              </a:solidFill>
              <a:latin typeface="Average"/>
              <a:ea typeface="Average"/>
              <a:cs typeface="Average"/>
              <a:sym typeface="Average"/>
            </a:endParaRPr>
          </a:p>
          <a:p>
            <a:pPr indent="-349250" lvl="0" marL="457200" marR="0" rtl="0" algn="l">
              <a:lnSpc>
                <a:spcPct val="100000"/>
              </a:lnSpc>
              <a:spcBef>
                <a:spcPts val="0"/>
              </a:spcBef>
              <a:spcAft>
                <a:spcPts val="0"/>
              </a:spcAft>
              <a:buClr>
                <a:srgbClr val="000000"/>
              </a:buClr>
              <a:buSzPts val="1900"/>
              <a:buFont typeface="Average"/>
              <a:buAutoNum type="arabicPeriod"/>
            </a:pPr>
            <a:r>
              <a:rPr b="0" i="0" lang="en" sz="1900" u="none" cap="none" strike="noStrike">
                <a:solidFill>
                  <a:srgbClr val="000000"/>
                </a:solidFill>
                <a:latin typeface="Average"/>
                <a:ea typeface="Average"/>
                <a:cs typeface="Average"/>
                <a:sym typeface="Average"/>
              </a:rPr>
              <a:t>Application manager register with resource manager</a:t>
            </a:r>
            <a:endParaRPr b="0" i="0" sz="1900" u="none" cap="none" strike="noStrike">
              <a:solidFill>
                <a:srgbClr val="000000"/>
              </a:solidFill>
              <a:latin typeface="Average"/>
              <a:ea typeface="Average"/>
              <a:cs typeface="Average"/>
              <a:sym typeface="Average"/>
            </a:endParaRPr>
          </a:p>
          <a:p>
            <a:pPr indent="-349250" lvl="0" marL="457200" marR="0" rtl="0" algn="l">
              <a:lnSpc>
                <a:spcPct val="100000"/>
              </a:lnSpc>
              <a:spcBef>
                <a:spcPts val="0"/>
              </a:spcBef>
              <a:spcAft>
                <a:spcPts val="0"/>
              </a:spcAft>
              <a:buClr>
                <a:srgbClr val="000000"/>
              </a:buClr>
              <a:buSzPts val="1900"/>
              <a:buFont typeface="Average"/>
              <a:buAutoNum type="arabicPeriod"/>
            </a:pPr>
            <a:r>
              <a:rPr b="0" i="0" lang="en" sz="1900" u="none" cap="none" strike="noStrike">
                <a:solidFill>
                  <a:srgbClr val="000000"/>
                </a:solidFill>
                <a:latin typeface="Average"/>
                <a:ea typeface="Average"/>
                <a:cs typeface="Average"/>
                <a:sym typeface="Average"/>
              </a:rPr>
              <a:t>Application manager ask container from resource manager</a:t>
            </a:r>
            <a:endParaRPr b="0" i="0" sz="1900" u="none" cap="none" strike="noStrike">
              <a:solidFill>
                <a:srgbClr val="000000"/>
              </a:solidFill>
              <a:latin typeface="Average"/>
              <a:ea typeface="Average"/>
              <a:cs typeface="Average"/>
              <a:sym typeface="Average"/>
            </a:endParaRPr>
          </a:p>
          <a:p>
            <a:pPr indent="-349250" lvl="0" marL="457200" marR="0" rtl="0" algn="l">
              <a:lnSpc>
                <a:spcPct val="100000"/>
              </a:lnSpc>
              <a:spcBef>
                <a:spcPts val="0"/>
              </a:spcBef>
              <a:spcAft>
                <a:spcPts val="0"/>
              </a:spcAft>
              <a:buClr>
                <a:srgbClr val="000000"/>
              </a:buClr>
              <a:buSzPts val="1900"/>
              <a:buFont typeface="Average"/>
              <a:buAutoNum type="arabicPeriod"/>
            </a:pPr>
            <a:r>
              <a:rPr b="0" i="0" lang="en" sz="1900" u="none" cap="none" strike="noStrike">
                <a:solidFill>
                  <a:srgbClr val="000000"/>
                </a:solidFill>
                <a:latin typeface="Average"/>
                <a:ea typeface="Average"/>
                <a:cs typeface="Average"/>
                <a:sym typeface="Average"/>
              </a:rPr>
              <a:t>Application manager notifies Node manager to launch containers</a:t>
            </a:r>
            <a:endParaRPr b="0" i="0" sz="1900" u="none" cap="none" strike="noStrike">
              <a:solidFill>
                <a:srgbClr val="000000"/>
              </a:solidFill>
              <a:latin typeface="Average"/>
              <a:ea typeface="Average"/>
              <a:cs typeface="Average"/>
              <a:sym typeface="Average"/>
            </a:endParaRPr>
          </a:p>
          <a:p>
            <a:pPr indent="-349250" lvl="0" marL="457200" marR="0" rtl="0" algn="l">
              <a:lnSpc>
                <a:spcPct val="100000"/>
              </a:lnSpc>
              <a:spcBef>
                <a:spcPts val="0"/>
              </a:spcBef>
              <a:spcAft>
                <a:spcPts val="0"/>
              </a:spcAft>
              <a:buClr>
                <a:srgbClr val="000000"/>
              </a:buClr>
              <a:buSzPts val="1900"/>
              <a:buFont typeface="Average"/>
              <a:buAutoNum type="arabicPeriod"/>
            </a:pPr>
            <a:r>
              <a:rPr b="0" i="0" lang="en" sz="1900" u="none" cap="none" strike="noStrike">
                <a:solidFill>
                  <a:srgbClr val="000000"/>
                </a:solidFill>
                <a:latin typeface="Average"/>
                <a:ea typeface="Average"/>
                <a:cs typeface="Average"/>
                <a:sym typeface="Average"/>
              </a:rPr>
              <a:t>Application code executed in container</a:t>
            </a:r>
            <a:endParaRPr b="0" i="0" sz="1900" u="none" cap="none" strike="noStrike">
              <a:solidFill>
                <a:srgbClr val="000000"/>
              </a:solidFill>
              <a:latin typeface="Average"/>
              <a:ea typeface="Average"/>
              <a:cs typeface="Average"/>
              <a:sym typeface="Average"/>
            </a:endParaRPr>
          </a:p>
          <a:p>
            <a:pPr indent="-349250" lvl="0" marL="457200" marR="0" rtl="0" algn="l">
              <a:lnSpc>
                <a:spcPct val="100000"/>
              </a:lnSpc>
              <a:spcBef>
                <a:spcPts val="0"/>
              </a:spcBef>
              <a:spcAft>
                <a:spcPts val="0"/>
              </a:spcAft>
              <a:buClr>
                <a:srgbClr val="000000"/>
              </a:buClr>
              <a:buSzPts val="1900"/>
              <a:buFont typeface="Average"/>
              <a:buAutoNum type="arabicPeriod"/>
            </a:pPr>
            <a:r>
              <a:rPr b="0" i="0" lang="en" sz="1900" u="none" cap="none" strike="noStrike">
                <a:solidFill>
                  <a:srgbClr val="000000"/>
                </a:solidFill>
                <a:latin typeface="Average"/>
                <a:ea typeface="Average"/>
                <a:cs typeface="Average"/>
                <a:sym typeface="Average"/>
              </a:rPr>
              <a:t>Client contact resource manager [Application manager to monitor application status]</a:t>
            </a:r>
            <a:endParaRPr b="0" i="0" sz="1900" u="none" cap="none" strike="noStrike">
              <a:solidFill>
                <a:srgbClr val="000000"/>
              </a:solidFill>
              <a:latin typeface="Average"/>
              <a:ea typeface="Average"/>
              <a:cs typeface="Average"/>
              <a:sym typeface="Average"/>
            </a:endParaRPr>
          </a:p>
          <a:p>
            <a:pPr indent="-349250" lvl="0" marL="457200" marR="0" rtl="0" algn="l">
              <a:lnSpc>
                <a:spcPct val="100000"/>
              </a:lnSpc>
              <a:spcBef>
                <a:spcPts val="0"/>
              </a:spcBef>
              <a:spcAft>
                <a:spcPts val="0"/>
              </a:spcAft>
              <a:buClr>
                <a:srgbClr val="000000"/>
              </a:buClr>
              <a:buSzPts val="1900"/>
              <a:buFont typeface="Average"/>
              <a:buAutoNum type="arabicPeriod"/>
            </a:pPr>
            <a:r>
              <a:rPr b="0" i="0" lang="en" sz="1900" u="none" cap="none" strike="noStrike">
                <a:solidFill>
                  <a:srgbClr val="000000"/>
                </a:solidFill>
                <a:latin typeface="Average"/>
                <a:ea typeface="Average"/>
                <a:cs typeface="Average"/>
                <a:sym typeface="Average"/>
              </a:rPr>
              <a:t>Application manager unregister with resource manager </a:t>
            </a:r>
            <a:endParaRPr b="0" i="0" sz="19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4"/>
                                        </p:tgtEl>
                                        <p:attrNameLst>
                                          <p:attrName>style.visibility</p:attrName>
                                        </p:attrNameLst>
                                      </p:cBhvr>
                                      <p:to>
                                        <p:strVal val="visible"/>
                                      </p:to>
                                    </p:set>
                                    <p:animEffect filter="fade" transition="in">
                                      <p:cBhvr>
                                        <p:cTn dur="1000"/>
                                        <p:tgtEl>
                                          <p:spTgt spid="29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8" name="Shape 2948"/>
        <p:cNvGrpSpPr/>
        <p:nvPr/>
      </p:nvGrpSpPr>
      <p:grpSpPr>
        <a:xfrm>
          <a:off x="0" y="0"/>
          <a:ext cx="0" cy="0"/>
          <a:chOff x="0" y="0"/>
          <a:chExt cx="0" cy="0"/>
        </a:xfrm>
      </p:grpSpPr>
      <p:sp>
        <p:nvSpPr>
          <p:cNvPr id="2949" name="Google Shape;2949;p168"/>
          <p:cNvSpPr txBox="1"/>
          <p:nvPr>
            <p:ph type="title"/>
          </p:nvPr>
        </p:nvSpPr>
        <p:spPr>
          <a:xfrm>
            <a:off x="2663950" y="2763225"/>
            <a:ext cx="4505100" cy="927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sz="6000">
                <a:solidFill>
                  <a:srgbClr val="FFFF00"/>
                </a:solidFill>
                <a:latin typeface="Impact"/>
                <a:ea typeface="Impact"/>
                <a:cs typeface="Impact"/>
                <a:sym typeface="Impact"/>
              </a:rPr>
              <a:t>Map Reduce</a:t>
            </a:r>
            <a:endParaRPr sz="6000">
              <a:solidFill>
                <a:srgbClr val="FFFF00"/>
              </a:solidFill>
              <a:latin typeface="Impact"/>
              <a:ea typeface="Impact"/>
              <a:cs typeface="Impact"/>
              <a:sym typeface="Impact"/>
            </a:endParaRPr>
          </a:p>
        </p:txBody>
      </p:sp>
      <p:pic>
        <p:nvPicPr>
          <p:cNvPr id="2950" name="Google Shape;2950;p168"/>
          <p:cNvPicPr preferRelativeResize="0"/>
          <p:nvPr/>
        </p:nvPicPr>
        <p:blipFill rotWithShape="1">
          <a:blip r:embed="rId3">
            <a:alphaModFix/>
          </a:blip>
          <a:srcRect b="0" l="0" r="0" t="0"/>
          <a:stretch/>
        </p:blipFill>
        <p:spPr>
          <a:xfrm>
            <a:off x="623522" y="931700"/>
            <a:ext cx="7896950" cy="2048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9"/>
                                        </p:tgtEl>
                                        <p:attrNameLst>
                                          <p:attrName>style.visibility</p:attrName>
                                        </p:attrNameLst>
                                      </p:cBhvr>
                                      <p:to>
                                        <p:strVal val="visible"/>
                                      </p:to>
                                    </p:set>
                                    <p:animEffect filter="fade" transition="in">
                                      <p:cBhvr>
                                        <p:cTn dur="1000"/>
                                        <p:tgtEl>
                                          <p:spTgt spid="2949"/>
                                        </p:tgtEl>
                                      </p:cBhvr>
                                    </p:animEffect>
                                  </p:childTnLst>
                                </p:cTn>
                              </p:par>
                              <p:par>
                                <p:cTn fill="hold" nodeType="withEffect" presetClass="entr" presetID="10" presetSubtype="0">
                                  <p:stCondLst>
                                    <p:cond delay="0"/>
                                  </p:stCondLst>
                                  <p:childTnLst>
                                    <p:set>
                                      <p:cBhvr>
                                        <p:cTn dur="1" fill="hold">
                                          <p:stCondLst>
                                            <p:cond delay="0"/>
                                          </p:stCondLst>
                                        </p:cTn>
                                        <p:tgtEl>
                                          <p:spTgt spid="2950"/>
                                        </p:tgtEl>
                                        <p:attrNameLst>
                                          <p:attrName>style.visibility</p:attrName>
                                        </p:attrNameLst>
                                      </p:cBhvr>
                                      <p:to>
                                        <p:strVal val="visible"/>
                                      </p:to>
                                    </p:set>
                                    <p:animEffect filter="fade" transition="in">
                                      <p:cBhvr>
                                        <p:cTn dur="1000"/>
                                        <p:tgtEl>
                                          <p:spTgt spid="29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54" name="Shape 2954"/>
        <p:cNvGrpSpPr/>
        <p:nvPr/>
      </p:nvGrpSpPr>
      <p:grpSpPr>
        <a:xfrm>
          <a:off x="0" y="0"/>
          <a:ext cx="0" cy="0"/>
          <a:chOff x="0" y="0"/>
          <a:chExt cx="0" cy="0"/>
        </a:xfrm>
      </p:grpSpPr>
      <p:sp>
        <p:nvSpPr>
          <p:cNvPr id="2955" name="Google Shape;2955;p169"/>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u="sng">
                <a:solidFill>
                  <a:srgbClr val="E09214"/>
                </a:solidFill>
                <a:latin typeface="Merriweather"/>
                <a:ea typeface="Merriweather"/>
                <a:cs typeface="Merriweather"/>
                <a:sym typeface="Merriweather"/>
              </a:rPr>
              <a:t>Map Reduce</a:t>
            </a:r>
            <a:endParaRPr b="1" sz="2500" u="sng">
              <a:solidFill>
                <a:srgbClr val="E09214"/>
              </a:solidFill>
              <a:latin typeface="Merriweather"/>
              <a:ea typeface="Merriweather"/>
              <a:cs typeface="Merriweather"/>
              <a:sym typeface="Merriweather"/>
            </a:endParaRPr>
          </a:p>
        </p:txBody>
      </p:sp>
      <p:pic>
        <p:nvPicPr>
          <p:cNvPr id="2956" name="Google Shape;2956;p169"/>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2957" name="Google Shape;2957;p169"/>
          <p:cNvSpPr txBox="1"/>
          <p:nvPr/>
        </p:nvSpPr>
        <p:spPr>
          <a:xfrm>
            <a:off x="259650" y="772425"/>
            <a:ext cx="7386600" cy="1354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verage"/>
                <a:ea typeface="Average"/>
                <a:cs typeface="Average"/>
                <a:sym typeface="Average"/>
              </a:rPr>
              <a:t>Core building block of processing in hadoop.</a:t>
            </a:r>
            <a:endParaRPr b="0" i="0" sz="19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verage"/>
                <a:ea typeface="Average"/>
                <a:cs typeface="Average"/>
                <a:sym typeface="Average"/>
              </a:rPr>
              <a:t>Traditional Way:</a:t>
            </a:r>
            <a:endParaRPr b="0" i="0" sz="19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verage"/>
              <a:ea typeface="Average"/>
              <a:cs typeface="Average"/>
              <a:sym typeface="Average"/>
            </a:endParaRPr>
          </a:p>
        </p:txBody>
      </p:sp>
      <p:sp>
        <p:nvSpPr>
          <p:cNvPr id="2958" name="Google Shape;2958;p169"/>
          <p:cNvSpPr/>
          <p:nvPr/>
        </p:nvSpPr>
        <p:spPr>
          <a:xfrm>
            <a:off x="413450" y="2523675"/>
            <a:ext cx="1191000" cy="1930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Very Big Data</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955"/>
                                        </p:tgtEl>
                                        <p:attrNameLst>
                                          <p:attrName>style.visibility</p:attrName>
                                        </p:attrNameLst>
                                      </p:cBhvr>
                                      <p:to>
                                        <p:strVal val="visible"/>
                                      </p:to>
                                    </p:set>
                                    <p:anim calcmode="lin" valueType="num">
                                      <p:cBhvr additive="base">
                                        <p:cTn dur="1000"/>
                                        <p:tgtEl>
                                          <p:spTgt spid="295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957"/>
                                        </p:tgtEl>
                                        <p:attrNameLst>
                                          <p:attrName>style.visibility</p:attrName>
                                        </p:attrNameLst>
                                      </p:cBhvr>
                                      <p:to>
                                        <p:strVal val="visible"/>
                                      </p:to>
                                    </p:set>
                                    <p:anim calcmode="lin" valueType="num">
                                      <p:cBhvr additive="base">
                                        <p:cTn dur="1000"/>
                                        <p:tgtEl>
                                          <p:spTgt spid="295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8"/>
                                        </p:tgtEl>
                                        <p:attrNameLst>
                                          <p:attrName>style.visibility</p:attrName>
                                        </p:attrNameLst>
                                      </p:cBhvr>
                                      <p:to>
                                        <p:strVal val="visible"/>
                                      </p:to>
                                    </p:set>
                                    <p:animEffect filter="fade" transition="in">
                                      <p:cBhvr>
                                        <p:cTn dur="1000"/>
                                        <p:tgtEl>
                                          <p:spTgt spid="29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17"/>
          <p:cNvSpPr txBox="1"/>
          <p:nvPr/>
        </p:nvSpPr>
        <p:spPr>
          <a:xfrm>
            <a:off x="210225" y="2571750"/>
            <a:ext cx="80445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Average"/>
                <a:ea typeface="Average"/>
                <a:cs typeface="Average"/>
                <a:sym typeface="Average"/>
              </a:rPr>
              <a:t>Introduction to Hadoop</a:t>
            </a:r>
            <a:endParaRPr b="0" i="0" sz="4800" u="none" cap="none" strike="noStrike">
              <a:solidFill>
                <a:srgbClr val="000000"/>
              </a:solidFill>
              <a:latin typeface="Average"/>
              <a:ea typeface="Average"/>
              <a:cs typeface="Average"/>
              <a:sym typeface="Average"/>
            </a:endParaRPr>
          </a:p>
        </p:txBody>
      </p:sp>
      <p:cxnSp>
        <p:nvCxnSpPr>
          <p:cNvPr id="224" name="Google Shape;224;p17"/>
          <p:cNvCxnSpPr/>
          <p:nvPr/>
        </p:nvCxnSpPr>
        <p:spPr>
          <a:xfrm flipH="1" rot="10800000">
            <a:off x="210225" y="3670375"/>
            <a:ext cx="6348900" cy="14100"/>
          </a:xfrm>
          <a:prstGeom prst="straightConnector1">
            <a:avLst/>
          </a:prstGeom>
          <a:noFill/>
          <a:ln cap="flat" cmpd="sng" w="38100">
            <a:solidFill>
              <a:srgbClr val="00000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24"/>
                                        </p:tgtEl>
                                        <p:attrNameLst>
                                          <p:attrName>style.visibility</p:attrName>
                                        </p:attrNameLst>
                                      </p:cBhvr>
                                      <p:to>
                                        <p:strVal val="visible"/>
                                      </p:to>
                                    </p:set>
                                    <p:anim calcmode="lin" valueType="num">
                                      <p:cBhvr additive="base">
                                        <p:cTn dur="1000"/>
                                        <p:tgtEl>
                                          <p:spTgt spid="224"/>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23"/>
                                        </p:tgtEl>
                                        <p:attrNameLst>
                                          <p:attrName>style.visibility</p:attrName>
                                        </p:attrNameLst>
                                      </p:cBhvr>
                                      <p:to>
                                        <p:strVal val="visible"/>
                                      </p:to>
                                    </p:set>
                                    <p:anim calcmode="lin" valueType="num">
                                      <p:cBhvr additive="base">
                                        <p:cTn dur="1000"/>
                                        <p:tgtEl>
                                          <p:spTgt spid="22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62" name="Shape 2962"/>
        <p:cNvGrpSpPr/>
        <p:nvPr/>
      </p:nvGrpSpPr>
      <p:grpSpPr>
        <a:xfrm>
          <a:off x="0" y="0"/>
          <a:ext cx="0" cy="0"/>
          <a:chOff x="0" y="0"/>
          <a:chExt cx="0" cy="0"/>
        </a:xfrm>
      </p:grpSpPr>
      <p:sp>
        <p:nvSpPr>
          <p:cNvPr id="2963" name="Google Shape;2963;p170"/>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u="sng">
                <a:solidFill>
                  <a:srgbClr val="E09214"/>
                </a:solidFill>
                <a:latin typeface="Merriweather"/>
                <a:ea typeface="Merriweather"/>
                <a:cs typeface="Merriweather"/>
                <a:sym typeface="Merriweather"/>
              </a:rPr>
              <a:t>Map Reduce</a:t>
            </a:r>
            <a:endParaRPr b="1" sz="2500" u="sng">
              <a:solidFill>
                <a:srgbClr val="E09214"/>
              </a:solidFill>
              <a:latin typeface="Merriweather"/>
              <a:ea typeface="Merriweather"/>
              <a:cs typeface="Merriweather"/>
              <a:sym typeface="Merriweather"/>
            </a:endParaRPr>
          </a:p>
        </p:txBody>
      </p:sp>
      <p:pic>
        <p:nvPicPr>
          <p:cNvPr id="2964" name="Google Shape;2964;p170"/>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2965" name="Google Shape;2965;p170"/>
          <p:cNvSpPr txBox="1"/>
          <p:nvPr/>
        </p:nvSpPr>
        <p:spPr>
          <a:xfrm>
            <a:off x="259650" y="772425"/>
            <a:ext cx="7386600" cy="1354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verage"/>
                <a:ea typeface="Average"/>
                <a:cs typeface="Average"/>
                <a:sym typeface="Average"/>
              </a:rPr>
              <a:t>Core building block of processing in hadoop.</a:t>
            </a:r>
            <a:endParaRPr b="0" i="0" sz="19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verage"/>
                <a:ea typeface="Average"/>
                <a:cs typeface="Average"/>
                <a:sym typeface="Average"/>
              </a:rPr>
              <a:t>Traditional Way:</a:t>
            </a:r>
            <a:endParaRPr b="0" i="0" sz="19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verage"/>
              <a:ea typeface="Average"/>
              <a:cs typeface="Average"/>
              <a:sym typeface="Average"/>
            </a:endParaRPr>
          </a:p>
        </p:txBody>
      </p:sp>
      <p:sp>
        <p:nvSpPr>
          <p:cNvPr id="2966" name="Google Shape;2966;p170"/>
          <p:cNvSpPr/>
          <p:nvPr/>
        </p:nvSpPr>
        <p:spPr>
          <a:xfrm>
            <a:off x="413450" y="2523675"/>
            <a:ext cx="1191000" cy="1930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Very Big Data</a:t>
            </a:r>
            <a:endParaRPr b="0" i="0" sz="1400" u="none" cap="none" strike="noStrike">
              <a:solidFill>
                <a:srgbClr val="000000"/>
              </a:solidFill>
              <a:latin typeface="Arial"/>
              <a:ea typeface="Arial"/>
              <a:cs typeface="Arial"/>
              <a:sym typeface="Arial"/>
            </a:endParaRPr>
          </a:p>
        </p:txBody>
      </p:sp>
      <p:sp>
        <p:nvSpPr>
          <p:cNvPr id="2967" name="Google Shape;2967;p170"/>
          <p:cNvSpPr/>
          <p:nvPr/>
        </p:nvSpPr>
        <p:spPr>
          <a:xfrm>
            <a:off x="2261525" y="2272350"/>
            <a:ext cx="1246200" cy="4464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Split data</a:t>
            </a:r>
            <a:endParaRPr b="0" i="0" sz="1400" u="none" cap="none" strike="noStrike">
              <a:solidFill>
                <a:srgbClr val="000000"/>
              </a:solidFill>
              <a:latin typeface="Arial"/>
              <a:ea typeface="Arial"/>
              <a:cs typeface="Arial"/>
              <a:sym typeface="Arial"/>
            </a:endParaRPr>
          </a:p>
        </p:txBody>
      </p:sp>
      <p:sp>
        <p:nvSpPr>
          <p:cNvPr id="2968" name="Google Shape;2968;p170"/>
          <p:cNvSpPr/>
          <p:nvPr/>
        </p:nvSpPr>
        <p:spPr>
          <a:xfrm>
            <a:off x="2252400" y="2879663"/>
            <a:ext cx="1246200" cy="4464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Split data</a:t>
            </a:r>
            <a:endParaRPr b="0" i="0" sz="1400" u="none" cap="none" strike="noStrike">
              <a:solidFill>
                <a:srgbClr val="000000"/>
              </a:solidFill>
              <a:latin typeface="Arial"/>
              <a:ea typeface="Arial"/>
              <a:cs typeface="Arial"/>
              <a:sym typeface="Arial"/>
            </a:endParaRPr>
          </a:p>
        </p:txBody>
      </p:sp>
      <p:sp>
        <p:nvSpPr>
          <p:cNvPr id="2969" name="Google Shape;2969;p170"/>
          <p:cNvSpPr/>
          <p:nvPr/>
        </p:nvSpPr>
        <p:spPr>
          <a:xfrm>
            <a:off x="2252400" y="3454125"/>
            <a:ext cx="1246200" cy="4464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Split data</a:t>
            </a:r>
            <a:endParaRPr b="0" i="0" sz="1400" u="none" cap="none" strike="noStrike">
              <a:solidFill>
                <a:srgbClr val="000000"/>
              </a:solidFill>
              <a:latin typeface="Arial"/>
              <a:ea typeface="Arial"/>
              <a:cs typeface="Arial"/>
              <a:sym typeface="Arial"/>
            </a:endParaRPr>
          </a:p>
        </p:txBody>
      </p:sp>
      <p:sp>
        <p:nvSpPr>
          <p:cNvPr id="2970" name="Google Shape;2970;p170"/>
          <p:cNvSpPr/>
          <p:nvPr/>
        </p:nvSpPr>
        <p:spPr>
          <a:xfrm>
            <a:off x="2252400" y="4078800"/>
            <a:ext cx="1246200" cy="4464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Split data</a:t>
            </a:r>
            <a:endParaRPr b="0" i="0" sz="1400" u="none" cap="none" strike="noStrike">
              <a:solidFill>
                <a:srgbClr val="000000"/>
              </a:solidFill>
              <a:latin typeface="Arial"/>
              <a:ea typeface="Arial"/>
              <a:cs typeface="Arial"/>
              <a:sym typeface="Arial"/>
            </a:endParaRPr>
          </a:p>
        </p:txBody>
      </p:sp>
      <p:cxnSp>
        <p:nvCxnSpPr>
          <p:cNvPr id="2971" name="Google Shape;2971;p170"/>
          <p:cNvCxnSpPr>
            <a:stCxn id="2966" idx="3"/>
            <a:endCxn id="2967" idx="1"/>
          </p:cNvCxnSpPr>
          <p:nvPr/>
        </p:nvCxnSpPr>
        <p:spPr>
          <a:xfrm flipH="1" rot="10800000">
            <a:off x="1604450" y="2495475"/>
            <a:ext cx="657000" cy="993300"/>
          </a:xfrm>
          <a:prstGeom prst="straightConnector1">
            <a:avLst/>
          </a:prstGeom>
          <a:noFill/>
          <a:ln cap="flat" cmpd="sng" w="9525">
            <a:solidFill>
              <a:srgbClr val="000000"/>
            </a:solidFill>
            <a:prstDash val="solid"/>
            <a:round/>
            <a:headEnd len="sm" w="sm" type="none"/>
            <a:tailEnd len="med" w="med" type="stealth"/>
          </a:ln>
        </p:spPr>
      </p:cxnSp>
      <p:cxnSp>
        <p:nvCxnSpPr>
          <p:cNvPr id="2972" name="Google Shape;2972;p170"/>
          <p:cNvCxnSpPr>
            <a:stCxn id="2966" idx="3"/>
            <a:endCxn id="2968" idx="1"/>
          </p:cNvCxnSpPr>
          <p:nvPr/>
        </p:nvCxnSpPr>
        <p:spPr>
          <a:xfrm flipH="1" rot="10800000">
            <a:off x="1604450" y="3102975"/>
            <a:ext cx="648000" cy="385800"/>
          </a:xfrm>
          <a:prstGeom prst="straightConnector1">
            <a:avLst/>
          </a:prstGeom>
          <a:noFill/>
          <a:ln cap="flat" cmpd="sng" w="9525">
            <a:solidFill>
              <a:srgbClr val="000000"/>
            </a:solidFill>
            <a:prstDash val="solid"/>
            <a:round/>
            <a:headEnd len="sm" w="sm" type="none"/>
            <a:tailEnd len="med" w="med" type="stealth"/>
          </a:ln>
        </p:spPr>
      </p:cxnSp>
      <p:cxnSp>
        <p:nvCxnSpPr>
          <p:cNvPr id="2973" name="Google Shape;2973;p170"/>
          <p:cNvCxnSpPr>
            <a:stCxn id="2966" idx="3"/>
            <a:endCxn id="2969" idx="1"/>
          </p:cNvCxnSpPr>
          <p:nvPr/>
        </p:nvCxnSpPr>
        <p:spPr>
          <a:xfrm>
            <a:off x="1604450" y="3488775"/>
            <a:ext cx="648000" cy="188700"/>
          </a:xfrm>
          <a:prstGeom prst="straightConnector1">
            <a:avLst/>
          </a:prstGeom>
          <a:noFill/>
          <a:ln cap="flat" cmpd="sng" w="9525">
            <a:solidFill>
              <a:srgbClr val="000000"/>
            </a:solidFill>
            <a:prstDash val="solid"/>
            <a:round/>
            <a:headEnd len="sm" w="sm" type="none"/>
            <a:tailEnd len="med" w="med" type="stealth"/>
          </a:ln>
        </p:spPr>
      </p:cxnSp>
      <p:cxnSp>
        <p:nvCxnSpPr>
          <p:cNvPr id="2974" name="Google Shape;2974;p170"/>
          <p:cNvCxnSpPr>
            <a:stCxn id="2966" idx="3"/>
            <a:endCxn id="2970" idx="1"/>
          </p:cNvCxnSpPr>
          <p:nvPr/>
        </p:nvCxnSpPr>
        <p:spPr>
          <a:xfrm>
            <a:off x="1604450" y="3488775"/>
            <a:ext cx="648000" cy="813300"/>
          </a:xfrm>
          <a:prstGeom prst="straightConnector1">
            <a:avLst/>
          </a:prstGeom>
          <a:noFill/>
          <a:ln cap="flat" cmpd="sng" w="9525">
            <a:solidFill>
              <a:srgbClr val="000000"/>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7"/>
                                        </p:tgtEl>
                                        <p:attrNameLst>
                                          <p:attrName>style.visibility</p:attrName>
                                        </p:attrNameLst>
                                      </p:cBhvr>
                                      <p:to>
                                        <p:strVal val="visible"/>
                                      </p:to>
                                    </p:set>
                                    <p:animEffect filter="fade" transition="in">
                                      <p:cBhvr>
                                        <p:cTn dur="1000"/>
                                        <p:tgtEl>
                                          <p:spTgt spid="2967"/>
                                        </p:tgtEl>
                                      </p:cBhvr>
                                    </p:animEffect>
                                  </p:childTnLst>
                                </p:cTn>
                              </p:par>
                              <p:par>
                                <p:cTn fill="hold" nodeType="withEffect" presetClass="entr" presetID="10" presetSubtype="0">
                                  <p:stCondLst>
                                    <p:cond delay="0"/>
                                  </p:stCondLst>
                                  <p:childTnLst>
                                    <p:set>
                                      <p:cBhvr>
                                        <p:cTn dur="1" fill="hold">
                                          <p:stCondLst>
                                            <p:cond delay="0"/>
                                          </p:stCondLst>
                                        </p:cTn>
                                        <p:tgtEl>
                                          <p:spTgt spid="2968"/>
                                        </p:tgtEl>
                                        <p:attrNameLst>
                                          <p:attrName>style.visibility</p:attrName>
                                        </p:attrNameLst>
                                      </p:cBhvr>
                                      <p:to>
                                        <p:strVal val="visible"/>
                                      </p:to>
                                    </p:set>
                                    <p:animEffect filter="fade" transition="in">
                                      <p:cBhvr>
                                        <p:cTn dur="1000"/>
                                        <p:tgtEl>
                                          <p:spTgt spid="2968"/>
                                        </p:tgtEl>
                                      </p:cBhvr>
                                    </p:animEffect>
                                  </p:childTnLst>
                                </p:cTn>
                              </p:par>
                              <p:par>
                                <p:cTn fill="hold" nodeType="withEffect" presetClass="entr" presetID="10" presetSubtype="0">
                                  <p:stCondLst>
                                    <p:cond delay="0"/>
                                  </p:stCondLst>
                                  <p:childTnLst>
                                    <p:set>
                                      <p:cBhvr>
                                        <p:cTn dur="1" fill="hold">
                                          <p:stCondLst>
                                            <p:cond delay="0"/>
                                          </p:stCondLst>
                                        </p:cTn>
                                        <p:tgtEl>
                                          <p:spTgt spid="2969"/>
                                        </p:tgtEl>
                                        <p:attrNameLst>
                                          <p:attrName>style.visibility</p:attrName>
                                        </p:attrNameLst>
                                      </p:cBhvr>
                                      <p:to>
                                        <p:strVal val="visible"/>
                                      </p:to>
                                    </p:set>
                                    <p:animEffect filter="fade" transition="in">
                                      <p:cBhvr>
                                        <p:cTn dur="1000"/>
                                        <p:tgtEl>
                                          <p:spTgt spid="2969"/>
                                        </p:tgtEl>
                                      </p:cBhvr>
                                    </p:animEffect>
                                  </p:childTnLst>
                                </p:cTn>
                              </p:par>
                              <p:par>
                                <p:cTn fill="hold" nodeType="withEffect" presetClass="entr" presetID="10" presetSubtype="0">
                                  <p:stCondLst>
                                    <p:cond delay="0"/>
                                  </p:stCondLst>
                                  <p:childTnLst>
                                    <p:set>
                                      <p:cBhvr>
                                        <p:cTn dur="1" fill="hold">
                                          <p:stCondLst>
                                            <p:cond delay="0"/>
                                          </p:stCondLst>
                                        </p:cTn>
                                        <p:tgtEl>
                                          <p:spTgt spid="2970"/>
                                        </p:tgtEl>
                                        <p:attrNameLst>
                                          <p:attrName>style.visibility</p:attrName>
                                        </p:attrNameLst>
                                      </p:cBhvr>
                                      <p:to>
                                        <p:strVal val="visible"/>
                                      </p:to>
                                    </p:set>
                                    <p:animEffect filter="fade" transition="in">
                                      <p:cBhvr>
                                        <p:cTn dur="1000"/>
                                        <p:tgtEl>
                                          <p:spTgt spid="2970"/>
                                        </p:tgtEl>
                                      </p:cBhvr>
                                    </p:animEffect>
                                  </p:childTnLst>
                                </p:cTn>
                              </p:par>
                              <p:par>
                                <p:cTn fill="hold" nodeType="withEffect" presetClass="entr" presetID="10" presetSubtype="0">
                                  <p:stCondLst>
                                    <p:cond delay="0"/>
                                  </p:stCondLst>
                                  <p:childTnLst>
                                    <p:set>
                                      <p:cBhvr>
                                        <p:cTn dur="1" fill="hold">
                                          <p:stCondLst>
                                            <p:cond delay="0"/>
                                          </p:stCondLst>
                                        </p:cTn>
                                        <p:tgtEl>
                                          <p:spTgt spid="2971"/>
                                        </p:tgtEl>
                                        <p:attrNameLst>
                                          <p:attrName>style.visibility</p:attrName>
                                        </p:attrNameLst>
                                      </p:cBhvr>
                                      <p:to>
                                        <p:strVal val="visible"/>
                                      </p:to>
                                    </p:set>
                                    <p:animEffect filter="fade" transition="in">
                                      <p:cBhvr>
                                        <p:cTn dur="1000"/>
                                        <p:tgtEl>
                                          <p:spTgt spid="2971"/>
                                        </p:tgtEl>
                                      </p:cBhvr>
                                    </p:animEffect>
                                  </p:childTnLst>
                                </p:cTn>
                              </p:par>
                              <p:par>
                                <p:cTn fill="hold" nodeType="withEffect" presetClass="entr" presetID="10" presetSubtype="0">
                                  <p:stCondLst>
                                    <p:cond delay="0"/>
                                  </p:stCondLst>
                                  <p:childTnLst>
                                    <p:set>
                                      <p:cBhvr>
                                        <p:cTn dur="1" fill="hold">
                                          <p:stCondLst>
                                            <p:cond delay="0"/>
                                          </p:stCondLst>
                                        </p:cTn>
                                        <p:tgtEl>
                                          <p:spTgt spid="2972"/>
                                        </p:tgtEl>
                                        <p:attrNameLst>
                                          <p:attrName>style.visibility</p:attrName>
                                        </p:attrNameLst>
                                      </p:cBhvr>
                                      <p:to>
                                        <p:strVal val="visible"/>
                                      </p:to>
                                    </p:set>
                                    <p:animEffect filter="fade" transition="in">
                                      <p:cBhvr>
                                        <p:cTn dur="1000"/>
                                        <p:tgtEl>
                                          <p:spTgt spid="2972"/>
                                        </p:tgtEl>
                                      </p:cBhvr>
                                    </p:animEffect>
                                  </p:childTnLst>
                                </p:cTn>
                              </p:par>
                              <p:par>
                                <p:cTn fill="hold" nodeType="withEffect" presetClass="entr" presetID="10" presetSubtype="0">
                                  <p:stCondLst>
                                    <p:cond delay="0"/>
                                  </p:stCondLst>
                                  <p:childTnLst>
                                    <p:set>
                                      <p:cBhvr>
                                        <p:cTn dur="1" fill="hold">
                                          <p:stCondLst>
                                            <p:cond delay="0"/>
                                          </p:stCondLst>
                                        </p:cTn>
                                        <p:tgtEl>
                                          <p:spTgt spid="2973"/>
                                        </p:tgtEl>
                                        <p:attrNameLst>
                                          <p:attrName>style.visibility</p:attrName>
                                        </p:attrNameLst>
                                      </p:cBhvr>
                                      <p:to>
                                        <p:strVal val="visible"/>
                                      </p:to>
                                    </p:set>
                                    <p:animEffect filter="fade" transition="in">
                                      <p:cBhvr>
                                        <p:cTn dur="1000"/>
                                        <p:tgtEl>
                                          <p:spTgt spid="2973"/>
                                        </p:tgtEl>
                                      </p:cBhvr>
                                    </p:animEffect>
                                  </p:childTnLst>
                                </p:cTn>
                              </p:par>
                              <p:par>
                                <p:cTn fill="hold" nodeType="withEffect" presetClass="entr" presetID="10" presetSubtype="0">
                                  <p:stCondLst>
                                    <p:cond delay="0"/>
                                  </p:stCondLst>
                                  <p:childTnLst>
                                    <p:set>
                                      <p:cBhvr>
                                        <p:cTn dur="1" fill="hold">
                                          <p:stCondLst>
                                            <p:cond delay="0"/>
                                          </p:stCondLst>
                                        </p:cTn>
                                        <p:tgtEl>
                                          <p:spTgt spid="2974"/>
                                        </p:tgtEl>
                                        <p:attrNameLst>
                                          <p:attrName>style.visibility</p:attrName>
                                        </p:attrNameLst>
                                      </p:cBhvr>
                                      <p:to>
                                        <p:strVal val="visible"/>
                                      </p:to>
                                    </p:set>
                                    <p:animEffect filter="fade" transition="in">
                                      <p:cBhvr>
                                        <p:cTn dur="1000"/>
                                        <p:tgtEl>
                                          <p:spTgt spid="29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78" name="Shape 2978"/>
        <p:cNvGrpSpPr/>
        <p:nvPr/>
      </p:nvGrpSpPr>
      <p:grpSpPr>
        <a:xfrm>
          <a:off x="0" y="0"/>
          <a:ext cx="0" cy="0"/>
          <a:chOff x="0" y="0"/>
          <a:chExt cx="0" cy="0"/>
        </a:xfrm>
      </p:grpSpPr>
      <p:sp>
        <p:nvSpPr>
          <p:cNvPr id="2979" name="Google Shape;2979;p171"/>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u="sng">
                <a:solidFill>
                  <a:srgbClr val="E09214"/>
                </a:solidFill>
                <a:latin typeface="Merriweather"/>
                <a:ea typeface="Merriweather"/>
                <a:cs typeface="Merriweather"/>
                <a:sym typeface="Merriweather"/>
              </a:rPr>
              <a:t>Map Reduce</a:t>
            </a:r>
            <a:endParaRPr b="1" sz="2500" u="sng">
              <a:solidFill>
                <a:srgbClr val="E09214"/>
              </a:solidFill>
              <a:latin typeface="Merriweather"/>
              <a:ea typeface="Merriweather"/>
              <a:cs typeface="Merriweather"/>
              <a:sym typeface="Merriweather"/>
            </a:endParaRPr>
          </a:p>
        </p:txBody>
      </p:sp>
      <p:pic>
        <p:nvPicPr>
          <p:cNvPr id="2980" name="Google Shape;2980;p171"/>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2981" name="Google Shape;2981;p171"/>
          <p:cNvSpPr txBox="1"/>
          <p:nvPr/>
        </p:nvSpPr>
        <p:spPr>
          <a:xfrm>
            <a:off x="259650" y="772425"/>
            <a:ext cx="7386600" cy="1354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verage"/>
                <a:ea typeface="Average"/>
                <a:cs typeface="Average"/>
                <a:sym typeface="Average"/>
              </a:rPr>
              <a:t>Core building block of processing in hadoop.</a:t>
            </a:r>
            <a:endParaRPr b="0" i="0" sz="19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verage"/>
                <a:ea typeface="Average"/>
                <a:cs typeface="Average"/>
                <a:sym typeface="Average"/>
              </a:rPr>
              <a:t>Traditional Way:</a:t>
            </a:r>
            <a:endParaRPr b="0" i="0" sz="19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verage"/>
              <a:ea typeface="Average"/>
              <a:cs typeface="Average"/>
              <a:sym typeface="Average"/>
            </a:endParaRPr>
          </a:p>
        </p:txBody>
      </p:sp>
      <p:sp>
        <p:nvSpPr>
          <p:cNvPr id="2982" name="Google Shape;2982;p171"/>
          <p:cNvSpPr/>
          <p:nvPr/>
        </p:nvSpPr>
        <p:spPr>
          <a:xfrm>
            <a:off x="413450" y="2523675"/>
            <a:ext cx="1191000" cy="1930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Very Big Data</a:t>
            </a:r>
            <a:endParaRPr b="0" i="0" sz="1400" u="none" cap="none" strike="noStrike">
              <a:solidFill>
                <a:srgbClr val="000000"/>
              </a:solidFill>
              <a:latin typeface="Arial"/>
              <a:ea typeface="Arial"/>
              <a:cs typeface="Arial"/>
              <a:sym typeface="Arial"/>
            </a:endParaRPr>
          </a:p>
        </p:txBody>
      </p:sp>
      <p:sp>
        <p:nvSpPr>
          <p:cNvPr id="2983" name="Google Shape;2983;p171"/>
          <p:cNvSpPr/>
          <p:nvPr/>
        </p:nvSpPr>
        <p:spPr>
          <a:xfrm>
            <a:off x="2261525" y="2272350"/>
            <a:ext cx="1246200" cy="4464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Split data</a:t>
            </a:r>
            <a:endParaRPr b="0" i="0" sz="1400" u="none" cap="none" strike="noStrike">
              <a:solidFill>
                <a:srgbClr val="000000"/>
              </a:solidFill>
              <a:latin typeface="Arial"/>
              <a:ea typeface="Arial"/>
              <a:cs typeface="Arial"/>
              <a:sym typeface="Arial"/>
            </a:endParaRPr>
          </a:p>
        </p:txBody>
      </p:sp>
      <p:sp>
        <p:nvSpPr>
          <p:cNvPr id="2984" name="Google Shape;2984;p171"/>
          <p:cNvSpPr/>
          <p:nvPr/>
        </p:nvSpPr>
        <p:spPr>
          <a:xfrm>
            <a:off x="2252400" y="2879663"/>
            <a:ext cx="1246200" cy="4464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Split data</a:t>
            </a:r>
            <a:endParaRPr b="0" i="0" sz="1400" u="none" cap="none" strike="noStrike">
              <a:solidFill>
                <a:srgbClr val="000000"/>
              </a:solidFill>
              <a:latin typeface="Arial"/>
              <a:ea typeface="Arial"/>
              <a:cs typeface="Arial"/>
              <a:sym typeface="Arial"/>
            </a:endParaRPr>
          </a:p>
        </p:txBody>
      </p:sp>
      <p:sp>
        <p:nvSpPr>
          <p:cNvPr id="2985" name="Google Shape;2985;p171"/>
          <p:cNvSpPr/>
          <p:nvPr/>
        </p:nvSpPr>
        <p:spPr>
          <a:xfrm>
            <a:off x="2252400" y="3454125"/>
            <a:ext cx="1246200" cy="4464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Split data</a:t>
            </a:r>
            <a:endParaRPr b="0" i="0" sz="1400" u="none" cap="none" strike="noStrike">
              <a:solidFill>
                <a:srgbClr val="000000"/>
              </a:solidFill>
              <a:latin typeface="Arial"/>
              <a:ea typeface="Arial"/>
              <a:cs typeface="Arial"/>
              <a:sym typeface="Arial"/>
            </a:endParaRPr>
          </a:p>
        </p:txBody>
      </p:sp>
      <p:sp>
        <p:nvSpPr>
          <p:cNvPr id="2986" name="Google Shape;2986;p171"/>
          <p:cNvSpPr/>
          <p:nvPr/>
        </p:nvSpPr>
        <p:spPr>
          <a:xfrm>
            <a:off x="2252400" y="4078800"/>
            <a:ext cx="1246200" cy="4464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Split data</a:t>
            </a:r>
            <a:endParaRPr b="0" i="0" sz="1400" u="none" cap="none" strike="noStrike">
              <a:solidFill>
                <a:srgbClr val="000000"/>
              </a:solidFill>
              <a:latin typeface="Arial"/>
              <a:ea typeface="Arial"/>
              <a:cs typeface="Arial"/>
              <a:sym typeface="Arial"/>
            </a:endParaRPr>
          </a:p>
        </p:txBody>
      </p:sp>
      <p:sp>
        <p:nvSpPr>
          <p:cNvPr id="2987" name="Google Shape;2987;p171"/>
          <p:cNvSpPr/>
          <p:nvPr/>
        </p:nvSpPr>
        <p:spPr>
          <a:xfrm>
            <a:off x="5596525" y="2245025"/>
            <a:ext cx="1246200" cy="4464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Matches</a:t>
            </a:r>
            <a:endParaRPr b="0" i="0" sz="1400" u="none" cap="none" strike="noStrike">
              <a:solidFill>
                <a:srgbClr val="000000"/>
              </a:solidFill>
              <a:latin typeface="Arial"/>
              <a:ea typeface="Arial"/>
              <a:cs typeface="Arial"/>
              <a:sym typeface="Arial"/>
            </a:endParaRPr>
          </a:p>
        </p:txBody>
      </p:sp>
      <p:sp>
        <p:nvSpPr>
          <p:cNvPr id="2988" name="Google Shape;2988;p171"/>
          <p:cNvSpPr/>
          <p:nvPr/>
        </p:nvSpPr>
        <p:spPr>
          <a:xfrm>
            <a:off x="5587400" y="2852338"/>
            <a:ext cx="1246200" cy="4464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Matches</a:t>
            </a:r>
            <a:endParaRPr b="0" i="0" sz="1400" u="none" cap="none" strike="noStrike">
              <a:solidFill>
                <a:srgbClr val="000000"/>
              </a:solidFill>
              <a:latin typeface="Arial"/>
              <a:ea typeface="Arial"/>
              <a:cs typeface="Arial"/>
              <a:sym typeface="Arial"/>
            </a:endParaRPr>
          </a:p>
        </p:txBody>
      </p:sp>
      <p:sp>
        <p:nvSpPr>
          <p:cNvPr id="2989" name="Google Shape;2989;p171"/>
          <p:cNvSpPr/>
          <p:nvPr/>
        </p:nvSpPr>
        <p:spPr>
          <a:xfrm>
            <a:off x="5587400" y="3426800"/>
            <a:ext cx="1246200" cy="4464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Matches</a:t>
            </a:r>
            <a:endParaRPr b="0" i="0" sz="1400" u="none" cap="none" strike="noStrike">
              <a:solidFill>
                <a:srgbClr val="000000"/>
              </a:solidFill>
              <a:latin typeface="Arial"/>
              <a:ea typeface="Arial"/>
              <a:cs typeface="Arial"/>
              <a:sym typeface="Arial"/>
            </a:endParaRPr>
          </a:p>
        </p:txBody>
      </p:sp>
      <p:sp>
        <p:nvSpPr>
          <p:cNvPr id="2990" name="Google Shape;2990;p171"/>
          <p:cNvSpPr/>
          <p:nvPr/>
        </p:nvSpPr>
        <p:spPr>
          <a:xfrm>
            <a:off x="5587400" y="4051475"/>
            <a:ext cx="1246200" cy="4464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Matches</a:t>
            </a:r>
            <a:endParaRPr b="0" i="0" sz="1400" u="none" cap="none" strike="noStrike">
              <a:solidFill>
                <a:srgbClr val="000000"/>
              </a:solidFill>
              <a:latin typeface="Arial"/>
              <a:ea typeface="Arial"/>
              <a:cs typeface="Arial"/>
              <a:sym typeface="Arial"/>
            </a:endParaRPr>
          </a:p>
        </p:txBody>
      </p:sp>
      <p:cxnSp>
        <p:nvCxnSpPr>
          <p:cNvPr id="2991" name="Google Shape;2991;p171"/>
          <p:cNvCxnSpPr>
            <a:stCxn id="2983" idx="3"/>
            <a:endCxn id="2987" idx="1"/>
          </p:cNvCxnSpPr>
          <p:nvPr/>
        </p:nvCxnSpPr>
        <p:spPr>
          <a:xfrm flipH="1" rot="10800000">
            <a:off x="3507725" y="2468250"/>
            <a:ext cx="2088900" cy="27300"/>
          </a:xfrm>
          <a:prstGeom prst="straightConnector1">
            <a:avLst/>
          </a:prstGeom>
          <a:noFill/>
          <a:ln cap="flat" cmpd="sng" w="9525">
            <a:solidFill>
              <a:srgbClr val="000000"/>
            </a:solidFill>
            <a:prstDash val="solid"/>
            <a:round/>
            <a:headEnd len="sm" w="sm" type="none"/>
            <a:tailEnd len="med" w="med" type="stealth"/>
          </a:ln>
        </p:spPr>
      </p:cxnSp>
      <p:cxnSp>
        <p:nvCxnSpPr>
          <p:cNvPr id="2992" name="Google Shape;2992;p171"/>
          <p:cNvCxnSpPr/>
          <p:nvPr/>
        </p:nvCxnSpPr>
        <p:spPr>
          <a:xfrm flipH="1" rot="10800000">
            <a:off x="3507725" y="3061900"/>
            <a:ext cx="2088900" cy="27300"/>
          </a:xfrm>
          <a:prstGeom prst="straightConnector1">
            <a:avLst/>
          </a:prstGeom>
          <a:noFill/>
          <a:ln cap="flat" cmpd="sng" w="9525">
            <a:solidFill>
              <a:srgbClr val="000000"/>
            </a:solidFill>
            <a:prstDash val="solid"/>
            <a:round/>
            <a:headEnd len="sm" w="sm" type="none"/>
            <a:tailEnd len="med" w="med" type="stealth"/>
          </a:ln>
        </p:spPr>
      </p:cxnSp>
      <p:cxnSp>
        <p:nvCxnSpPr>
          <p:cNvPr id="2993" name="Google Shape;2993;p171"/>
          <p:cNvCxnSpPr/>
          <p:nvPr/>
        </p:nvCxnSpPr>
        <p:spPr>
          <a:xfrm flipH="1" rot="10800000">
            <a:off x="3507725" y="3661463"/>
            <a:ext cx="2088900" cy="27300"/>
          </a:xfrm>
          <a:prstGeom prst="straightConnector1">
            <a:avLst/>
          </a:prstGeom>
          <a:noFill/>
          <a:ln cap="flat" cmpd="sng" w="9525">
            <a:solidFill>
              <a:srgbClr val="000000"/>
            </a:solidFill>
            <a:prstDash val="solid"/>
            <a:round/>
            <a:headEnd len="sm" w="sm" type="none"/>
            <a:tailEnd len="med" w="med" type="stealth"/>
          </a:ln>
        </p:spPr>
      </p:cxnSp>
      <p:cxnSp>
        <p:nvCxnSpPr>
          <p:cNvPr id="2994" name="Google Shape;2994;p171"/>
          <p:cNvCxnSpPr/>
          <p:nvPr/>
        </p:nvCxnSpPr>
        <p:spPr>
          <a:xfrm flipH="1" rot="10800000">
            <a:off x="3507725" y="4261050"/>
            <a:ext cx="2088900" cy="27300"/>
          </a:xfrm>
          <a:prstGeom prst="straightConnector1">
            <a:avLst/>
          </a:prstGeom>
          <a:noFill/>
          <a:ln cap="flat" cmpd="sng" w="9525">
            <a:solidFill>
              <a:srgbClr val="000000"/>
            </a:solidFill>
            <a:prstDash val="solid"/>
            <a:round/>
            <a:headEnd len="sm" w="sm" type="none"/>
            <a:tailEnd len="med" w="med" type="stealth"/>
          </a:ln>
        </p:spPr>
      </p:cxnSp>
      <p:cxnSp>
        <p:nvCxnSpPr>
          <p:cNvPr id="2995" name="Google Shape;2995;p171"/>
          <p:cNvCxnSpPr>
            <a:stCxn id="2982" idx="3"/>
            <a:endCxn id="2983" idx="1"/>
          </p:cNvCxnSpPr>
          <p:nvPr/>
        </p:nvCxnSpPr>
        <p:spPr>
          <a:xfrm flipH="1" rot="10800000">
            <a:off x="1604450" y="2495475"/>
            <a:ext cx="657000" cy="993300"/>
          </a:xfrm>
          <a:prstGeom prst="straightConnector1">
            <a:avLst/>
          </a:prstGeom>
          <a:noFill/>
          <a:ln cap="flat" cmpd="sng" w="9525">
            <a:solidFill>
              <a:srgbClr val="000000"/>
            </a:solidFill>
            <a:prstDash val="solid"/>
            <a:round/>
            <a:headEnd len="sm" w="sm" type="none"/>
            <a:tailEnd len="med" w="med" type="stealth"/>
          </a:ln>
        </p:spPr>
      </p:cxnSp>
      <p:cxnSp>
        <p:nvCxnSpPr>
          <p:cNvPr id="2996" name="Google Shape;2996;p171"/>
          <p:cNvCxnSpPr>
            <a:stCxn id="2982" idx="3"/>
            <a:endCxn id="2984" idx="1"/>
          </p:cNvCxnSpPr>
          <p:nvPr/>
        </p:nvCxnSpPr>
        <p:spPr>
          <a:xfrm flipH="1" rot="10800000">
            <a:off x="1604450" y="3102975"/>
            <a:ext cx="648000" cy="385800"/>
          </a:xfrm>
          <a:prstGeom prst="straightConnector1">
            <a:avLst/>
          </a:prstGeom>
          <a:noFill/>
          <a:ln cap="flat" cmpd="sng" w="9525">
            <a:solidFill>
              <a:srgbClr val="000000"/>
            </a:solidFill>
            <a:prstDash val="solid"/>
            <a:round/>
            <a:headEnd len="sm" w="sm" type="none"/>
            <a:tailEnd len="med" w="med" type="stealth"/>
          </a:ln>
        </p:spPr>
      </p:cxnSp>
      <p:cxnSp>
        <p:nvCxnSpPr>
          <p:cNvPr id="2997" name="Google Shape;2997;p171"/>
          <p:cNvCxnSpPr>
            <a:stCxn id="2982" idx="3"/>
            <a:endCxn id="2985" idx="1"/>
          </p:cNvCxnSpPr>
          <p:nvPr/>
        </p:nvCxnSpPr>
        <p:spPr>
          <a:xfrm>
            <a:off x="1604450" y="3488775"/>
            <a:ext cx="648000" cy="188700"/>
          </a:xfrm>
          <a:prstGeom prst="straightConnector1">
            <a:avLst/>
          </a:prstGeom>
          <a:noFill/>
          <a:ln cap="flat" cmpd="sng" w="9525">
            <a:solidFill>
              <a:srgbClr val="000000"/>
            </a:solidFill>
            <a:prstDash val="solid"/>
            <a:round/>
            <a:headEnd len="sm" w="sm" type="none"/>
            <a:tailEnd len="med" w="med" type="stealth"/>
          </a:ln>
        </p:spPr>
      </p:cxnSp>
      <p:cxnSp>
        <p:nvCxnSpPr>
          <p:cNvPr id="2998" name="Google Shape;2998;p171"/>
          <p:cNvCxnSpPr>
            <a:stCxn id="2982" idx="3"/>
            <a:endCxn id="2986" idx="1"/>
          </p:cNvCxnSpPr>
          <p:nvPr/>
        </p:nvCxnSpPr>
        <p:spPr>
          <a:xfrm>
            <a:off x="1604450" y="3488775"/>
            <a:ext cx="648000" cy="813300"/>
          </a:xfrm>
          <a:prstGeom prst="straightConnector1">
            <a:avLst/>
          </a:prstGeom>
          <a:noFill/>
          <a:ln cap="flat" cmpd="sng" w="9525">
            <a:solidFill>
              <a:srgbClr val="000000"/>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7"/>
                                        </p:tgtEl>
                                        <p:attrNameLst>
                                          <p:attrName>style.visibility</p:attrName>
                                        </p:attrNameLst>
                                      </p:cBhvr>
                                      <p:to>
                                        <p:strVal val="visible"/>
                                      </p:to>
                                    </p:set>
                                    <p:animEffect filter="fade" transition="in">
                                      <p:cBhvr>
                                        <p:cTn dur="1000"/>
                                        <p:tgtEl>
                                          <p:spTgt spid="2987"/>
                                        </p:tgtEl>
                                      </p:cBhvr>
                                    </p:animEffect>
                                  </p:childTnLst>
                                </p:cTn>
                              </p:par>
                              <p:par>
                                <p:cTn fill="hold" nodeType="withEffect" presetClass="entr" presetID="10" presetSubtype="0">
                                  <p:stCondLst>
                                    <p:cond delay="0"/>
                                  </p:stCondLst>
                                  <p:childTnLst>
                                    <p:set>
                                      <p:cBhvr>
                                        <p:cTn dur="1" fill="hold">
                                          <p:stCondLst>
                                            <p:cond delay="0"/>
                                          </p:stCondLst>
                                        </p:cTn>
                                        <p:tgtEl>
                                          <p:spTgt spid="2988"/>
                                        </p:tgtEl>
                                        <p:attrNameLst>
                                          <p:attrName>style.visibility</p:attrName>
                                        </p:attrNameLst>
                                      </p:cBhvr>
                                      <p:to>
                                        <p:strVal val="visible"/>
                                      </p:to>
                                    </p:set>
                                    <p:animEffect filter="fade" transition="in">
                                      <p:cBhvr>
                                        <p:cTn dur="1000"/>
                                        <p:tgtEl>
                                          <p:spTgt spid="2988"/>
                                        </p:tgtEl>
                                      </p:cBhvr>
                                    </p:animEffect>
                                  </p:childTnLst>
                                </p:cTn>
                              </p:par>
                              <p:par>
                                <p:cTn fill="hold" nodeType="withEffect" presetClass="entr" presetID="10" presetSubtype="0">
                                  <p:stCondLst>
                                    <p:cond delay="0"/>
                                  </p:stCondLst>
                                  <p:childTnLst>
                                    <p:set>
                                      <p:cBhvr>
                                        <p:cTn dur="1" fill="hold">
                                          <p:stCondLst>
                                            <p:cond delay="0"/>
                                          </p:stCondLst>
                                        </p:cTn>
                                        <p:tgtEl>
                                          <p:spTgt spid="2989"/>
                                        </p:tgtEl>
                                        <p:attrNameLst>
                                          <p:attrName>style.visibility</p:attrName>
                                        </p:attrNameLst>
                                      </p:cBhvr>
                                      <p:to>
                                        <p:strVal val="visible"/>
                                      </p:to>
                                    </p:set>
                                    <p:animEffect filter="fade" transition="in">
                                      <p:cBhvr>
                                        <p:cTn dur="1000"/>
                                        <p:tgtEl>
                                          <p:spTgt spid="2989"/>
                                        </p:tgtEl>
                                      </p:cBhvr>
                                    </p:animEffect>
                                  </p:childTnLst>
                                </p:cTn>
                              </p:par>
                              <p:par>
                                <p:cTn fill="hold" nodeType="withEffect" presetClass="entr" presetID="10" presetSubtype="0">
                                  <p:stCondLst>
                                    <p:cond delay="0"/>
                                  </p:stCondLst>
                                  <p:childTnLst>
                                    <p:set>
                                      <p:cBhvr>
                                        <p:cTn dur="1" fill="hold">
                                          <p:stCondLst>
                                            <p:cond delay="0"/>
                                          </p:stCondLst>
                                        </p:cTn>
                                        <p:tgtEl>
                                          <p:spTgt spid="2990"/>
                                        </p:tgtEl>
                                        <p:attrNameLst>
                                          <p:attrName>style.visibility</p:attrName>
                                        </p:attrNameLst>
                                      </p:cBhvr>
                                      <p:to>
                                        <p:strVal val="visible"/>
                                      </p:to>
                                    </p:set>
                                    <p:animEffect filter="fade" transition="in">
                                      <p:cBhvr>
                                        <p:cTn dur="1000"/>
                                        <p:tgtEl>
                                          <p:spTgt spid="2990"/>
                                        </p:tgtEl>
                                      </p:cBhvr>
                                    </p:animEffect>
                                  </p:childTnLst>
                                </p:cTn>
                              </p:par>
                              <p:par>
                                <p:cTn fill="hold" nodeType="withEffect" presetClass="entr" presetID="10" presetSubtype="0">
                                  <p:stCondLst>
                                    <p:cond delay="0"/>
                                  </p:stCondLst>
                                  <p:childTnLst>
                                    <p:set>
                                      <p:cBhvr>
                                        <p:cTn dur="1" fill="hold">
                                          <p:stCondLst>
                                            <p:cond delay="0"/>
                                          </p:stCondLst>
                                        </p:cTn>
                                        <p:tgtEl>
                                          <p:spTgt spid="2991"/>
                                        </p:tgtEl>
                                        <p:attrNameLst>
                                          <p:attrName>style.visibility</p:attrName>
                                        </p:attrNameLst>
                                      </p:cBhvr>
                                      <p:to>
                                        <p:strVal val="visible"/>
                                      </p:to>
                                    </p:set>
                                    <p:animEffect filter="fade" transition="in">
                                      <p:cBhvr>
                                        <p:cTn dur="1000"/>
                                        <p:tgtEl>
                                          <p:spTgt spid="2991"/>
                                        </p:tgtEl>
                                      </p:cBhvr>
                                    </p:animEffect>
                                  </p:childTnLst>
                                </p:cTn>
                              </p:par>
                              <p:par>
                                <p:cTn fill="hold" nodeType="withEffect" presetClass="entr" presetID="10" presetSubtype="0">
                                  <p:stCondLst>
                                    <p:cond delay="0"/>
                                  </p:stCondLst>
                                  <p:childTnLst>
                                    <p:set>
                                      <p:cBhvr>
                                        <p:cTn dur="1" fill="hold">
                                          <p:stCondLst>
                                            <p:cond delay="0"/>
                                          </p:stCondLst>
                                        </p:cTn>
                                        <p:tgtEl>
                                          <p:spTgt spid="2992"/>
                                        </p:tgtEl>
                                        <p:attrNameLst>
                                          <p:attrName>style.visibility</p:attrName>
                                        </p:attrNameLst>
                                      </p:cBhvr>
                                      <p:to>
                                        <p:strVal val="visible"/>
                                      </p:to>
                                    </p:set>
                                    <p:animEffect filter="fade" transition="in">
                                      <p:cBhvr>
                                        <p:cTn dur="1000"/>
                                        <p:tgtEl>
                                          <p:spTgt spid="2992"/>
                                        </p:tgtEl>
                                      </p:cBhvr>
                                    </p:animEffect>
                                  </p:childTnLst>
                                </p:cTn>
                              </p:par>
                              <p:par>
                                <p:cTn fill="hold" nodeType="withEffect" presetClass="entr" presetID="10" presetSubtype="0">
                                  <p:stCondLst>
                                    <p:cond delay="0"/>
                                  </p:stCondLst>
                                  <p:childTnLst>
                                    <p:set>
                                      <p:cBhvr>
                                        <p:cTn dur="1" fill="hold">
                                          <p:stCondLst>
                                            <p:cond delay="0"/>
                                          </p:stCondLst>
                                        </p:cTn>
                                        <p:tgtEl>
                                          <p:spTgt spid="2993"/>
                                        </p:tgtEl>
                                        <p:attrNameLst>
                                          <p:attrName>style.visibility</p:attrName>
                                        </p:attrNameLst>
                                      </p:cBhvr>
                                      <p:to>
                                        <p:strVal val="visible"/>
                                      </p:to>
                                    </p:set>
                                    <p:animEffect filter="fade" transition="in">
                                      <p:cBhvr>
                                        <p:cTn dur="1000"/>
                                        <p:tgtEl>
                                          <p:spTgt spid="2993"/>
                                        </p:tgtEl>
                                      </p:cBhvr>
                                    </p:animEffect>
                                  </p:childTnLst>
                                </p:cTn>
                              </p:par>
                              <p:par>
                                <p:cTn fill="hold" nodeType="withEffect" presetClass="entr" presetID="10" presetSubtype="0">
                                  <p:stCondLst>
                                    <p:cond delay="0"/>
                                  </p:stCondLst>
                                  <p:childTnLst>
                                    <p:set>
                                      <p:cBhvr>
                                        <p:cTn dur="1" fill="hold">
                                          <p:stCondLst>
                                            <p:cond delay="0"/>
                                          </p:stCondLst>
                                        </p:cTn>
                                        <p:tgtEl>
                                          <p:spTgt spid="2994"/>
                                        </p:tgtEl>
                                        <p:attrNameLst>
                                          <p:attrName>style.visibility</p:attrName>
                                        </p:attrNameLst>
                                      </p:cBhvr>
                                      <p:to>
                                        <p:strVal val="visible"/>
                                      </p:to>
                                    </p:set>
                                    <p:animEffect filter="fade" transition="in">
                                      <p:cBhvr>
                                        <p:cTn dur="1000"/>
                                        <p:tgtEl>
                                          <p:spTgt spid="29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02" name="Shape 3002"/>
        <p:cNvGrpSpPr/>
        <p:nvPr/>
      </p:nvGrpSpPr>
      <p:grpSpPr>
        <a:xfrm>
          <a:off x="0" y="0"/>
          <a:ext cx="0" cy="0"/>
          <a:chOff x="0" y="0"/>
          <a:chExt cx="0" cy="0"/>
        </a:xfrm>
      </p:grpSpPr>
      <p:sp>
        <p:nvSpPr>
          <p:cNvPr id="3003" name="Google Shape;3003;p172"/>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u="sng">
                <a:solidFill>
                  <a:srgbClr val="E09214"/>
                </a:solidFill>
                <a:latin typeface="Merriweather"/>
                <a:ea typeface="Merriweather"/>
                <a:cs typeface="Merriweather"/>
                <a:sym typeface="Merriweather"/>
              </a:rPr>
              <a:t>Map Reduce</a:t>
            </a:r>
            <a:endParaRPr b="1" sz="2500" u="sng">
              <a:solidFill>
                <a:srgbClr val="E09214"/>
              </a:solidFill>
              <a:latin typeface="Merriweather"/>
              <a:ea typeface="Merriweather"/>
              <a:cs typeface="Merriweather"/>
              <a:sym typeface="Merriweather"/>
            </a:endParaRPr>
          </a:p>
        </p:txBody>
      </p:sp>
      <p:pic>
        <p:nvPicPr>
          <p:cNvPr id="3004" name="Google Shape;3004;p172"/>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3005" name="Google Shape;3005;p172"/>
          <p:cNvSpPr txBox="1"/>
          <p:nvPr/>
        </p:nvSpPr>
        <p:spPr>
          <a:xfrm>
            <a:off x="259650" y="772425"/>
            <a:ext cx="7386600" cy="1354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verage"/>
                <a:ea typeface="Average"/>
                <a:cs typeface="Average"/>
                <a:sym typeface="Average"/>
              </a:rPr>
              <a:t>Core building block of processing in hadoop.</a:t>
            </a:r>
            <a:endParaRPr b="0" i="0" sz="19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verage"/>
                <a:ea typeface="Average"/>
                <a:cs typeface="Average"/>
                <a:sym typeface="Average"/>
              </a:rPr>
              <a:t>Traditional Way:</a:t>
            </a:r>
            <a:endParaRPr b="0" i="0" sz="19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verage"/>
              <a:ea typeface="Average"/>
              <a:cs typeface="Average"/>
              <a:sym typeface="Average"/>
            </a:endParaRPr>
          </a:p>
        </p:txBody>
      </p:sp>
      <p:sp>
        <p:nvSpPr>
          <p:cNvPr id="3006" name="Google Shape;3006;p172"/>
          <p:cNvSpPr/>
          <p:nvPr/>
        </p:nvSpPr>
        <p:spPr>
          <a:xfrm>
            <a:off x="413450" y="2523675"/>
            <a:ext cx="1191000" cy="1930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Very Big Data</a:t>
            </a:r>
            <a:endParaRPr b="0" i="0" sz="1400" u="none" cap="none" strike="noStrike">
              <a:solidFill>
                <a:srgbClr val="000000"/>
              </a:solidFill>
              <a:latin typeface="Arial"/>
              <a:ea typeface="Arial"/>
              <a:cs typeface="Arial"/>
              <a:sym typeface="Arial"/>
            </a:endParaRPr>
          </a:p>
        </p:txBody>
      </p:sp>
      <p:sp>
        <p:nvSpPr>
          <p:cNvPr id="3007" name="Google Shape;3007;p172"/>
          <p:cNvSpPr/>
          <p:nvPr/>
        </p:nvSpPr>
        <p:spPr>
          <a:xfrm>
            <a:off x="2261525" y="2272350"/>
            <a:ext cx="1246200" cy="4464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Split data</a:t>
            </a:r>
            <a:endParaRPr b="0" i="0" sz="1400" u="none" cap="none" strike="noStrike">
              <a:solidFill>
                <a:srgbClr val="000000"/>
              </a:solidFill>
              <a:latin typeface="Arial"/>
              <a:ea typeface="Arial"/>
              <a:cs typeface="Arial"/>
              <a:sym typeface="Arial"/>
            </a:endParaRPr>
          </a:p>
        </p:txBody>
      </p:sp>
      <p:sp>
        <p:nvSpPr>
          <p:cNvPr id="3008" name="Google Shape;3008;p172"/>
          <p:cNvSpPr/>
          <p:nvPr/>
        </p:nvSpPr>
        <p:spPr>
          <a:xfrm>
            <a:off x="2252400" y="2879663"/>
            <a:ext cx="1246200" cy="4464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Split data</a:t>
            </a:r>
            <a:endParaRPr b="0" i="0" sz="1400" u="none" cap="none" strike="noStrike">
              <a:solidFill>
                <a:srgbClr val="000000"/>
              </a:solidFill>
              <a:latin typeface="Arial"/>
              <a:ea typeface="Arial"/>
              <a:cs typeface="Arial"/>
              <a:sym typeface="Arial"/>
            </a:endParaRPr>
          </a:p>
        </p:txBody>
      </p:sp>
      <p:sp>
        <p:nvSpPr>
          <p:cNvPr id="3009" name="Google Shape;3009;p172"/>
          <p:cNvSpPr/>
          <p:nvPr/>
        </p:nvSpPr>
        <p:spPr>
          <a:xfrm>
            <a:off x="2252400" y="3454125"/>
            <a:ext cx="1246200" cy="4464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Split data</a:t>
            </a:r>
            <a:endParaRPr b="0" i="0" sz="1400" u="none" cap="none" strike="noStrike">
              <a:solidFill>
                <a:srgbClr val="000000"/>
              </a:solidFill>
              <a:latin typeface="Arial"/>
              <a:ea typeface="Arial"/>
              <a:cs typeface="Arial"/>
              <a:sym typeface="Arial"/>
            </a:endParaRPr>
          </a:p>
        </p:txBody>
      </p:sp>
      <p:sp>
        <p:nvSpPr>
          <p:cNvPr id="3010" name="Google Shape;3010;p172"/>
          <p:cNvSpPr/>
          <p:nvPr/>
        </p:nvSpPr>
        <p:spPr>
          <a:xfrm>
            <a:off x="2252400" y="4078800"/>
            <a:ext cx="1246200" cy="4464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Split data</a:t>
            </a:r>
            <a:endParaRPr b="0" i="0" sz="1400" u="none" cap="none" strike="noStrike">
              <a:solidFill>
                <a:srgbClr val="000000"/>
              </a:solidFill>
              <a:latin typeface="Arial"/>
              <a:ea typeface="Arial"/>
              <a:cs typeface="Arial"/>
              <a:sym typeface="Arial"/>
            </a:endParaRPr>
          </a:p>
        </p:txBody>
      </p:sp>
      <p:sp>
        <p:nvSpPr>
          <p:cNvPr id="3011" name="Google Shape;3011;p172"/>
          <p:cNvSpPr/>
          <p:nvPr/>
        </p:nvSpPr>
        <p:spPr>
          <a:xfrm>
            <a:off x="5596525" y="2245025"/>
            <a:ext cx="1246200" cy="4464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Matches</a:t>
            </a:r>
            <a:endParaRPr b="0" i="0" sz="1400" u="none" cap="none" strike="noStrike">
              <a:solidFill>
                <a:srgbClr val="000000"/>
              </a:solidFill>
              <a:latin typeface="Arial"/>
              <a:ea typeface="Arial"/>
              <a:cs typeface="Arial"/>
              <a:sym typeface="Arial"/>
            </a:endParaRPr>
          </a:p>
        </p:txBody>
      </p:sp>
      <p:sp>
        <p:nvSpPr>
          <p:cNvPr id="3012" name="Google Shape;3012;p172"/>
          <p:cNvSpPr/>
          <p:nvPr/>
        </p:nvSpPr>
        <p:spPr>
          <a:xfrm>
            <a:off x="5587400" y="2852338"/>
            <a:ext cx="1246200" cy="4464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Matches</a:t>
            </a:r>
            <a:endParaRPr b="0" i="0" sz="1400" u="none" cap="none" strike="noStrike">
              <a:solidFill>
                <a:srgbClr val="000000"/>
              </a:solidFill>
              <a:latin typeface="Arial"/>
              <a:ea typeface="Arial"/>
              <a:cs typeface="Arial"/>
              <a:sym typeface="Arial"/>
            </a:endParaRPr>
          </a:p>
        </p:txBody>
      </p:sp>
      <p:sp>
        <p:nvSpPr>
          <p:cNvPr id="3013" name="Google Shape;3013;p172"/>
          <p:cNvSpPr/>
          <p:nvPr/>
        </p:nvSpPr>
        <p:spPr>
          <a:xfrm>
            <a:off x="5587400" y="3426800"/>
            <a:ext cx="1246200" cy="4464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Matches</a:t>
            </a:r>
            <a:endParaRPr b="0" i="0" sz="1400" u="none" cap="none" strike="noStrike">
              <a:solidFill>
                <a:srgbClr val="000000"/>
              </a:solidFill>
              <a:latin typeface="Arial"/>
              <a:ea typeface="Arial"/>
              <a:cs typeface="Arial"/>
              <a:sym typeface="Arial"/>
            </a:endParaRPr>
          </a:p>
        </p:txBody>
      </p:sp>
      <p:sp>
        <p:nvSpPr>
          <p:cNvPr id="3014" name="Google Shape;3014;p172"/>
          <p:cNvSpPr/>
          <p:nvPr/>
        </p:nvSpPr>
        <p:spPr>
          <a:xfrm>
            <a:off x="5587400" y="4051475"/>
            <a:ext cx="1246200" cy="4464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Matches</a:t>
            </a:r>
            <a:endParaRPr b="0" i="0" sz="1400" u="none" cap="none" strike="noStrike">
              <a:solidFill>
                <a:srgbClr val="000000"/>
              </a:solidFill>
              <a:latin typeface="Arial"/>
              <a:ea typeface="Arial"/>
              <a:cs typeface="Arial"/>
              <a:sym typeface="Arial"/>
            </a:endParaRPr>
          </a:p>
        </p:txBody>
      </p:sp>
      <p:sp>
        <p:nvSpPr>
          <p:cNvPr id="3015" name="Google Shape;3015;p172"/>
          <p:cNvSpPr/>
          <p:nvPr/>
        </p:nvSpPr>
        <p:spPr>
          <a:xfrm>
            <a:off x="7742100" y="2691425"/>
            <a:ext cx="1191000" cy="997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All Matches</a:t>
            </a:r>
            <a:endParaRPr b="0" i="0" sz="1400" u="none" cap="none" strike="noStrike">
              <a:solidFill>
                <a:srgbClr val="000000"/>
              </a:solidFill>
              <a:latin typeface="Arial"/>
              <a:ea typeface="Arial"/>
              <a:cs typeface="Arial"/>
              <a:sym typeface="Arial"/>
            </a:endParaRPr>
          </a:p>
        </p:txBody>
      </p:sp>
      <p:cxnSp>
        <p:nvCxnSpPr>
          <p:cNvPr id="3016" name="Google Shape;3016;p172"/>
          <p:cNvCxnSpPr>
            <a:stCxn id="3007" idx="3"/>
            <a:endCxn id="3011" idx="1"/>
          </p:cNvCxnSpPr>
          <p:nvPr/>
        </p:nvCxnSpPr>
        <p:spPr>
          <a:xfrm flipH="1" rot="10800000">
            <a:off x="3507725" y="2468250"/>
            <a:ext cx="2088900" cy="27300"/>
          </a:xfrm>
          <a:prstGeom prst="straightConnector1">
            <a:avLst/>
          </a:prstGeom>
          <a:noFill/>
          <a:ln cap="flat" cmpd="sng" w="9525">
            <a:solidFill>
              <a:srgbClr val="000000"/>
            </a:solidFill>
            <a:prstDash val="solid"/>
            <a:round/>
            <a:headEnd len="sm" w="sm" type="none"/>
            <a:tailEnd len="med" w="med" type="stealth"/>
          </a:ln>
        </p:spPr>
      </p:cxnSp>
      <p:cxnSp>
        <p:nvCxnSpPr>
          <p:cNvPr id="3017" name="Google Shape;3017;p172"/>
          <p:cNvCxnSpPr/>
          <p:nvPr/>
        </p:nvCxnSpPr>
        <p:spPr>
          <a:xfrm flipH="1" rot="10800000">
            <a:off x="3507725" y="3061900"/>
            <a:ext cx="2088900" cy="27300"/>
          </a:xfrm>
          <a:prstGeom prst="straightConnector1">
            <a:avLst/>
          </a:prstGeom>
          <a:noFill/>
          <a:ln cap="flat" cmpd="sng" w="9525">
            <a:solidFill>
              <a:srgbClr val="000000"/>
            </a:solidFill>
            <a:prstDash val="solid"/>
            <a:round/>
            <a:headEnd len="sm" w="sm" type="none"/>
            <a:tailEnd len="med" w="med" type="stealth"/>
          </a:ln>
        </p:spPr>
      </p:cxnSp>
      <p:cxnSp>
        <p:nvCxnSpPr>
          <p:cNvPr id="3018" name="Google Shape;3018;p172"/>
          <p:cNvCxnSpPr/>
          <p:nvPr/>
        </p:nvCxnSpPr>
        <p:spPr>
          <a:xfrm flipH="1" rot="10800000">
            <a:off x="3507725" y="3661463"/>
            <a:ext cx="2088900" cy="27300"/>
          </a:xfrm>
          <a:prstGeom prst="straightConnector1">
            <a:avLst/>
          </a:prstGeom>
          <a:noFill/>
          <a:ln cap="flat" cmpd="sng" w="9525">
            <a:solidFill>
              <a:srgbClr val="000000"/>
            </a:solidFill>
            <a:prstDash val="solid"/>
            <a:round/>
            <a:headEnd len="sm" w="sm" type="none"/>
            <a:tailEnd len="med" w="med" type="stealth"/>
          </a:ln>
        </p:spPr>
      </p:cxnSp>
      <p:cxnSp>
        <p:nvCxnSpPr>
          <p:cNvPr id="3019" name="Google Shape;3019;p172"/>
          <p:cNvCxnSpPr/>
          <p:nvPr/>
        </p:nvCxnSpPr>
        <p:spPr>
          <a:xfrm flipH="1" rot="10800000">
            <a:off x="3507725" y="4261050"/>
            <a:ext cx="2088900" cy="27300"/>
          </a:xfrm>
          <a:prstGeom prst="straightConnector1">
            <a:avLst/>
          </a:prstGeom>
          <a:noFill/>
          <a:ln cap="flat" cmpd="sng" w="9525">
            <a:solidFill>
              <a:srgbClr val="000000"/>
            </a:solidFill>
            <a:prstDash val="solid"/>
            <a:round/>
            <a:headEnd len="sm" w="sm" type="none"/>
            <a:tailEnd len="med" w="med" type="stealth"/>
          </a:ln>
        </p:spPr>
      </p:cxnSp>
      <p:cxnSp>
        <p:nvCxnSpPr>
          <p:cNvPr id="3020" name="Google Shape;3020;p172"/>
          <p:cNvCxnSpPr>
            <a:stCxn id="3011" idx="3"/>
            <a:endCxn id="3015" idx="1"/>
          </p:cNvCxnSpPr>
          <p:nvPr/>
        </p:nvCxnSpPr>
        <p:spPr>
          <a:xfrm>
            <a:off x="6842725" y="2468225"/>
            <a:ext cx="899400" cy="721800"/>
          </a:xfrm>
          <a:prstGeom prst="straightConnector1">
            <a:avLst/>
          </a:prstGeom>
          <a:noFill/>
          <a:ln cap="flat" cmpd="sng" w="9525">
            <a:solidFill>
              <a:srgbClr val="000000"/>
            </a:solidFill>
            <a:prstDash val="solid"/>
            <a:round/>
            <a:headEnd len="sm" w="sm" type="none"/>
            <a:tailEnd len="med" w="med" type="stealth"/>
          </a:ln>
        </p:spPr>
      </p:cxnSp>
      <p:cxnSp>
        <p:nvCxnSpPr>
          <p:cNvPr id="3021" name="Google Shape;3021;p172"/>
          <p:cNvCxnSpPr>
            <a:stCxn id="3013" idx="3"/>
            <a:endCxn id="3015" idx="1"/>
          </p:cNvCxnSpPr>
          <p:nvPr/>
        </p:nvCxnSpPr>
        <p:spPr>
          <a:xfrm flipH="1" rot="10800000">
            <a:off x="6833600" y="3190100"/>
            <a:ext cx="908400" cy="459900"/>
          </a:xfrm>
          <a:prstGeom prst="straightConnector1">
            <a:avLst/>
          </a:prstGeom>
          <a:noFill/>
          <a:ln cap="flat" cmpd="sng" w="9525">
            <a:solidFill>
              <a:srgbClr val="000000"/>
            </a:solidFill>
            <a:prstDash val="solid"/>
            <a:round/>
            <a:headEnd len="sm" w="sm" type="none"/>
            <a:tailEnd len="med" w="med" type="stealth"/>
          </a:ln>
        </p:spPr>
      </p:cxnSp>
      <p:cxnSp>
        <p:nvCxnSpPr>
          <p:cNvPr id="3022" name="Google Shape;3022;p172"/>
          <p:cNvCxnSpPr>
            <a:endCxn id="3015" idx="1"/>
          </p:cNvCxnSpPr>
          <p:nvPr/>
        </p:nvCxnSpPr>
        <p:spPr>
          <a:xfrm flipH="1" rot="10800000">
            <a:off x="6838200" y="3190025"/>
            <a:ext cx="903900" cy="1071000"/>
          </a:xfrm>
          <a:prstGeom prst="straightConnector1">
            <a:avLst/>
          </a:prstGeom>
          <a:noFill/>
          <a:ln cap="flat" cmpd="sng" w="9525">
            <a:solidFill>
              <a:srgbClr val="000000"/>
            </a:solidFill>
            <a:prstDash val="solid"/>
            <a:round/>
            <a:headEnd len="sm" w="sm" type="none"/>
            <a:tailEnd len="med" w="med" type="stealth"/>
          </a:ln>
        </p:spPr>
      </p:cxnSp>
      <p:cxnSp>
        <p:nvCxnSpPr>
          <p:cNvPr id="3023" name="Google Shape;3023;p172"/>
          <p:cNvCxnSpPr>
            <a:endCxn id="3015" idx="1"/>
          </p:cNvCxnSpPr>
          <p:nvPr/>
        </p:nvCxnSpPr>
        <p:spPr>
          <a:xfrm>
            <a:off x="6838200" y="3058925"/>
            <a:ext cx="903900" cy="131100"/>
          </a:xfrm>
          <a:prstGeom prst="straightConnector1">
            <a:avLst/>
          </a:prstGeom>
          <a:noFill/>
          <a:ln cap="flat" cmpd="sng" w="9525">
            <a:solidFill>
              <a:srgbClr val="000000"/>
            </a:solidFill>
            <a:prstDash val="solid"/>
            <a:round/>
            <a:headEnd len="sm" w="sm" type="none"/>
            <a:tailEnd len="med" w="med" type="stealth"/>
          </a:ln>
        </p:spPr>
      </p:cxnSp>
      <p:cxnSp>
        <p:nvCxnSpPr>
          <p:cNvPr id="3024" name="Google Shape;3024;p172"/>
          <p:cNvCxnSpPr>
            <a:stCxn id="3006" idx="3"/>
            <a:endCxn id="3007" idx="1"/>
          </p:cNvCxnSpPr>
          <p:nvPr/>
        </p:nvCxnSpPr>
        <p:spPr>
          <a:xfrm flipH="1" rot="10800000">
            <a:off x="1604450" y="2495475"/>
            <a:ext cx="657000" cy="993300"/>
          </a:xfrm>
          <a:prstGeom prst="straightConnector1">
            <a:avLst/>
          </a:prstGeom>
          <a:noFill/>
          <a:ln cap="flat" cmpd="sng" w="9525">
            <a:solidFill>
              <a:srgbClr val="000000"/>
            </a:solidFill>
            <a:prstDash val="solid"/>
            <a:round/>
            <a:headEnd len="sm" w="sm" type="none"/>
            <a:tailEnd len="med" w="med" type="stealth"/>
          </a:ln>
        </p:spPr>
      </p:cxnSp>
      <p:cxnSp>
        <p:nvCxnSpPr>
          <p:cNvPr id="3025" name="Google Shape;3025;p172"/>
          <p:cNvCxnSpPr>
            <a:stCxn id="3006" idx="3"/>
            <a:endCxn id="3008" idx="1"/>
          </p:cNvCxnSpPr>
          <p:nvPr/>
        </p:nvCxnSpPr>
        <p:spPr>
          <a:xfrm flipH="1" rot="10800000">
            <a:off x="1604450" y="3102975"/>
            <a:ext cx="648000" cy="385800"/>
          </a:xfrm>
          <a:prstGeom prst="straightConnector1">
            <a:avLst/>
          </a:prstGeom>
          <a:noFill/>
          <a:ln cap="flat" cmpd="sng" w="9525">
            <a:solidFill>
              <a:srgbClr val="000000"/>
            </a:solidFill>
            <a:prstDash val="solid"/>
            <a:round/>
            <a:headEnd len="sm" w="sm" type="none"/>
            <a:tailEnd len="med" w="med" type="stealth"/>
          </a:ln>
        </p:spPr>
      </p:cxnSp>
      <p:cxnSp>
        <p:nvCxnSpPr>
          <p:cNvPr id="3026" name="Google Shape;3026;p172"/>
          <p:cNvCxnSpPr>
            <a:stCxn id="3006" idx="3"/>
            <a:endCxn id="3009" idx="1"/>
          </p:cNvCxnSpPr>
          <p:nvPr/>
        </p:nvCxnSpPr>
        <p:spPr>
          <a:xfrm>
            <a:off x="1604450" y="3488775"/>
            <a:ext cx="648000" cy="188700"/>
          </a:xfrm>
          <a:prstGeom prst="straightConnector1">
            <a:avLst/>
          </a:prstGeom>
          <a:noFill/>
          <a:ln cap="flat" cmpd="sng" w="9525">
            <a:solidFill>
              <a:srgbClr val="000000"/>
            </a:solidFill>
            <a:prstDash val="solid"/>
            <a:round/>
            <a:headEnd len="sm" w="sm" type="none"/>
            <a:tailEnd len="med" w="med" type="stealth"/>
          </a:ln>
        </p:spPr>
      </p:cxnSp>
      <p:cxnSp>
        <p:nvCxnSpPr>
          <p:cNvPr id="3027" name="Google Shape;3027;p172"/>
          <p:cNvCxnSpPr>
            <a:stCxn id="3006" idx="3"/>
            <a:endCxn id="3010" idx="1"/>
          </p:cNvCxnSpPr>
          <p:nvPr/>
        </p:nvCxnSpPr>
        <p:spPr>
          <a:xfrm>
            <a:off x="1604450" y="3488775"/>
            <a:ext cx="648000" cy="813300"/>
          </a:xfrm>
          <a:prstGeom prst="straightConnector1">
            <a:avLst/>
          </a:prstGeom>
          <a:noFill/>
          <a:ln cap="flat" cmpd="sng" w="9525">
            <a:solidFill>
              <a:srgbClr val="000000"/>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5"/>
                                        </p:tgtEl>
                                        <p:attrNameLst>
                                          <p:attrName>style.visibility</p:attrName>
                                        </p:attrNameLst>
                                      </p:cBhvr>
                                      <p:to>
                                        <p:strVal val="visible"/>
                                      </p:to>
                                    </p:set>
                                    <p:animEffect filter="fade" transition="in">
                                      <p:cBhvr>
                                        <p:cTn dur="1000"/>
                                        <p:tgtEl>
                                          <p:spTgt spid="3015"/>
                                        </p:tgtEl>
                                      </p:cBhvr>
                                    </p:animEffect>
                                  </p:childTnLst>
                                </p:cTn>
                              </p:par>
                              <p:par>
                                <p:cTn fill="hold" nodeType="withEffect" presetClass="entr" presetID="10" presetSubtype="0">
                                  <p:stCondLst>
                                    <p:cond delay="0"/>
                                  </p:stCondLst>
                                  <p:childTnLst>
                                    <p:set>
                                      <p:cBhvr>
                                        <p:cTn dur="1" fill="hold">
                                          <p:stCondLst>
                                            <p:cond delay="0"/>
                                          </p:stCondLst>
                                        </p:cTn>
                                        <p:tgtEl>
                                          <p:spTgt spid="3020"/>
                                        </p:tgtEl>
                                        <p:attrNameLst>
                                          <p:attrName>style.visibility</p:attrName>
                                        </p:attrNameLst>
                                      </p:cBhvr>
                                      <p:to>
                                        <p:strVal val="visible"/>
                                      </p:to>
                                    </p:set>
                                    <p:animEffect filter="fade" transition="in">
                                      <p:cBhvr>
                                        <p:cTn dur="1000"/>
                                        <p:tgtEl>
                                          <p:spTgt spid="3020"/>
                                        </p:tgtEl>
                                      </p:cBhvr>
                                    </p:animEffect>
                                  </p:childTnLst>
                                </p:cTn>
                              </p:par>
                              <p:par>
                                <p:cTn fill="hold" nodeType="withEffect" presetClass="entr" presetID="10" presetSubtype="0">
                                  <p:stCondLst>
                                    <p:cond delay="0"/>
                                  </p:stCondLst>
                                  <p:childTnLst>
                                    <p:set>
                                      <p:cBhvr>
                                        <p:cTn dur="1" fill="hold">
                                          <p:stCondLst>
                                            <p:cond delay="0"/>
                                          </p:stCondLst>
                                        </p:cTn>
                                        <p:tgtEl>
                                          <p:spTgt spid="3021"/>
                                        </p:tgtEl>
                                        <p:attrNameLst>
                                          <p:attrName>style.visibility</p:attrName>
                                        </p:attrNameLst>
                                      </p:cBhvr>
                                      <p:to>
                                        <p:strVal val="visible"/>
                                      </p:to>
                                    </p:set>
                                    <p:animEffect filter="fade" transition="in">
                                      <p:cBhvr>
                                        <p:cTn dur="1000"/>
                                        <p:tgtEl>
                                          <p:spTgt spid="3021"/>
                                        </p:tgtEl>
                                      </p:cBhvr>
                                    </p:animEffect>
                                  </p:childTnLst>
                                </p:cTn>
                              </p:par>
                              <p:par>
                                <p:cTn fill="hold" nodeType="withEffect" presetClass="entr" presetID="10" presetSubtype="0">
                                  <p:stCondLst>
                                    <p:cond delay="0"/>
                                  </p:stCondLst>
                                  <p:childTnLst>
                                    <p:set>
                                      <p:cBhvr>
                                        <p:cTn dur="1" fill="hold">
                                          <p:stCondLst>
                                            <p:cond delay="0"/>
                                          </p:stCondLst>
                                        </p:cTn>
                                        <p:tgtEl>
                                          <p:spTgt spid="3022"/>
                                        </p:tgtEl>
                                        <p:attrNameLst>
                                          <p:attrName>style.visibility</p:attrName>
                                        </p:attrNameLst>
                                      </p:cBhvr>
                                      <p:to>
                                        <p:strVal val="visible"/>
                                      </p:to>
                                    </p:set>
                                    <p:animEffect filter="fade" transition="in">
                                      <p:cBhvr>
                                        <p:cTn dur="1000"/>
                                        <p:tgtEl>
                                          <p:spTgt spid="3022"/>
                                        </p:tgtEl>
                                      </p:cBhvr>
                                    </p:animEffect>
                                  </p:childTnLst>
                                </p:cTn>
                              </p:par>
                              <p:par>
                                <p:cTn fill="hold" nodeType="withEffect" presetClass="entr" presetID="10" presetSubtype="0">
                                  <p:stCondLst>
                                    <p:cond delay="0"/>
                                  </p:stCondLst>
                                  <p:childTnLst>
                                    <p:set>
                                      <p:cBhvr>
                                        <p:cTn dur="1" fill="hold">
                                          <p:stCondLst>
                                            <p:cond delay="0"/>
                                          </p:stCondLst>
                                        </p:cTn>
                                        <p:tgtEl>
                                          <p:spTgt spid="3023"/>
                                        </p:tgtEl>
                                        <p:attrNameLst>
                                          <p:attrName>style.visibility</p:attrName>
                                        </p:attrNameLst>
                                      </p:cBhvr>
                                      <p:to>
                                        <p:strVal val="visible"/>
                                      </p:to>
                                    </p:set>
                                    <p:animEffect filter="fade" transition="in">
                                      <p:cBhvr>
                                        <p:cTn dur="1000"/>
                                        <p:tgtEl>
                                          <p:spTgt spid="30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31" name="Shape 3031"/>
        <p:cNvGrpSpPr/>
        <p:nvPr/>
      </p:nvGrpSpPr>
      <p:grpSpPr>
        <a:xfrm>
          <a:off x="0" y="0"/>
          <a:ext cx="0" cy="0"/>
          <a:chOff x="0" y="0"/>
          <a:chExt cx="0" cy="0"/>
        </a:xfrm>
      </p:grpSpPr>
      <p:sp>
        <p:nvSpPr>
          <p:cNvPr id="3032" name="Google Shape;3032;p173"/>
          <p:cNvSpPr txBox="1"/>
          <p:nvPr>
            <p:ph type="title"/>
          </p:nvPr>
        </p:nvSpPr>
        <p:spPr>
          <a:xfrm>
            <a:off x="-354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u="sng">
                <a:solidFill>
                  <a:srgbClr val="E09214"/>
                </a:solidFill>
                <a:latin typeface="Merriweather"/>
                <a:ea typeface="Merriweather"/>
                <a:cs typeface="Merriweather"/>
                <a:sym typeface="Merriweather"/>
              </a:rPr>
              <a:t>Map Reduce</a:t>
            </a:r>
            <a:endParaRPr b="1" sz="2500" u="sng">
              <a:solidFill>
                <a:srgbClr val="E09214"/>
              </a:solidFill>
              <a:latin typeface="Merriweather"/>
              <a:ea typeface="Merriweather"/>
              <a:cs typeface="Merriweather"/>
              <a:sym typeface="Merriweather"/>
            </a:endParaRPr>
          </a:p>
        </p:txBody>
      </p:sp>
      <p:pic>
        <p:nvPicPr>
          <p:cNvPr id="3033" name="Google Shape;3033;p173"/>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3034" name="Google Shape;3034;p173"/>
          <p:cNvSpPr txBox="1"/>
          <p:nvPr/>
        </p:nvSpPr>
        <p:spPr>
          <a:xfrm>
            <a:off x="259650" y="772425"/>
            <a:ext cx="7386600" cy="1354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verage"/>
                <a:ea typeface="Average"/>
                <a:cs typeface="Average"/>
                <a:sym typeface="Average"/>
              </a:rPr>
              <a:t>Example:</a:t>
            </a:r>
            <a:endParaRPr b="0" i="0" sz="19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verage"/>
                <a:ea typeface="Average"/>
                <a:cs typeface="Average"/>
                <a:sym typeface="Average"/>
              </a:rPr>
              <a:t>2000-2015 Weather Report </a:t>
            </a:r>
            <a:endParaRPr b="0" i="0" sz="19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verage"/>
                <a:ea typeface="Average"/>
                <a:cs typeface="Average"/>
                <a:sym typeface="Average"/>
              </a:rPr>
              <a:t>Qn: Find Highest Temperature day in year</a:t>
            </a:r>
            <a:endParaRPr b="0" i="0" sz="19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verage"/>
              <a:ea typeface="Average"/>
              <a:cs typeface="Average"/>
              <a:sym typeface="Average"/>
            </a:endParaRPr>
          </a:p>
        </p:txBody>
      </p:sp>
      <p:sp>
        <p:nvSpPr>
          <p:cNvPr id="3035" name="Google Shape;3035;p173"/>
          <p:cNvSpPr/>
          <p:nvPr/>
        </p:nvSpPr>
        <p:spPr>
          <a:xfrm>
            <a:off x="413450" y="2523675"/>
            <a:ext cx="1191000" cy="19302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Very Big Data</a:t>
            </a:r>
            <a:endParaRPr b="0" i="0" sz="1400" u="none" cap="none" strike="noStrike">
              <a:solidFill>
                <a:srgbClr val="000000"/>
              </a:solidFill>
              <a:latin typeface="Arial"/>
              <a:ea typeface="Arial"/>
              <a:cs typeface="Arial"/>
              <a:sym typeface="Arial"/>
            </a:endParaRPr>
          </a:p>
        </p:txBody>
      </p:sp>
      <p:sp>
        <p:nvSpPr>
          <p:cNvPr id="3036" name="Google Shape;3036;p173"/>
          <p:cNvSpPr/>
          <p:nvPr/>
        </p:nvSpPr>
        <p:spPr>
          <a:xfrm>
            <a:off x="2261525" y="2272350"/>
            <a:ext cx="1246200" cy="4464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Split data</a:t>
            </a:r>
            <a:endParaRPr b="0" i="0" sz="1400" u="none" cap="none" strike="noStrike">
              <a:solidFill>
                <a:srgbClr val="000000"/>
              </a:solidFill>
              <a:latin typeface="Arial"/>
              <a:ea typeface="Arial"/>
              <a:cs typeface="Arial"/>
              <a:sym typeface="Arial"/>
            </a:endParaRPr>
          </a:p>
        </p:txBody>
      </p:sp>
      <p:sp>
        <p:nvSpPr>
          <p:cNvPr id="3037" name="Google Shape;3037;p173"/>
          <p:cNvSpPr/>
          <p:nvPr/>
        </p:nvSpPr>
        <p:spPr>
          <a:xfrm>
            <a:off x="2252400" y="2879663"/>
            <a:ext cx="1246200" cy="4464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Split data</a:t>
            </a:r>
            <a:endParaRPr b="0" i="0" sz="1400" u="none" cap="none" strike="noStrike">
              <a:solidFill>
                <a:srgbClr val="000000"/>
              </a:solidFill>
              <a:latin typeface="Arial"/>
              <a:ea typeface="Arial"/>
              <a:cs typeface="Arial"/>
              <a:sym typeface="Arial"/>
            </a:endParaRPr>
          </a:p>
        </p:txBody>
      </p:sp>
      <p:sp>
        <p:nvSpPr>
          <p:cNvPr id="3038" name="Google Shape;3038;p173"/>
          <p:cNvSpPr/>
          <p:nvPr/>
        </p:nvSpPr>
        <p:spPr>
          <a:xfrm>
            <a:off x="2252400" y="3454125"/>
            <a:ext cx="1246200" cy="4464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Split data</a:t>
            </a:r>
            <a:endParaRPr b="0" i="0" sz="1400" u="none" cap="none" strike="noStrike">
              <a:solidFill>
                <a:srgbClr val="000000"/>
              </a:solidFill>
              <a:latin typeface="Arial"/>
              <a:ea typeface="Arial"/>
              <a:cs typeface="Arial"/>
              <a:sym typeface="Arial"/>
            </a:endParaRPr>
          </a:p>
        </p:txBody>
      </p:sp>
      <p:sp>
        <p:nvSpPr>
          <p:cNvPr id="3039" name="Google Shape;3039;p173"/>
          <p:cNvSpPr/>
          <p:nvPr/>
        </p:nvSpPr>
        <p:spPr>
          <a:xfrm>
            <a:off x="2252400" y="4078800"/>
            <a:ext cx="1246200" cy="4464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Split data</a:t>
            </a:r>
            <a:endParaRPr b="0" i="0" sz="1400" u="none" cap="none" strike="noStrike">
              <a:solidFill>
                <a:srgbClr val="000000"/>
              </a:solidFill>
              <a:latin typeface="Arial"/>
              <a:ea typeface="Arial"/>
              <a:cs typeface="Arial"/>
              <a:sym typeface="Arial"/>
            </a:endParaRPr>
          </a:p>
        </p:txBody>
      </p:sp>
      <p:sp>
        <p:nvSpPr>
          <p:cNvPr id="3040" name="Google Shape;3040;p173"/>
          <p:cNvSpPr/>
          <p:nvPr/>
        </p:nvSpPr>
        <p:spPr>
          <a:xfrm>
            <a:off x="5596525" y="2245025"/>
            <a:ext cx="1246200" cy="4464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Matches</a:t>
            </a:r>
            <a:endParaRPr b="0" i="0" sz="1400" u="none" cap="none" strike="noStrike">
              <a:solidFill>
                <a:srgbClr val="000000"/>
              </a:solidFill>
              <a:latin typeface="Arial"/>
              <a:ea typeface="Arial"/>
              <a:cs typeface="Arial"/>
              <a:sym typeface="Arial"/>
            </a:endParaRPr>
          </a:p>
        </p:txBody>
      </p:sp>
      <p:sp>
        <p:nvSpPr>
          <p:cNvPr id="3041" name="Google Shape;3041;p173"/>
          <p:cNvSpPr/>
          <p:nvPr/>
        </p:nvSpPr>
        <p:spPr>
          <a:xfrm>
            <a:off x="5587400" y="2852338"/>
            <a:ext cx="1246200" cy="4464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Matches</a:t>
            </a:r>
            <a:endParaRPr b="0" i="0" sz="1400" u="none" cap="none" strike="noStrike">
              <a:solidFill>
                <a:srgbClr val="000000"/>
              </a:solidFill>
              <a:latin typeface="Arial"/>
              <a:ea typeface="Arial"/>
              <a:cs typeface="Arial"/>
              <a:sym typeface="Arial"/>
            </a:endParaRPr>
          </a:p>
        </p:txBody>
      </p:sp>
      <p:sp>
        <p:nvSpPr>
          <p:cNvPr id="3042" name="Google Shape;3042;p173"/>
          <p:cNvSpPr/>
          <p:nvPr/>
        </p:nvSpPr>
        <p:spPr>
          <a:xfrm>
            <a:off x="5587400" y="3426800"/>
            <a:ext cx="1246200" cy="4464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Matches</a:t>
            </a:r>
            <a:endParaRPr b="0" i="0" sz="1400" u="none" cap="none" strike="noStrike">
              <a:solidFill>
                <a:srgbClr val="000000"/>
              </a:solidFill>
              <a:latin typeface="Arial"/>
              <a:ea typeface="Arial"/>
              <a:cs typeface="Arial"/>
              <a:sym typeface="Arial"/>
            </a:endParaRPr>
          </a:p>
        </p:txBody>
      </p:sp>
      <p:sp>
        <p:nvSpPr>
          <p:cNvPr id="3043" name="Google Shape;3043;p173"/>
          <p:cNvSpPr/>
          <p:nvPr/>
        </p:nvSpPr>
        <p:spPr>
          <a:xfrm>
            <a:off x="5587400" y="4051475"/>
            <a:ext cx="1246200" cy="4464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Matches</a:t>
            </a:r>
            <a:endParaRPr b="0" i="0" sz="1400" u="none" cap="none" strike="noStrike">
              <a:solidFill>
                <a:srgbClr val="000000"/>
              </a:solidFill>
              <a:latin typeface="Arial"/>
              <a:ea typeface="Arial"/>
              <a:cs typeface="Arial"/>
              <a:sym typeface="Arial"/>
            </a:endParaRPr>
          </a:p>
        </p:txBody>
      </p:sp>
      <p:sp>
        <p:nvSpPr>
          <p:cNvPr id="3044" name="Google Shape;3044;p173"/>
          <p:cNvSpPr/>
          <p:nvPr/>
        </p:nvSpPr>
        <p:spPr>
          <a:xfrm>
            <a:off x="7742100" y="2691425"/>
            <a:ext cx="1191000" cy="9972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All Matches</a:t>
            </a:r>
            <a:endParaRPr b="0" i="0" sz="1400" u="none" cap="none" strike="noStrike">
              <a:solidFill>
                <a:srgbClr val="000000"/>
              </a:solidFill>
              <a:latin typeface="Arial"/>
              <a:ea typeface="Arial"/>
              <a:cs typeface="Arial"/>
              <a:sym typeface="Arial"/>
            </a:endParaRPr>
          </a:p>
        </p:txBody>
      </p:sp>
      <p:cxnSp>
        <p:nvCxnSpPr>
          <p:cNvPr id="3045" name="Google Shape;3045;p173"/>
          <p:cNvCxnSpPr/>
          <p:nvPr/>
        </p:nvCxnSpPr>
        <p:spPr>
          <a:xfrm flipH="1" rot="10800000">
            <a:off x="3507725" y="3061900"/>
            <a:ext cx="2088900" cy="27300"/>
          </a:xfrm>
          <a:prstGeom prst="straightConnector1">
            <a:avLst/>
          </a:prstGeom>
          <a:noFill/>
          <a:ln cap="flat" cmpd="sng" w="9525">
            <a:solidFill>
              <a:srgbClr val="000000"/>
            </a:solidFill>
            <a:prstDash val="solid"/>
            <a:round/>
            <a:headEnd len="sm" w="sm" type="none"/>
            <a:tailEnd len="med" w="med" type="stealth"/>
          </a:ln>
        </p:spPr>
      </p:cxnSp>
      <p:cxnSp>
        <p:nvCxnSpPr>
          <p:cNvPr id="3046" name="Google Shape;3046;p173"/>
          <p:cNvCxnSpPr/>
          <p:nvPr/>
        </p:nvCxnSpPr>
        <p:spPr>
          <a:xfrm flipH="1" rot="10800000">
            <a:off x="3507725" y="3661463"/>
            <a:ext cx="2088900" cy="27300"/>
          </a:xfrm>
          <a:prstGeom prst="straightConnector1">
            <a:avLst/>
          </a:prstGeom>
          <a:noFill/>
          <a:ln cap="flat" cmpd="sng" w="9525">
            <a:solidFill>
              <a:srgbClr val="000000"/>
            </a:solidFill>
            <a:prstDash val="solid"/>
            <a:round/>
            <a:headEnd len="sm" w="sm" type="none"/>
            <a:tailEnd len="med" w="med" type="stealth"/>
          </a:ln>
        </p:spPr>
      </p:cxnSp>
      <p:cxnSp>
        <p:nvCxnSpPr>
          <p:cNvPr id="3047" name="Google Shape;3047;p173"/>
          <p:cNvCxnSpPr/>
          <p:nvPr/>
        </p:nvCxnSpPr>
        <p:spPr>
          <a:xfrm flipH="1" rot="10800000">
            <a:off x="3507725" y="4261050"/>
            <a:ext cx="2088900" cy="27300"/>
          </a:xfrm>
          <a:prstGeom prst="straightConnector1">
            <a:avLst/>
          </a:prstGeom>
          <a:noFill/>
          <a:ln cap="flat" cmpd="sng" w="9525">
            <a:solidFill>
              <a:srgbClr val="000000"/>
            </a:solidFill>
            <a:prstDash val="solid"/>
            <a:round/>
            <a:headEnd len="sm" w="sm" type="none"/>
            <a:tailEnd len="med" w="med" type="stealth"/>
          </a:ln>
        </p:spPr>
      </p:cxnSp>
      <p:cxnSp>
        <p:nvCxnSpPr>
          <p:cNvPr id="3048" name="Google Shape;3048;p173"/>
          <p:cNvCxnSpPr>
            <a:stCxn id="3040" idx="3"/>
            <a:endCxn id="3044" idx="1"/>
          </p:cNvCxnSpPr>
          <p:nvPr/>
        </p:nvCxnSpPr>
        <p:spPr>
          <a:xfrm>
            <a:off x="6842725" y="2468225"/>
            <a:ext cx="899400" cy="721800"/>
          </a:xfrm>
          <a:prstGeom prst="straightConnector1">
            <a:avLst/>
          </a:prstGeom>
          <a:noFill/>
          <a:ln cap="flat" cmpd="sng" w="9525">
            <a:solidFill>
              <a:srgbClr val="000000"/>
            </a:solidFill>
            <a:prstDash val="solid"/>
            <a:round/>
            <a:headEnd len="sm" w="sm" type="none"/>
            <a:tailEnd len="med" w="med" type="stealth"/>
          </a:ln>
        </p:spPr>
      </p:cxnSp>
      <p:cxnSp>
        <p:nvCxnSpPr>
          <p:cNvPr id="3049" name="Google Shape;3049;p173"/>
          <p:cNvCxnSpPr>
            <a:stCxn id="3042" idx="3"/>
            <a:endCxn id="3044" idx="1"/>
          </p:cNvCxnSpPr>
          <p:nvPr/>
        </p:nvCxnSpPr>
        <p:spPr>
          <a:xfrm flipH="1" rot="10800000">
            <a:off x="6833600" y="3190100"/>
            <a:ext cx="908400" cy="459900"/>
          </a:xfrm>
          <a:prstGeom prst="straightConnector1">
            <a:avLst/>
          </a:prstGeom>
          <a:noFill/>
          <a:ln cap="flat" cmpd="sng" w="9525">
            <a:solidFill>
              <a:srgbClr val="000000"/>
            </a:solidFill>
            <a:prstDash val="solid"/>
            <a:round/>
            <a:headEnd len="sm" w="sm" type="none"/>
            <a:tailEnd len="med" w="med" type="stealth"/>
          </a:ln>
        </p:spPr>
      </p:cxnSp>
      <p:cxnSp>
        <p:nvCxnSpPr>
          <p:cNvPr id="3050" name="Google Shape;3050;p173"/>
          <p:cNvCxnSpPr>
            <a:endCxn id="3044" idx="1"/>
          </p:cNvCxnSpPr>
          <p:nvPr/>
        </p:nvCxnSpPr>
        <p:spPr>
          <a:xfrm flipH="1" rot="10800000">
            <a:off x="6838200" y="3190025"/>
            <a:ext cx="903900" cy="1071000"/>
          </a:xfrm>
          <a:prstGeom prst="straightConnector1">
            <a:avLst/>
          </a:prstGeom>
          <a:noFill/>
          <a:ln cap="flat" cmpd="sng" w="9525">
            <a:solidFill>
              <a:srgbClr val="000000"/>
            </a:solidFill>
            <a:prstDash val="solid"/>
            <a:round/>
            <a:headEnd len="sm" w="sm" type="none"/>
            <a:tailEnd len="med" w="med" type="stealth"/>
          </a:ln>
        </p:spPr>
      </p:cxnSp>
      <p:cxnSp>
        <p:nvCxnSpPr>
          <p:cNvPr id="3051" name="Google Shape;3051;p173"/>
          <p:cNvCxnSpPr>
            <a:endCxn id="3044" idx="1"/>
          </p:cNvCxnSpPr>
          <p:nvPr/>
        </p:nvCxnSpPr>
        <p:spPr>
          <a:xfrm>
            <a:off x="6838200" y="3058925"/>
            <a:ext cx="903900" cy="131100"/>
          </a:xfrm>
          <a:prstGeom prst="straightConnector1">
            <a:avLst/>
          </a:prstGeom>
          <a:noFill/>
          <a:ln cap="flat" cmpd="sng" w="9525">
            <a:solidFill>
              <a:srgbClr val="000000"/>
            </a:solidFill>
            <a:prstDash val="solid"/>
            <a:round/>
            <a:headEnd len="sm" w="sm" type="none"/>
            <a:tailEnd len="med" w="med" type="stealth"/>
          </a:ln>
        </p:spPr>
      </p:cxnSp>
      <p:cxnSp>
        <p:nvCxnSpPr>
          <p:cNvPr id="3052" name="Google Shape;3052;p173"/>
          <p:cNvCxnSpPr>
            <a:stCxn id="3035" idx="3"/>
            <a:endCxn id="3036" idx="1"/>
          </p:cNvCxnSpPr>
          <p:nvPr/>
        </p:nvCxnSpPr>
        <p:spPr>
          <a:xfrm flipH="1" rot="10800000">
            <a:off x="1604450" y="2495475"/>
            <a:ext cx="657000" cy="993300"/>
          </a:xfrm>
          <a:prstGeom prst="straightConnector1">
            <a:avLst/>
          </a:prstGeom>
          <a:noFill/>
          <a:ln cap="flat" cmpd="sng" w="9525">
            <a:solidFill>
              <a:srgbClr val="000000"/>
            </a:solidFill>
            <a:prstDash val="solid"/>
            <a:round/>
            <a:headEnd len="sm" w="sm" type="none"/>
            <a:tailEnd len="med" w="med" type="stealth"/>
          </a:ln>
        </p:spPr>
      </p:cxnSp>
      <p:cxnSp>
        <p:nvCxnSpPr>
          <p:cNvPr id="3053" name="Google Shape;3053;p173"/>
          <p:cNvCxnSpPr>
            <a:stCxn id="3035" idx="3"/>
            <a:endCxn id="3037" idx="1"/>
          </p:cNvCxnSpPr>
          <p:nvPr/>
        </p:nvCxnSpPr>
        <p:spPr>
          <a:xfrm flipH="1" rot="10800000">
            <a:off x="1604450" y="3102975"/>
            <a:ext cx="648000" cy="385800"/>
          </a:xfrm>
          <a:prstGeom prst="straightConnector1">
            <a:avLst/>
          </a:prstGeom>
          <a:noFill/>
          <a:ln cap="flat" cmpd="sng" w="9525">
            <a:solidFill>
              <a:srgbClr val="000000"/>
            </a:solidFill>
            <a:prstDash val="solid"/>
            <a:round/>
            <a:headEnd len="sm" w="sm" type="none"/>
            <a:tailEnd len="med" w="med" type="stealth"/>
          </a:ln>
        </p:spPr>
      </p:cxnSp>
      <p:cxnSp>
        <p:nvCxnSpPr>
          <p:cNvPr id="3054" name="Google Shape;3054;p173"/>
          <p:cNvCxnSpPr>
            <a:stCxn id="3035" idx="3"/>
            <a:endCxn id="3038" idx="1"/>
          </p:cNvCxnSpPr>
          <p:nvPr/>
        </p:nvCxnSpPr>
        <p:spPr>
          <a:xfrm>
            <a:off x="1604450" y="3488775"/>
            <a:ext cx="648000" cy="188700"/>
          </a:xfrm>
          <a:prstGeom prst="straightConnector1">
            <a:avLst/>
          </a:prstGeom>
          <a:noFill/>
          <a:ln cap="flat" cmpd="sng" w="9525">
            <a:solidFill>
              <a:srgbClr val="000000"/>
            </a:solidFill>
            <a:prstDash val="solid"/>
            <a:round/>
            <a:headEnd len="sm" w="sm" type="none"/>
            <a:tailEnd len="med" w="med" type="stealth"/>
          </a:ln>
        </p:spPr>
      </p:cxnSp>
      <p:cxnSp>
        <p:nvCxnSpPr>
          <p:cNvPr id="3055" name="Google Shape;3055;p173"/>
          <p:cNvCxnSpPr>
            <a:stCxn id="3035" idx="3"/>
            <a:endCxn id="3039" idx="1"/>
          </p:cNvCxnSpPr>
          <p:nvPr/>
        </p:nvCxnSpPr>
        <p:spPr>
          <a:xfrm>
            <a:off x="1604450" y="3488775"/>
            <a:ext cx="648000" cy="813300"/>
          </a:xfrm>
          <a:prstGeom prst="straightConnector1">
            <a:avLst/>
          </a:prstGeom>
          <a:noFill/>
          <a:ln cap="flat" cmpd="sng" w="9525">
            <a:solidFill>
              <a:srgbClr val="000000"/>
            </a:solidFill>
            <a:prstDash val="solid"/>
            <a:round/>
            <a:headEnd len="sm" w="sm" type="none"/>
            <a:tailEnd len="med" w="med" type="stealth"/>
          </a:ln>
        </p:spPr>
      </p:cxnSp>
      <p:cxnSp>
        <p:nvCxnSpPr>
          <p:cNvPr id="3056" name="Google Shape;3056;p173"/>
          <p:cNvCxnSpPr/>
          <p:nvPr/>
        </p:nvCxnSpPr>
        <p:spPr>
          <a:xfrm flipH="1" rot="10800000">
            <a:off x="3507638" y="2475988"/>
            <a:ext cx="2088900" cy="27300"/>
          </a:xfrm>
          <a:prstGeom prst="straightConnector1">
            <a:avLst/>
          </a:prstGeom>
          <a:noFill/>
          <a:ln cap="flat" cmpd="sng" w="9525">
            <a:solidFill>
              <a:srgbClr val="000000"/>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034"/>
                                        </p:tgtEl>
                                        <p:attrNameLst>
                                          <p:attrName>style.visibility</p:attrName>
                                        </p:attrNameLst>
                                      </p:cBhvr>
                                      <p:to>
                                        <p:strVal val="visible"/>
                                      </p:to>
                                    </p:set>
                                    <p:anim calcmode="lin" valueType="num">
                                      <p:cBhvr additive="base">
                                        <p:cTn dur="1000"/>
                                        <p:tgtEl>
                                          <p:spTgt spid="303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5"/>
                                        </p:tgtEl>
                                        <p:attrNameLst>
                                          <p:attrName>style.visibility</p:attrName>
                                        </p:attrNameLst>
                                      </p:cBhvr>
                                      <p:to>
                                        <p:strVal val="visible"/>
                                      </p:to>
                                    </p:set>
                                    <p:animEffect filter="fade" transition="in">
                                      <p:cBhvr>
                                        <p:cTn dur="1000"/>
                                        <p:tgtEl>
                                          <p:spTgt spid="3035"/>
                                        </p:tgtEl>
                                      </p:cBhvr>
                                    </p:animEffect>
                                  </p:childTnLst>
                                </p:cTn>
                              </p:par>
                              <p:par>
                                <p:cTn fill="hold" nodeType="withEffect" presetClass="entr" presetID="10" presetSubtype="0">
                                  <p:stCondLst>
                                    <p:cond delay="0"/>
                                  </p:stCondLst>
                                  <p:childTnLst>
                                    <p:set>
                                      <p:cBhvr>
                                        <p:cTn dur="1" fill="hold">
                                          <p:stCondLst>
                                            <p:cond delay="0"/>
                                          </p:stCondLst>
                                        </p:cTn>
                                        <p:tgtEl>
                                          <p:spTgt spid="3036"/>
                                        </p:tgtEl>
                                        <p:attrNameLst>
                                          <p:attrName>style.visibility</p:attrName>
                                        </p:attrNameLst>
                                      </p:cBhvr>
                                      <p:to>
                                        <p:strVal val="visible"/>
                                      </p:to>
                                    </p:set>
                                    <p:animEffect filter="fade" transition="in">
                                      <p:cBhvr>
                                        <p:cTn dur="1000"/>
                                        <p:tgtEl>
                                          <p:spTgt spid="3036"/>
                                        </p:tgtEl>
                                      </p:cBhvr>
                                    </p:animEffect>
                                  </p:childTnLst>
                                </p:cTn>
                              </p:par>
                              <p:par>
                                <p:cTn fill="hold" nodeType="withEffect" presetClass="entr" presetID="10" presetSubtype="0">
                                  <p:stCondLst>
                                    <p:cond delay="0"/>
                                  </p:stCondLst>
                                  <p:childTnLst>
                                    <p:set>
                                      <p:cBhvr>
                                        <p:cTn dur="1" fill="hold">
                                          <p:stCondLst>
                                            <p:cond delay="0"/>
                                          </p:stCondLst>
                                        </p:cTn>
                                        <p:tgtEl>
                                          <p:spTgt spid="3037"/>
                                        </p:tgtEl>
                                        <p:attrNameLst>
                                          <p:attrName>style.visibility</p:attrName>
                                        </p:attrNameLst>
                                      </p:cBhvr>
                                      <p:to>
                                        <p:strVal val="visible"/>
                                      </p:to>
                                    </p:set>
                                    <p:animEffect filter="fade" transition="in">
                                      <p:cBhvr>
                                        <p:cTn dur="1000"/>
                                        <p:tgtEl>
                                          <p:spTgt spid="3037"/>
                                        </p:tgtEl>
                                      </p:cBhvr>
                                    </p:animEffect>
                                  </p:childTnLst>
                                </p:cTn>
                              </p:par>
                              <p:par>
                                <p:cTn fill="hold" nodeType="withEffect" presetClass="entr" presetID="10" presetSubtype="0">
                                  <p:stCondLst>
                                    <p:cond delay="0"/>
                                  </p:stCondLst>
                                  <p:childTnLst>
                                    <p:set>
                                      <p:cBhvr>
                                        <p:cTn dur="1" fill="hold">
                                          <p:stCondLst>
                                            <p:cond delay="0"/>
                                          </p:stCondLst>
                                        </p:cTn>
                                        <p:tgtEl>
                                          <p:spTgt spid="3038"/>
                                        </p:tgtEl>
                                        <p:attrNameLst>
                                          <p:attrName>style.visibility</p:attrName>
                                        </p:attrNameLst>
                                      </p:cBhvr>
                                      <p:to>
                                        <p:strVal val="visible"/>
                                      </p:to>
                                    </p:set>
                                    <p:animEffect filter="fade" transition="in">
                                      <p:cBhvr>
                                        <p:cTn dur="1000"/>
                                        <p:tgtEl>
                                          <p:spTgt spid="3038"/>
                                        </p:tgtEl>
                                      </p:cBhvr>
                                    </p:animEffect>
                                  </p:childTnLst>
                                </p:cTn>
                              </p:par>
                              <p:par>
                                <p:cTn fill="hold" nodeType="withEffect" presetClass="entr" presetID="10" presetSubtype="0">
                                  <p:stCondLst>
                                    <p:cond delay="0"/>
                                  </p:stCondLst>
                                  <p:childTnLst>
                                    <p:set>
                                      <p:cBhvr>
                                        <p:cTn dur="1" fill="hold">
                                          <p:stCondLst>
                                            <p:cond delay="0"/>
                                          </p:stCondLst>
                                        </p:cTn>
                                        <p:tgtEl>
                                          <p:spTgt spid="3039"/>
                                        </p:tgtEl>
                                        <p:attrNameLst>
                                          <p:attrName>style.visibility</p:attrName>
                                        </p:attrNameLst>
                                      </p:cBhvr>
                                      <p:to>
                                        <p:strVal val="visible"/>
                                      </p:to>
                                    </p:set>
                                    <p:animEffect filter="fade" transition="in">
                                      <p:cBhvr>
                                        <p:cTn dur="1000"/>
                                        <p:tgtEl>
                                          <p:spTgt spid="3039"/>
                                        </p:tgtEl>
                                      </p:cBhvr>
                                    </p:animEffect>
                                  </p:childTnLst>
                                </p:cTn>
                              </p:par>
                              <p:par>
                                <p:cTn fill="hold" nodeType="withEffect" presetClass="entr" presetID="10" presetSubtype="0">
                                  <p:stCondLst>
                                    <p:cond delay="0"/>
                                  </p:stCondLst>
                                  <p:childTnLst>
                                    <p:set>
                                      <p:cBhvr>
                                        <p:cTn dur="1" fill="hold">
                                          <p:stCondLst>
                                            <p:cond delay="0"/>
                                          </p:stCondLst>
                                        </p:cTn>
                                        <p:tgtEl>
                                          <p:spTgt spid="3040"/>
                                        </p:tgtEl>
                                        <p:attrNameLst>
                                          <p:attrName>style.visibility</p:attrName>
                                        </p:attrNameLst>
                                      </p:cBhvr>
                                      <p:to>
                                        <p:strVal val="visible"/>
                                      </p:to>
                                    </p:set>
                                    <p:animEffect filter="fade" transition="in">
                                      <p:cBhvr>
                                        <p:cTn dur="1000"/>
                                        <p:tgtEl>
                                          <p:spTgt spid="3040"/>
                                        </p:tgtEl>
                                      </p:cBhvr>
                                    </p:animEffect>
                                  </p:childTnLst>
                                </p:cTn>
                              </p:par>
                              <p:par>
                                <p:cTn fill="hold" nodeType="withEffect" presetClass="entr" presetID="10" presetSubtype="0">
                                  <p:stCondLst>
                                    <p:cond delay="0"/>
                                  </p:stCondLst>
                                  <p:childTnLst>
                                    <p:set>
                                      <p:cBhvr>
                                        <p:cTn dur="1" fill="hold">
                                          <p:stCondLst>
                                            <p:cond delay="0"/>
                                          </p:stCondLst>
                                        </p:cTn>
                                        <p:tgtEl>
                                          <p:spTgt spid="3041"/>
                                        </p:tgtEl>
                                        <p:attrNameLst>
                                          <p:attrName>style.visibility</p:attrName>
                                        </p:attrNameLst>
                                      </p:cBhvr>
                                      <p:to>
                                        <p:strVal val="visible"/>
                                      </p:to>
                                    </p:set>
                                    <p:animEffect filter="fade" transition="in">
                                      <p:cBhvr>
                                        <p:cTn dur="1000"/>
                                        <p:tgtEl>
                                          <p:spTgt spid="3041"/>
                                        </p:tgtEl>
                                      </p:cBhvr>
                                    </p:animEffect>
                                  </p:childTnLst>
                                </p:cTn>
                              </p:par>
                              <p:par>
                                <p:cTn fill="hold" nodeType="withEffect" presetClass="entr" presetID="10" presetSubtype="0">
                                  <p:stCondLst>
                                    <p:cond delay="0"/>
                                  </p:stCondLst>
                                  <p:childTnLst>
                                    <p:set>
                                      <p:cBhvr>
                                        <p:cTn dur="1" fill="hold">
                                          <p:stCondLst>
                                            <p:cond delay="0"/>
                                          </p:stCondLst>
                                        </p:cTn>
                                        <p:tgtEl>
                                          <p:spTgt spid="3042"/>
                                        </p:tgtEl>
                                        <p:attrNameLst>
                                          <p:attrName>style.visibility</p:attrName>
                                        </p:attrNameLst>
                                      </p:cBhvr>
                                      <p:to>
                                        <p:strVal val="visible"/>
                                      </p:to>
                                    </p:set>
                                    <p:animEffect filter="fade" transition="in">
                                      <p:cBhvr>
                                        <p:cTn dur="1000"/>
                                        <p:tgtEl>
                                          <p:spTgt spid="3042"/>
                                        </p:tgtEl>
                                      </p:cBhvr>
                                    </p:animEffect>
                                  </p:childTnLst>
                                </p:cTn>
                              </p:par>
                              <p:par>
                                <p:cTn fill="hold" nodeType="withEffect" presetClass="entr" presetID="10" presetSubtype="0">
                                  <p:stCondLst>
                                    <p:cond delay="0"/>
                                  </p:stCondLst>
                                  <p:childTnLst>
                                    <p:set>
                                      <p:cBhvr>
                                        <p:cTn dur="1" fill="hold">
                                          <p:stCondLst>
                                            <p:cond delay="0"/>
                                          </p:stCondLst>
                                        </p:cTn>
                                        <p:tgtEl>
                                          <p:spTgt spid="3043"/>
                                        </p:tgtEl>
                                        <p:attrNameLst>
                                          <p:attrName>style.visibility</p:attrName>
                                        </p:attrNameLst>
                                      </p:cBhvr>
                                      <p:to>
                                        <p:strVal val="visible"/>
                                      </p:to>
                                    </p:set>
                                    <p:animEffect filter="fade" transition="in">
                                      <p:cBhvr>
                                        <p:cTn dur="1000"/>
                                        <p:tgtEl>
                                          <p:spTgt spid="3043"/>
                                        </p:tgtEl>
                                      </p:cBhvr>
                                    </p:animEffect>
                                  </p:childTnLst>
                                </p:cTn>
                              </p:par>
                              <p:par>
                                <p:cTn fill="hold" nodeType="withEffect" presetClass="entr" presetID="10" presetSubtype="0">
                                  <p:stCondLst>
                                    <p:cond delay="0"/>
                                  </p:stCondLst>
                                  <p:childTnLst>
                                    <p:set>
                                      <p:cBhvr>
                                        <p:cTn dur="1" fill="hold">
                                          <p:stCondLst>
                                            <p:cond delay="0"/>
                                          </p:stCondLst>
                                        </p:cTn>
                                        <p:tgtEl>
                                          <p:spTgt spid="3044"/>
                                        </p:tgtEl>
                                        <p:attrNameLst>
                                          <p:attrName>style.visibility</p:attrName>
                                        </p:attrNameLst>
                                      </p:cBhvr>
                                      <p:to>
                                        <p:strVal val="visible"/>
                                      </p:to>
                                    </p:set>
                                    <p:animEffect filter="fade" transition="in">
                                      <p:cBhvr>
                                        <p:cTn dur="1000"/>
                                        <p:tgtEl>
                                          <p:spTgt spid="3044"/>
                                        </p:tgtEl>
                                      </p:cBhvr>
                                    </p:animEffect>
                                  </p:childTnLst>
                                </p:cTn>
                              </p:par>
                              <p:par>
                                <p:cTn fill="hold" nodeType="withEffect" presetClass="entr" presetID="10" presetSubtype="0">
                                  <p:stCondLst>
                                    <p:cond delay="0"/>
                                  </p:stCondLst>
                                  <p:childTnLst>
                                    <p:set>
                                      <p:cBhvr>
                                        <p:cTn dur="1" fill="hold">
                                          <p:stCondLst>
                                            <p:cond delay="0"/>
                                          </p:stCondLst>
                                        </p:cTn>
                                        <p:tgtEl>
                                          <p:spTgt spid="3045"/>
                                        </p:tgtEl>
                                        <p:attrNameLst>
                                          <p:attrName>style.visibility</p:attrName>
                                        </p:attrNameLst>
                                      </p:cBhvr>
                                      <p:to>
                                        <p:strVal val="visible"/>
                                      </p:to>
                                    </p:set>
                                    <p:animEffect filter="fade" transition="in">
                                      <p:cBhvr>
                                        <p:cTn dur="1000"/>
                                        <p:tgtEl>
                                          <p:spTgt spid="3045"/>
                                        </p:tgtEl>
                                      </p:cBhvr>
                                    </p:animEffect>
                                  </p:childTnLst>
                                </p:cTn>
                              </p:par>
                              <p:par>
                                <p:cTn fill="hold" nodeType="withEffect" presetClass="entr" presetID="10" presetSubtype="0">
                                  <p:stCondLst>
                                    <p:cond delay="0"/>
                                  </p:stCondLst>
                                  <p:childTnLst>
                                    <p:set>
                                      <p:cBhvr>
                                        <p:cTn dur="1" fill="hold">
                                          <p:stCondLst>
                                            <p:cond delay="0"/>
                                          </p:stCondLst>
                                        </p:cTn>
                                        <p:tgtEl>
                                          <p:spTgt spid="3046"/>
                                        </p:tgtEl>
                                        <p:attrNameLst>
                                          <p:attrName>style.visibility</p:attrName>
                                        </p:attrNameLst>
                                      </p:cBhvr>
                                      <p:to>
                                        <p:strVal val="visible"/>
                                      </p:to>
                                    </p:set>
                                    <p:animEffect filter="fade" transition="in">
                                      <p:cBhvr>
                                        <p:cTn dur="1000"/>
                                        <p:tgtEl>
                                          <p:spTgt spid="3046"/>
                                        </p:tgtEl>
                                      </p:cBhvr>
                                    </p:animEffect>
                                  </p:childTnLst>
                                </p:cTn>
                              </p:par>
                              <p:par>
                                <p:cTn fill="hold" nodeType="withEffect" presetClass="entr" presetID="10" presetSubtype="0">
                                  <p:stCondLst>
                                    <p:cond delay="0"/>
                                  </p:stCondLst>
                                  <p:childTnLst>
                                    <p:set>
                                      <p:cBhvr>
                                        <p:cTn dur="1" fill="hold">
                                          <p:stCondLst>
                                            <p:cond delay="0"/>
                                          </p:stCondLst>
                                        </p:cTn>
                                        <p:tgtEl>
                                          <p:spTgt spid="3056"/>
                                        </p:tgtEl>
                                        <p:attrNameLst>
                                          <p:attrName>style.visibility</p:attrName>
                                        </p:attrNameLst>
                                      </p:cBhvr>
                                      <p:to>
                                        <p:strVal val="visible"/>
                                      </p:to>
                                    </p:set>
                                    <p:animEffect filter="fade" transition="in">
                                      <p:cBhvr>
                                        <p:cTn dur="1000"/>
                                        <p:tgtEl>
                                          <p:spTgt spid="3056"/>
                                        </p:tgtEl>
                                      </p:cBhvr>
                                    </p:animEffect>
                                  </p:childTnLst>
                                </p:cTn>
                              </p:par>
                              <p:par>
                                <p:cTn fill="hold" nodeType="withEffect" presetClass="entr" presetID="10" presetSubtype="0">
                                  <p:stCondLst>
                                    <p:cond delay="0"/>
                                  </p:stCondLst>
                                  <p:childTnLst>
                                    <p:set>
                                      <p:cBhvr>
                                        <p:cTn dur="1" fill="hold">
                                          <p:stCondLst>
                                            <p:cond delay="0"/>
                                          </p:stCondLst>
                                        </p:cTn>
                                        <p:tgtEl>
                                          <p:spTgt spid="3047"/>
                                        </p:tgtEl>
                                        <p:attrNameLst>
                                          <p:attrName>style.visibility</p:attrName>
                                        </p:attrNameLst>
                                      </p:cBhvr>
                                      <p:to>
                                        <p:strVal val="visible"/>
                                      </p:to>
                                    </p:set>
                                    <p:animEffect filter="fade" transition="in">
                                      <p:cBhvr>
                                        <p:cTn dur="1000"/>
                                        <p:tgtEl>
                                          <p:spTgt spid="3047"/>
                                        </p:tgtEl>
                                      </p:cBhvr>
                                    </p:animEffect>
                                  </p:childTnLst>
                                </p:cTn>
                              </p:par>
                              <p:par>
                                <p:cTn fill="hold" nodeType="withEffect" presetClass="entr" presetID="10" presetSubtype="0">
                                  <p:stCondLst>
                                    <p:cond delay="0"/>
                                  </p:stCondLst>
                                  <p:childTnLst>
                                    <p:set>
                                      <p:cBhvr>
                                        <p:cTn dur="1" fill="hold">
                                          <p:stCondLst>
                                            <p:cond delay="0"/>
                                          </p:stCondLst>
                                        </p:cTn>
                                        <p:tgtEl>
                                          <p:spTgt spid="3048"/>
                                        </p:tgtEl>
                                        <p:attrNameLst>
                                          <p:attrName>style.visibility</p:attrName>
                                        </p:attrNameLst>
                                      </p:cBhvr>
                                      <p:to>
                                        <p:strVal val="visible"/>
                                      </p:to>
                                    </p:set>
                                    <p:animEffect filter="fade" transition="in">
                                      <p:cBhvr>
                                        <p:cTn dur="1000"/>
                                        <p:tgtEl>
                                          <p:spTgt spid="3048"/>
                                        </p:tgtEl>
                                      </p:cBhvr>
                                    </p:animEffect>
                                  </p:childTnLst>
                                </p:cTn>
                              </p:par>
                              <p:par>
                                <p:cTn fill="hold" nodeType="withEffect" presetClass="entr" presetID="10" presetSubtype="0">
                                  <p:stCondLst>
                                    <p:cond delay="0"/>
                                  </p:stCondLst>
                                  <p:childTnLst>
                                    <p:set>
                                      <p:cBhvr>
                                        <p:cTn dur="1" fill="hold">
                                          <p:stCondLst>
                                            <p:cond delay="0"/>
                                          </p:stCondLst>
                                        </p:cTn>
                                        <p:tgtEl>
                                          <p:spTgt spid="3049"/>
                                        </p:tgtEl>
                                        <p:attrNameLst>
                                          <p:attrName>style.visibility</p:attrName>
                                        </p:attrNameLst>
                                      </p:cBhvr>
                                      <p:to>
                                        <p:strVal val="visible"/>
                                      </p:to>
                                    </p:set>
                                    <p:animEffect filter="fade" transition="in">
                                      <p:cBhvr>
                                        <p:cTn dur="1000"/>
                                        <p:tgtEl>
                                          <p:spTgt spid="3049"/>
                                        </p:tgtEl>
                                      </p:cBhvr>
                                    </p:animEffect>
                                  </p:childTnLst>
                                </p:cTn>
                              </p:par>
                              <p:par>
                                <p:cTn fill="hold" nodeType="withEffect" presetClass="entr" presetID="10" presetSubtype="0">
                                  <p:stCondLst>
                                    <p:cond delay="0"/>
                                  </p:stCondLst>
                                  <p:childTnLst>
                                    <p:set>
                                      <p:cBhvr>
                                        <p:cTn dur="1" fill="hold">
                                          <p:stCondLst>
                                            <p:cond delay="0"/>
                                          </p:stCondLst>
                                        </p:cTn>
                                        <p:tgtEl>
                                          <p:spTgt spid="3050"/>
                                        </p:tgtEl>
                                        <p:attrNameLst>
                                          <p:attrName>style.visibility</p:attrName>
                                        </p:attrNameLst>
                                      </p:cBhvr>
                                      <p:to>
                                        <p:strVal val="visible"/>
                                      </p:to>
                                    </p:set>
                                    <p:animEffect filter="fade" transition="in">
                                      <p:cBhvr>
                                        <p:cTn dur="1000"/>
                                        <p:tgtEl>
                                          <p:spTgt spid="3050"/>
                                        </p:tgtEl>
                                      </p:cBhvr>
                                    </p:animEffect>
                                  </p:childTnLst>
                                </p:cTn>
                              </p:par>
                              <p:par>
                                <p:cTn fill="hold" nodeType="withEffect" presetClass="entr" presetID="10" presetSubtype="0">
                                  <p:stCondLst>
                                    <p:cond delay="0"/>
                                  </p:stCondLst>
                                  <p:childTnLst>
                                    <p:set>
                                      <p:cBhvr>
                                        <p:cTn dur="1" fill="hold">
                                          <p:stCondLst>
                                            <p:cond delay="0"/>
                                          </p:stCondLst>
                                        </p:cTn>
                                        <p:tgtEl>
                                          <p:spTgt spid="3051"/>
                                        </p:tgtEl>
                                        <p:attrNameLst>
                                          <p:attrName>style.visibility</p:attrName>
                                        </p:attrNameLst>
                                      </p:cBhvr>
                                      <p:to>
                                        <p:strVal val="visible"/>
                                      </p:to>
                                    </p:set>
                                    <p:animEffect filter="fade" transition="in">
                                      <p:cBhvr>
                                        <p:cTn dur="1000"/>
                                        <p:tgtEl>
                                          <p:spTgt spid="3051"/>
                                        </p:tgtEl>
                                      </p:cBhvr>
                                    </p:animEffect>
                                  </p:childTnLst>
                                </p:cTn>
                              </p:par>
                              <p:par>
                                <p:cTn fill="hold" nodeType="withEffect" presetClass="entr" presetID="10" presetSubtype="0">
                                  <p:stCondLst>
                                    <p:cond delay="0"/>
                                  </p:stCondLst>
                                  <p:childTnLst>
                                    <p:set>
                                      <p:cBhvr>
                                        <p:cTn dur="1" fill="hold">
                                          <p:stCondLst>
                                            <p:cond delay="0"/>
                                          </p:stCondLst>
                                        </p:cTn>
                                        <p:tgtEl>
                                          <p:spTgt spid="3052"/>
                                        </p:tgtEl>
                                        <p:attrNameLst>
                                          <p:attrName>style.visibility</p:attrName>
                                        </p:attrNameLst>
                                      </p:cBhvr>
                                      <p:to>
                                        <p:strVal val="visible"/>
                                      </p:to>
                                    </p:set>
                                    <p:animEffect filter="fade" transition="in">
                                      <p:cBhvr>
                                        <p:cTn dur="1000"/>
                                        <p:tgtEl>
                                          <p:spTgt spid="3052"/>
                                        </p:tgtEl>
                                      </p:cBhvr>
                                    </p:animEffect>
                                  </p:childTnLst>
                                </p:cTn>
                              </p:par>
                              <p:par>
                                <p:cTn fill="hold" nodeType="withEffect" presetClass="entr" presetID="10" presetSubtype="0">
                                  <p:stCondLst>
                                    <p:cond delay="0"/>
                                  </p:stCondLst>
                                  <p:childTnLst>
                                    <p:set>
                                      <p:cBhvr>
                                        <p:cTn dur="1" fill="hold">
                                          <p:stCondLst>
                                            <p:cond delay="0"/>
                                          </p:stCondLst>
                                        </p:cTn>
                                        <p:tgtEl>
                                          <p:spTgt spid="3053"/>
                                        </p:tgtEl>
                                        <p:attrNameLst>
                                          <p:attrName>style.visibility</p:attrName>
                                        </p:attrNameLst>
                                      </p:cBhvr>
                                      <p:to>
                                        <p:strVal val="visible"/>
                                      </p:to>
                                    </p:set>
                                    <p:animEffect filter="fade" transition="in">
                                      <p:cBhvr>
                                        <p:cTn dur="1000"/>
                                        <p:tgtEl>
                                          <p:spTgt spid="3053"/>
                                        </p:tgtEl>
                                      </p:cBhvr>
                                    </p:animEffect>
                                  </p:childTnLst>
                                </p:cTn>
                              </p:par>
                              <p:par>
                                <p:cTn fill="hold" nodeType="withEffect" presetClass="entr" presetID="10" presetSubtype="0">
                                  <p:stCondLst>
                                    <p:cond delay="0"/>
                                  </p:stCondLst>
                                  <p:childTnLst>
                                    <p:set>
                                      <p:cBhvr>
                                        <p:cTn dur="1" fill="hold">
                                          <p:stCondLst>
                                            <p:cond delay="0"/>
                                          </p:stCondLst>
                                        </p:cTn>
                                        <p:tgtEl>
                                          <p:spTgt spid="3054"/>
                                        </p:tgtEl>
                                        <p:attrNameLst>
                                          <p:attrName>style.visibility</p:attrName>
                                        </p:attrNameLst>
                                      </p:cBhvr>
                                      <p:to>
                                        <p:strVal val="visible"/>
                                      </p:to>
                                    </p:set>
                                    <p:animEffect filter="fade" transition="in">
                                      <p:cBhvr>
                                        <p:cTn dur="1000"/>
                                        <p:tgtEl>
                                          <p:spTgt spid="3054"/>
                                        </p:tgtEl>
                                      </p:cBhvr>
                                    </p:animEffect>
                                  </p:childTnLst>
                                </p:cTn>
                              </p:par>
                              <p:par>
                                <p:cTn fill="hold" nodeType="withEffect" presetClass="entr" presetID="10" presetSubtype="0">
                                  <p:stCondLst>
                                    <p:cond delay="0"/>
                                  </p:stCondLst>
                                  <p:childTnLst>
                                    <p:set>
                                      <p:cBhvr>
                                        <p:cTn dur="1" fill="hold">
                                          <p:stCondLst>
                                            <p:cond delay="0"/>
                                          </p:stCondLst>
                                        </p:cTn>
                                        <p:tgtEl>
                                          <p:spTgt spid="3055"/>
                                        </p:tgtEl>
                                        <p:attrNameLst>
                                          <p:attrName>style.visibility</p:attrName>
                                        </p:attrNameLst>
                                      </p:cBhvr>
                                      <p:to>
                                        <p:strVal val="visible"/>
                                      </p:to>
                                    </p:set>
                                    <p:animEffect filter="fade" transition="in">
                                      <p:cBhvr>
                                        <p:cTn dur="1000"/>
                                        <p:tgtEl>
                                          <p:spTgt spid="30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60" name="Shape 3060"/>
        <p:cNvGrpSpPr/>
        <p:nvPr/>
      </p:nvGrpSpPr>
      <p:grpSpPr>
        <a:xfrm>
          <a:off x="0" y="0"/>
          <a:ext cx="0" cy="0"/>
          <a:chOff x="0" y="0"/>
          <a:chExt cx="0" cy="0"/>
        </a:xfrm>
      </p:grpSpPr>
      <p:sp>
        <p:nvSpPr>
          <p:cNvPr id="3061" name="Google Shape;3061;p174"/>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u="sng">
                <a:solidFill>
                  <a:srgbClr val="E09214"/>
                </a:solidFill>
                <a:latin typeface="Merriweather"/>
                <a:ea typeface="Merriweather"/>
                <a:cs typeface="Merriweather"/>
                <a:sym typeface="Merriweather"/>
              </a:rPr>
              <a:t>Map Reduce</a:t>
            </a:r>
            <a:endParaRPr b="1" sz="2500" u="sng">
              <a:solidFill>
                <a:srgbClr val="E09214"/>
              </a:solidFill>
              <a:latin typeface="Merriweather"/>
              <a:ea typeface="Merriweather"/>
              <a:cs typeface="Merriweather"/>
              <a:sym typeface="Merriweather"/>
            </a:endParaRPr>
          </a:p>
        </p:txBody>
      </p:sp>
      <p:pic>
        <p:nvPicPr>
          <p:cNvPr id="3062" name="Google Shape;3062;p174"/>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3063" name="Google Shape;3063;p174"/>
          <p:cNvSpPr txBox="1"/>
          <p:nvPr/>
        </p:nvSpPr>
        <p:spPr>
          <a:xfrm>
            <a:off x="185250" y="726600"/>
            <a:ext cx="8773500" cy="4571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verage"/>
                <a:ea typeface="Average"/>
                <a:cs typeface="Average"/>
                <a:sym typeface="Average"/>
              </a:rPr>
              <a:t>Challenges with traditional way:</a:t>
            </a:r>
            <a:endParaRPr b="0" i="0" sz="19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verage"/>
              <a:ea typeface="Average"/>
              <a:cs typeface="Average"/>
              <a:sym typeface="Average"/>
            </a:endParaRPr>
          </a:p>
          <a:p>
            <a:pPr indent="-349250" lvl="0" marL="457200" marR="0" rtl="0" algn="l">
              <a:lnSpc>
                <a:spcPct val="100000"/>
              </a:lnSpc>
              <a:spcBef>
                <a:spcPts val="0"/>
              </a:spcBef>
              <a:spcAft>
                <a:spcPts val="0"/>
              </a:spcAft>
              <a:buClr>
                <a:srgbClr val="000000"/>
              </a:buClr>
              <a:buSzPts val="1900"/>
              <a:buFont typeface="Average"/>
              <a:buAutoNum type="arabicPeriod"/>
            </a:pPr>
            <a:r>
              <a:rPr b="1" i="0" lang="en" sz="1900" u="none" cap="none" strike="noStrike">
                <a:solidFill>
                  <a:srgbClr val="000000"/>
                </a:solidFill>
                <a:latin typeface="Average"/>
                <a:ea typeface="Average"/>
                <a:cs typeface="Average"/>
                <a:sym typeface="Average"/>
              </a:rPr>
              <a:t>Critical Path Problem:</a:t>
            </a:r>
            <a:endParaRPr b="1" i="0" sz="19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verage"/>
                <a:ea typeface="Average"/>
                <a:cs typeface="Average"/>
                <a:sym typeface="Average"/>
              </a:rPr>
              <a:t>             Time Delay [Time to take  to complete job]</a:t>
            </a:r>
            <a:endParaRPr b="0" i="0" sz="1900" u="none" cap="none" strike="noStrike">
              <a:solidFill>
                <a:srgbClr val="000000"/>
              </a:solidFill>
              <a:latin typeface="Average"/>
              <a:ea typeface="Average"/>
              <a:cs typeface="Average"/>
              <a:sym typeface="Average"/>
            </a:endParaRPr>
          </a:p>
          <a:p>
            <a:pPr indent="-349250" lvl="0" marL="457200" marR="0" rtl="0" algn="l">
              <a:lnSpc>
                <a:spcPct val="100000"/>
              </a:lnSpc>
              <a:spcBef>
                <a:spcPts val="0"/>
              </a:spcBef>
              <a:spcAft>
                <a:spcPts val="0"/>
              </a:spcAft>
              <a:buClr>
                <a:srgbClr val="000000"/>
              </a:buClr>
              <a:buSzPts val="1900"/>
              <a:buFont typeface="Average"/>
              <a:buAutoNum type="arabicPeriod"/>
            </a:pPr>
            <a:r>
              <a:rPr b="1" i="0" lang="en" sz="1900" u="none" cap="none" strike="noStrike">
                <a:solidFill>
                  <a:srgbClr val="000000"/>
                </a:solidFill>
                <a:latin typeface="Average"/>
                <a:ea typeface="Average"/>
                <a:cs typeface="Average"/>
                <a:sym typeface="Average"/>
              </a:rPr>
              <a:t>Reliability problem:</a:t>
            </a:r>
            <a:endParaRPr b="1" i="0" sz="19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verage"/>
                <a:ea typeface="Average"/>
                <a:cs typeface="Average"/>
                <a:sym typeface="Average"/>
              </a:rPr>
              <a:t>    If any machine worked on any fail management of failure become challenge.</a:t>
            </a:r>
            <a:endParaRPr b="0" i="0" sz="1900" u="none" cap="none" strike="noStrike">
              <a:solidFill>
                <a:srgbClr val="000000"/>
              </a:solidFill>
              <a:latin typeface="Average"/>
              <a:ea typeface="Average"/>
              <a:cs typeface="Average"/>
              <a:sym typeface="Average"/>
            </a:endParaRPr>
          </a:p>
          <a:p>
            <a:pPr indent="-349250" lvl="0" marL="457200" marR="0" rtl="0" algn="l">
              <a:lnSpc>
                <a:spcPct val="100000"/>
              </a:lnSpc>
              <a:spcBef>
                <a:spcPts val="0"/>
              </a:spcBef>
              <a:spcAft>
                <a:spcPts val="0"/>
              </a:spcAft>
              <a:buClr>
                <a:srgbClr val="000000"/>
              </a:buClr>
              <a:buSzPts val="1900"/>
              <a:buFont typeface="Average"/>
              <a:buAutoNum type="arabicPeriod"/>
            </a:pPr>
            <a:r>
              <a:rPr b="1" i="0" lang="en" sz="1900" u="none" cap="none" strike="noStrike">
                <a:solidFill>
                  <a:srgbClr val="000000"/>
                </a:solidFill>
                <a:latin typeface="Average"/>
                <a:ea typeface="Average"/>
                <a:cs typeface="Average"/>
                <a:sym typeface="Average"/>
              </a:rPr>
              <a:t>Equal Split issue:</a:t>
            </a:r>
            <a:endParaRPr b="1" i="0" sz="19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verage"/>
                <a:ea typeface="Average"/>
                <a:cs typeface="Average"/>
                <a:sym typeface="Average"/>
              </a:rPr>
              <a:t>    Each machine gets equal parts of data. Sometimes machines overloaded or underloaded.</a:t>
            </a:r>
            <a:endParaRPr b="0" i="0" sz="1900" u="none" cap="none" strike="noStrike">
              <a:solidFill>
                <a:srgbClr val="000000"/>
              </a:solidFill>
              <a:latin typeface="Average"/>
              <a:ea typeface="Average"/>
              <a:cs typeface="Average"/>
              <a:sym typeface="Average"/>
            </a:endParaRPr>
          </a:p>
          <a:p>
            <a:pPr indent="-349250" lvl="0" marL="457200" marR="0" rtl="0" algn="l">
              <a:lnSpc>
                <a:spcPct val="100000"/>
              </a:lnSpc>
              <a:spcBef>
                <a:spcPts val="0"/>
              </a:spcBef>
              <a:spcAft>
                <a:spcPts val="0"/>
              </a:spcAft>
              <a:buClr>
                <a:srgbClr val="000000"/>
              </a:buClr>
              <a:buSzPts val="1900"/>
              <a:buFont typeface="Average"/>
              <a:buAutoNum type="arabicPeriod"/>
            </a:pPr>
            <a:r>
              <a:rPr b="1" i="0" lang="en" sz="1900" u="none" cap="none" strike="noStrike">
                <a:solidFill>
                  <a:srgbClr val="000000"/>
                </a:solidFill>
                <a:latin typeface="Average"/>
                <a:ea typeface="Average"/>
                <a:cs typeface="Average"/>
                <a:sym typeface="Average"/>
              </a:rPr>
              <a:t>The single split may fail:</a:t>
            </a:r>
            <a:endParaRPr b="1" i="0" sz="19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verage"/>
                <a:ea typeface="Average"/>
                <a:cs typeface="Average"/>
                <a:sym typeface="Average"/>
              </a:rPr>
              <a:t>    If one machine fails to provide output we can’t calculate result</a:t>
            </a:r>
            <a:endParaRPr b="0" i="0" sz="1900" u="none" cap="none" strike="noStrike">
              <a:solidFill>
                <a:srgbClr val="000000"/>
              </a:solidFill>
              <a:latin typeface="Average"/>
              <a:ea typeface="Average"/>
              <a:cs typeface="Average"/>
              <a:sym typeface="Average"/>
            </a:endParaRPr>
          </a:p>
          <a:p>
            <a:pPr indent="-349250" lvl="0" marL="457200" marR="0" rtl="0" algn="l">
              <a:lnSpc>
                <a:spcPct val="100000"/>
              </a:lnSpc>
              <a:spcBef>
                <a:spcPts val="0"/>
              </a:spcBef>
              <a:spcAft>
                <a:spcPts val="0"/>
              </a:spcAft>
              <a:buClr>
                <a:srgbClr val="000000"/>
              </a:buClr>
              <a:buSzPts val="1900"/>
              <a:buFont typeface="Average"/>
              <a:buAutoNum type="arabicPeriod"/>
            </a:pPr>
            <a:r>
              <a:rPr b="1" i="0" lang="en" sz="1900" u="none" cap="none" strike="noStrike">
                <a:solidFill>
                  <a:srgbClr val="000000"/>
                </a:solidFill>
                <a:latin typeface="Average"/>
                <a:ea typeface="Average"/>
                <a:cs typeface="Average"/>
                <a:sym typeface="Average"/>
              </a:rPr>
              <a:t>Aggregate of Result:</a:t>
            </a:r>
            <a:endParaRPr b="1" i="0" sz="19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verage"/>
                <a:ea typeface="Average"/>
                <a:cs typeface="Average"/>
                <a:sym typeface="Average"/>
              </a:rPr>
              <a:t>    To aggregate final result generated by each machine to produce final output.</a:t>
            </a:r>
            <a:endParaRPr b="0" i="0" sz="19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verage"/>
                <a:ea typeface="Average"/>
                <a:cs typeface="Average"/>
                <a:sym typeface="Average"/>
              </a:rPr>
              <a:t> </a:t>
            </a:r>
            <a:endParaRPr b="0" i="0" sz="19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3"/>
                                        </p:tgtEl>
                                        <p:attrNameLst>
                                          <p:attrName>style.visibility</p:attrName>
                                        </p:attrNameLst>
                                      </p:cBhvr>
                                      <p:to>
                                        <p:strVal val="visible"/>
                                      </p:to>
                                    </p:set>
                                    <p:animEffect filter="fade" transition="in">
                                      <p:cBhvr>
                                        <p:cTn dur="1000"/>
                                        <p:tgtEl>
                                          <p:spTgt spid="30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67" name="Shape 3067"/>
        <p:cNvGrpSpPr/>
        <p:nvPr/>
      </p:nvGrpSpPr>
      <p:grpSpPr>
        <a:xfrm>
          <a:off x="0" y="0"/>
          <a:ext cx="0" cy="0"/>
          <a:chOff x="0" y="0"/>
          <a:chExt cx="0" cy="0"/>
        </a:xfrm>
      </p:grpSpPr>
      <p:sp>
        <p:nvSpPr>
          <p:cNvPr id="3068" name="Google Shape;3068;p175"/>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u="sng">
                <a:solidFill>
                  <a:srgbClr val="E09214"/>
                </a:solidFill>
                <a:latin typeface="Merriweather"/>
                <a:ea typeface="Merriweather"/>
                <a:cs typeface="Merriweather"/>
                <a:sym typeface="Merriweather"/>
              </a:rPr>
              <a:t>MapReduce in Detail</a:t>
            </a:r>
            <a:endParaRPr b="1" sz="2500" u="sng">
              <a:solidFill>
                <a:srgbClr val="E09214"/>
              </a:solidFill>
              <a:latin typeface="Merriweather"/>
              <a:ea typeface="Merriweather"/>
              <a:cs typeface="Merriweather"/>
              <a:sym typeface="Merriweather"/>
            </a:endParaRPr>
          </a:p>
        </p:txBody>
      </p:sp>
      <p:pic>
        <p:nvPicPr>
          <p:cNvPr id="3069" name="Google Shape;3069;p175"/>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3070" name="Google Shape;3070;p175"/>
          <p:cNvSpPr/>
          <p:nvPr/>
        </p:nvSpPr>
        <p:spPr>
          <a:xfrm>
            <a:off x="196575" y="1023750"/>
            <a:ext cx="1191000" cy="1930200"/>
          </a:xfrm>
          <a:prstGeom prst="rect">
            <a:avLst/>
          </a:prstGeom>
          <a:solidFill>
            <a:srgbClr val="FCBD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Input </a:t>
            </a:r>
            <a:endParaRPr b="0" i="0" sz="1400" u="none" cap="none" strike="noStrike">
              <a:solidFill>
                <a:srgbClr val="000000"/>
              </a:solidFill>
              <a:latin typeface="Arial"/>
              <a:ea typeface="Arial"/>
              <a:cs typeface="Arial"/>
              <a:sym typeface="Arial"/>
            </a:endParaRPr>
          </a:p>
        </p:txBody>
      </p:sp>
      <p:sp>
        <p:nvSpPr>
          <p:cNvPr id="3071" name="Google Shape;3071;p175"/>
          <p:cNvSpPr/>
          <p:nvPr/>
        </p:nvSpPr>
        <p:spPr>
          <a:xfrm>
            <a:off x="2044650" y="772425"/>
            <a:ext cx="1246200" cy="446400"/>
          </a:xfrm>
          <a:prstGeom prst="rect">
            <a:avLst/>
          </a:prstGeom>
          <a:solidFill>
            <a:srgbClr val="65ABF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Map()</a:t>
            </a:r>
            <a:endParaRPr b="0" i="0" sz="1400" u="none" cap="none" strike="noStrike">
              <a:solidFill>
                <a:srgbClr val="000000"/>
              </a:solidFill>
              <a:latin typeface="Arial"/>
              <a:ea typeface="Arial"/>
              <a:cs typeface="Arial"/>
              <a:sym typeface="Arial"/>
            </a:endParaRPr>
          </a:p>
        </p:txBody>
      </p:sp>
      <p:sp>
        <p:nvSpPr>
          <p:cNvPr id="3072" name="Google Shape;3072;p175"/>
          <p:cNvSpPr/>
          <p:nvPr/>
        </p:nvSpPr>
        <p:spPr>
          <a:xfrm>
            <a:off x="2035525" y="1379738"/>
            <a:ext cx="1246200" cy="446400"/>
          </a:xfrm>
          <a:prstGeom prst="rect">
            <a:avLst/>
          </a:prstGeom>
          <a:solidFill>
            <a:srgbClr val="65ABF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Map()</a:t>
            </a:r>
            <a:endParaRPr b="0" i="0" sz="1400" u="none" cap="none" strike="noStrike">
              <a:solidFill>
                <a:srgbClr val="000000"/>
              </a:solidFill>
              <a:latin typeface="Arial"/>
              <a:ea typeface="Arial"/>
              <a:cs typeface="Arial"/>
              <a:sym typeface="Arial"/>
            </a:endParaRPr>
          </a:p>
        </p:txBody>
      </p:sp>
      <p:sp>
        <p:nvSpPr>
          <p:cNvPr id="3073" name="Google Shape;3073;p175"/>
          <p:cNvSpPr/>
          <p:nvPr/>
        </p:nvSpPr>
        <p:spPr>
          <a:xfrm>
            <a:off x="2035525" y="1954200"/>
            <a:ext cx="1246200" cy="446400"/>
          </a:xfrm>
          <a:prstGeom prst="rect">
            <a:avLst/>
          </a:prstGeom>
          <a:solidFill>
            <a:srgbClr val="65ABF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Map()</a:t>
            </a:r>
            <a:endParaRPr b="0" i="0" sz="1400" u="none" cap="none" strike="noStrike">
              <a:solidFill>
                <a:srgbClr val="000000"/>
              </a:solidFill>
              <a:latin typeface="Arial"/>
              <a:ea typeface="Arial"/>
              <a:cs typeface="Arial"/>
              <a:sym typeface="Arial"/>
            </a:endParaRPr>
          </a:p>
        </p:txBody>
      </p:sp>
      <p:sp>
        <p:nvSpPr>
          <p:cNvPr id="3074" name="Google Shape;3074;p175"/>
          <p:cNvSpPr/>
          <p:nvPr/>
        </p:nvSpPr>
        <p:spPr>
          <a:xfrm>
            <a:off x="2035525" y="2578875"/>
            <a:ext cx="1246200" cy="446400"/>
          </a:xfrm>
          <a:prstGeom prst="rect">
            <a:avLst/>
          </a:prstGeom>
          <a:solidFill>
            <a:srgbClr val="65ABF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Map()</a:t>
            </a:r>
            <a:endParaRPr b="0" i="0" sz="1400" u="none" cap="none" strike="noStrike">
              <a:solidFill>
                <a:srgbClr val="000000"/>
              </a:solidFill>
              <a:latin typeface="Arial"/>
              <a:ea typeface="Arial"/>
              <a:cs typeface="Arial"/>
              <a:sym typeface="Arial"/>
            </a:endParaRPr>
          </a:p>
        </p:txBody>
      </p:sp>
      <p:sp>
        <p:nvSpPr>
          <p:cNvPr id="3075" name="Google Shape;3075;p175"/>
          <p:cNvSpPr/>
          <p:nvPr/>
        </p:nvSpPr>
        <p:spPr>
          <a:xfrm>
            <a:off x="4906025" y="1166075"/>
            <a:ext cx="1246200" cy="4464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Reduce</a:t>
            </a:r>
            <a:endParaRPr b="0" i="0" sz="1400" u="none" cap="none" strike="noStrike">
              <a:solidFill>
                <a:srgbClr val="000000"/>
              </a:solidFill>
              <a:latin typeface="Arial"/>
              <a:ea typeface="Arial"/>
              <a:cs typeface="Arial"/>
              <a:sym typeface="Arial"/>
            </a:endParaRPr>
          </a:p>
        </p:txBody>
      </p:sp>
      <p:sp>
        <p:nvSpPr>
          <p:cNvPr id="3076" name="Google Shape;3076;p175"/>
          <p:cNvSpPr/>
          <p:nvPr/>
        </p:nvSpPr>
        <p:spPr>
          <a:xfrm>
            <a:off x="4906025" y="2365213"/>
            <a:ext cx="1246200" cy="4464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Reduce</a:t>
            </a:r>
            <a:endParaRPr b="0" i="0" sz="1400" u="none" cap="none" strike="noStrike">
              <a:solidFill>
                <a:srgbClr val="000000"/>
              </a:solidFill>
              <a:latin typeface="Arial"/>
              <a:ea typeface="Arial"/>
              <a:cs typeface="Arial"/>
              <a:sym typeface="Arial"/>
            </a:endParaRPr>
          </a:p>
        </p:txBody>
      </p:sp>
      <p:sp>
        <p:nvSpPr>
          <p:cNvPr id="3077" name="Google Shape;3077;p175"/>
          <p:cNvSpPr/>
          <p:nvPr/>
        </p:nvSpPr>
        <p:spPr>
          <a:xfrm>
            <a:off x="6641550" y="1643400"/>
            <a:ext cx="986100" cy="690900"/>
          </a:xfrm>
          <a:prstGeom prst="rect">
            <a:avLst/>
          </a:prstGeom>
          <a:solidFill>
            <a:srgbClr val="4949E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Output</a:t>
            </a:r>
            <a:endParaRPr b="0" i="0" sz="1400" u="none" cap="none" strike="noStrike">
              <a:solidFill>
                <a:srgbClr val="000000"/>
              </a:solidFill>
              <a:latin typeface="Arial"/>
              <a:ea typeface="Arial"/>
              <a:cs typeface="Arial"/>
              <a:sym typeface="Arial"/>
            </a:endParaRPr>
          </a:p>
        </p:txBody>
      </p:sp>
      <p:cxnSp>
        <p:nvCxnSpPr>
          <p:cNvPr id="3078" name="Google Shape;3078;p175"/>
          <p:cNvCxnSpPr>
            <a:endCxn id="3075" idx="1"/>
          </p:cNvCxnSpPr>
          <p:nvPr/>
        </p:nvCxnSpPr>
        <p:spPr>
          <a:xfrm flipH="1" rot="10800000">
            <a:off x="3290825" y="1389275"/>
            <a:ext cx="1615200" cy="200100"/>
          </a:xfrm>
          <a:prstGeom prst="straightConnector1">
            <a:avLst/>
          </a:prstGeom>
          <a:noFill/>
          <a:ln cap="flat" cmpd="sng" w="9525">
            <a:solidFill>
              <a:srgbClr val="000000"/>
            </a:solidFill>
            <a:prstDash val="solid"/>
            <a:round/>
            <a:headEnd len="sm" w="sm" type="none"/>
            <a:tailEnd len="med" w="med" type="stealth"/>
          </a:ln>
        </p:spPr>
      </p:cxnSp>
      <p:cxnSp>
        <p:nvCxnSpPr>
          <p:cNvPr id="3079" name="Google Shape;3079;p175"/>
          <p:cNvCxnSpPr>
            <a:stCxn id="3073" idx="3"/>
            <a:endCxn id="3076" idx="1"/>
          </p:cNvCxnSpPr>
          <p:nvPr/>
        </p:nvCxnSpPr>
        <p:spPr>
          <a:xfrm>
            <a:off x="3281725" y="2177400"/>
            <a:ext cx="1624200" cy="411000"/>
          </a:xfrm>
          <a:prstGeom prst="straightConnector1">
            <a:avLst/>
          </a:prstGeom>
          <a:noFill/>
          <a:ln cap="flat" cmpd="sng" w="9525">
            <a:solidFill>
              <a:srgbClr val="000000"/>
            </a:solidFill>
            <a:prstDash val="solid"/>
            <a:round/>
            <a:headEnd len="sm" w="sm" type="none"/>
            <a:tailEnd len="med" w="med" type="stealth"/>
          </a:ln>
        </p:spPr>
      </p:cxnSp>
      <p:cxnSp>
        <p:nvCxnSpPr>
          <p:cNvPr id="3080" name="Google Shape;3080;p175"/>
          <p:cNvCxnSpPr>
            <a:endCxn id="3076" idx="1"/>
          </p:cNvCxnSpPr>
          <p:nvPr/>
        </p:nvCxnSpPr>
        <p:spPr>
          <a:xfrm flipH="1" rot="10800000">
            <a:off x="3290825" y="2588413"/>
            <a:ext cx="1615200" cy="200100"/>
          </a:xfrm>
          <a:prstGeom prst="straightConnector1">
            <a:avLst/>
          </a:prstGeom>
          <a:noFill/>
          <a:ln cap="flat" cmpd="sng" w="9525">
            <a:solidFill>
              <a:srgbClr val="000000"/>
            </a:solidFill>
            <a:prstDash val="solid"/>
            <a:round/>
            <a:headEnd len="sm" w="sm" type="none"/>
            <a:tailEnd len="med" w="med" type="stealth"/>
          </a:ln>
        </p:spPr>
      </p:cxnSp>
      <p:cxnSp>
        <p:nvCxnSpPr>
          <p:cNvPr id="3081" name="Google Shape;3081;p175"/>
          <p:cNvCxnSpPr>
            <a:stCxn id="3076" idx="3"/>
            <a:endCxn id="3077" idx="1"/>
          </p:cNvCxnSpPr>
          <p:nvPr/>
        </p:nvCxnSpPr>
        <p:spPr>
          <a:xfrm flipH="1" rot="10800000">
            <a:off x="6152225" y="1988713"/>
            <a:ext cx="489300" cy="599700"/>
          </a:xfrm>
          <a:prstGeom prst="straightConnector1">
            <a:avLst/>
          </a:prstGeom>
          <a:noFill/>
          <a:ln cap="flat" cmpd="sng" w="9525">
            <a:solidFill>
              <a:srgbClr val="000000"/>
            </a:solidFill>
            <a:prstDash val="solid"/>
            <a:round/>
            <a:headEnd len="sm" w="sm" type="none"/>
            <a:tailEnd len="med" w="med" type="stealth"/>
          </a:ln>
        </p:spPr>
      </p:cxnSp>
      <p:cxnSp>
        <p:nvCxnSpPr>
          <p:cNvPr id="3082" name="Google Shape;3082;p175"/>
          <p:cNvCxnSpPr>
            <a:stCxn id="3075" idx="3"/>
            <a:endCxn id="3077" idx="1"/>
          </p:cNvCxnSpPr>
          <p:nvPr/>
        </p:nvCxnSpPr>
        <p:spPr>
          <a:xfrm>
            <a:off x="6152225" y="1389275"/>
            <a:ext cx="489300" cy="599700"/>
          </a:xfrm>
          <a:prstGeom prst="straightConnector1">
            <a:avLst/>
          </a:prstGeom>
          <a:noFill/>
          <a:ln cap="flat" cmpd="sng" w="9525">
            <a:solidFill>
              <a:srgbClr val="000000"/>
            </a:solidFill>
            <a:prstDash val="solid"/>
            <a:round/>
            <a:headEnd len="sm" w="sm" type="none"/>
            <a:tailEnd len="med" w="med" type="stealth"/>
          </a:ln>
        </p:spPr>
      </p:cxnSp>
      <p:cxnSp>
        <p:nvCxnSpPr>
          <p:cNvPr id="3083" name="Google Shape;3083;p175"/>
          <p:cNvCxnSpPr>
            <a:stCxn id="3071" idx="3"/>
            <a:endCxn id="3075" idx="1"/>
          </p:cNvCxnSpPr>
          <p:nvPr/>
        </p:nvCxnSpPr>
        <p:spPr>
          <a:xfrm>
            <a:off x="3290850" y="995625"/>
            <a:ext cx="1615200" cy="393600"/>
          </a:xfrm>
          <a:prstGeom prst="straightConnector1">
            <a:avLst/>
          </a:prstGeom>
          <a:noFill/>
          <a:ln cap="flat" cmpd="sng" w="9525">
            <a:solidFill>
              <a:srgbClr val="000000"/>
            </a:solidFill>
            <a:prstDash val="solid"/>
            <a:round/>
            <a:headEnd len="sm" w="sm" type="none"/>
            <a:tailEnd len="med" w="med" type="stealth"/>
          </a:ln>
        </p:spPr>
      </p:cxnSp>
      <p:cxnSp>
        <p:nvCxnSpPr>
          <p:cNvPr id="3084" name="Google Shape;3084;p175"/>
          <p:cNvCxnSpPr>
            <a:endCxn id="3071" idx="1"/>
          </p:cNvCxnSpPr>
          <p:nvPr/>
        </p:nvCxnSpPr>
        <p:spPr>
          <a:xfrm flipH="1" rot="10800000">
            <a:off x="1387650" y="995625"/>
            <a:ext cx="657000" cy="927600"/>
          </a:xfrm>
          <a:prstGeom prst="straightConnector1">
            <a:avLst/>
          </a:prstGeom>
          <a:noFill/>
          <a:ln cap="flat" cmpd="sng" w="9525">
            <a:solidFill>
              <a:srgbClr val="000000"/>
            </a:solidFill>
            <a:prstDash val="solid"/>
            <a:round/>
            <a:headEnd len="sm" w="sm" type="none"/>
            <a:tailEnd len="med" w="med" type="stealth"/>
          </a:ln>
        </p:spPr>
      </p:cxnSp>
      <p:cxnSp>
        <p:nvCxnSpPr>
          <p:cNvPr id="3085" name="Google Shape;3085;p175"/>
          <p:cNvCxnSpPr>
            <a:stCxn id="3070" idx="3"/>
            <a:endCxn id="3074" idx="1"/>
          </p:cNvCxnSpPr>
          <p:nvPr/>
        </p:nvCxnSpPr>
        <p:spPr>
          <a:xfrm>
            <a:off x="1387575" y="1988850"/>
            <a:ext cx="648000" cy="813300"/>
          </a:xfrm>
          <a:prstGeom prst="straightConnector1">
            <a:avLst/>
          </a:prstGeom>
          <a:noFill/>
          <a:ln cap="flat" cmpd="sng" w="9525">
            <a:solidFill>
              <a:srgbClr val="000000"/>
            </a:solidFill>
            <a:prstDash val="solid"/>
            <a:round/>
            <a:headEnd len="sm" w="sm" type="none"/>
            <a:tailEnd len="med" w="med" type="stealth"/>
          </a:ln>
        </p:spPr>
      </p:cxnSp>
      <p:cxnSp>
        <p:nvCxnSpPr>
          <p:cNvPr id="3086" name="Google Shape;3086;p175"/>
          <p:cNvCxnSpPr/>
          <p:nvPr/>
        </p:nvCxnSpPr>
        <p:spPr>
          <a:xfrm flipH="1" rot="10800000">
            <a:off x="1387575" y="1526850"/>
            <a:ext cx="648000" cy="385800"/>
          </a:xfrm>
          <a:prstGeom prst="straightConnector1">
            <a:avLst/>
          </a:prstGeom>
          <a:noFill/>
          <a:ln cap="flat" cmpd="sng" w="9525">
            <a:solidFill>
              <a:srgbClr val="000000"/>
            </a:solidFill>
            <a:prstDash val="solid"/>
            <a:round/>
            <a:headEnd len="sm" w="sm" type="none"/>
            <a:tailEnd len="med" w="med" type="stealth"/>
          </a:ln>
        </p:spPr>
      </p:cxnSp>
      <p:cxnSp>
        <p:nvCxnSpPr>
          <p:cNvPr id="3087" name="Google Shape;3087;p175"/>
          <p:cNvCxnSpPr>
            <a:stCxn id="3070" idx="3"/>
            <a:endCxn id="3073" idx="1"/>
          </p:cNvCxnSpPr>
          <p:nvPr/>
        </p:nvCxnSpPr>
        <p:spPr>
          <a:xfrm>
            <a:off x="1387575" y="1988850"/>
            <a:ext cx="648000" cy="188700"/>
          </a:xfrm>
          <a:prstGeom prst="straightConnector1">
            <a:avLst/>
          </a:prstGeom>
          <a:noFill/>
          <a:ln cap="flat" cmpd="sng" w="9525">
            <a:solidFill>
              <a:srgbClr val="000000"/>
            </a:solidFill>
            <a:prstDash val="solid"/>
            <a:round/>
            <a:headEnd len="sm" w="sm" type="none"/>
            <a:tailEnd len="med" w="med" type="stealth"/>
          </a:ln>
        </p:spPr>
      </p:cxnSp>
      <p:cxnSp>
        <p:nvCxnSpPr>
          <p:cNvPr id="3088" name="Google Shape;3088;p175"/>
          <p:cNvCxnSpPr>
            <a:stCxn id="3073" idx="3"/>
            <a:endCxn id="3075" idx="1"/>
          </p:cNvCxnSpPr>
          <p:nvPr/>
        </p:nvCxnSpPr>
        <p:spPr>
          <a:xfrm flipH="1" rot="10800000">
            <a:off x="3281725" y="1389300"/>
            <a:ext cx="1624200" cy="788100"/>
          </a:xfrm>
          <a:prstGeom prst="straightConnector1">
            <a:avLst/>
          </a:prstGeom>
          <a:noFill/>
          <a:ln cap="flat" cmpd="sng" w="9525">
            <a:solidFill>
              <a:srgbClr val="000000"/>
            </a:solidFill>
            <a:prstDash val="solid"/>
            <a:round/>
            <a:headEnd len="sm" w="sm" type="none"/>
            <a:tailEnd len="med" w="med" type="stealth"/>
          </a:ln>
        </p:spPr>
      </p:cxnSp>
      <p:cxnSp>
        <p:nvCxnSpPr>
          <p:cNvPr id="3089" name="Google Shape;3089;p175"/>
          <p:cNvCxnSpPr>
            <a:stCxn id="3072" idx="3"/>
            <a:endCxn id="3076" idx="1"/>
          </p:cNvCxnSpPr>
          <p:nvPr/>
        </p:nvCxnSpPr>
        <p:spPr>
          <a:xfrm>
            <a:off x="3281725" y="1602938"/>
            <a:ext cx="1624200" cy="985500"/>
          </a:xfrm>
          <a:prstGeom prst="straightConnector1">
            <a:avLst/>
          </a:prstGeom>
          <a:noFill/>
          <a:ln cap="flat" cmpd="sng" w="9525">
            <a:solidFill>
              <a:srgbClr val="000000"/>
            </a:solidFill>
            <a:prstDash val="solid"/>
            <a:round/>
            <a:headEnd len="sm" w="sm" type="none"/>
            <a:tailEnd len="med" w="med" type="stealth"/>
          </a:ln>
        </p:spPr>
      </p:cxnSp>
      <p:sp>
        <p:nvSpPr>
          <p:cNvPr id="3090" name="Google Shape;3090;p175"/>
          <p:cNvSpPr txBox="1"/>
          <p:nvPr/>
        </p:nvSpPr>
        <p:spPr>
          <a:xfrm>
            <a:off x="286325" y="3260775"/>
            <a:ext cx="65256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Map Reduce: </a:t>
            </a:r>
            <a:endParaRPr b="0" i="0" sz="20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Perform Distributed &amp; parallel processing on large data.</a:t>
            </a:r>
            <a:endParaRPr b="0" i="0" sz="20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Map Reduce:   2 Taks   Map, Reduce</a:t>
            </a:r>
            <a:endParaRPr b="0" i="0" sz="2000" u="none" cap="none" strike="noStrike">
              <a:solidFill>
                <a:srgbClr val="000000"/>
              </a:solidFill>
              <a:latin typeface="Average"/>
              <a:ea typeface="Average"/>
              <a:cs typeface="Average"/>
              <a:sym typeface="Average"/>
            </a:endParaRPr>
          </a:p>
        </p:txBody>
      </p:sp>
      <p:cxnSp>
        <p:nvCxnSpPr>
          <p:cNvPr id="3091" name="Google Shape;3091;p175"/>
          <p:cNvCxnSpPr>
            <a:stCxn id="3074" idx="3"/>
            <a:endCxn id="3075" idx="1"/>
          </p:cNvCxnSpPr>
          <p:nvPr/>
        </p:nvCxnSpPr>
        <p:spPr>
          <a:xfrm flipH="1" rot="10800000">
            <a:off x="3281725" y="1389375"/>
            <a:ext cx="1624200" cy="1412700"/>
          </a:xfrm>
          <a:prstGeom prst="straightConnector1">
            <a:avLst/>
          </a:prstGeom>
          <a:noFill/>
          <a:ln cap="flat" cmpd="sng" w="9525">
            <a:solidFill>
              <a:srgbClr val="000000"/>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0"/>
                                        </p:tgtEl>
                                        <p:attrNameLst>
                                          <p:attrName>style.visibility</p:attrName>
                                        </p:attrNameLst>
                                      </p:cBhvr>
                                      <p:to>
                                        <p:strVal val="visible"/>
                                      </p:to>
                                    </p:set>
                                    <p:animEffect filter="fade" transition="in">
                                      <p:cBhvr>
                                        <p:cTn dur="1000"/>
                                        <p:tgtEl>
                                          <p:spTgt spid="3070"/>
                                        </p:tgtEl>
                                      </p:cBhvr>
                                    </p:animEffect>
                                  </p:childTnLst>
                                </p:cTn>
                              </p:par>
                              <p:par>
                                <p:cTn fill="hold" nodeType="withEffect" presetClass="entr" presetID="10" presetSubtype="0">
                                  <p:stCondLst>
                                    <p:cond delay="0"/>
                                  </p:stCondLst>
                                  <p:childTnLst>
                                    <p:set>
                                      <p:cBhvr>
                                        <p:cTn dur="1" fill="hold">
                                          <p:stCondLst>
                                            <p:cond delay="0"/>
                                          </p:stCondLst>
                                        </p:cTn>
                                        <p:tgtEl>
                                          <p:spTgt spid="3071"/>
                                        </p:tgtEl>
                                        <p:attrNameLst>
                                          <p:attrName>style.visibility</p:attrName>
                                        </p:attrNameLst>
                                      </p:cBhvr>
                                      <p:to>
                                        <p:strVal val="visible"/>
                                      </p:to>
                                    </p:set>
                                    <p:animEffect filter="fade" transition="in">
                                      <p:cBhvr>
                                        <p:cTn dur="1000"/>
                                        <p:tgtEl>
                                          <p:spTgt spid="3071"/>
                                        </p:tgtEl>
                                      </p:cBhvr>
                                    </p:animEffect>
                                  </p:childTnLst>
                                </p:cTn>
                              </p:par>
                              <p:par>
                                <p:cTn fill="hold" nodeType="withEffect" presetClass="entr" presetID="10" presetSubtype="0">
                                  <p:stCondLst>
                                    <p:cond delay="0"/>
                                  </p:stCondLst>
                                  <p:childTnLst>
                                    <p:set>
                                      <p:cBhvr>
                                        <p:cTn dur="1" fill="hold">
                                          <p:stCondLst>
                                            <p:cond delay="0"/>
                                          </p:stCondLst>
                                        </p:cTn>
                                        <p:tgtEl>
                                          <p:spTgt spid="3072"/>
                                        </p:tgtEl>
                                        <p:attrNameLst>
                                          <p:attrName>style.visibility</p:attrName>
                                        </p:attrNameLst>
                                      </p:cBhvr>
                                      <p:to>
                                        <p:strVal val="visible"/>
                                      </p:to>
                                    </p:set>
                                    <p:animEffect filter="fade" transition="in">
                                      <p:cBhvr>
                                        <p:cTn dur="1000"/>
                                        <p:tgtEl>
                                          <p:spTgt spid="3072"/>
                                        </p:tgtEl>
                                      </p:cBhvr>
                                    </p:animEffect>
                                  </p:childTnLst>
                                </p:cTn>
                              </p:par>
                              <p:par>
                                <p:cTn fill="hold" nodeType="withEffect" presetClass="entr" presetID="10" presetSubtype="0">
                                  <p:stCondLst>
                                    <p:cond delay="0"/>
                                  </p:stCondLst>
                                  <p:childTnLst>
                                    <p:set>
                                      <p:cBhvr>
                                        <p:cTn dur="1" fill="hold">
                                          <p:stCondLst>
                                            <p:cond delay="0"/>
                                          </p:stCondLst>
                                        </p:cTn>
                                        <p:tgtEl>
                                          <p:spTgt spid="3073"/>
                                        </p:tgtEl>
                                        <p:attrNameLst>
                                          <p:attrName>style.visibility</p:attrName>
                                        </p:attrNameLst>
                                      </p:cBhvr>
                                      <p:to>
                                        <p:strVal val="visible"/>
                                      </p:to>
                                    </p:set>
                                    <p:animEffect filter="fade" transition="in">
                                      <p:cBhvr>
                                        <p:cTn dur="1000"/>
                                        <p:tgtEl>
                                          <p:spTgt spid="3073"/>
                                        </p:tgtEl>
                                      </p:cBhvr>
                                    </p:animEffect>
                                  </p:childTnLst>
                                </p:cTn>
                              </p:par>
                              <p:par>
                                <p:cTn fill="hold" nodeType="withEffect" presetClass="entr" presetID="10" presetSubtype="0">
                                  <p:stCondLst>
                                    <p:cond delay="0"/>
                                  </p:stCondLst>
                                  <p:childTnLst>
                                    <p:set>
                                      <p:cBhvr>
                                        <p:cTn dur="1" fill="hold">
                                          <p:stCondLst>
                                            <p:cond delay="0"/>
                                          </p:stCondLst>
                                        </p:cTn>
                                        <p:tgtEl>
                                          <p:spTgt spid="3074"/>
                                        </p:tgtEl>
                                        <p:attrNameLst>
                                          <p:attrName>style.visibility</p:attrName>
                                        </p:attrNameLst>
                                      </p:cBhvr>
                                      <p:to>
                                        <p:strVal val="visible"/>
                                      </p:to>
                                    </p:set>
                                    <p:animEffect filter="fade" transition="in">
                                      <p:cBhvr>
                                        <p:cTn dur="1000"/>
                                        <p:tgtEl>
                                          <p:spTgt spid="3074"/>
                                        </p:tgtEl>
                                      </p:cBhvr>
                                    </p:animEffect>
                                  </p:childTnLst>
                                </p:cTn>
                              </p:par>
                              <p:par>
                                <p:cTn fill="hold" nodeType="withEffect" presetClass="entr" presetID="10" presetSubtype="0">
                                  <p:stCondLst>
                                    <p:cond delay="0"/>
                                  </p:stCondLst>
                                  <p:childTnLst>
                                    <p:set>
                                      <p:cBhvr>
                                        <p:cTn dur="1" fill="hold">
                                          <p:stCondLst>
                                            <p:cond delay="0"/>
                                          </p:stCondLst>
                                        </p:cTn>
                                        <p:tgtEl>
                                          <p:spTgt spid="3075"/>
                                        </p:tgtEl>
                                        <p:attrNameLst>
                                          <p:attrName>style.visibility</p:attrName>
                                        </p:attrNameLst>
                                      </p:cBhvr>
                                      <p:to>
                                        <p:strVal val="visible"/>
                                      </p:to>
                                    </p:set>
                                    <p:animEffect filter="fade" transition="in">
                                      <p:cBhvr>
                                        <p:cTn dur="1000"/>
                                        <p:tgtEl>
                                          <p:spTgt spid="3075"/>
                                        </p:tgtEl>
                                      </p:cBhvr>
                                    </p:animEffect>
                                  </p:childTnLst>
                                </p:cTn>
                              </p:par>
                              <p:par>
                                <p:cTn fill="hold" nodeType="withEffect" presetClass="entr" presetID="10" presetSubtype="0">
                                  <p:stCondLst>
                                    <p:cond delay="0"/>
                                  </p:stCondLst>
                                  <p:childTnLst>
                                    <p:set>
                                      <p:cBhvr>
                                        <p:cTn dur="1" fill="hold">
                                          <p:stCondLst>
                                            <p:cond delay="0"/>
                                          </p:stCondLst>
                                        </p:cTn>
                                        <p:tgtEl>
                                          <p:spTgt spid="3076"/>
                                        </p:tgtEl>
                                        <p:attrNameLst>
                                          <p:attrName>style.visibility</p:attrName>
                                        </p:attrNameLst>
                                      </p:cBhvr>
                                      <p:to>
                                        <p:strVal val="visible"/>
                                      </p:to>
                                    </p:set>
                                    <p:animEffect filter="fade" transition="in">
                                      <p:cBhvr>
                                        <p:cTn dur="1000"/>
                                        <p:tgtEl>
                                          <p:spTgt spid="3076"/>
                                        </p:tgtEl>
                                      </p:cBhvr>
                                    </p:animEffect>
                                  </p:childTnLst>
                                </p:cTn>
                              </p:par>
                              <p:par>
                                <p:cTn fill="hold" nodeType="withEffect" presetClass="entr" presetID="10" presetSubtype="0">
                                  <p:stCondLst>
                                    <p:cond delay="0"/>
                                  </p:stCondLst>
                                  <p:childTnLst>
                                    <p:set>
                                      <p:cBhvr>
                                        <p:cTn dur="1" fill="hold">
                                          <p:stCondLst>
                                            <p:cond delay="0"/>
                                          </p:stCondLst>
                                        </p:cTn>
                                        <p:tgtEl>
                                          <p:spTgt spid="3077"/>
                                        </p:tgtEl>
                                        <p:attrNameLst>
                                          <p:attrName>style.visibility</p:attrName>
                                        </p:attrNameLst>
                                      </p:cBhvr>
                                      <p:to>
                                        <p:strVal val="visible"/>
                                      </p:to>
                                    </p:set>
                                    <p:animEffect filter="fade" transition="in">
                                      <p:cBhvr>
                                        <p:cTn dur="1000"/>
                                        <p:tgtEl>
                                          <p:spTgt spid="3077"/>
                                        </p:tgtEl>
                                      </p:cBhvr>
                                    </p:animEffect>
                                  </p:childTnLst>
                                </p:cTn>
                              </p:par>
                              <p:par>
                                <p:cTn fill="hold" nodeType="withEffect" presetClass="entr" presetID="10" presetSubtype="0">
                                  <p:stCondLst>
                                    <p:cond delay="0"/>
                                  </p:stCondLst>
                                  <p:childTnLst>
                                    <p:set>
                                      <p:cBhvr>
                                        <p:cTn dur="1" fill="hold">
                                          <p:stCondLst>
                                            <p:cond delay="0"/>
                                          </p:stCondLst>
                                        </p:cTn>
                                        <p:tgtEl>
                                          <p:spTgt spid="3078"/>
                                        </p:tgtEl>
                                        <p:attrNameLst>
                                          <p:attrName>style.visibility</p:attrName>
                                        </p:attrNameLst>
                                      </p:cBhvr>
                                      <p:to>
                                        <p:strVal val="visible"/>
                                      </p:to>
                                    </p:set>
                                    <p:animEffect filter="fade" transition="in">
                                      <p:cBhvr>
                                        <p:cTn dur="1000"/>
                                        <p:tgtEl>
                                          <p:spTgt spid="3078"/>
                                        </p:tgtEl>
                                      </p:cBhvr>
                                    </p:animEffect>
                                  </p:childTnLst>
                                </p:cTn>
                              </p:par>
                              <p:par>
                                <p:cTn fill="hold" nodeType="withEffect" presetClass="entr" presetID="10" presetSubtype="0">
                                  <p:stCondLst>
                                    <p:cond delay="0"/>
                                  </p:stCondLst>
                                  <p:childTnLst>
                                    <p:set>
                                      <p:cBhvr>
                                        <p:cTn dur="1" fill="hold">
                                          <p:stCondLst>
                                            <p:cond delay="0"/>
                                          </p:stCondLst>
                                        </p:cTn>
                                        <p:tgtEl>
                                          <p:spTgt spid="3079"/>
                                        </p:tgtEl>
                                        <p:attrNameLst>
                                          <p:attrName>style.visibility</p:attrName>
                                        </p:attrNameLst>
                                      </p:cBhvr>
                                      <p:to>
                                        <p:strVal val="visible"/>
                                      </p:to>
                                    </p:set>
                                    <p:animEffect filter="fade" transition="in">
                                      <p:cBhvr>
                                        <p:cTn dur="1000"/>
                                        <p:tgtEl>
                                          <p:spTgt spid="3079"/>
                                        </p:tgtEl>
                                      </p:cBhvr>
                                    </p:animEffect>
                                  </p:childTnLst>
                                </p:cTn>
                              </p:par>
                              <p:par>
                                <p:cTn fill="hold" nodeType="withEffect" presetClass="entr" presetID="10" presetSubtype="0">
                                  <p:stCondLst>
                                    <p:cond delay="0"/>
                                  </p:stCondLst>
                                  <p:childTnLst>
                                    <p:set>
                                      <p:cBhvr>
                                        <p:cTn dur="1" fill="hold">
                                          <p:stCondLst>
                                            <p:cond delay="0"/>
                                          </p:stCondLst>
                                        </p:cTn>
                                        <p:tgtEl>
                                          <p:spTgt spid="3080"/>
                                        </p:tgtEl>
                                        <p:attrNameLst>
                                          <p:attrName>style.visibility</p:attrName>
                                        </p:attrNameLst>
                                      </p:cBhvr>
                                      <p:to>
                                        <p:strVal val="visible"/>
                                      </p:to>
                                    </p:set>
                                    <p:animEffect filter="fade" transition="in">
                                      <p:cBhvr>
                                        <p:cTn dur="1000"/>
                                        <p:tgtEl>
                                          <p:spTgt spid="3080"/>
                                        </p:tgtEl>
                                      </p:cBhvr>
                                    </p:animEffect>
                                  </p:childTnLst>
                                </p:cTn>
                              </p:par>
                              <p:par>
                                <p:cTn fill="hold" nodeType="withEffect" presetClass="entr" presetID="10" presetSubtype="0">
                                  <p:stCondLst>
                                    <p:cond delay="0"/>
                                  </p:stCondLst>
                                  <p:childTnLst>
                                    <p:set>
                                      <p:cBhvr>
                                        <p:cTn dur="1" fill="hold">
                                          <p:stCondLst>
                                            <p:cond delay="0"/>
                                          </p:stCondLst>
                                        </p:cTn>
                                        <p:tgtEl>
                                          <p:spTgt spid="3081"/>
                                        </p:tgtEl>
                                        <p:attrNameLst>
                                          <p:attrName>style.visibility</p:attrName>
                                        </p:attrNameLst>
                                      </p:cBhvr>
                                      <p:to>
                                        <p:strVal val="visible"/>
                                      </p:to>
                                    </p:set>
                                    <p:animEffect filter="fade" transition="in">
                                      <p:cBhvr>
                                        <p:cTn dur="1000"/>
                                        <p:tgtEl>
                                          <p:spTgt spid="3081"/>
                                        </p:tgtEl>
                                      </p:cBhvr>
                                    </p:animEffect>
                                  </p:childTnLst>
                                </p:cTn>
                              </p:par>
                              <p:par>
                                <p:cTn fill="hold" nodeType="withEffect" presetClass="entr" presetID="10" presetSubtype="0">
                                  <p:stCondLst>
                                    <p:cond delay="0"/>
                                  </p:stCondLst>
                                  <p:childTnLst>
                                    <p:set>
                                      <p:cBhvr>
                                        <p:cTn dur="1" fill="hold">
                                          <p:stCondLst>
                                            <p:cond delay="0"/>
                                          </p:stCondLst>
                                        </p:cTn>
                                        <p:tgtEl>
                                          <p:spTgt spid="3082"/>
                                        </p:tgtEl>
                                        <p:attrNameLst>
                                          <p:attrName>style.visibility</p:attrName>
                                        </p:attrNameLst>
                                      </p:cBhvr>
                                      <p:to>
                                        <p:strVal val="visible"/>
                                      </p:to>
                                    </p:set>
                                    <p:animEffect filter="fade" transition="in">
                                      <p:cBhvr>
                                        <p:cTn dur="1000"/>
                                        <p:tgtEl>
                                          <p:spTgt spid="3082"/>
                                        </p:tgtEl>
                                      </p:cBhvr>
                                    </p:animEffect>
                                  </p:childTnLst>
                                </p:cTn>
                              </p:par>
                              <p:par>
                                <p:cTn fill="hold" nodeType="withEffect" presetClass="entr" presetID="10" presetSubtype="0">
                                  <p:stCondLst>
                                    <p:cond delay="0"/>
                                  </p:stCondLst>
                                  <p:childTnLst>
                                    <p:set>
                                      <p:cBhvr>
                                        <p:cTn dur="1" fill="hold">
                                          <p:stCondLst>
                                            <p:cond delay="0"/>
                                          </p:stCondLst>
                                        </p:cTn>
                                        <p:tgtEl>
                                          <p:spTgt spid="3083"/>
                                        </p:tgtEl>
                                        <p:attrNameLst>
                                          <p:attrName>style.visibility</p:attrName>
                                        </p:attrNameLst>
                                      </p:cBhvr>
                                      <p:to>
                                        <p:strVal val="visible"/>
                                      </p:to>
                                    </p:set>
                                    <p:animEffect filter="fade" transition="in">
                                      <p:cBhvr>
                                        <p:cTn dur="1000"/>
                                        <p:tgtEl>
                                          <p:spTgt spid="3083"/>
                                        </p:tgtEl>
                                      </p:cBhvr>
                                    </p:animEffect>
                                  </p:childTnLst>
                                </p:cTn>
                              </p:par>
                              <p:par>
                                <p:cTn fill="hold" nodeType="withEffect" presetClass="entr" presetID="10" presetSubtype="0">
                                  <p:stCondLst>
                                    <p:cond delay="0"/>
                                  </p:stCondLst>
                                  <p:childTnLst>
                                    <p:set>
                                      <p:cBhvr>
                                        <p:cTn dur="1" fill="hold">
                                          <p:stCondLst>
                                            <p:cond delay="0"/>
                                          </p:stCondLst>
                                        </p:cTn>
                                        <p:tgtEl>
                                          <p:spTgt spid="3084"/>
                                        </p:tgtEl>
                                        <p:attrNameLst>
                                          <p:attrName>style.visibility</p:attrName>
                                        </p:attrNameLst>
                                      </p:cBhvr>
                                      <p:to>
                                        <p:strVal val="visible"/>
                                      </p:to>
                                    </p:set>
                                    <p:animEffect filter="fade" transition="in">
                                      <p:cBhvr>
                                        <p:cTn dur="1000"/>
                                        <p:tgtEl>
                                          <p:spTgt spid="3084"/>
                                        </p:tgtEl>
                                      </p:cBhvr>
                                    </p:animEffect>
                                  </p:childTnLst>
                                </p:cTn>
                              </p:par>
                              <p:par>
                                <p:cTn fill="hold" nodeType="withEffect" presetClass="entr" presetID="10" presetSubtype="0">
                                  <p:stCondLst>
                                    <p:cond delay="0"/>
                                  </p:stCondLst>
                                  <p:childTnLst>
                                    <p:set>
                                      <p:cBhvr>
                                        <p:cTn dur="1" fill="hold">
                                          <p:stCondLst>
                                            <p:cond delay="0"/>
                                          </p:stCondLst>
                                        </p:cTn>
                                        <p:tgtEl>
                                          <p:spTgt spid="3085"/>
                                        </p:tgtEl>
                                        <p:attrNameLst>
                                          <p:attrName>style.visibility</p:attrName>
                                        </p:attrNameLst>
                                      </p:cBhvr>
                                      <p:to>
                                        <p:strVal val="visible"/>
                                      </p:to>
                                    </p:set>
                                    <p:animEffect filter="fade" transition="in">
                                      <p:cBhvr>
                                        <p:cTn dur="1000"/>
                                        <p:tgtEl>
                                          <p:spTgt spid="3085"/>
                                        </p:tgtEl>
                                      </p:cBhvr>
                                    </p:animEffect>
                                  </p:childTnLst>
                                </p:cTn>
                              </p:par>
                              <p:par>
                                <p:cTn fill="hold" nodeType="withEffect" presetClass="entr" presetID="10" presetSubtype="0">
                                  <p:stCondLst>
                                    <p:cond delay="0"/>
                                  </p:stCondLst>
                                  <p:childTnLst>
                                    <p:set>
                                      <p:cBhvr>
                                        <p:cTn dur="1" fill="hold">
                                          <p:stCondLst>
                                            <p:cond delay="0"/>
                                          </p:stCondLst>
                                        </p:cTn>
                                        <p:tgtEl>
                                          <p:spTgt spid="3086"/>
                                        </p:tgtEl>
                                        <p:attrNameLst>
                                          <p:attrName>style.visibility</p:attrName>
                                        </p:attrNameLst>
                                      </p:cBhvr>
                                      <p:to>
                                        <p:strVal val="visible"/>
                                      </p:to>
                                    </p:set>
                                    <p:animEffect filter="fade" transition="in">
                                      <p:cBhvr>
                                        <p:cTn dur="1000"/>
                                        <p:tgtEl>
                                          <p:spTgt spid="3086"/>
                                        </p:tgtEl>
                                      </p:cBhvr>
                                    </p:animEffect>
                                  </p:childTnLst>
                                </p:cTn>
                              </p:par>
                              <p:par>
                                <p:cTn fill="hold" nodeType="withEffect" presetClass="entr" presetID="10" presetSubtype="0">
                                  <p:stCondLst>
                                    <p:cond delay="0"/>
                                  </p:stCondLst>
                                  <p:childTnLst>
                                    <p:set>
                                      <p:cBhvr>
                                        <p:cTn dur="1" fill="hold">
                                          <p:stCondLst>
                                            <p:cond delay="0"/>
                                          </p:stCondLst>
                                        </p:cTn>
                                        <p:tgtEl>
                                          <p:spTgt spid="3087"/>
                                        </p:tgtEl>
                                        <p:attrNameLst>
                                          <p:attrName>style.visibility</p:attrName>
                                        </p:attrNameLst>
                                      </p:cBhvr>
                                      <p:to>
                                        <p:strVal val="visible"/>
                                      </p:to>
                                    </p:set>
                                    <p:animEffect filter="fade" transition="in">
                                      <p:cBhvr>
                                        <p:cTn dur="1000"/>
                                        <p:tgtEl>
                                          <p:spTgt spid="3087"/>
                                        </p:tgtEl>
                                      </p:cBhvr>
                                    </p:animEffect>
                                  </p:childTnLst>
                                </p:cTn>
                              </p:par>
                              <p:par>
                                <p:cTn fill="hold" nodeType="withEffect" presetClass="entr" presetID="10" presetSubtype="0">
                                  <p:stCondLst>
                                    <p:cond delay="0"/>
                                  </p:stCondLst>
                                  <p:childTnLst>
                                    <p:set>
                                      <p:cBhvr>
                                        <p:cTn dur="1" fill="hold">
                                          <p:stCondLst>
                                            <p:cond delay="0"/>
                                          </p:stCondLst>
                                        </p:cTn>
                                        <p:tgtEl>
                                          <p:spTgt spid="3088"/>
                                        </p:tgtEl>
                                        <p:attrNameLst>
                                          <p:attrName>style.visibility</p:attrName>
                                        </p:attrNameLst>
                                      </p:cBhvr>
                                      <p:to>
                                        <p:strVal val="visible"/>
                                      </p:to>
                                    </p:set>
                                    <p:animEffect filter="fade" transition="in">
                                      <p:cBhvr>
                                        <p:cTn dur="1000"/>
                                        <p:tgtEl>
                                          <p:spTgt spid="3088"/>
                                        </p:tgtEl>
                                      </p:cBhvr>
                                    </p:animEffect>
                                  </p:childTnLst>
                                </p:cTn>
                              </p:par>
                              <p:par>
                                <p:cTn fill="hold" nodeType="withEffect" presetClass="entr" presetID="10" presetSubtype="0">
                                  <p:stCondLst>
                                    <p:cond delay="0"/>
                                  </p:stCondLst>
                                  <p:childTnLst>
                                    <p:set>
                                      <p:cBhvr>
                                        <p:cTn dur="1" fill="hold">
                                          <p:stCondLst>
                                            <p:cond delay="0"/>
                                          </p:stCondLst>
                                        </p:cTn>
                                        <p:tgtEl>
                                          <p:spTgt spid="3089"/>
                                        </p:tgtEl>
                                        <p:attrNameLst>
                                          <p:attrName>style.visibility</p:attrName>
                                        </p:attrNameLst>
                                      </p:cBhvr>
                                      <p:to>
                                        <p:strVal val="visible"/>
                                      </p:to>
                                    </p:set>
                                    <p:animEffect filter="fade" transition="in">
                                      <p:cBhvr>
                                        <p:cTn dur="1000"/>
                                        <p:tgtEl>
                                          <p:spTgt spid="3089"/>
                                        </p:tgtEl>
                                      </p:cBhvr>
                                    </p:animEffect>
                                  </p:childTnLst>
                                </p:cTn>
                              </p:par>
                              <p:par>
                                <p:cTn fill="hold" nodeType="withEffect" presetClass="entr" presetID="10" presetSubtype="0">
                                  <p:stCondLst>
                                    <p:cond delay="0"/>
                                  </p:stCondLst>
                                  <p:childTnLst>
                                    <p:set>
                                      <p:cBhvr>
                                        <p:cTn dur="1" fill="hold">
                                          <p:stCondLst>
                                            <p:cond delay="0"/>
                                          </p:stCondLst>
                                        </p:cTn>
                                        <p:tgtEl>
                                          <p:spTgt spid="3090"/>
                                        </p:tgtEl>
                                        <p:attrNameLst>
                                          <p:attrName>style.visibility</p:attrName>
                                        </p:attrNameLst>
                                      </p:cBhvr>
                                      <p:to>
                                        <p:strVal val="visible"/>
                                      </p:to>
                                    </p:set>
                                    <p:animEffect filter="fade" transition="in">
                                      <p:cBhvr>
                                        <p:cTn dur="1000"/>
                                        <p:tgtEl>
                                          <p:spTgt spid="3090"/>
                                        </p:tgtEl>
                                      </p:cBhvr>
                                    </p:animEffect>
                                  </p:childTnLst>
                                </p:cTn>
                              </p:par>
                              <p:par>
                                <p:cTn fill="hold" nodeType="withEffect" presetClass="entr" presetID="10" presetSubtype="0">
                                  <p:stCondLst>
                                    <p:cond delay="0"/>
                                  </p:stCondLst>
                                  <p:childTnLst>
                                    <p:set>
                                      <p:cBhvr>
                                        <p:cTn dur="1" fill="hold">
                                          <p:stCondLst>
                                            <p:cond delay="0"/>
                                          </p:stCondLst>
                                        </p:cTn>
                                        <p:tgtEl>
                                          <p:spTgt spid="3091"/>
                                        </p:tgtEl>
                                        <p:attrNameLst>
                                          <p:attrName>style.visibility</p:attrName>
                                        </p:attrNameLst>
                                      </p:cBhvr>
                                      <p:to>
                                        <p:strVal val="visible"/>
                                      </p:to>
                                    </p:set>
                                    <p:animEffect filter="fade" transition="in">
                                      <p:cBhvr>
                                        <p:cTn dur="1000"/>
                                        <p:tgtEl>
                                          <p:spTgt spid="30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95" name="Shape 3095"/>
        <p:cNvGrpSpPr/>
        <p:nvPr/>
      </p:nvGrpSpPr>
      <p:grpSpPr>
        <a:xfrm>
          <a:off x="0" y="0"/>
          <a:ext cx="0" cy="0"/>
          <a:chOff x="0" y="0"/>
          <a:chExt cx="0" cy="0"/>
        </a:xfrm>
      </p:grpSpPr>
      <p:sp>
        <p:nvSpPr>
          <p:cNvPr id="3096" name="Google Shape;3096;p176"/>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u="sng">
                <a:solidFill>
                  <a:srgbClr val="E09214"/>
                </a:solidFill>
                <a:latin typeface="Merriweather"/>
                <a:ea typeface="Merriweather"/>
                <a:cs typeface="Merriweather"/>
                <a:sym typeface="Merriweather"/>
              </a:rPr>
              <a:t>MapReduce in Detail</a:t>
            </a:r>
            <a:endParaRPr b="1" sz="2500" u="sng">
              <a:solidFill>
                <a:srgbClr val="E09214"/>
              </a:solidFill>
              <a:latin typeface="Merriweather"/>
              <a:ea typeface="Merriweather"/>
              <a:cs typeface="Merriweather"/>
              <a:sym typeface="Merriweather"/>
            </a:endParaRPr>
          </a:p>
        </p:txBody>
      </p:sp>
      <p:pic>
        <p:nvPicPr>
          <p:cNvPr id="3097" name="Google Shape;3097;p176"/>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3098" name="Google Shape;3098;p176"/>
          <p:cNvSpPr/>
          <p:nvPr/>
        </p:nvSpPr>
        <p:spPr>
          <a:xfrm>
            <a:off x="102100" y="1982200"/>
            <a:ext cx="789600" cy="15561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Data</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3096"/>
                                        </p:tgtEl>
                                        <p:attrNameLst>
                                          <p:attrName>style.visibility</p:attrName>
                                        </p:attrNameLst>
                                      </p:cBhvr>
                                      <p:to>
                                        <p:strVal val="visible"/>
                                      </p:to>
                                    </p:set>
                                    <p:anim calcmode="lin" valueType="num">
                                      <p:cBhvr additive="base">
                                        <p:cTn dur="1000"/>
                                        <p:tgtEl>
                                          <p:spTgt spid="309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8"/>
                                        </p:tgtEl>
                                        <p:attrNameLst>
                                          <p:attrName>style.visibility</p:attrName>
                                        </p:attrNameLst>
                                      </p:cBhvr>
                                      <p:to>
                                        <p:strVal val="visible"/>
                                      </p:to>
                                    </p:set>
                                    <p:animEffect filter="fade" transition="in">
                                      <p:cBhvr>
                                        <p:cTn dur="1000"/>
                                        <p:tgtEl>
                                          <p:spTgt spid="30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02" name="Shape 3102"/>
        <p:cNvGrpSpPr/>
        <p:nvPr/>
      </p:nvGrpSpPr>
      <p:grpSpPr>
        <a:xfrm>
          <a:off x="0" y="0"/>
          <a:ext cx="0" cy="0"/>
          <a:chOff x="0" y="0"/>
          <a:chExt cx="0" cy="0"/>
        </a:xfrm>
      </p:grpSpPr>
      <p:sp>
        <p:nvSpPr>
          <p:cNvPr id="3103" name="Google Shape;3103;p177"/>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u="sng">
                <a:solidFill>
                  <a:srgbClr val="E09214"/>
                </a:solidFill>
                <a:latin typeface="Merriweather"/>
                <a:ea typeface="Merriweather"/>
                <a:cs typeface="Merriweather"/>
                <a:sym typeface="Merriweather"/>
              </a:rPr>
              <a:t>MapReduce in Detail</a:t>
            </a:r>
            <a:endParaRPr b="1" sz="2500" u="sng">
              <a:solidFill>
                <a:srgbClr val="E09214"/>
              </a:solidFill>
              <a:latin typeface="Merriweather"/>
              <a:ea typeface="Merriweather"/>
              <a:cs typeface="Merriweather"/>
              <a:sym typeface="Merriweather"/>
            </a:endParaRPr>
          </a:p>
        </p:txBody>
      </p:sp>
      <p:pic>
        <p:nvPicPr>
          <p:cNvPr id="3104" name="Google Shape;3104;p177"/>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3105" name="Google Shape;3105;p177"/>
          <p:cNvSpPr/>
          <p:nvPr/>
        </p:nvSpPr>
        <p:spPr>
          <a:xfrm>
            <a:off x="102100" y="1982200"/>
            <a:ext cx="789600" cy="15561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Data</a:t>
            </a:r>
            <a:endParaRPr b="0" i="0" sz="1400" u="none" cap="none" strike="noStrike">
              <a:solidFill>
                <a:srgbClr val="000000"/>
              </a:solidFill>
              <a:latin typeface="Arial"/>
              <a:ea typeface="Arial"/>
              <a:cs typeface="Arial"/>
              <a:sym typeface="Arial"/>
            </a:endParaRPr>
          </a:p>
        </p:txBody>
      </p:sp>
      <p:sp>
        <p:nvSpPr>
          <p:cNvPr id="3106" name="Google Shape;3106;p177"/>
          <p:cNvSpPr/>
          <p:nvPr/>
        </p:nvSpPr>
        <p:spPr>
          <a:xfrm>
            <a:off x="1548775" y="1584800"/>
            <a:ext cx="1246200" cy="446400"/>
          </a:xfrm>
          <a:prstGeom prst="rect">
            <a:avLst/>
          </a:prstGeom>
          <a:solidFill>
            <a:srgbClr val="65ABF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Map()</a:t>
            </a:r>
            <a:endParaRPr b="0" i="0" sz="1400" u="none" cap="none" strike="noStrike">
              <a:solidFill>
                <a:srgbClr val="000000"/>
              </a:solidFill>
              <a:latin typeface="Arial"/>
              <a:ea typeface="Arial"/>
              <a:cs typeface="Arial"/>
              <a:sym typeface="Arial"/>
            </a:endParaRPr>
          </a:p>
        </p:txBody>
      </p:sp>
      <p:sp>
        <p:nvSpPr>
          <p:cNvPr id="3107" name="Google Shape;3107;p177"/>
          <p:cNvSpPr/>
          <p:nvPr/>
        </p:nvSpPr>
        <p:spPr>
          <a:xfrm>
            <a:off x="1539650" y="2192113"/>
            <a:ext cx="1246200" cy="446400"/>
          </a:xfrm>
          <a:prstGeom prst="rect">
            <a:avLst/>
          </a:prstGeom>
          <a:solidFill>
            <a:srgbClr val="65ABF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Map()</a:t>
            </a:r>
            <a:endParaRPr b="0" i="0" sz="1400" u="none" cap="none" strike="noStrike">
              <a:solidFill>
                <a:srgbClr val="000000"/>
              </a:solidFill>
              <a:latin typeface="Arial"/>
              <a:ea typeface="Arial"/>
              <a:cs typeface="Arial"/>
              <a:sym typeface="Arial"/>
            </a:endParaRPr>
          </a:p>
        </p:txBody>
      </p:sp>
      <p:sp>
        <p:nvSpPr>
          <p:cNvPr id="3108" name="Google Shape;3108;p177"/>
          <p:cNvSpPr/>
          <p:nvPr/>
        </p:nvSpPr>
        <p:spPr>
          <a:xfrm>
            <a:off x="1539650" y="2766575"/>
            <a:ext cx="1246200" cy="446400"/>
          </a:xfrm>
          <a:prstGeom prst="rect">
            <a:avLst/>
          </a:prstGeom>
          <a:solidFill>
            <a:srgbClr val="65ABF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Map()</a:t>
            </a:r>
            <a:endParaRPr b="0" i="0" sz="1400" u="none" cap="none" strike="noStrike">
              <a:solidFill>
                <a:srgbClr val="000000"/>
              </a:solidFill>
              <a:latin typeface="Arial"/>
              <a:ea typeface="Arial"/>
              <a:cs typeface="Arial"/>
              <a:sym typeface="Arial"/>
            </a:endParaRPr>
          </a:p>
        </p:txBody>
      </p:sp>
      <p:sp>
        <p:nvSpPr>
          <p:cNvPr id="3109" name="Google Shape;3109;p177"/>
          <p:cNvSpPr/>
          <p:nvPr/>
        </p:nvSpPr>
        <p:spPr>
          <a:xfrm>
            <a:off x="1539650" y="3391250"/>
            <a:ext cx="1246200" cy="446400"/>
          </a:xfrm>
          <a:prstGeom prst="rect">
            <a:avLst/>
          </a:prstGeom>
          <a:solidFill>
            <a:srgbClr val="65ABF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Map()</a:t>
            </a:r>
            <a:endParaRPr b="0" i="0" sz="1400" u="none" cap="none" strike="noStrike">
              <a:solidFill>
                <a:srgbClr val="000000"/>
              </a:solidFill>
              <a:latin typeface="Arial"/>
              <a:ea typeface="Arial"/>
              <a:cs typeface="Arial"/>
              <a:sym typeface="Arial"/>
            </a:endParaRPr>
          </a:p>
        </p:txBody>
      </p:sp>
      <p:cxnSp>
        <p:nvCxnSpPr>
          <p:cNvPr id="3110" name="Google Shape;3110;p177"/>
          <p:cNvCxnSpPr>
            <a:endCxn id="3106" idx="1"/>
          </p:cNvCxnSpPr>
          <p:nvPr/>
        </p:nvCxnSpPr>
        <p:spPr>
          <a:xfrm flipH="1" rot="10800000">
            <a:off x="891775" y="1808000"/>
            <a:ext cx="657000" cy="927600"/>
          </a:xfrm>
          <a:prstGeom prst="straightConnector1">
            <a:avLst/>
          </a:prstGeom>
          <a:noFill/>
          <a:ln cap="flat" cmpd="sng" w="9525">
            <a:solidFill>
              <a:srgbClr val="000000"/>
            </a:solidFill>
            <a:prstDash val="solid"/>
            <a:round/>
            <a:headEnd len="sm" w="sm" type="none"/>
            <a:tailEnd len="med" w="med" type="stealth"/>
          </a:ln>
        </p:spPr>
      </p:cxnSp>
      <p:cxnSp>
        <p:nvCxnSpPr>
          <p:cNvPr id="3111" name="Google Shape;3111;p177"/>
          <p:cNvCxnSpPr>
            <a:stCxn id="3105" idx="3"/>
            <a:endCxn id="3109" idx="1"/>
          </p:cNvCxnSpPr>
          <p:nvPr/>
        </p:nvCxnSpPr>
        <p:spPr>
          <a:xfrm>
            <a:off x="891700" y="2760250"/>
            <a:ext cx="648000" cy="854100"/>
          </a:xfrm>
          <a:prstGeom prst="straightConnector1">
            <a:avLst/>
          </a:prstGeom>
          <a:noFill/>
          <a:ln cap="flat" cmpd="sng" w="9525">
            <a:solidFill>
              <a:srgbClr val="000000"/>
            </a:solidFill>
            <a:prstDash val="solid"/>
            <a:round/>
            <a:headEnd len="sm" w="sm" type="none"/>
            <a:tailEnd len="med" w="med" type="stealth"/>
          </a:ln>
        </p:spPr>
      </p:cxnSp>
      <p:cxnSp>
        <p:nvCxnSpPr>
          <p:cNvPr id="3112" name="Google Shape;3112;p177"/>
          <p:cNvCxnSpPr/>
          <p:nvPr/>
        </p:nvCxnSpPr>
        <p:spPr>
          <a:xfrm flipH="1" rot="10800000">
            <a:off x="891700" y="2339225"/>
            <a:ext cx="648000" cy="385800"/>
          </a:xfrm>
          <a:prstGeom prst="straightConnector1">
            <a:avLst/>
          </a:prstGeom>
          <a:noFill/>
          <a:ln cap="flat" cmpd="sng" w="9525">
            <a:solidFill>
              <a:srgbClr val="000000"/>
            </a:solidFill>
            <a:prstDash val="solid"/>
            <a:round/>
            <a:headEnd len="sm" w="sm" type="none"/>
            <a:tailEnd len="med" w="med" type="stealth"/>
          </a:ln>
        </p:spPr>
      </p:cxnSp>
      <p:cxnSp>
        <p:nvCxnSpPr>
          <p:cNvPr id="3113" name="Google Shape;3113;p177"/>
          <p:cNvCxnSpPr>
            <a:stCxn id="3105" idx="3"/>
            <a:endCxn id="3108" idx="1"/>
          </p:cNvCxnSpPr>
          <p:nvPr/>
        </p:nvCxnSpPr>
        <p:spPr>
          <a:xfrm>
            <a:off x="891700" y="2760250"/>
            <a:ext cx="648000" cy="229500"/>
          </a:xfrm>
          <a:prstGeom prst="straightConnector1">
            <a:avLst/>
          </a:prstGeom>
          <a:noFill/>
          <a:ln cap="flat" cmpd="sng" w="9525">
            <a:solidFill>
              <a:srgbClr val="000000"/>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6"/>
                                        </p:tgtEl>
                                        <p:attrNameLst>
                                          <p:attrName>style.visibility</p:attrName>
                                        </p:attrNameLst>
                                      </p:cBhvr>
                                      <p:to>
                                        <p:strVal val="visible"/>
                                      </p:to>
                                    </p:set>
                                    <p:animEffect filter="fade" transition="in">
                                      <p:cBhvr>
                                        <p:cTn dur="1000"/>
                                        <p:tgtEl>
                                          <p:spTgt spid="3106"/>
                                        </p:tgtEl>
                                      </p:cBhvr>
                                    </p:animEffect>
                                  </p:childTnLst>
                                </p:cTn>
                              </p:par>
                              <p:par>
                                <p:cTn fill="hold" nodeType="withEffect" presetClass="entr" presetID="10" presetSubtype="0">
                                  <p:stCondLst>
                                    <p:cond delay="0"/>
                                  </p:stCondLst>
                                  <p:childTnLst>
                                    <p:set>
                                      <p:cBhvr>
                                        <p:cTn dur="1" fill="hold">
                                          <p:stCondLst>
                                            <p:cond delay="0"/>
                                          </p:stCondLst>
                                        </p:cTn>
                                        <p:tgtEl>
                                          <p:spTgt spid="3107"/>
                                        </p:tgtEl>
                                        <p:attrNameLst>
                                          <p:attrName>style.visibility</p:attrName>
                                        </p:attrNameLst>
                                      </p:cBhvr>
                                      <p:to>
                                        <p:strVal val="visible"/>
                                      </p:to>
                                    </p:set>
                                    <p:animEffect filter="fade" transition="in">
                                      <p:cBhvr>
                                        <p:cTn dur="1000"/>
                                        <p:tgtEl>
                                          <p:spTgt spid="3107"/>
                                        </p:tgtEl>
                                      </p:cBhvr>
                                    </p:animEffect>
                                  </p:childTnLst>
                                </p:cTn>
                              </p:par>
                              <p:par>
                                <p:cTn fill="hold" nodeType="withEffect" presetClass="entr" presetID="10" presetSubtype="0">
                                  <p:stCondLst>
                                    <p:cond delay="0"/>
                                  </p:stCondLst>
                                  <p:childTnLst>
                                    <p:set>
                                      <p:cBhvr>
                                        <p:cTn dur="1" fill="hold">
                                          <p:stCondLst>
                                            <p:cond delay="0"/>
                                          </p:stCondLst>
                                        </p:cTn>
                                        <p:tgtEl>
                                          <p:spTgt spid="3108"/>
                                        </p:tgtEl>
                                        <p:attrNameLst>
                                          <p:attrName>style.visibility</p:attrName>
                                        </p:attrNameLst>
                                      </p:cBhvr>
                                      <p:to>
                                        <p:strVal val="visible"/>
                                      </p:to>
                                    </p:set>
                                    <p:animEffect filter="fade" transition="in">
                                      <p:cBhvr>
                                        <p:cTn dur="1000"/>
                                        <p:tgtEl>
                                          <p:spTgt spid="3108"/>
                                        </p:tgtEl>
                                      </p:cBhvr>
                                    </p:animEffect>
                                  </p:childTnLst>
                                </p:cTn>
                              </p:par>
                              <p:par>
                                <p:cTn fill="hold" nodeType="withEffect" presetClass="entr" presetID="10" presetSubtype="0">
                                  <p:stCondLst>
                                    <p:cond delay="0"/>
                                  </p:stCondLst>
                                  <p:childTnLst>
                                    <p:set>
                                      <p:cBhvr>
                                        <p:cTn dur="1" fill="hold">
                                          <p:stCondLst>
                                            <p:cond delay="0"/>
                                          </p:stCondLst>
                                        </p:cTn>
                                        <p:tgtEl>
                                          <p:spTgt spid="3109"/>
                                        </p:tgtEl>
                                        <p:attrNameLst>
                                          <p:attrName>style.visibility</p:attrName>
                                        </p:attrNameLst>
                                      </p:cBhvr>
                                      <p:to>
                                        <p:strVal val="visible"/>
                                      </p:to>
                                    </p:set>
                                    <p:animEffect filter="fade" transition="in">
                                      <p:cBhvr>
                                        <p:cTn dur="1000"/>
                                        <p:tgtEl>
                                          <p:spTgt spid="3109"/>
                                        </p:tgtEl>
                                      </p:cBhvr>
                                    </p:animEffect>
                                  </p:childTnLst>
                                </p:cTn>
                              </p:par>
                              <p:par>
                                <p:cTn fill="hold" nodeType="withEffect" presetClass="entr" presetID="10" presetSubtype="0">
                                  <p:stCondLst>
                                    <p:cond delay="0"/>
                                  </p:stCondLst>
                                  <p:childTnLst>
                                    <p:set>
                                      <p:cBhvr>
                                        <p:cTn dur="1" fill="hold">
                                          <p:stCondLst>
                                            <p:cond delay="0"/>
                                          </p:stCondLst>
                                        </p:cTn>
                                        <p:tgtEl>
                                          <p:spTgt spid="3110"/>
                                        </p:tgtEl>
                                        <p:attrNameLst>
                                          <p:attrName>style.visibility</p:attrName>
                                        </p:attrNameLst>
                                      </p:cBhvr>
                                      <p:to>
                                        <p:strVal val="visible"/>
                                      </p:to>
                                    </p:set>
                                    <p:animEffect filter="fade" transition="in">
                                      <p:cBhvr>
                                        <p:cTn dur="1000"/>
                                        <p:tgtEl>
                                          <p:spTgt spid="3110"/>
                                        </p:tgtEl>
                                      </p:cBhvr>
                                    </p:animEffect>
                                  </p:childTnLst>
                                </p:cTn>
                              </p:par>
                              <p:par>
                                <p:cTn fill="hold" nodeType="withEffect" presetClass="entr" presetID="10" presetSubtype="0">
                                  <p:stCondLst>
                                    <p:cond delay="0"/>
                                  </p:stCondLst>
                                  <p:childTnLst>
                                    <p:set>
                                      <p:cBhvr>
                                        <p:cTn dur="1" fill="hold">
                                          <p:stCondLst>
                                            <p:cond delay="0"/>
                                          </p:stCondLst>
                                        </p:cTn>
                                        <p:tgtEl>
                                          <p:spTgt spid="3111"/>
                                        </p:tgtEl>
                                        <p:attrNameLst>
                                          <p:attrName>style.visibility</p:attrName>
                                        </p:attrNameLst>
                                      </p:cBhvr>
                                      <p:to>
                                        <p:strVal val="visible"/>
                                      </p:to>
                                    </p:set>
                                    <p:animEffect filter="fade" transition="in">
                                      <p:cBhvr>
                                        <p:cTn dur="1000"/>
                                        <p:tgtEl>
                                          <p:spTgt spid="3111"/>
                                        </p:tgtEl>
                                      </p:cBhvr>
                                    </p:animEffect>
                                  </p:childTnLst>
                                </p:cTn>
                              </p:par>
                              <p:par>
                                <p:cTn fill="hold" nodeType="withEffect" presetClass="entr" presetID="10" presetSubtype="0">
                                  <p:stCondLst>
                                    <p:cond delay="0"/>
                                  </p:stCondLst>
                                  <p:childTnLst>
                                    <p:set>
                                      <p:cBhvr>
                                        <p:cTn dur="1" fill="hold">
                                          <p:stCondLst>
                                            <p:cond delay="0"/>
                                          </p:stCondLst>
                                        </p:cTn>
                                        <p:tgtEl>
                                          <p:spTgt spid="3112"/>
                                        </p:tgtEl>
                                        <p:attrNameLst>
                                          <p:attrName>style.visibility</p:attrName>
                                        </p:attrNameLst>
                                      </p:cBhvr>
                                      <p:to>
                                        <p:strVal val="visible"/>
                                      </p:to>
                                    </p:set>
                                    <p:animEffect filter="fade" transition="in">
                                      <p:cBhvr>
                                        <p:cTn dur="1000"/>
                                        <p:tgtEl>
                                          <p:spTgt spid="3112"/>
                                        </p:tgtEl>
                                      </p:cBhvr>
                                    </p:animEffect>
                                  </p:childTnLst>
                                </p:cTn>
                              </p:par>
                              <p:par>
                                <p:cTn fill="hold" nodeType="withEffect" presetClass="entr" presetID="10" presetSubtype="0">
                                  <p:stCondLst>
                                    <p:cond delay="0"/>
                                  </p:stCondLst>
                                  <p:childTnLst>
                                    <p:set>
                                      <p:cBhvr>
                                        <p:cTn dur="1" fill="hold">
                                          <p:stCondLst>
                                            <p:cond delay="0"/>
                                          </p:stCondLst>
                                        </p:cTn>
                                        <p:tgtEl>
                                          <p:spTgt spid="3113"/>
                                        </p:tgtEl>
                                        <p:attrNameLst>
                                          <p:attrName>style.visibility</p:attrName>
                                        </p:attrNameLst>
                                      </p:cBhvr>
                                      <p:to>
                                        <p:strVal val="visible"/>
                                      </p:to>
                                    </p:set>
                                    <p:animEffect filter="fade" transition="in">
                                      <p:cBhvr>
                                        <p:cTn dur="1000"/>
                                        <p:tgtEl>
                                          <p:spTgt spid="31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17" name="Shape 3117"/>
        <p:cNvGrpSpPr/>
        <p:nvPr/>
      </p:nvGrpSpPr>
      <p:grpSpPr>
        <a:xfrm>
          <a:off x="0" y="0"/>
          <a:ext cx="0" cy="0"/>
          <a:chOff x="0" y="0"/>
          <a:chExt cx="0" cy="0"/>
        </a:xfrm>
      </p:grpSpPr>
      <p:sp>
        <p:nvSpPr>
          <p:cNvPr id="3118" name="Google Shape;3118;p178"/>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u="sng">
                <a:solidFill>
                  <a:srgbClr val="E09214"/>
                </a:solidFill>
                <a:latin typeface="Merriweather"/>
                <a:ea typeface="Merriweather"/>
                <a:cs typeface="Merriweather"/>
                <a:sym typeface="Merriweather"/>
              </a:rPr>
              <a:t>MapReduce in Detail</a:t>
            </a:r>
            <a:endParaRPr b="1" sz="2500" u="sng">
              <a:solidFill>
                <a:srgbClr val="E09214"/>
              </a:solidFill>
              <a:latin typeface="Merriweather"/>
              <a:ea typeface="Merriweather"/>
              <a:cs typeface="Merriweather"/>
              <a:sym typeface="Merriweather"/>
            </a:endParaRPr>
          </a:p>
        </p:txBody>
      </p:sp>
      <p:pic>
        <p:nvPicPr>
          <p:cNvPr id="3119" name="Google Shape;3119;p178"/>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3120" name="Google Shape;3120;p178"/>
          <p:cNvSpPr/>
          <p:nvPr/>
        </p:nvSpPr>
        <p:spPr>
          <a:xfrm>
            <a:off x="102100" y="1982200"/>
            <a:ext cx="789600" cy="15561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Data</a:t>
            </a:r>
            <a:endParaRPr b="0" i="0" sz="1400" u="none" cap="none" strike="noStrike">
              <a:solidFill>
                <a:srgbClr val="000000"/>
              </a:solidFill>
              <a:latin typeface="Arial"/>
              <a:ea typeface="Arial"/>
              <a:cs typeface="Arial"/>
              <a:sym typeface="Arial"/>
            </a:endParaRPr>
          </a:p>
        </p:txBody>
      </p:sp>
      <p:sp>
        <p:nvSpPr>
          <p:cNvPr id="3121" name="Google Shape;3121;p178"/>
          <p:cNvSpPr/>
          <p:nvPr/>
        </p:nvSpPr>
        <p:spPr>
          <a:xfrm>
            <a:off x="1548775" y="1584800"/>
            <a:ext cx="1246200" cy="446400"/>
          </a:xfrm>
          <a:prstGeom prst="rect">
            <a:avLst/>
          </a:prstGeom>
          <a:solidFill>
            <a:srgbClr val="65ABF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Map()</a:t>
            </a:r>
            <a:endParaRPr b="0" i="0" sz="1400" u="none" cap="none" strike="noStrike">
              <a:solidFill>
                <a:srgbClr val="000000"/>
              </a:solidFill>
              <a:latin typeface="Arial"/>
              <a:ea typeface="Arial"/>
              <a:cs typeface="Arial"/>
              <a:sym typeface="Arial"/>
            </a:endParaRPr>
          </a:p>
        </p:txBody>
      </p:sp>
      <p:sp>
        <p:nvSpPr>
          <p:cNvPr id="3122" name="Google Shape;3122;p178"/>
          <p:cNvSpPr/>
          <p:nvPr/>
        </p:nvSpPr>
        <p:spPr>
          <a:xfrm>
            <a:off x="1539650" y="2192113"/>
            <a:ext cx="1246200" cy="446400"/>
          </a:xfrm>
          <a:prstGeom prst="rect">
            <a:avLst/>
          </a:prstGeom>
          <a:solidFill>
            <a:srgbClr val="65ABF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Map()</a:t>
            </a:r>
            <a:endParaRPr b="0" i="0" sz="1400" u="none" cap="none" strike="noStrike">
              <a:solidFill>
                <a:srgbClr val="000000"/>
              </a:solidFill>
              <a:latin typeface="Arial"/>
              <a:ea typeface="Arial"/>
              <a:cs typeface="Arial"/>
              <a:sym typeface="Arial"/>
            </a:endParaRPr>
          </a:p>
        </p:txBody>
      </p:sp>
      <p:sp>
        <p:nvSpPr>
          <p:cNvPr id="3123" name="Google Shape;3123;p178"/>
          <p:cNvSpPr/>
          <p:nvPr/>
        </p:nvSpPr>
        <p:spPr>
          <a:xfrm>
            <a:off x="1539650" y="2766575"/>
            <a:ext cx="1246200" cy="446400"/>
          </a:xfrm>
          <a:prstGeom prst="rect">
            <a:avLst/>
          </a:prstGeom>
          <a:solidFill>
            <a:srgbClr val="65ABF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Map()</a:t>
            </a:r>
            <a:endParaRPr b="0" i="0" sz="1400" u="none" cap="none" strike="noStrike">
              <a:solidFill>
                <a:srgbClr val="000000"/>
              </a:solidFill>
              <a:latin typeface="Arial"/>
              <a:ea typeface="Arial"/>
              <a:cs typeface="Arial"/>
              <a:sym typeface="Arial"/>
            </a:endParaRPr>
          </a:p>
        </p:txBody>
      </p:sp>
      <p:sp>
        <p:nvSpPr>
          <p:cNvPr id="3124" name="Google Shape;3124;p178"/>
          <p:cNvSpPr/>
          <p:nvPr/>
        </p:nvSpPr>
        <p:spPr>
          <a:xfrm>
            <a:off x="1539650" y="3391250"/>
            <a:ext cx="1246200" cy="446400"/>
          </a:xfrm>
          <a:prstGeom prst="rect">
            <a:avLst/>
          </a:prstGeom>
          <a:solidFill>
            <a:srgbClr val="65ABF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Map()</a:t>
            </a:r>
            <a:endParaRPr b="0" i="0" sz="1400" u="none" cap="none" strike="noStrike">
              <a:solidFill>
                <a:srgbClr val="000000"/>
              </a:solidFill>
              <a:latin typeface="Arial"/>
              <a:ea typeface="Arial"/>
              <a:cs typeface="Arial"/>
              <a:sym typeface="Arial"/>
            </a:endParaRPr>
          </a:p>
        </p:txBody>
      </p:sp>
      <p:cxnSp>
        <p:nvCxnSpPr>
          <p:cNvPr id="3125" name="Google Shape;3125;p178"/>
          <p:cNvCxnSpPr>
            <a:endCxn id="3121" idx="1"/>
          </p:cNvCxnSpPr>
          <p:nvPr/>
        </p:nvCxnSpPr>
        <p:spPr>
          <a:xfrm flipH="1" rot="10800000">
            <a:off x="891775" y="1808000"/>
            <a:ext cx="657000" cy="927600"/>
          </a:xfrm>
          <a:prstGeom prst="straightConnector1">
            <a:avLst/>
          </a:prstGeom>
          <a:noFill/>
          <a:ln cap="flat" cmpd="sng" w="9525">
            <a:solidFill>
              <a:srgbClr val="000000"/>
            </a:solidFill>
            <a:prstDash val="solid"/>
            <a:round/>
            <a:headEnd len="sm" w="sm" type="none"/>
            <a:tailEnd len="med" w="med" type="stealth"/>
          </a:ln>
        </p:spPr>
      </p:cxnSp>
      <p:cxnSp>
        <p:nvCxnSpPr>
          <p:cNvPr id="3126" name="Google Shape;3126;p178"/>
          <p:cNvCxnSpPr>
            <a:stCxn id="3120" idx="3"/>
            <a:endCxn id="3124" idx="1"/>
          </p:cNvCxnSpPr>
          <p:nvPr/>
        </p:nvCxnSpPr>
        <p:spPr>
          <a:xfrm>
            <a:off x="891700" y="2760250"/>
            <a:ext cx="648000" cy="854100"/>
          </a:xfrm>
          <a:prstGeom prst="straightConnector1">
            <a:avLst/>
          </a:prstGeom>
          <a:noFill/>
          <a:ln cap="flat" cmpd="sng" w="9525">
            <a:solidFill>
              <a:srgbClr val="000000"/>
            </a:solidFill>
            <a:prstDash val="solid"/>
            <a:round/>
            <a:headEnd len="sm" w="sm" type="none"/>
            <a:tailEnd len="med" w="med" type="stealth"/>
          </a:ln>
        </p:spPr>
      </p:cxnSp>
      <p:cxnSp>
        <p:nvCxnSpPr>
          <p:cNvPr id="3127" name="Google Shape;3127;p178"/>
          <p:cNvCxnSpPr/>
          <p:nvPr/>
        </p:nvCxnSpPr>
        <p:spPr>
          <a:xfrm flipH="1" rot="10800000">
            <a:off x="891700" y="2339225"/>
            <a:ext cx="648000" cy="385800"/>
          </a:xfrm>
          <a:prstGeom prst="straightConnector1">
            <a:avLst/>
          </a:prstGeom>
          <a:noFill/>
          <a:ln cap="flat" cmpd="sng" w="9525">
            <a:solidFill>
              <a:srgbClr val="000000"/>
            </a:solidFill>
            <a:prstDash val="solid"/>
            <a:round/>
            <a:headEnd len="sm" w="sm" type="none"/>
            <a:tailEnd len="med" w="med" type="stealth"/>
          </a:ln>
        </p:spPr>
      </p:cxnSp>
      <p:cxnSp>
        <p:nvCxnSpPr>
          <p:cNvPr id="3128" name="Google Shape;3128;p178"/>
          <p:cNvCxnSpPr>
            <a:stCxn id="3120" idx="3"/>
            <a:endCxn id="3123" idx="1"/>
          </p:cNvCxnSpPr>
          <p:nvPr/>
        </p:nvCxnSpPr>
        <p:spPr>
          <a:xfrm>
            <a:off x="891700" y="2760250"/>
            <a:ext cx="648000" cy="229500"/>
          </a:xfrm>
          <a:prstGeom prst="straightConnector1">
            <a:avLst/>
          </a:prstGeom>
          <a:noFill/>
          <a:ln cap="flat" cmpd="sng" w="9525">
            <a:solidFill>
              <a:srgbClr val="000000"/>
            </a:solidFill>
            <a:prstDash val="solid"/>
            <a:round/>
            <a:headEnd len="sm" w="sm" type="none"/>
            <a:tailEnd len="med" w="med" type="stealth"/>
          </a:ln>
        </p:spPr>
      </p:cxnSp>
      <p:sp>
        <p:nvSpPr>
          <p:cNvPr id="3129" name="Google Shape;3129;p178"/>
          <p:cNvSpPr/>
          <p:nvPr/>
        </p:nvSpPr>
        <p:spPr>
          <a:xfrm>
            <a:off x="3288125" y="1584800"/>
            <a:ext cx="1246200" cy="4464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Key/Value Pairs</a:t>
            </a:r>
            <a:endParaRPr b="0" i="0" sz="1400" u="none" cap="none" strike="noStrike">
              <a:solidFill>
                <a:srgbClr val="000000"/>
              </a:solidFill>
              <a:latin typeface="Arial"/>
              <a:ea typeface="Arial"/>
              <a:cs typeface="Arial"/>
              <a:sym typeface="Arial"/>
            </a:endParaRPr>
          </a:p>
        </p:txBody>
      </p:sp>
      <p:sp>
        <p:nvSpPr>
          <p:cNvPr id="3130" name="Google Shape;3130;p178"/>
          <p:cNvSpPr/>
          <p:nvPr/>
        </p:nvSpPr>
        <p:spPr>
          <a:xfrm>
            <a:off x="3279000" y="2192113"/>
            <a:ext cx="1246200" cy="4464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Key/Value Pairs</a:t>
            </a:r>
            <a:endParaRPr b="0" i="0" sz="1400" u="none" cap="none" strike="noStrike">
              <a:solidFill>
                <a:srgbClr val="000000"/>
              </a:solidFill>
              <a:latin typeface="Arial"/>
              <a:ea typeface="Arial"/>
              <a:cs typeface="Arial"/>
              <a:sym typeface="Arial"/>
            </a:endParaRPr>
          </a:p>
        </p:txBody>
      </p:sp>
      <p:sp>
        <p:nvSpPr>
          <p:cNvPr id="3131" name="Google Shape;3131;p178"/>
          <p:cNvSpPr/>
          <p:nvPr/>
        </p:nvSpPr>
        <p:spPr>
          <a:xfrm>
            <a:off x="3279000" y="2766575"/>
            <a:ext cx="1246200" cy="4464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Key/Value Pairs</a:t>
            </a:r>
            <a:endParaRPr b="0" i="0" sz="1400" u="none" cap="none" strike="noStrike">
              <a:solidFill>
                <a:srgbClr val="000000"/>
              </a:solidFill>
              <a:latin typeface="Arial"/>
              <a:ea typeface="Arial"/>
              <a:cs typeface="Arial"/>
              <a:sym typeface="Arial"/>
            </a:endParaRPr>
          </a:p>
        </p:txBody>
      </p:sp>
      <p:sp>
        <p:nvSpPr>
          <p:cNvPr id="3132" name="Google Shape;3132;p178"/>
          <p:cNvSpPr/>
          <p:nvPr/>
        </p:nvSpPr>
        <p:spPr>
          <a:xfrm>
            <a:off x="3279000" y="3391250"/>
            <a:ext cx="1246200" cy="4464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Key/Value Pairs</a:t>
            </a:r>
            <a:endParaRPr b="0" i="0" sz="1400" u="none" cap="none" strike="noStrike">
              <a:solidFill>
                <a:srgbClr val="000000"/>
              </a:solidFill>
              <a:latin typeface="Arial"/>
              <a:ea typeface="Arial"/>
              <a:cs typeface="Arial"/>
              <a:sym typeface="Arial"/>
            </a:endParaRPr>
          </a:p>
        </p:txBody>
      </p:sp>
      <p:cxnSp>
        <p:nvCxnSpPr>
          <p:cNvPr id="3133" name="Google Shape;3133;p178"/>
          <p:cNvCxnSpPr>
            <a:stCxn id="3121" idx="3"/>
            <a:endCxn id="3129" idx="1"/>
          </p:cNvCxnSpPr>
          <p:nvPr/>
        </p:nvCxnSpPr>
        <p:spPr>
          <a:xfrm>
            <a:off x="2794975" y="1808000"/>
            <a:ext cx="493200" cy="0"/>
          </a:xfrm>
          <a:prstGeom prst="straightConnector1">
            <a:avLst/>
          </a:prstGeom>
          <a:noFill/>
          <a:ln cap="flat" cmpd="sng" w="19050">
            <a:solidFill>
              <a:srgbClr val="000000"/>
            </a:solidFill>
            <a:prstDash val="solid"/>
            <a:round/>
            <a:headEnd len="sm" w="sm" type="none"/>
            <a:tailEnd len="med" w="med" type="stealth"/>
          </a:ln>
        </p:spPr>
      </p:cxnSp>
      <p:cxnSp>
        <p:nvCxnSpPr>
          <p:cNvPr id="3134" name="Google Shape;3134;p178"/>
          <p:cNvCxnSpPr/>
          <p:nvPr/>
        </p:nvCxnSpPr>
        <p:spPr>
          <a:xfrm>
            <a:off x="2794975" y="2415325"/>
            <a:ext cx="493200" cy="0"/>
          </a:xfrm>
          <a:prstGeom prst="straightConnector1">
            <a:avLst/>
          </a:prstGeom>
          <a:noFill/>
          <a:ln cap="flat" cmpd="sng" w="19050">
            <a:solidFill>
              <a:srgbClr val="000000"/>
            </a:solidFill>
            <a:prstDash val="solid"/>
            <a:round/>
            <a:headEnd len="sm" w="sm" type="none"/>
            <a:tailEnd len="med" w="med" type="stealth"/>
          </a:ln>
        </p:spPr>
      </p:cxnSp>
      <p:cxnSp>
        <p:nvCxnSpPr>
          <p:cNvPr id="3135" name="Google Shape;3135;p178"/>
          <p:cNvCxnSpPr/>
          <p:nvPr/>
        </p:nvCxnSpPr>
        <p:spPr>
          <a:xfrm>
            <a:off x="2794975" y="2989775"/>
            <a:ext cx="493200" cy="0"/>
          </a:xfrm>
          <a:prstGeom prst="straightConnector1">
            <a:avLst/>
          </a:prstGeom>
          <a:noFill/>
          <a:ln cap="flat" cmpd="sng" w="19050">
            <a:solidFill>
              <a:srgbClr val="000000"/>
            </a:solidFill>
            <a:prstDash val="solid"/>
            <a:round/>
            <a:headEnd len="sm" w="sm" type="none"/>
            <a:tailEnd len="med" w="med" type="stealth"/>
          </a:ln>
        </p:spPr>
      </p:cxnSp>
      <p:cxnSp>
        <p:nvCxnSpPr>
          <p:cNvPr id="3136" name="Google Shape;3136;p178"/>
          <p:cNvCxnSpPr/>
          <p:nvPr/>
        </p:nvCxnSpPr>
        <p:spPr>
          <a:xfrm>
            <a:off x="2794975" y="3614450"/>
            <a:ext cx="493200" cy="0"/>
          </a:xfrm>
          <a:prstGeom prst="straightConnector1">
            <a:avLst/>
          </a:prstGeom>
          <a:noFill/>
          <a:ln cap="flat" cmpd="sng" w="19050">
            <a:solidFill>
              <a:srgbClr val="000000"/>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9"/>
                                        </p:tgtEl>
                                        <p:attrNameLst>
                                          <p:attrName>style.visibility</p:attrName>
                                        </p:attrNameLst>
                                      </p:cBhvr>
                                      <p:to>
                                        <p:strVal val="visible"/>
                                      </p:to>
                                    </p:set>
                                    <p:animEffect filter="fade" transition="in">
                                      <p:cBhvr>
                                        <p:cTn dur="1000"/>
                                        <p:tgtEl>
                                          <p:spTgt spid="3129"/>
                                        </p:tgtEl>
                                      </p:cBhvr>
                                    </p:animEffect>
                                  </p:childTnLst>
                                </p:cTn>
                              </p:par>
                              <p:par>
                                <p:cTn fill="hold" nodeType="withEffect" presetClass="entr" presetID="10" presetSubtype="0">
                                  <p:stCondLst>
                                    <p:cond delay="0"/>
                                  </p:stCondLst>
                                  <p:childTnLst>
                                    <p:set>
                                      <p:cBhvr>
                                        <p:cTn dur="1" fill="hold">
                                          <p:stCondLst>
                                            <p:cond delay="0"/>
                                          </p:stCondLst>
                                        </p:cTn>
                                        <p:tgtEl>
                                          <p:spTgt spid="3130"/>
                                        </p:tgtEl>
                                        <p:attrNameLst>
                                          <p:attrName>style.visibility</p:attrName>
                                        </p:attrNameLst>
                                      </p:cBhvr>
                                      <p:to>
                                        <p:strVal val="visible"/>
                                      </p:to>
                                    </p:set>
                                    <p:animEffect filter="fade" transition="in">
                                      <p:cBhvr>
                                        <p:cTn dur="1000"/>
                                        <p:tgtEl>
                                          <p:spTgt spid="3130"/>
                                        </p:tgtEl>
                                      </p:cBhvr>
                                    </p:animEffect>
                                  </p:childTnLst>
                                </p:cTn>
                              </p:par>
                              <p:par>
                                <p:cTn fill="hold" nodeType="withEffect" presetClass="entr" presetID="10" presetSubtype="0">
                                  <p:stCondLst>
                                    <p:cond delay="0"/>
                                  </p:stCondLst>
                                  <p:childTnLst>
                                    <p:set>
                                      <p:cBhvr>
                                        <p:cTn dur="1" fill="hold">
                                          <p:stCondLst>
                                            <p:cond delay="0"/>
                                          </p:stCondLst>
                                        </p:cTn>
                                        <p:tgtEl>
                                          <p:spTgt spid="3131"/>
                                        </p:tgtEl>
                                        <p:attrNameLst>
                                          <p:attrName>style.visibility</p:attrName>
                                        </p:attrNameLst>
                                      </p:cBhvr>
                                      <p:to>
                                        <p:strVal val="visible"/>
                                      </p:to>
                                    </p:set>
                                    <p:animEffect filter="fade" transition="in">
                                      <p:cBhvr>
                                        <p:cTn dur="1000"/>
                                        <p:tgtEl>
                                          <p:spTgt spid="3131"/>
                                        </p:tgtEl>
                                      </p:cBhvr>
                                    </p:animEffect>
                                  </p:childTnLst>
                                </p:cTn>
                              </p:par>
                              <p:par>
                                <p:cTn fill="hold" nodeType="withEffect" presetClass="entr" presetID="10" presetSubtype="0">
                                  <p:stCondLst>
                                    <p:cond delay="0"/>
                                  </p:stCondLst>
                                  <p:childTnLst>
                                    <p:set>
                                      <p:cBhvr>
                                        <p:cTn dur="1" fill="hold">
                                          <p:stCondLst>
                                            <p:cond delay="0"/>
                                          </p:stCondLst>
                                        </p:cTn>
                                        <p:tgtEl>
                                          <p:spTgt spid="3132"/>
                                        </p:tgtEl>
                                        <p:attrNameLst>
                                          <p:attrName>style.visibility</p:attrName>
                                        </p:attrNameLst>
                                      </p:cBhvr>
                                      <p:to>
                                        <p:strVal val="visible"/>
                                      </p:to>
                                    </p:set>
                                    <p:animEffect filter="fade" transition="in">
                                      <p:cBhvr>
                                        <p:cTn dur="1000"/>
                                        <p:tgtEl>
                                          <p:spTgt spid="3132"/>
                                        </p:tgtEl>
                                      </p:cBhvr>
                                    </p:animEffect>
                                  </p:childTnLst>
                                </p:cTn>
                              </p:par>
                              <p:par>
                                <p:cTn fill="hold" nodeType="withEffect" presetClass="entr" presetID="10" presetSubtype="0">
                                  <p:stCondLst>
                                    <p:cond delay="0"/>
                                  </p:stCondLst>
                                  <p:childTnLst>
                                    <p:set>
                                      <p:cBhvr>
                                        <p:cTn dur="1" fill="hold">
                                          <p:stCondLst>
                                            <p:cond delay="0"/>
                                          </p:stCondLst>
                                        </p:cTn>
                                        <p:tgtEl>
                                          <p:spTgt spid="3133"/>
                                        </p:tgtEl>
                                        <p:attrNameLst>
                                          <p:attrName>style.visibility</p:attrName>
                                        </p:attrNameLst>
                                      </p:cBhvr>
                                      <p:to>
                                        <p:strVal val="visible"/>
                                      </p:to>
                                    </p:set>
                                    <p:animEffect filter="fade" transition="in">
                                      <p:cBhvr>
                                        <p:cTn dur="1000"/>
                                        <p:tgtEl>
                                          <p:spTgt spid="3133"/>
                                        </p:tgtEl>
                                      </p:cBhvr>
                                    </p:animEffect>
                                  </p:childTnLst>
                                </p:cTn>
                              </p:par>
                              <p:par>
                                <p:cTn fill="hold" nodeType="withEffect" presetClass="entr" presetID="10" presetSubtype="0">
                                  <p:stCondLst>
                                    <p:cond delay="0"/>
                                  </p:stCondLst>
                                  <p:childTnLst>
                                    <p:set>
                                      <p:cBhvr>
                                        <p:cTn dur="1" fill="hold">
                                          <p:stCondLst>
                                            <p:cond delay="0"/>
                                          </p:stCondLst>
                                        </p:cTn>
                                        <p:tgtEl>
                                          <p:spTgt spid="3134"/>
                                        </p:tgtEl>
                                        <p:attrNameLst>
                                          <p:attrName>style.visibility</p:attrName>
                                        </p:attrNameLst>
                                      </p:cBhvr>
                                      <p:to>
                                        <p:strVal val="visible"/>
                                      </p:to>
                                    </p:set>
                                    <p:animEffect filter="fade" transition="in">
                                      <p:cBhvr>
                                        <p:cTn dur="1000"/>
                                        <p:tgtEl>
                                          <p:spTgt spid="3134"/>
                                        </p:tgtEl>
                                      </p:cBhvr>
                                    </p:animEffect>
                                  </p:childTnLst>
                                </p:cTn>
                              </p:par>
                              <p:par>
                                <p:cTn fill="hold" nodeType="withEffect" presetClass="entr" presetID="10" presetSubtype="0">
                                  <p:stCondLst>
                                    <p:cond delay="0"/>
                                  </p:stCondLst>
                                  <p:childTnLst>
                                    <p:set>
                                      <p:cBhvr>
                                        <p:cTn dur="1" fill="hold">
                                          <p:stCondLst>
                                            <p:cond delay="0"/>
                                          </p:stCondLst>
                                        </p:cTn>
                                        <p:tgtEl>
                                          <p:spTgt spid="3135"/>
                                        </p:tgtEl>
                                        <p:attrNameLst>
                                          <p:attrName>style.visibility</p:attrName>
                                        </p:attrNameLst>
                                      </p:cBhvr>
                                      <p:to>
                                        <p:strVal val="visible"/>
                                      </p:to>
                                    </p:set>
                                    <p:animEffect filter="fade" transition="in">
                                      <p:cBhvr>
                                        <p:cTn dur="1000"/>
                                        <p:tgtEl>
                                          <p:spTgt spid="31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40" name="Shape 3140"/>
        <p:cNvGrpSpPr/>
        <p:nvPr/>
      </p:nvGrpSpPr>
      <p:grpSpPr>
        <a:xfrm>
          <a:off x="0" y="0"/>
          <a:ext cx="0" cy="0"/>
          <a:chOff x="0" y="0"/>
          <a:chExt cx="0" cy="0"/>
        </a:xfrm>
      </p:grpSpPr>
      <p:sp>
        <p:nvSpPr>
          <p:cNvPr id="3141" name="Google Shape;3141;p179"/>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u="sng">
                <a:solidFill>
                  <a:srgbClr val="E09214"/>
                </a:solidFill>
                <a:latin typeface="Merriweather"/>
                <a:ea typeface="Merriweather"/>
                <a:cs typeface="Merriweather"/>
                <a:sym typeface="Merriweather"/>
              </a:rPr>
              <a:t>MapReduce in Detail</a:t>
            </a:r>
            <a:endParaRPr b="1" sz="2500" u="sng">
              <a:solidFill>
                <a:srgbClr val="E09214"/>
              </a:solidFill>
              <a:latin typeface="Merriweather"/>
              <a:ea typeface="Merriweather"/>
              <a:cs typeface="Merriweather"/>
              <a:sym typeface="Merriweather"/>
            </a:endParaRPr>
          </a:p>
        </p:txBody>
      </p:sp>
      <p:pic>
        <p:nvPicPr>
          <p:cNvPr id="3142" name="Google Shape;3142;p179"/>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3143" name="Google Shape;3143;p179"/>
          <p:cNvSpPr/>
          <p:nvPr/>
        </p:nvSpPr>
        <p:spPr>
          <a:xfrm>
            <a:off x="102100" y="1982200"/>
            <a:ext cx="789600" cy="15561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Data</a:t>
            </a:r>
            <a:endParaRPr b="0" i="0" sz="1400" u="none" cap="none" strike="noStrike">
              <a:solidFill>
                <a:srgbClr val="000000"/>
              </a:solidFill>
              <a:latin typeface="Arial"/>
              <a:ea typeface="Arial"/>
              <a:cs typeface="Arial"/>
              <a:sym typeface="Arial"/>
            </a:endParaRPr>
          </a:p>
        </p:txBody>
      </p:sp>
      <p:sp>
        <p:nvSpPr>
          <p:cNvPr id="3144" name="Google Shape;3144;p179"/>
          <p:cNvSpPr/>
          <p:nvPr/>
        </p:nvSpPr>
        <p:spPr>
          <a:xfrm>
            <a:off x="1548775" y="1584800"/>
            <a:ext cx="1246200" cy="446400"/>
          </a:xfrm>
          <a:prstGeom prst="rect">
            <a:avLst/>
          </a:prstGeom>
          <a:solidFill>
            <a:srgbClr val="65ABF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Map()</a:t>
            </a:r>
            <a:endParaRPr b="0" i="0" sz="1400" u="none" cap="none" strike="noStrike">
              <a:solidFill>
                <a:srgbClr val="000000"/>
              </a:solidFill>
              <a:latin typeface="Arial"/>
              <a:ea typeface="Arial"/>
              <a:cs typeface="Arial"/>
              <a:sym typeface="Arial"/>
            </a:endParaRPr>
          </a:p>
        </p:txBody>
      </p:sp>
      <p:sp>
        <p:nvSpPr>
          <p:cNvPr id="3145" name="Google Shape;3145;p179"/>
          <p:cNvSpPr/>
          <p:nvPr/>
        </p:nvSpPr>
        <p:spPr>
          <a:xfrm>
            <a:off x="1539650" y="2192113"/>
            <a:ext cx="1246200" cy="446400"/>
          </a:xfrm>
          <a:prstGeom prst="rect">
            <a:avLst/>
          </a:prstGeom>
          <a:solidFill>
            <a:srgbClr val="65ABF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Map()</a:t>
            </a:r>
            <a:endParaRPr b="0" i="0" sz="1400" u="none" cap="none" strike="noStrike">
              <a:solidFill>
                <a:srgbClr val="000000"/>
              </a:solidFill>
              <a:latin typeface="Arial"/>
              <a:ea typeface="Arial"/>
              <a:cs typeface="Arial"/>
              <a:sym typeface="Arial"/>
            </a:endParaRPr>
          </a:p>
        </p:txBody>
      </p:sp>
      <p:sp>
        <p:nvSpPr>
          <p:cNvPr id="3146" name="Google Shape;3146;p179"/>
          <p:cNvSpPr/>
          <p:nvPr/>
        </p:nvSpPr>
        <p:spPr>
          <a:xfrm>
            <a:off x="1539650" y="2766575"/>
            <a:ext cx="1246200" cy="446400"/>
          </a:xfrm>
          <a:prstGeom prst="rect">
            <a:avLst/>
          </a:prstGeom>
          <a:solidFill>
            <a:srgbClr val="65ABF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Map()</a:t>
            </a:r>
            <a:endParaRPr b="0" i="0" sz="1400" u="none" cap="none" strike="noStrike">
              <a:solidFill>
                <a:srgbClr val="000000"/>
              </a:solidFill>
              <a:latin typeface="Arial"/>
              <a:ea typeface="Arial"/>
              <a:cs typeface="Arial"/>
              <a:sym typeface="Arial"/>
            </a:endParaRPr>
          </a:p>
        </p:txBody>
      </p:sp>
      <p:sp>
        <p:nvSpPr>
          <p:cNvPr id="3147" name="Google Shape;3147;p179"/>
          <p:cNvSpPr/>
          <p:nvPr/>
        </p:nvSpPr>
        <p:spPr>
          <a:xfrm>
            <a:off x="1539650" y="3391250"/>
            <a:ext cx="1246200" cy="446400"/>
          </a:xfrm>
          <a:prstGeom prst="rect">
            <a:avLst/>
          </a:prstGeom>
          <a:solidFill>
            <a:srgbClr val="65ABF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Map()</a:t>
            </a:r>
            <a:endParaRPr b="0" i="0" sz="1400" u="none" cap="none" strike="noStrike">
              <a:solidFill>
                <a:srgbClr val="000000"/>
              </a:solidFill>
              <a:latin typeface="Arial"/>
              <a:ea typeface="Arial"/>
              <a:cs typeface="Arial"/>
              <a:sym typeface="Arial"/>
            </a:endParaRPr>
          </a:p>
        </p:txBody>
      </p:sp>
      <p:cxnSp>
        <p:nvCxnSpPr>
          <p:cNvPr id="3148" name="Google Shape;3148;p179"/>
          <p:cNvCxnSpPr>
            <a:endCxn id="3144" idx="1"/>
          </p:cNvCxnSpPr>
          <p:nvPr/>
        </p:nvCxnSpPr>
        <p:spPr>
          <a:xfrm flipH="1" rot="10800000">
            <a:off x="891775" y="1808000"/>
            <a:ext cx="657000" cy="927600"/>
          </a:xfrm>
          <a:prstGeom prst="straightConnector1">
            <a:avLst/>
          </a:prstGeom>
          <a:noFill/>
          <a:ln cap="flat" cmpd="sng" w="9525">
            <a:solidFill>
              <a:srgbClr val="000000"/>
            </a:solidFill>
            <a:prstDash val="solid"/>
            <a:round/>
            <a:headEnd len="sm" w="sm" type="none"/>
            <a:tailEnd len="med" w="med" type="stealth"/>
          </a:ln>
        </p:spPr>
      </p:cxnSp>
      <p:cxnSp>
        <p:nvCxnSpPr>
          <p:cNvPr id="3149" name="Google Shape;3149;p179"/>
          <p:cNvCxnSpPr>
            <a:stCxn id="3143" idx="3"/>
            <a:endCxn id="3147" idx="1"/>
          </p:cNvCxnSpPr>
          <p:nvPr/>
        </p:nvCxnSpPr>
        <p:spPr>
          <a:xfrm>
            <a:off x="891700" y="2760250"/>
            <a:ext cx="648000" cy="854100"/>
          </a:xfrm>
          <a:prstGeom prst="straightConnector1">
            <a:avLst/>
          </a:prstGeom>
          <a:noFill/>
          <a:ln cap="flat" cmpd="sng" w="9525">
            <a:solidFill>
              <a:srgbClr val="000000"/>
            </a:solidFill>
            <a:prstDash val="solid"/>
            <a:round/>
            <a:headEnd len="sm" w="sm" type="none"/>
            <a:tailEnd len="med" w="med" type="stealth"/>
          </a:ln>
        </p:spPr>
      </p:cxnSp>
      <p:cxnSp>
        <p:nvCxnSpPr>
          <p:cNvPr id="3150" name="Google Shape;3150;p179"/>
          <p:cNvCxnSpPr/>
          <p:nvPr/>
        </p:nvCxnSpPr>
        <p:spPr>
          <a:xfrm flipH="1" rot="10800000">
            <a:off x="891700" y="2339225"/>
            <a:ext cx="648000" cy="385800"/>
          </a:xfrm>
          <a:prstGeom prst="straightConnector1">
            <a:avLst/>
          </a:prstGeom>
          <a:noFill/>
          <a:ln cap="flat" cmpd="sng" w="9525">
            <a:solidFill>
              <a:srgbClr val="000000"/>
            </a:solidFill>
            <a:prstDash val="solid"/>
            <a:round/>
            <a:headEnd len="sm" w="sm" type="none"/>
            <a:tailEnd len="med" w="med" type="stealth"/>
          </a:ln>
        </p:spPr>
      </p:cxnSp>
      <p:cxnSp>
        <p:nvCxnSpPr>
          <p:cNvPr id="3151" name="Google Shape;3151;p179"/>
          <p:cNvCxnSpPr>
            <a:stCxn id="3143" idx="3"/>
            <a:endCxn id="3146" idx="1"/>
          </p:cNvCxnSpPr>
          <p:nvPr/>
        </p:nvCxnSpPr>
        <p:spPr>
          <a:xfrm>
            <a:off x="891700" y="2760250"/>
            <a:ext cx="648000" cy="229500"/>
          </a:xfrm>
          <a:prstGeom prst="straightConnector1">
            <a:avLst/>
          </a:prstGeom>
          <a:noFill/>
          <a:ln cap="flat" cmpd="sng" w="9525">
            <a:solidFill>
              <a:srgbClr val="000000"/>
            </a:solidFill>
            <a:prstDash val="solid"/>
            <a:round/>
            <a:headEnd len="sm" w="sm" type="none"/>
            <a:tailEnd len="med" w="med" type="stealth"/>
          </a:ln>
        </p:spPr>
      </p:cxnSp>
      <p:sp>
        <p:nvSpPr>
          <p:cNvPr id="3152" name="Google Shape;3152;p179"/>
          <p:cNvSpPr/>
          <p:nvPr/>
        </p:nvSpPr>
        <p:spPr>
          <a:xfrm>
            <a:off x="3288125" y="1584800"/>
            <a:ext cx="1246200" cy="4464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Key/Value Pairs</a:t>
            </a:r>
            <a:endParaRPr b="0" i="0" sz="1400" u="none" cap="none" strike="noStrike">
              <a:solidFill>
                <a:srgbClr val="000000"/>
              </a:solidFill>
              <a:latin typeface="Arial"/>
              <a:ea typeface="Arial"/>
              <a:cs typeface="Arial"/>
              <a:sym typeface="Arial"/>
            </a:endParaRPr>
          </a:p>
        </p:txBody>
      </p:sp>
      <p:sp>
        <p:nvSpPr>
          <p:cNvPr id="3153" name="Google Shape;3153;p179"/>
          <p:cNvSpPr/>
          <p:nvPr/>
        </p:nvSpPr>
        <p:spPr>
          <a:xfrm>
            <a:off x="3279000" y="2192113"/>
            <a:ext cx="1246200" cy="4464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Key/Value Pairs</a:t>
            </a:r>
            <a:endParaRPr b="0" i="0" sz="1400" u="none" cap="none" strike="noStrike">
              <a:solidFill>
                <a:srgbClr val="000000"/>
              </a:solidFill>
              <a:latin typeface="Arial"/>
              <a:ea typeface="Arial"/>
              <a:cs typeface="Arial"/>
              <a:sym typeface="Arial"/>
            </a:endParaRPr>
          </a:p>
        </p:txBody>
      </p:sp>
      <p:sp>
        <p:nvSpPr>
          <p:cNvPr id="3154" name="Google Shape;3154;p179"/>
          <p:cNvSpPr/>
          <p:nvPr/>
        </p:nvSpPr>
        <p:spPr>
          <a:xfrm>
            <a:off x="3279000" y="2766575"/>
            <a:ext cx="1246200" cy="4464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Key/Value Pairs</a:t>
            </a:r>
            <a:endParaRPr b="0" i="0" sz="1400" u="none" cap="none" strike="noStrike">
              <a:solidFill>
                <a:srgbClr val="000000"/>
              </a:solidFill>
              <a:latin typeface="Arial"/>
              <a:ea typeface="Arial"/>
              <a:cs typeface="Arial"/>
              <a:sym typeface="Arial"/>
            </a:endParaRPr>
          </a:p>
        </p:txBody>
      </p:sp>
      <p:sp>
        <p:nvSpPr>
          <p:cNvPr id="3155" name="Google Shape;3155;p179"/>
          <p:cNvSpPr/>
          <p:nvPr/>
        </p:nvSpPr>
        <p:spPr>
          <a:xfrm>
            <a:off x="3279000" y="3391250"/>
            <a:ext cx="1246200" cy="4464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Key/Value Pairs</a:t>
            </a:r>
            <a:endParaRPr b="0" i="0" sz="1400" u="none" cap="none" strike="noStrike">
              <a:solidFill>
                <a:srgbClr val="000000"/>
              </a:solidFill>
              <a:latin typeface="Arial"/>
              <a:ea typeface="Arial"/>
              <a:cs typeface="Arial"/>
              <a:sym typeface="Arial"/>
            </a:endParaRPr>
          </a:p>
        </p:txBody>
      </p:sp>
      <p:cxnSp>
        <p:nvCxnSpPr>
          <p:cNvPr id="3156" name="Google Shape;3156;p179"/>
          <p:cNvCxnSpPr>
            <a:stCxn id="3144" idx="3"/>
            <a:endCxn id="3152" idx="1"/>
          </p:cNvCxnSpPr>
          <p:nvPr/>
        </p:nvCxnSpPr>
        <p:spPr>
          <a:xfrm>
            <a:off x="2794975" y="1808000"/>
            <a:ext cx="493200" cy="0"/>
          </a:xfrm>
          <a:prstGeom prst="straightConnector1">
            <a:avLst/>
          </a:prstGeom>
          <a:noFill/>
          <a:ln cap="flat" cmpd="sng" w="19050">
            <a:solidFill>
              <a:srgbClr val="000000"/>
            </a:solidFill>
            <a:prstDash val="solid"/>
            <a:round/>
            <a:headEnd len="sm" w="sm" type="none"/>
            <a:tailEnd len="med" w="med" type="stealth"/>
          </a:ln>
        </p:spPr>
      </p:cxnSp>
      <p:cxnSp>
        <p:nvCxnSpPr>
          <p:cNvPr id="3157" name="Google Shape;3157;p179"/>
          <p:cNvCxnSpPr/>
          <p:nvPr/>
        </p:nvCxnSpPr>
        <p:spPr>
          <a:xfrm>
            <a:off x="2794975" y="2415325"/>
            <a:ext cx="493200" cy="0"/>
          </a:xfrm>
          <a:prstGeom prst="straightConnector1">
            <a:avLst/>
          </a:prstGeom>
          <a:noFill/>
          <a:ln cap="flat" cmpd="sng" w="19050">
            <a:solidFill>
              <a:srgbClr val="000000"/>
            </a:solidFill>
            <a:prstDash val="solid"/>
            <a:round/>
            <a:headEnd len="sm" w="sm" type="none"/>
            <a:tailEnd len="med" w="med" type="stealth"/>
          </a:ln>
        </p:spPr>
      </p:cxnSp>
      <p:cxnSp>
        <p:nvCxnSpPr>
          <p:cNvPr id="3158" name="Google Shape;3158;p179"/>
          <p:cNvCxnSpPr/>
          <p:nvPr/>
        </p:nvCxnSpPr>
        <p:spPr>
          <a:xfrm>
            <a:off x="2794975" y="2989775"/>
            <a:ext cx="493200" cy="0"/>
          </a:xfrm>
          <a:prstGeom prst="straightConnector1">
            <a:avLst/>
          </a:prstGeom>
          <a:noFill/>
          <a:ln cap="flat" cmpd="sng" w="19050">
            <a:solidFill>
              <a:srgbClr val="000000"/>
            </a:solidFill>
            <a:prstDash val="solid"/>
            <a:round/>
            <a:headEnd len="sm" w="sm" type="none"/>
            <a:tailEnd len="med" w="med" type="stealth"/>
          </a:ln>
        </p:spPr>
      </p:cxnSp>
      <p:cxnSp>
        <p:nvCxnSpPr>
          <p:cNvPr id="3159" name="Google Shape;3159;p179"/>
          <p:cNvCxnSpPr/>
          <p:nvPr/>
        </p:nvCxnSpPr>
        <p:spPr>
          <a:xfrm>
            <a:off x="2794975" y="3614450"/>
            <a:ext cx="493200" cy="0"/>
          </a:xfrm>
          <a:prstGeom prst="straightConnector1">
            <a:avLst/>
          </a:prstGeom>
          <a:noFill/>
          <a:ln cap="flat" cmpd="sng" w="19050">
            <a:solidFill>
              <a:srgbClr val="000000"/>
            </a:solidFill>
            <a:prstDash val="solid"/>
            <a:round/>
            <a:headEnd len="sm" w="sm" type="none"/>
            <a:tailEnd len="med" w="med" type="stealth"/>
          </a:ln>
        </p:spPr>
      </p:cxnSp>
      <p:sp>
        <p:nvSpPr>
          <p:cNvPr id="3160" name="Google Shape;3160;p179"/>
          <p:cNvSpPr/>
          <p:nvPr/>
        </p:nvSpPr>
        <p:spPr>
          <a:xfrm>
            <a:off x="5787100" y="1892825"/>
            <a:ext cx="789600" cy="4464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Reduce</a:t>
            </a:r>
            <a:endParaRPr b="0" i="0" sz="1300" u="none" cap="none" strike="noStrike">
              <a:solidFill>
                <a:srgbClr val="000000"/>
              </a:solidFill>
              <a:latin typeface="Arial"/>
              <a:ea typeface="Arial"/>
              <a:cs typeface="Arial"/>
              <a:sym typeface="Arial"/>
            </a:endParaRPr>
          </a:p>
        </p:txBody>
      </p:sp>
      <p:sp>
        <p:nvSpPr>
          <p:cNvPr id="3161" name="Google Shape;3161;p179"/>
          <p:cNvSpPr/>
          <p:nvPr/>
        </p:nvSpPr>
        <p:spPr>
          <a:xfrm>
            <a:off x="5693000" y="3091925"/>
            <a:ext cx="789600" cy="4464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Reduce</a:t>
            </a:r>
            <a:endParaRPr b="0" i="0" sz="1300" u="none" cap="none" strike="noStrike">
              <a:solidFill>
                <a:srgbClr val="000000"/>
              </a:solidFill>
              <a:latin typeface="Arial"/>
              <a:ea typeface="Arial"/>
              <a:cs typeface="Arial"/>
              <a:sym typeface="Arial"/>
            </a:endParaRPr>
          </a:p>
        </p:txBody>
      </p:sp>
      <p:cxnSp>
        <p:nvCxnSpPr>
          <p:cNvPr id="3162" name="Google Shape;3162;p179"/>
          <p:cNvCxnSpPr>
            <a:stCxn id="3153" idx="3"/>
            <a:endCxn id="3160" idx="1"/>
          </p:cNvCxnSpPr>
          <p:nvPr/>
        </p:nvCxnSpPr>
        <p:spPr>
          <a:xfrm flipH="1" rot="10800000">
            <a:off x="4525200" y="2115913"/>
            <a:ext cx="1261800" cy="299400"/>
          </a:xfrm>
          <a:prstGeom prst="straightConnector1">
            <a:avLst/>
          </a:prstGeom>
          <a:noFill/>
          <a:ln cap="flat" cmpd="sng" w="9525">
            <a:solidFill>
              <a:srgbClr val="000000"/>
            </a:solidFill>
            <a:prstDash val="solid"/>
            <a:round/>
            <a:headEnd len="sm" w="sm" type="none"/>
            <a:tailEnd len="med" w="med" type="stealth"/>
          </a:ln>
        </p:spPr>
      </p:cxnSp>
      <p:cxnSp>
        <p:nvCxnSpPr>
          <p:cNvPr id="3163" name="Google Shape;3163;p179"/>
          <p:cNvCxnSpPr>
            <a:stCxn id="3154" idx="3"/>
            <a:endCxn id="3161" idx="1"/>
          </p:cNvCxnSpPr>
          <p:nvPr/>
        </p:nvCxnSpPr>
        <p:spPr>
          <a:xfrm>
            <a:off x="4525200" y="2989775"/>
            <a:ext cx="1167900" cy="325500"/>
          </a:xfrm>
          <a:prstGeom prst="straightConnector1">
            <a:avLst/>
          </a:prstGeom>
          <a:noFill/>
          <a:ln cap="flat" cmpd="sng" w="9525">
            <a:solidFill>
              <a:srgbClr val="000000"/>
            </a:solidFill>
            <a:prstDash val="solid"/>
            <a:round/>
            <a:headEnd len="sm" w="sm" type="none"/>
            <a:tailEnd len="med" w="med" type="stealth"/>
          </a:ln>
        </p:spPr>
      </p:cxnSp>
      <p:cxnSp>
        <p:nvCxnSpPr>
          <p:cNvPr id="3164" name="Google Shape;3164;p179"/>
          <p:cNvCxnSpPr>
            <a:stCxn id="3155" idx="3"/>
            <a:endCxn id="3161" idx="1"/>
          </p:cNvCxnSpPr>
          <p:nvPr/>
        </p:nvCxnSpPr>
        <p:spPr>
          <a:xfrm flipH="1" rot="10800000">
            <a:off x="4525200" y="3315050"/>
            <a:ext cx="1167900" cy="299400"/>
          </a:xfrm>
          <a:prstGeom prst="straightConnector1">
            <a:avLst/>
          </a:prstGeom>
          <a:noFill/>
          <a:ln cap="flat" cmpd="sng" w="9525">
            <a:solidFill>
              <a:srgbClr val="000000"/>
            </a:solidFill>
            <a:prstDash val="solid"/>
            <a:round/>
            <a:headEnd len="sm" w="sm" type="none"/>
            <a:tailEnd len="med" w="med" type="stealth"/>
          </a:ln>
        </p:spPr>
      </p:cxnSp>
      <p:cxnSp>
        <p:nvCxnSpPr>
          <p:cNvPr id="3165" name="Google Shape;3165;p179"/>
          <p:cNvCxnSpPr>
            <a:stCxn id="3152" idx="3"/>
            <a:endCxn id="3160" idx="1"/>
          </p:cNvCxnSpPr>
          <p:nvPr/>
        </p:nvCxnSpPr>
        <p:spPr>
          <a:xfrm>
            <a:off x="4534325" y="1808000"/>
            <a:ext cx="1252800" cy="308100"/>
          </a:xfrm>
          <a:prstGeom prst="straightConnector1">
            <a:avLst/>
          </a:prstGeom>
          <a:noFill/>
          <a:ln cap="flat" cmpd="sng" w="9525">
            <a:solidFill>
              <a:srgbClr val="000000"/>
            </a:solidFill>
            <a:prstDash val="solid"/>
            <a:round/>
            <a:headEnd len="sm" w="sm" type="none"/>
            <a:tailEnd len="med" w="med" type="stealth"/>
          </a:ln>
        </p:spPr>
      </p:cxnSp>
      <p:cxnSp>
        <p:nvCxnSpPr>
          <p:cNvPr id="3166" name="Google Shape;3166;p179"/>
          <p:cNvCxnSpPr>
            <a:stCxn id="3154" idx="3"/>
            <a:endCxn id="3160" idx="1"/>
          </p:cNvCxnSpPr>
          <p:nvPr/>
        </p:nvCxnSpPr>
        <p:spPr>
          <a:xfrm flipH="1" rot="10800000">
            <a:off x="4525200" y="2116175"/>
            <a:ext cx="1261800" cy="873600"/>
          </a:xfrm>
          <a:prstGeom prst="straightConnector1">
            <a:avLst/>
          </a:prstGeom>
          <a:noFill/>
          <a:ln cap="flat" cmpd="sng" w="9525">
            <a:solidFill>
              <a:srgbClr val="000000"/>
            </a:solidFill>
            <a:prstDash val="solid"/>
            <a:round/>
            <a:headEnd len="sm" w="sm" type="none"/>
            <a:tailEnd len="med" w="med" type="stealth"/>
          </a:ln>
        </p:spPr>
      </p:cxnSp>
      <p:cxnSp>
        <p:nvCxnSpPr>
          <p:cNvPr id="3167" name="Google Shape;3167;p179"/>
          <p:cNvCxnSpPr>
            <a:stCxn id="3153" idx="3"/>
            <a:endCxn id="3161" idx="1"/>
          </p:cNvCxnSpPr>
          <p:nvPr/>
        </p:nvCxnSpPr>
        <p:spPr>
          <a:xfrm>
            <a:off x="4525200" y="2415313"/>
            <a:ext cx="1167900" cy="899700"/>
          </a:xfrm>
          <a:prstGeom prst="straightConnector1">
            <a:avLst/>
          </a:prstGeom>
          <a:noFill/>
          <a:ln cap="flat" cmpd="sng" w="9525">
            <a:solidFill>
              <a:srgbClr val="000000"/>
            </a:solidFill>
            <a:prstDash val="solid"/>
            <a:round/>
            <a:headEnd len="sm" w="sm" type="none"/>
            <a:tailEnd len="med" w="med" type="stealth"/>
          </a:ln>
        </p:spPr>
      </p:cxnSp>
      <p:cxnSp>
        <p:nvCxnSpPr>
          <p:cNvPr id="3168" name="Google Shape;3168;p179"/>
          <p:cNvCxnSpPr>
            <a:stCxn id="3155" idx="3"/>
            <a:endCxn id="3160" idx="1"/>
          </p:cNvCxnSpPr>
          <p:nvPr/>
        </p:nvCxnSpPr>
        <p:spPr>
          <a:xfrm flipH="1" rot="10800000">
            <a:off x="4525200" y="2115950"/>
            <a:ext cx="1261800" cy="1498500"/>
          </a:xfrm>
          <a:prstGeom prst="straightConnector1">
            <a:avLst/>
          </a:prstGeom>
          <a:noFill/>
          <a:ln cap="flat" cmpd="sng" w="9525">
            <a:solidFill>
              <a:srgbClr val="000000"/>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0"/>
                                        </p:tgtEl>
                                        <p:attrNameLst>
                                          <p:attrName>style.visibility</p:attrName>
                                        </p:attrNameLst>
                                      </p:cBhvr>
                                      <p:to>
                                        <p:strVal val="visible"/>
                                      </p:to>
                                    </p:set>
                                    <p:animEffect filter="fade" transition="in">
                                      <p:cBhvr>
                                        <p:cTn dur="1000"/>
                                        <p:tgtEl>
                                          <p:spTgt spid="3160"/>
                                        </p:tgtEl>
                                      </p:cBhvr>
                                    </p:animEffect>
                                  </p:childTnLst>
                                </p:cTn>
                              </p:par>
                              <p:par>
                                <p:cTn fill="hold" nodeType="withEffect" presetClass="entr" presetID="10" presetSubtype="0">
                                  <p:stCondLst>
                                    <p:cond delay="0"/>
                                  </p:stCondLst>
                                  <p:childTnLst>
                                    <p:set>
                                      <p:cBhvr>
                                        <p:cTn dur="1" fill="hold">
                                          <p:stCondLst>
                                            <p:cond delay="0"/>
                                          </p:stCondLst>
                                        </p:cTn>
                                        <p:tgtEl>
                                          <p:spTgt spid="3161"/>
                                        </p:tgtEl>
                                        <p:attrNameLst>
                                          <p:attrName>style.visibility</p:attrName>
                                        </p:attrNameLst>
                                      </p:cBhvr>
                                      <p:to>
                                        <p:strVal val="visible"/>
                                      </p:to>
                                    </p:set>
                                    <p:animEffect filter="fade" transition="in">
                                      <p:cBhvr>
                                        <p:cTn dur="1000"/>
                                        <p:tgtEl>
                                          <p:spTgt spid="3161"/>
                                        </p:tgtEl>
                                      </p:cBhvr>
                                    </p:animEffect>
                                  </p:childTnLst>
                                </p:cTn>
                              </p:par>
                              <p:par>
                                <p:cTn fill="hold" nodeType="withEffect" presetClass="entr" presetID="10" presetSubtype="0">
                                  <p:stCondLst>
                                    <p:cond delay="0"/>
                                  </p:stCondLst>
                                  <p:childTnLst>
                                    <p:set>
                                      <p:cBhvr>
                                        <p:cTn dur="1" fill="hold">
                                          <p:stCondLst>
                                            <p:cond delay="0"/>
                                          </p:stCondLst>
                                        </p:cTn>
                                        <p:tgtEl>
                                          <p:spTgt spid="3162"/>
                                        </p:tgtEl>
                                        <p:attrNameLst>
                                          <p:attrName>style.visibility</p:attrName>
                                        </p:attrNameLst>
                                      </p:cBhvr>
                                      <p:to>
                                        <p:strVal val="visible"/>
                                      </p:to>
                                    </p:set>
                                    <p:animEffect filter="fade" transition="in">
                                      <p:cBhvr>
                                        <p:cTn dur="1000"/>
                                        <p:tgtEl>
                                          <p:spTgt spid="3162"/>
                                        </p:tgtEl>
                                      </p:cBhvr>
                                    </p:animEffect>
                                  </p:childTnLst>
                                </p:cTn>
                              </p:par>
                              <p:par>
                                <p:cTn fill="hold" nodeType="withEffect" presetClass="entr" presetID="10" presetSubtype="0">
                                  <p:stCondLst>
                                    <p:cond delay="0"/>
                                  </p:stCondLst>
                                  <p:childTnLst>
                                    <p:set>
                                      <p:cBhvr>
                                        <p:cTn dur="1" fill="hold">
                                          <p:stCondLst>
                                            <p:cond delay="0"/>
                                          </p:stCondLst>
                                        </p:cTn>
                                        <p:tgtEl>
                                          <p:spTgt spid="3163"/>
                                        </p:tgtEl>
                                        <p:attrNameLst>
                                          <p:attrName>style.visibility</p:attrName>
                                        </p:attrNameLst>
                                      </p:cBhvr>
                                      <p:to>
                                        <p:strVal val="visible"/>
                                      </p:to>
                                    </p:set>
                                    <p:animEffect filter="fade" transition="in">
                                      <p:cBhvr>
                                        <p:cTn dur="1000"/>
                                        <p:tgtEl>
                                          <p:spTgt spid="3163"/>
                                        </p:tgtEl>
                                      </p:cBhvr>
                                    </p:animEffect>
                                  </p:childTnLst>
                                </p:cTn>
                              </p:par>
                              <p:par>
                                <p:cTn fill="hold" nodeType="withEffect" presetClass="entr" presetID="10" presetSubtype="0">
                                  <p:stCondLst>
                                    <p:cond delay="0"/>
                                  </p:stCondLst>
                                  <p:childTnLst>
                                    <p:set>
                                      <p:cBhvr>
                                        <p:cTn dur="1" fill="hold">
                                          <p:stCondLst>
                                            <p:cond delay="0"/>
                                          </p:stCondLst>
                                        </p:cTn>
                                        <p:tgtEl>
                                          <p:spTgt spid="3164"/>
                                        </p:tgtEl>
                                        <p:attrNameLst>
                                          <p:attrName>style.visibility</p:attrName>
                                        </p:attrNameLst>
                                      </p:cBhvr>
                                      <p:to>
                                        <p:strVal val="visible"/>
                                      </p:to>
                                    </p:set>
                                    <p:animEffect filter="fade" transition="in">
                                      <p:cBhvr>
                                        <p:cTn dur="1000"/>
                                        <p:tgtEl>
                                          <p:spTgt spid="3164"/>
                                        </p:tgtEl>
                                      </p:cBhvr>
                                    </p:animEffect>
                                  </p:childTnLst>
                                </p:cTn>
                              </p:par>
                              <p:par>
                                <p:cTn fill="hold" nodeType="withEffect" presetClass="entr" presetID="10" presetSubtype="0">
                                  <p:stCondLst>
                                    <p:cond delay="0"/>
                                  </p:stCondLst>
                                  <p:childTnLst>
                                    <p:set>
                                      <p:cBhvr>
                                        <p:cTn dur="1" fill="hold">
                                          <p:stCondLst>
                                            <p:cond delay="0"/>
                                          </p:stCondLst>
                                        </p:cTn>
                                        <p:tgtEl>
                                          <p:spTgt spid="3165"/>
                                        </p:tgtEl>
                                        <p:attrNameLst>
                                          <p:attrName>style.visibility</p:attrName>
                                        </p:attrNameLst>
                                      </p:cBhvr>
                                      <p:to>
                                        <p:strVal val="visible"/>
                                      </p:to>
                                    </p:set>
                                    <p:animEffect filter="fade" transition="in">
                                      <p:cBhvr>
                                        <p:cTn dur="1000"/>
                                        <p:tgtEl>
                                          <p:spTgt spid="3165"/>
                                        </p:tgtEl>
                                      </p:cBhvr>
                                    </p:animEffect>
                                  </p:childTnLst>
                                </p:cTn>
                              </p:par>
                              <p:par>
                                <p:cTn fill="hold" nodeType="withEffect" presetClass="entr" presetID="10" presetSubtype="0">
                                  <p:stCondLst>
                                    <p:cond delay="0"/>
                                  </p:stCondLst>
                                  <p:childTnLst>
                                    <p:set>
                                      <p:cBhvr>
                                        <p:cTn dur="1" fill="hold">
                                          <p:stCondLst>
                                            <p:cond delay="0"/>
                                          </p:stCondLst>
                                        </p:cTn>
                                        <p:tgtEl>
                                          <p:spTgt spid="3166"/>
                                        </p:tgtEl>
                                        <p:attrNameLst>
                                          <p:attrName>style.visibility</p:attrName>
                                        </p:attrNameLst>
                                      </p:cBhvr>
                                      <p:to>
                                        <p:strVal val="visible"/>
                                      </p:to>
                                    </p:set>
                                    <p:animEffect filter="fade" transition="in">
                                      <p:cBhvr>
                                        <p:cTn dur="1000"/>
                                        <p:tgtEl>
                                          <p:spTgt spid="3166"/>
                                        </p:tgtEl>
                                      </p:cBhvr>
                                    </p:animEffect>
                                  </p:childTnLst>
                                </p:cTn>
                              </p:par>
                              <p:par>
                                <p:cTn fill="hold" nodeType="withEffect" presetClass="entr" presetID="10" presetSubtype="0">
                                  <p:stCondLst>
                                    <p:cond delay="0"/>
                                  </p:stCondLst>
                                  <p:childTnLst>
                                    <p:set>
                                      <p:cBhvr>
                                        <p:cTn dur="1" fill="hold">
                                          <p:stCondLst>
                                            <p:cond delay="0"/>
                                          </p:stCondLst>
                                        </p:cTn>
                                        <p:tgtEl>
                                          <p:spTgt spid="3167"/>
                                        </p:tgtEl>
                                        <p:attrNameLst>
                                          <p:attrName>style.visibility</p:attrName>
                                        </p:attrNameLst>
                                      </p:cBhvr>
                                      <p:to>
                                        <p:strVal val="visible"/>
                                      </p:to>
                                    </p:set>
                                    <p:animEffect filter="fade" transition="in">
                                      <p:cBhvr>
                                        <p:cTn dur="1000"/>
                                        <p:tgtEl>
                                          <p:spTgt spid="3167"/>
                                        </p:tgtEl>
                                      </p:cBhvr>
                                    </p:animEffect>
                                  </p:childTnLst>
                                </p:cTn>
                              </p:par>
                              <p:par>
                                <p:cTn fill="hold" nodeType="withEffect" presetClass="entr" presetID="10" presetSubtype="0">
                                  <p:stCondLst>
                                    <p:cond delay="0"/>
                                  </p:stCondLst>
                                  <p:childTnLst>
                                    <p:set>
                                      <p:cBhvr>
                                        <p:cTn dur="1" fill="hold">
                                          <p:stCondLst>
                                            <p:cond delay="0"/>
                                          </p:stCondLst>
                                        </p:cTn>
                                        <p:tgtEl>
                                          <p:spTgt spid="3168"/>
                                        </p:tgtEl>
                                        <p:attrNameLst>
                                          <p:attrName>style.visibility</p:attrName>
                                        </p:attrNameLst>
                                      </p:cBhvr>
                                      <p:to>
                                        <p:strVal val="visible"/>
                                      </p:to>
                                    </p:set>
                                    <p:animEffect filter="fade" transition="in">
                                      <p:cBhvr>
                                        <p:cTn dur="1000"/>
                                        <p:tgtEl>
                                          <p:spTgt spid="31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8"/>
          <p:cNvSpPr txBox="1"/>
          <p:nvPr>
            <p:ph type="title"/>
          </p:nvPr>
        </p:nvSpPr>
        <p:spPr>
          <a:xfrm>
            <a:off x="99325" y="263250"/>
            <a:ext cx="7852200" cy="927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sz="3000">
                <a:latin typeface="Average"/>
                <a:ea typeface="Average"/>
                <a:cs typeface="Average"/>
                <a:sym typeface="Average"/>
              </a:rPr>
              <a:t>Introduction to Hadoop</a:t>
            </a:r>
            <a:endParaRPr sz="3000">
              <a:latin typeface="Average"/>
              <a:ea typeface="Average"/>
              <a:cs typeface="Average"/>
              <a:sym typeface="Average"/>
            </a:endParaRPr>
          </a:p>
          <a:p>
            <a:pPr indent="0" lvl="0" marL="0" rtl="0" algn="ctr">
              <a:lnSpc>
                <a:spcPct val="100000"/>
              </a:lnSpc>
              <a:spcBef>
                <a:spcPts val="0"/>
              </a:spcBef>
              <a:spcAft>
                <a:spcPts val="0"/>
              </a:spcAft>
              <a:buSzPts val="3600"/>
              <a:buNone/>
            </a:pPr>
            <a:r>
              <a:t/>
            </a:r>
            <a:endParaRPr sz="3000"/>
          </a:p>
        </p:txBody>
      </p:sp>
      <p:grpSp>
        <p:nvGrpSpPr>
          <p:cNvPr id="230" name="Google Shape;230;p18"/>
          <p:cNvGrpSpPr/>
          <p:nvPr/>
        </p:nvGrpSpPr>
        <p:grpSpPr>
          <a:xfrm>
            <a:off x="1436600" y="1347425"/>
            <a:ext cx="2967000" cy="2967000"/>
            <a:chOff x="1436600" y="1347425"/>
            <a:chExt cx="2967000" cy="2967000"/>
          </a:xfrm>
        </p:grpSpPr>
        <p:sp>
          <p:nvSpPr>
            <p:cNvPr id="231" name="Google Shape;231;p18"/>
            <p:cNvSpPr/>
            <p:nvPr/>
          </p:nvSpPr>
          <p:spPr>
            <a:xfrm>
              <a:off x="1436600" y="1347425"/>
              <a:ext cx="2967000" cy="2967000"/>
            </a:xfrm>
            <a:prstGeom prst="arc">
              <a:avLst>
                <a:gd fmla="val 17813811" name="adj1"/>
                <a:gd fmla="val 3845812" name="adj2"/>
              </a:avLst>
            </a:prstGeom>
            <a:no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32" name="Google Shape;232;p18"/>
            <p:cNvSpPr/>
            <p:nvPr/>
          </p:nvSpPr>
          <p:spPr>
            <a:xfrm>
              <a:off x="2082846" y="1993559"/>
              <a:ext cx="1674508" cy="1674508"/>
            </a:xfrm>
            <a:custGeom>
              <a:rect b="b" l="l" r="r" t="t"/>
              <a:pathLst>
                <a:path extrusionOk="0" h="95156" w="95156">
                  <a:moveTo>
                    <a:pt x="47578" y="1"/>
                  </a:moveTo>
                  <a:cubicBezTo>
                    <a:pt x="21301" y="1"/>
                    <a:pt x="1" y="21301"/>
                    <a:pt x="1" y="47578"/>
                  </a:cubicBezTo>
                  <a:cubicBezTo>
                    <a:pt x="1" y="73855"/>
                    <a:pt x="21301" y="95155"/>
                    <a:pt x="47578" y="95155"/>
                  </a:cubicBezTo>
                  <a:cubicBezTo>
                    <a:pt x="73855" y="95155"/>
                    <a:pt x="95156" y="73855"/>
                    <a:pt x="95156" y="47578"/>
                  </a:cubicBezTo>
                  <a:cubicBezTo>
                    <a:pt x="95156" y="21301"/>
                    <a:pt x="73855" y="1"/>
                    <a:pt x="47578"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2000" u="none" cap="none" strike="noStrike">
                <a:solidFill>
                  <a:schemeClr val="dk1"/>
                </a:solidFill>
                <a:latin typeface="Arial"/>
                <a:ea typeface="Arial"/>
                <a:cs typeface="Arial"/>
                <a:sym typeface="Arial"/>
              </a:endParaRPr>
            </a:p>
          </p:txBody>
        </p:sp>
        <p:sp>
          <p:nvSpPr>
            <p:cNvPr id="233" name="Google Shape;233;p18"/>
            <p:cNvSpPr/>
            <p:nvPr/>
          </p:nvSpPr>
          <p:spPr>
            <a:xfrm>
              <a:off x="2155031" y="2065717"/>
              <a:ext cx="1530138" cy="1530190"/>
            </a:xfrm>
            <a:custGeom>
              <a:rect b="b" l="l" r="r" t="t"/>
              <a:pathLst>
                <a:path extrusionOk="0" h="29184" w="29183">
                  <a:moveTo>
                    <a:pt x="14586" y="1"/>
                  </a:moveTo>
                  <a:cubicBezTo>
                    <a:pt x="6525" y="1"/>
                    <a:pt x="0" y="6537"/>
                    <a:pt x="0" y="14598"/>
                  </a:cubicBezTo>
                  <a:cubicBezTo>
                    <a:pt x="0" y="22647"/>
                    <a:pt x="6525" y="29183"/>
                    <a:pt x="14586" y="29183"/>
                  </a:cubicBezTo>
                  <a:cubicBezTo>
                    <a:pt x="22646" y="29183"/>
                    <a:pt x="29183" y="22647"/>
                    <a:pt x="29183" y="14598"/>
                  </a:cubicBezTo>
                  <a:cubicBezTo>
                    <a:pt x="29183" y="6537"/>
                    <a:pt x="22646" y="1"/>
                    <a:pt x="14586" y="1"/>
                  </a:cubicBez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365750">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Fira Sans Extra Condensed Medium"/>
                  <a:ea typeface="Fira Sans Extra Condensed Medium"/>
                  <a:cs typeface="Fira Sans Extra Condensed Medium"/>
                  <a:sym typeface="Fira Sans Extra Condensed Medium"/>
                </a:rPr>
                <a:t>Hadoop</a:t>
              </a:r>
              <a:endParaRPr b="0" i="0" sz="2000" u="none" cap="none" strike="noStrike">
                <a:solidFill>
                  <a:schemeClr val="dk1"/>
                </a:solidFill>
                <a:latin typeface="Arial"/>
                <a:ea typeface="Arial"/>
                <a:cs typeface="Arial"/>
                <a:sym typeface="Arial"/>
              </a:endParaRPr>
            </a:p>
          </p:txBody>
        </p:sp>
      </p:grpSp>
      <p:grpSp>
        <p:nvGrpSpPr>
          <p:cNvPr id="234" name="Google Shape;234;p18"/>
          <p:cNvGrpSpPr/>
          <p:nvPr/>
        </p:nvGrpSpPr>
        <p:grpSpPr>
          <a:xfrm>
            <a:off x="3287528" y="1193159"/>
            <a:ext cx="3659505" cy="618916"/>
            <a:chOff x="3287528" y="1193159"/>
            <a:chExt cx="3659505" cy="618916"/>
          </a:xfrm>
        </p:grpSpPr>
        <p:sp>
          <p:nvSpPr>
            <p:cNvPr id="235" name="Google Shape;235;p18"/>
            <p:cNvSpPr/>
            <p:nvPr/>
          </p:nvSpPr>
          <p:spPr>
            <a:xfrm>
              <a:off x="3287528" y="1193159"/>
              <a:ext cx="601462" cy="601482"/>
            </a:xfrm>
            <a:custGeom>
              <a:rect b="b" l="l" r="r" t="t"/>
              <a:pathLst>
                <a:path extrusionOk="0" h="29184" w="29183">
                  <a:moveTo>
                    <a:pt x="14586" y="1"/>
                  </a:moveTo>
                  <a:cubicBezTo>
                    <a:pt x="6525" y="1"/>
                    <a:pt x="0" y="6537"/>
                    <a:pt x="0" y="14598"/>
                  </a:cubicBezTo>
                  <a:cubicBezTo>
                    <a:pt x="0" y="22647"/>
                    <a:pt x="6525" y="29183"/>
                    <a:pt x="14586" y="29183"/>
                  </a:cubicBezTo>
                  <a:cubicBezTo>
                    <a:pt x="22646" y="29183"/>
                    <a:pt x="29183" y="22647"/>
                    <a:pt x="29183" y="14598"/>
                  </a:cubicBezTo>
                  <a:cubicBezTo>
                    <a:pt x="29183" y="6537"/>
                    <a:pt x="22646" y="1"/>
                    <a:pt x="14586" y="1"/>
                  </a:cubicBezTo>
                  <a:close/>
                </a:path>
              </a:pathLst>
            </a:custGeom>
            <a:solidFill>
              <a:srgbClr val="EC3A3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2200" u="none" cap="none" strike="noStrike">
                <a:solidFill>
                  <a:schemeClr val="dk1"/>
                </a:solidFill>
                <a:latin typeface="Average"/>
                <a:ea typeface="Average"/>
                <a:cs typeface="Average"/>
                <a:sym typeface="Average"/>
              </a:endParaRPr>
            </a:p>
          </p:txBody>
        </p:sp>
        <p:grpSp>
          <p:nvGrpSpPr>
            <p:cNvPr id="236" name="Google Shape;236;p18"/>
            <p:cNvGrpSpPr/>
            <p:nvPr/>
          </p:nvGrpSpPr>
          <p:grpSpPr>
            <a:xfrm>
              <a:off x="4113004" y="1266238"/>
              <a:ext cx="2834029" cy="545837"/>
              <a:chOff x="4934799" y="3748813"/>
              <a:chExt cx="3498801" cy="545837"/>
            </a:xfrm>
          </p:grpSpPr>
          <p:sp>
            <p:nvSpPr>
              <p:cNvPr id="237" name="Google Shape;237;p18"/>
              <p:cNvSpPr txBox="1"/>
              <p:nvPr/>
            </p:nvSpPr>
            <p:spPr>
              <a:xfrm>
                <a:off x="5222700" y="3928950"/>
                <a:ext cx="3210900" cy="36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verage"/>
                  <a:ea typeface="Average"/>
                  <a:cs typeface="Average"/>
                  <a:sym typeface="Average"/>
                </a:endParaRPr>
              </a:p>
            </p:txBody>
          </p:sp>
          <p:sp>
            <p:nvSpPr>
              <p:cNvPr id="238" name="Google Shape;238;p18"/>
              <p:cNvSpPr txBox="1"/>
              <p:nvPr/>
            </p:nvSpPr>
            <p:spPr>
              <a:xfrm>
                <a:off x="4934799" y="3748813"/>
                <a:ext cx="3210900" cy="36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Average"/>
                    <a:ea typeface="Average"/>
                    <a:cs typeface="Average"/>
                    <a:sym typeface="Average"/>
                  </a:rPr>
                  <a:t>How Hadoop Started?</a:t>
                </a:r>
                <a:endParaRPr b="0" i="0" sz="2000" u="none" cap="none" strike="noStrike">
                  <a:solidFill>
                    <a:schemeClr val="dk1"/>
                  </a:solidFill>
                  <a:latin typeface="Average"/>
                  <a:ea typeface="Average"/>
                  <a:cs typeface="Average"/>
                  <a:sym typeface="Average"/>
                </a:endParaRPr>
              </a:p>
            </p:txBody>
          </p:sp>
        </p:grpSp>
        <p:sp>
          <p:nvSpPr>
            <p:cNvPr id="239" name="Google Shape;239;p18"/>
            <p:cNvSpPr/>
            <p:nvPr/>
          </p:nvSpPr>
          <p:spPr>
            <a:xfrm>
              <a:off x="3319075" y="1224713"/>
              <a:ext cx="538353" cy="538372"/>
            </a:xfrm>
            <a:custGeom>
              <a:rect b="b" l="l" r="r" t="t"/>
              <a:pathLst>
                <a:path extrusionOk="0" h="29184" w="29183">
                  <a:moveTo>
                    <a:pt x="14586" y="1"/>
                  </a:moveTo>
                  <a:cubicBezTo>
                    <a:pt x="6525" y="1"/>
                    <a:pt x="0" y="6537"/>
                    <a:pt x="0" y="14598"/>
                  </a:cubicBezTo>
                  <a:cubicBezTo>
                    <a:pt x="0" y="22647"/>
                    <a:pt x="6525" y="29183"/>
                    <a:pt x="14586" y="29183"/>
                  </a:cubicBezTo>
                  <a:cubicBezTo>
                    <a:pt x="22646" y="29183"/>
                    <a:pt x="29183" y="22647"/>
                    <a:pt x="29183" y="14598"/>
                  </a:cubicBezTo>
                  <a:cubicBezTo>
                    <a:pt x="29183" y="6537"/>
                    <a:pt x="22646" y="1"/>
                    <a:pt x="14586" y="1"/>
                  </a:cubicBez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 sz="2200" u="none" cap="none" strike="noStrike">
                  <a:solidFill>
                    <a:schemeClr val="dk1"/>
                  </a:solidFill>
                  <a:latin typeface="Average"/>
                  <a:ea typeface="Average"/>
                  <a:cs typeface="Average"/>
                  <a:sym typeface="Average"/>
                </a:rPr>
                <a:t>01</a:t>
              </a:r>
              <a:endParaRPr b="0" i="0" sz="2200" u="none" cap="none" strike="noStrike">
                <a:solidFill>
                  <a:schemeClr val="dk1"/>
                </a:solidFill>
                <a:latin typeface="Average"/>
                <a:ea typeface="Average"/>
                <a:cs typeface="Average"/>
                <a:sym typeface="Average"/>
              </a:endParaRPr>
            </a:p>
          </p:txBody>
        </p:sp>
      </p:grpSp>
      <p:grpSp>
        <p:nvGrpSpPr>
          <p:cNvPr id="240" name="Google Shape;240;p18"/>
          <p:cNvGrpSpPr/>
          <p:nvPr/>
        </p:nvGrpSpPr>
        <p:grpSpPr>
          <a:xfrm>
            <a:off x="3287688" y="3867236"/>
            <a:ext cx="5107370" cy="618898"/>
            <a:chOff x="3287528" y="3867284"/>
            <a:chExt cx="3873034" cy="618898"/>
          </a:xfrm>
        </p:grpSpPr>
        <p:sp>
          <p:nvSpPr>
            <p:cNvPr id="241" name="Google Shape;241;p18"/>
            <p:cNvSpPr/>
            <p:nvPr/>
          </p:nvSpPr>
          <p:spPr>
            <a:xfrm>
              <a:off x="3287528" y="3867284"/>
              <a:ext cx="601462" cy="601462"/>
            </a:xfrm>
            <a:custGeom>
              <a:rect b="b" l="l" r="r" t="t"/>
              <a:pathLst>
                <a:path extrusionOk="0" h="29183" w="29183">
                  <a:moveTo>
                    <a:pt x="14586" y="1"/>
                  </a:moveTo>
                  <a:cubicBezTo>
                    <a:pt x="6525" y="1"/>
                    <a:pt x="0" y="6537"/>
                    <a:pt x="0" y="14598"/>
                  </a:cubicBezTo>
                  <a:cubicBezTo>
                    <a:pt x="0" y="22646"/>
                    <a:pt x="6525" y="29183"/>
                    <a:pt x="14586" y="29183"/>
                  </a:cubicBezTo>
                  <a:cubicBezTo>
                    <a:pt x="22646" y="29183"/>
                    <a:pt x="29183" y="22646"/>
                    <a:pt x="29183" y="14598"/>
                  </a:cubicBezTo>
                  <a:cubicBezTo>
                    <a:pt x="29183" y="6537"/>
                    <a:pt x="22646" y="1"/>
                    <a:pt x="14586" y="1"/>
                  </a:cubicBezTo>
                  <a:close/>
                </a:path>
              </a:pathLst>
            </a:custGeom>
            <a:solidFill>
              <a:srgbClr val="5EB2F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2200" u="none" cap="none" strike="noStrike">
                <a:solidFill>
                  <a:schemeClr val="dk1"/>
                </a:solidFill>
                <a:latin typeface="Arial"/>
                <a:ea typeface="Arial"/>
                <a:cs typeface="Arial"/>
                <a:sym typeface="Arial"/>
              </a:endParaRPr>
            </a:p>
          </p:txBody>
        </p:sp>
        <p:grpSp>
          <p:nvGrpSpPr>
            <p:cNvPr id="242" name="Google Shape;242;p18"/>
            <p:cNvGrpSpPr/>
            <p:nvPr/>
          </p:nvGrpSpPr>
          <p:grpSpPr>
            <a:xfrm>
              <a:off x="4013712" y="4071200"/>
              <a:ext cx="3146850" cy="414982"/>
              <a:chOff x="4812215" y="3879668"/>
              <a:chExt cx="3885000" cy="414982"/>
            </a:xfrm>
          </p:grpSpPr>
          <p:sp>
            <p:nvSpPr>
              <p:cNvPr id="243" name="Google Shape;243;p18"/>
              <p:cNvSpPr txBox="1"/>
              <p:nvPr/>
            </p:nvSpPr>
            <p:spPr>
              <a:xfrm>
                <a:off x="5222700" y="3928950"/>
                <a:ext cx="3210900" cy="36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Roboto"/>
                  <a:ea typeface="Roboto"/>
                  <a:cs typeface="Roboto"/>
                  <a:sym typeface="Roboto"/>
                </a:endParaRPr>
              </a:p>
            </p:txBody>
          </p:sp>
          <p:sp>
            <p:nvSpPr>
              <p:cNvPr id="244" name="Google Shape;244;p18"/>
              <p:cNvSpPr txBox="1"/>
              <p:nvPr/>
            </p:nvSpPr>
            <p:spPr>
              <a:xfrm>
                <a:off x="4812215" y="3879668"/>
                <a:ext cx="3885000" cy="36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Average"/>
                    <a:ea typeface="Average"/>
                    <a:cs typeface="Average"/>
                    <a:sym typeface="Average"/>
                  </a:rPr>
                  <a:t>Features of Hadoop</a:t>
                </a:r>
                <a:endParaRPr b="0" i="0" sz="2000" u="none" cap="none" strike="noStrike">
                  <a:solidFill>
                    <a:schemeClr val="dk1"/>
                  </a:solidFill>
                  <a:latin typeface="Average"/>
                  <a:ea typeface="Average"/>
                  <a:cs typeface="Average"/>
                  <a:sym typeface="Average"/>
                </a:endParaRPr>
              </a:p>
            </p:txBody>
          </p:sp>
        </p:grpSp>
        <p:sp>
          <p:nvSpPr>
            <p:cNvPr id="245" name="Google Shape;245;p18"/>
            <p:cNvSpPr/>
            <p:nvPr/>
          </p:nvSpPr>
          <p:spPr>
            <a:xfrm>
              <a:off x="3319075" y="3898538"/>
              <a:ext cx="538353" cy="538372"/>
            </a:xfrm>
            <a:custGeom>
              <a:rect b="b" l="l" r="r" t="t"/>
              <a:pathLst>
                <a:path extrusionOk="0" h="29184" w="29183">
                  <a:moveTo>
                    <a:pt x="14586" y="1"/>
                  </a:moveTo>
                  <a:cubicBezTo>
                    <a:pt x="6525" y="1"/>
                    <a:pt x="0" y="6537"/>
                    <a:pt x="0" y="14598"/>
                  </a:cubicBezTo>
                  <a:cubicBezTo>
                    <a:pt x="0" y="22647"/>
                    <a:pt x="6525" y="29183"/>
                    <a:pt x="14586" y="29183"/>
                  </a:cubicBezTo>
                  <a:cubicBezTo>
                    <a:pt x="22646" y="29183"/>
                    <a:pt x="29183" y="22647"/>
                    <a:pt x="29183" y="14598"/>
                  </a:cubicBezTo>
                  <a:cubicBezTo>
                    <a:pt x="29183" y="6537"/>
                    <a:pt x="22646" y="1"/>
                    <a:pt x="14586" y="1"/>
                  </a:cubicBez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 sz="2200" u="none" cap="none" strike="noStrike">
                  <a:solidFill>
                    <a:schemeClr val="dk1"/>
                  </a:solidFill>
                  <a:latin typeface="Fira Sans Extra Condensed Medium"/>
                  <a:ea typeface="Fira Sans Extra Condensed Medium"/>
                  <a:cs typeface="Fira Sans Extra Condensed Medium"/>
                  <a:sym typeface="Fira Sans Extra Condensed Medium"/>
                </a:rPr>
                <a:t>05</a:t>
              </a:r>
              <a:endParaRPr b="0" i="0" sz="2200" u="none" cap="none" strike="noStrike">
                <a:solidFill>
                  <a:schemeClr val="dk1"/>
                </a:solidFill>
                <a:latin typeface="Arial"/>
                <a:ea typeface="Arial"/>
                <a:cs typeface="Arial"/>
                <a:sym typeface="Arial"/>
              </a:endParaRPr>
            </a:p>
          </p:txBody>
        </p:sp>
      </p:grpSp>
      <p:grpSp>
        <p:nvGrpSpPr>
          <p:cNvPr id="246" name="Google Shape;246;p18"/>
          <p:cNvGrpSpPr/>
          <p:nvPr/>
        </p:nvGrpSpPr>
        <p:grpSpPr>
          <a:xfrm>
            <a:off x="3833488" y="3252612"/>
            <a:ext cx="5152847" cy="618901"/>
            <a:chOff x="3833488" y="3252612"/>
            <a:chExt cx="5152847" cy="618901"/>
          </a:xfrm>
        </p:grpSpPr>
        <p:sp>
          <p:nvSpPr>
            <p:cNvPr id="247" name="Google Shape;247;p18"/>
            <p:cNvSpPr/>
            <p:nvPr/>
          </p:nvSpPr>
          <p:spPr>
            <a:xfrm>
              <a:off x="3833488" y="3252612"/>
              <a:ext cx="601462" cy="601462"/>
            </a:xfrm>
            <a:custGeom>
              <a:rect b="b" l="l" r="r" t="t"/>
              <a:pathLst>
                <a:path extrusionOk="0" h="29183" w="29183">
                  <a:moveTo>
                    <a:pt x="14586" y="1"/>
                  </a:moveTo>
                  <a:cubicBezTo>
                    <a:pt x="6525" y="1"/>
                    <a:pt x="1" y="6525"/>
                    <a:pt x="1" y="14586"/>
                  </a:cubicBezTo>
                  <a:cubicBezTo>
                    <a:pt x="1" y="22646"/>
                    <a:pt x="6525" y="29183"/>
                    <a:pt x="14586" y="29183"/>
                  </a:cubicBezTo>
                  <a:cubicBezTo>
                    <a:pt x="22647" y="29183"/>
                    <a:pt x="29183" y="22646"/>
                    <a:pt x="29183" y="14586"/>
                  </a:cubicBezTo>
                  <a:cubicBezTo>
                    <a:pt x="29183" y="6525"/>
                    <a:pt x="22647" y="1"/>
                    <a:pt x="14586" y="1"/>
                  </a:cubicBezTo>
                  <a:close/>
                </a:path>
              </a:pathLst>
            </a:custGeom>
            <a:solidFill>
              <a:srgbClr val="69E78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2200" u="none" cap="none" strike="noStrike">
                <a:solidFill>
                  <a:schemeClr val="dk1"/>
                </a:solidFill>
                <a:latin typeface="Average"/>
                <a:ea typeface="Average"/>
                <a:cs typeface="Average"/>
                <a:sym typeface="Average"/>
              </a:endParaRPr>
            </a:p>
          </p:txBody>
        </p:sp>
        <p:grpSp>
          <p:nvGrpSpPr>
            <p:cNvPr id="248" name="Google Shape;248;p18"/>
            <p:cNvGrpSpPr/>
            <p:nvPr/>
          </p:nvGrpSpPr>
          <p:grpSpPr>
            <a:xfrm>
              <a:off x="4571997" y="3419800"/>
              <a:ext cx="4414338" cy="451713"/>
              <a:chOff x="4827444" y="3842937"/>
              <a:chExt cx="5449800" cy="451713"/>
            </a:xfrm>
          </p:grpSpPr>
          <p:sp>
            <p:nvSpPr>
              <p:cNvPr id="249" name="Google Shape;249;p18"/>
              <p:cNvSpPr txBox="1"/>
              <p:nvPr/>
            </p:nvSpPr>
            <p:spPr>
              <a:xfrm>
                <a:off x="5222700" y="3928950"/>
                <a:ext cx="3210900" cy="36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verage"/>
                  <a:ea typeface="Average"/>
                  <a:cs typeface="Average"/>
                  <a:sym typeface="Average"/>
                </a:endParaRPr>
              </a:p>
            </p:txBody>
          </p:sp>
          <p:sp>
            <p:nvSpPr>
              <p:cNvPr id="250" name="Google Shape;250;p18"/>
              <p:cNvSpPr txBox="1"/>
              <p:nvPr/>
            </p:nvSpPr>
            <p:spPr>
              <a:xfrm>
                <a:off x="4827444" y="3842937"/>
                <a:ext cx="5449800" cy="36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Average"/>
                    <a:ea typeface="Average"/>
                    <a:cs typeface="Average"/>
                    <a:sym typeface="Average"/>
                  </a:rPr>
                  <a:t>Understanding Hadoop in Detail</a:t>
                </a:r>
                <a:endParaRPr b="0" i="0" sz="2000" u="none" cap="none" strike="noStrike">
                  <a:solidFill>
                    <a:schemeClr val="dk1"/>
                  </a:solidFill>
                  <a:latin typeface="Average"/>
                  <a:ea typeface="Average"/>
                  <a:cs typeface="Average"/>
                  <a:sym typeface="Average"/>
                </a:endParaRPr>
              </a:p>
            </p:txBody>
          </p:sp>
        </p:grpSp>
        <p:sp>
          <p:nvSpPr>
            <p:cNvPr id="251" name="Google Shape;251;p18"/>
            <p:cNvSpPr/>
            <p:nvPr/>
          </p:nvSpPr>
          <p:spPr>
            <a:xfrm>
              <a:off x="3865050" y="3284163"/>
              <a:ext cx="538353" cy="538372"/>
            </a:xfrm>
            <a:custGeom>
              <a:rect b="b" l="l" r="r" t="t"/>
              <a:pathLst>
                <a:path extrusionOk="0" h="29184" w="29183">
                  <a:moveTo>
                    <a:pt x="14586" y="1"/>
                  </a:moveTo>
                  <a:cubicBezTo>
                    <a:pt x="6525" y="1"/>
                    <a:pt x="0" y="6537"/>
                    <a:pt x="0" y="14598"/>
                  </a:cubicBezTo>
                  <a:cubicBezTo>
                    <a:pt x="0" y="22647"/>
                    <a:pt x="6525" y="29183"/>
                    <a:pt x="14586" y="29183"/>
                  </a:cubicBezTo>
                  <a:cubicBezTo>
                    <a:pt x="22646" y="29183"/>
                    <a:pt x="29183" y="22647"/>
                    <a:pt x="29183" y="14598"/>
                  </a:cubicBezTo>
                  <a:cubicBezTo>
                    <a:pt x="29183" y="6537"/>
                    <a:pt x="22646" y="1"/>
                    <a:pt x="14586" y="1"/>
                  </a:cubicBez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 sz="2200" u="none" cap="none" strike="noStrike">
                  <a:solidFill>
                    <a:schemeClr val="dk1"/>
                  </a:solidFill>
                  <a:latin typeface="Average"/>
                  <a:ea typeface="Average"/>
                  <a:cs typeface="Average"/>
                  <a:sym typeface="Average"/>
                </a:rPr>
                <a:t>04</a:t>
              </a:r>
              <a:endParaRPr b="0" i="0" sz="2200" u="none" cap="none" strike="noStrike">
                <a:solidFill>
                  <a:schemeClr val="dk1"/>
                </a:solidFill>
                <a:latin typeface="Average"/>
                <a:ea typeface="Average"/>
                <a:cs typeface="Average"/>
                <a:sym typeface="Average"/>
              </a:endParaRPr>
            </a:p>
          </p:txBody>
        </p:sp>
      </p:grpSp>
      <p:grpSp>
        <p:nvGrpSpPr>
          <p:cNvPr id="252" name="Google Shape;252;p18"/>
          <p:cNvGrpSpPr/>
          <p:nvPr/>
        </p:nvGrpSpPr>
        <p:grpSpPr>
          <a:xfrm>
            <a:off x="3833488" y="1819113"/>
            <a:ext cx="5310557" cy="618918"/>
            <a:chOff x="3833488" y="1819113"/>
            <a:chExt cx="5310557" cy="618918"/>
          </a:xfrm>
        </p:grpSpPr>
        <p:sp>
          <p:nvSpPr>
            <p:cNvPr id="253" name="Google Shape;253;p18"/>
            <p:cNvSpPr/>
            <p:nvPr/>
          </p:nvSpPr>
          <p:spPr>
            <a:xfrm>
              <a:off x="3833488" y="1819113"/>
              <a:ext cx="601462" cy="601462"/>
            </a:xfrm>
            <a:custGeom>
              <a:rect b="b" l="l" r="r" t="t"/>
              <a:pathLst>
                <a:path extrusionOk="0" h="29183" w="29183">
                  <a:moveTo>
                    <a:pt x="14586" y="1"/>
                  </a:moveTo>
                  <a:cubicBezTo>
                    <a:pt x="6525" y="1"/>
                    <a:pt x="1" y="6525"/>
                    <a:pt x="1" y="14586"/>
                  </a:cubicBezTo>
                  <a:cubicBezTo>
                    <a:pt x="1" y="22646"/>
                    <a:pt x="6525" y="29183"/>
                    <a:pt x="14586" y="29183"/>
                  </a:cubicBezTo>
                  <a:cubicBezTo>
                    <a:pt x="22647" y="29183"/>
                    <a:pt x="29183" y="22646"/>
                    <a:pt x="29183" y="14586"/>
                  </a:cubicBezTo>
                  <a:cubicBezTo>
                    <a:pt x="29183" y="6525"/>
                    <a:pt x="22647" y="1"/>
                    <a:pt x="14586" y="1"/>
                  </a:cubicBezTo>
                  <a:close/>
                </a:path>
              </a:pathLst>
            </a:custGeom>
            <a:solidFill>
              <a:srgbClr val="FCBD2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2200" u="none" cap="none" strike="noStrike">
                <a:solidFill>
                  <a:schemeClr val="dk1"/>
                </a:solidFill>
                <a:latin typeface="Average"/>
                <a:ea typeface="Average"/>
                <a:cs typeface="Average"/>
                <a:sym typeface="Average"/>
              </a:endParaRPr>
            </a:p>
          </p:txBody>
        </p:sp>
        <p:grpSp>
          <p:nvGrpSpPr>
            <p:cNvPr id="254" name="Google Shape;254;p18"/>
            <p:cNvGrpSpPr/>
            <p:nvPr/>
          </p:nvGrpSpPr>
          <p:grpSpPr>
            <a:xfrm>
              <a:off x="4572000" y="2072325"/>
              <a:ext cx="4572045" cy="365706"/>
              <a:chOff x="4827448" y="3928944"/>
              <a:chExt cx="5644500" cy="365706"/>
            </a:xfrm>
          </p:grpSpPr>
          <p:sp>
            <p:nvSpPr>
              <p:cNvPr id="255" name="Google Shape;255;p18"/>
              <p:cNvSpPr txBox="1"/>
              <p:nvPr/>
            </p:nvSpPr>
            <p:spPr>
              <a:xfrm>
                <a:off x="5222700" y="3928950"/>
                <a:ext cx="3210900" cy="36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verage"/>
                  <a:ea typeface="Average"/>
                  <a:cs typeface="Average"/>
                  <a:sym typeface="Average"/>
                </a:endParaRPr>
              </a:p>
            </p:txBody>
          </p:sp>
          <p:sp>
            <p:nvSpPr>
              <p:cNvPr id="256" name="Google Shape;256;p18"/>
              <p:cNvSpPr txBox="1"/>
              <p:nvPr/>
            </p:nvSpPr>
            <p:spPr>
              <a:xfrm>
                <a:off x="4827448" y="3928944"/>
                <a:ext cx="5644500" cy="365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n" sz="2000" u="none" cap="none" strike="noStrike">
                    <a:solidFill>
                      <a:schemeClr val="dk1"/>
                    </a:solidFill>
                    <a:latin typeface="Average"/>
                    <a:ea typeface="Average"/>
                    <a:cs typeface="Average"/>
                    <a:sym typeface="Average"/>
                  </a:rPr>
                  <a:t>How Big Data Similar  to Hadoop</a:t>
                </a:r>
                <a:endParaRPr b="0" i="0" sz="2000" u="none" cap="none" strike="noStrike">
                  <a:solidFill>
                    <a:schemeClr val="dk1"/>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verage"/>
                  <a:ea typeface="Average"/>
                  <a:cs typeface="Average"/>
                  <a:sym typeface="Average"/>
                </a:endParaRPr>
              </a:p>
            </p:txBody>
          </p:sp>
        </p:grpSp>
        <p:sp>
          <p:nvSpPr>
            <p:cNvPr id="257" name="Google Shape;257;p18"/>
            <p:cNvSpPr/>
            <p:nvPr/>
          </p:nvSpPr>
          <p:spPr>
            <a:xfrm>
              <a:off x="3865050" y="1850658"/>
              <a:ext cx="538353" cy="538372"/>
            </a:xfrm>
            <a:custGeom>
              <a:rect b="b" l="l" r="r" t="t"/>
              <a:pathLst>
                <a:path extrusionOk="0" h="29184" w="29183">
                  <a:moveTo>
                    <a:pt x="14586" y="1"/>
                  </a:moveTo>
                  <a:cubicBezTo>
                    <a:pt x="6525" y="1"/>
                    <a:pt x="0" y="6537"/>
                    <a:pt x="0" y="14598"/>
                  </a:cubicBezTo>
                  <a:cubicBezTo>
                    <a:pt x="0" y="22647"/>
                    <a:pt x="6525" y="29183"/>
                    <a:pt x="14586" y="29183"/>
                  </a:cubicBezTo>
                  <a:cubicBezTo>
                    <a:pt x="22646" y="29183"/>
                    <a:pt x="29183" y="22647"/>
                    <a:pt x="29183" y="14598"/>
                  </a:cubicBezTo>
                  <a:cubicBezTo>
                    <a:pt x="29183" y="6537"/>
                    <a:pt x="22646" y="1"/>
                    <a:pt x="14586" y="1"/>
                  </a:cubicBez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 sz="2200" u="none" cap="none" strike="noStrike">
                  <a:solidFill>
                    <a:schemeClr val="dk1"/>
                  </a:solidFill>
                  <a:latin typeface="Average"/>
                  <a:ea typeface="Average"/>
                  <a:cs typeface="Average"/>
                  <a:sym typeface="Average"/>
                </a:rPr>
                <a:t>02</a:t>
              </a:r>
              <a:endParaRPr b="0" i="0" sz="2200" u="none" cap="none" strike="noStrike">
                <a:solidFill>
                  <a:schemeClr val="dk1"/>
                </a:solidFill>
                <a:latin typeface="Average"/>
                <a:ea typeface="Average"/>
                <a:cs typeface="Average"/>
                <a:sym typeface="Average"/>
              </a:endParaRPr>
            </a:p>
          </p:txBody>
        </p:sp>
      </p:grpSp>
      <p:grpSp>
        <p:nvGrpSpPr>
          <p:cNvPr id="258" name="Google Shape;258;p18"/>
          <p:cNvGrpSpPr/>
          <p:nvPr/>
        </p:nvGrpSpPr>
        <p:grpSpPr>
          <a:xfrm>
            <a:off x="4082798" y="2530216"/>
            <a:ext cx="4760619" cy="650334"/>
            <a:chOff x="4082798" y="2530216"/>
            <a:chExt cx="4760619" cy="650334"/>
          </a:xfrm>
        </p:grpSpPr>
        <p:sp>
          <p:nvSpPr>
            <p:cNvPr id="259" name="Google Shape;259;p18"/>
            <p:cNvSpPr/>
            <p:nvPr/>
          </p:nvSpPr>
          <p:spPr>
            <a:xfrm>
              <a:off x="4082798" y="2530216"/>
              <a:ext cx="601462" cy="601462"/>
            </a:xfrm>
            <a:custGeom>
              <a:rect b="b" l="l" r="r" t="t"/>
              <a:pathLst>
                <a:path extrusionOk="0" h="29183" w="29183">
                  <a:moveTo>
                    <a:pt x="14598" y="1"/>
                  </a:moveTo>
                  <a:cubicBezTo>
                    <a:pt x="6537" y="1"/>
                    <a:pt x="1" y="6525"/>
                    <a:pt x="1" y="14586"/>
                  </a:cubicBezTo>
                  <a:cubicBezTo>
                    <a:pt x="1" y="22646"/>
                    <a:pt x="6537" y="29183"/>
                    <a:pt x="14598" y="29183"/>
                  </a:cubicBezTo>
                  <a:cubicBezTo>
                    <a:pt x="22646" y="29183"/>
                    <a:pt x="29183" y="22646"/>
                    <a:pt x="29183" y="14586"/>
                  </a:cubicBezTo>
                  <a:cubicBezTo>
                    <a:pt x="29183" y="6525"/>
                    <a:pt x="22646" y="1"/>
                    <a:pt x="14598" y="1"/>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2200" u="none" cap="none" strike="noStrike">
                <a:solidFill>
                  <a:schemeClr val="dk1"/>
                </a:solidFill>
                <a:latin typeface="Average"/>
                <a:ea typeface="Average"/>
                <a:cs typeface="Average"/>
                <a:sym typeface="Average"/>
              </a:endParaRPr>
            </a:p>
          </p:txBody>
        </p:sp>
        <p:grpSp>
          <p:nvGrpSpPr>
            <p:cNvPr id="260" name="Google Shape;260;p18"/>
            <p:cNvGrpSpPr/>
            <p:nvPr/>
          </p:nvGrpSpPr>
          <p:grpSpPr>
            <a:xfrm>
              <a:off x="4847525" y="2783419"/>
              <a:ext cx="3995892" cy="397131"/>
              <a:chOff x="4859825" y="3928950"/>
              <a:chExt cx="4933200" cy="397131"/>
            </a:xfrm>
          </p:grpSpPr>
          <p:sp>
            <p:nvSpPr>
              <p:cNvPr id="261" name="Google Shape;261;p18"/>
              <p:cNvSpPr txBox="1"/>
              <p:nvPr/>
            </p:nvSpPr>
            <p:spPr>
              <a:xfrm>
                <a:off x="5222700" y="3928950"/>
                <a:ext cx="3210900" cy="36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verage"/>
                  <a:ea typeface="Average"/>
                  <a:cs typeface="Average"/>
                  <a:sym typeface="Average"/>
                </a:endParaRPr>
              </a:p>
            </p:txBody>
          </p:sp>
          <p:sp>
            <p:nvSpPr>
              <p:cNvPr id="262" name="Google Shape;262;p18"/>
              <p:cNvSpPr txBox="1"/>
              <p:nvPr/>
            </p:nvSpPr>
            <p:spPr>
              <a:xfrm>
                <a:off x="4859825" y="3960381"/>
                <a:ext cx="4933200" cy="365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n" sz="2000" u="none" cap="none" strike="noStrike">
                    <a:solidFill>
                      <a:schemeClr val="dk1"/>
                    </a:solidFill>
                    <a:latin typeface="Average"/>
                    <a:ea typeface="Average"/>
                    <a:cs typeface="Average"/>
                    <a:sym typeface="Average"/>
                  </a:rPr>
                  <a:t>How Hadoop Solving Big Data Problems</a:t>
                </a:r>
                <a:endParaRPr b="0" i="0" sz="2000" u="none" cap="none" strike="noStrike">
                  <a:solidFill>
                    <a:schemeClr val="dk1"/>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verage"/>
                  <a:ea typeface="Average"/>
                  <a:cs typeface="Average"/>
                  <a:sym typeface="Average"/>
                </a:endParaRPr>
              </a:p>
            </p:txBody>
          </p:sp>
        </p:grpSp>
        <p:sp>
          <p:nvSpPr>
            <p:cNvPr id="263" name="Google Shape;263;p18"/>
            <p:cNvSpPr/>
            <p:nvPr/>
          </p:nvSpPr>
          <p:spPr>
            <a:xfrm>
              <a:off x="4114350" y="2567408"/>
              <a:ext cx="538353" cy="538372"/>
            </a:xfrm>
            <a:custGeom>
              <a:rect b="b" l="l" r="r" t="t"/>
              <a:pathLst>
                <a:path extrusionOk="0" h="29184" w="29183">
                  <a:moveTo>
                    <a:pt x="14586" y="1"/>
                  </a:moveTo>
                  <a:cubicBezTo>
                    <a:pt x="6525" y="1"/>
                    <a:pt x="0" y="6537"/>
                    <a:pt x="0" y="14598"/>
                  </a:cubicBezTo>
                  <a:cubicBezTo>
                    <a:pt x="0" y="22647"/>
                    <a:pt x="6525" y="29183"/>
                    <a:pt x="14586" y="29183"/>
                  </a:cubicBezTo>
                  <a:cubicBezTo>
                    <a:pt x="22646" y="29183"/>
                    <a:pt x="29183" y="22647"/>
                    <a:pt x="29183" y="14598"/>
                  </a:cubicBezTo>
                  <a:cubicBezTo>
                    <a:pt x="29183" y="6537"/>
                    <a:pt x="22646" y="1"/>
                    <a:pt x="14586" y="1"/>
                  </a:cubicBez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 sz="2200" u="none" cap="none" strike="noStrike">
                  <a:solidFill>
                    <a:schemeClr val="dk1"/>
                  </a:solidFill>
                  <a:latin typeface="Average"/>
                  <a:ea typeface="Average"/>
                  <a:cs typeface="Average"/>
                  <a:sym typeface="Average"/>
                </a:rPr>
                <a:t>03</a:t>
              </a:r>
              <a:endParaRPr b="0" i="0" sz="2200" u="none" cap="none" strike="noStrike">
                <a:solidFill>
                  <a:schemeClr val="dk1"/>
                </a:solidFill>
                <a:latin typeface="Average"/>
                <a:ea typeface="Average"/>
                <a:cs typeface="Average"/>
                <a:sym typeface="Average"/>
              </a:endParaRPr>
            </a:p>
          </p:txBody>
        </p:sp>
      </p:grpSp>
      <p:pic>
        <p:nvPicPr>
          <p:cNvPr id="264" name="Google Shape;264;p18"/>
          <p:cNvPicPr preferRelativeResize="0"/>
          <p:nvPr/>
        </p:nvPicPr>
        <p:blipFill rotWithShape="1">
          <a:blip r:embed="rId3">
            <a:alphaModFix/>
          </a:blip>
          <a:srcRect b="0" l="0" r="0" t="0"/>
          <a:stretch/>
        </p:blipFill>
        <p:spPr>
          <a:xfrm>
            <a:off x="2718350" y="2211763"/>
            <a:ext cx="403500" cy="40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229"/>
                                        </p:tgtEl>
                                        <p:attrNameLst>
                                          <p:attrName>style.visibility</p:attrName>
                                        </p:attrNameLst>
                                      </p:cBhvr>
                                      <p:to>
                                        <p:strVal val="visible"/>
                                      </p:to>
                                    </p:set>
                                    <p:anim calcmode="lin" valueType="num">
                                      <p:cBhvr additive="base">
                                        <p:cTn dur="1000"/>
                                        <p:tgtEl>
                                          <p:spTgt spid="22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34"/>
                                        </p:tgtEl>
                                        <p:attrNameLst>
                                          <p:attrName>style.visibility</p:attrName>
                                        </p:attrNameLst>
                                      </p:cBhvr>
                                      <p:to>
                                        <p:strVal val="visible"/>
                                      </p:to>
                                    </p:set>
                                    <p:anim calcmode="lin" valueType="num">
                                      <p:cBhvr additive="base">
                                        <p:cTn dur="1000"/>
                                        <p:tgtEl>
                                          <p:spTgt spid="23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52"/>
                                        </p:tgtEl>
                                        <p:attrNameLst>
                                          <p:attrName>style.visibility</p:attrName>
                                        </p:attrNameLst>
                                      </p:cBhvr>
                                      <p:to>
                                        <p:strVal val="visible"/>
                                      </p:to>
                                    </p:set>
                                    <p:anim calcmode="lin" valueType="num">
                                      <p:cBhvr additive="base">
                                        <p:cTn dur="1000"/>
                                        <p:tgtEl>
                                          <p:spTgt spid="25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58"/>
                                        </p:tgtEl>
                                        <p:attrNameLst>
                                          <p:attrName>style.visibility</p:attrName>
                                        </p:attrNameLst>
                                      </p:cBhvr>
                                      <p:to>
                                        <p:strVal val="visible"/>
                                      </p:to>
                                    </p:set>
                                    <p:anim calcmode="lin" valueType="num">
                                      <p:cBhvr additive="base">
                                        <p:cTn dur="1000"/>
                                        <p:tgtEl>
                                          <p:spTgt spid="25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46"/>
                                        </p:tgtEl>
                                        <p:attrNameLst>
                                          <p:attrName>style.visibility</p:attrName>
                                        </p:attrNameLst>
                                      </p:cBhvr>
                                      <p:to>
                                        <p:strVal val="visible"/>
                                      </p:to>
                                    </p:set>
                                    <p:anim calcmode="lin" valueType="num">
                                      <p:cBhvr additive="base">
                                        <p:cTn dur="1000"/>
                                        <p:tgtEl>
                                          <p:spTgt spid="24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40"/>
                                        </p:tgtEl>
                                        <p:attrNameLst>
                                          <p:attrName>style.visibility</p:attrName>
                                        </p:attrNameLst>
                                      </p:cBhvr>
                                      <p:to>
                                        <p:strVal val="visible"/>
                                      </p:to>
                                    </p:set>
                                    <p:anim calcmode="lin" valueType="num">
                                      <p:cBhvr additive="base">
                                        <p:cTn dur="1000"/>
                                        <p:tgtEl>
                                          <p:spTgt spid="24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72" name="Shape 3172"/>
        <p:cNvGrpSpPr/>
        <p:nvPr/>
      </p:nvGrpSpPr>
      <p:grpSpPr>
        <a:xfrm>
          <a:off x="0" y="0"/>
          <a:ext cx="0" cy="0"/>
          <a:chOff x="0" y="0"/>
          <a:chExt cx="0" cy="0"/>
        </a:xfrm>
      </p:grpSpPr>
      <p:sp>
        <p:nvSpPr>
          <p:cNvPr id="3173" name="Google Shape;3173;p180"/>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u="sng">
                <a:solidFill>
                  <a:srgbClr val="E09214"/>
                </a:solidFill>
                <a:latin typeface="Merriweather"/>
                <a:ea typeface="Merriweather"/>
                <a:cs typeface="Merriweather"/>
                <a:sym typeface="Merriweather"/>
              </a:rPr>
              <a:t>MapReduce in Detail</a:t>
            </a:r>
            <a:endParaRPr b="1" sz="2500" u="sng">
              <a:solidFill>
                <a:srgbClr val="E09214"/>
              </a:solidFill>
              <a:latin typeface="Merriweather"/>
              <a:ea typeface="Merriweather"/>
              <a:cs typeface="Merriweather"/>
              <a:sym typeface="Merriweather"/>
            </a:endParaRPr>
          </a:p>
        </p:txBody>
      </p:sp>
      <p:pic>
        <p:nvPicPr>
          <p:cNvPr id="3174" name="Google Shape;3174;p180"/>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3175" name="Google Shape;3175;p180"/>
          <p:cNvSpPr/>
          <p:nvPr/>
        </p:nvSpPr>
        <p:spPr>
          <a:xfrm>
            <a:off x="102100" y="1982200"/>
            <a:ext cx="789600" cy="15561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Data</a:t>
            </a:r>
            <a:endParaRPr b="0" i="0" sz="1400" u="none" cap="none" strike="noStrike">
              <a:solidFill>
                <a:srgbClr val="000000"/>
              </a:solidFill>
              <a:latin typeface="Arial"/>
              <a:ea typeface="Arial"/>
              <a:cs typeface="Arial"/>
              <a:sym typeface="Arial"/>
            </a:endParaRPr>
          </a:p>
        </p:txBody>
      </p:sp>
      <p:sp>
        <p:nvSpPr>
          <p:cNvPr id="3176" name="Google Shape;3176;p180"/>
          <p:cNvSpPr/>
          <p:nvPr/>
        </p:nvSpPr>
        <p:spPr>
          <a:xfrm>
            <a:off x="1548775" y="1584800"/>
            <a:ext cx="1246200" cy="446400"/>
          </a:xfrm>
          <a:prstGeom prst="rect">
            <a:avLst/>
          </a:prstGeom>
          <a:solidFill>
            <a:srgbClr val="65ABF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Map()</a:t>
            </a:r>
            <a:endParaRPr b="0" i="0" sz="1400" u="none" cap="none" strike="noStrike">
              <a:solidFill>
                <a:srgbClr val="000000"/>
              </a:solidFill>
              <a:latin typeface="Arial"/>
              <a:ea typeface="Arial"/>
              <a:cs typeface="Arial"/>
              <a:sym typeface="Arial"/>
            </a:endParaRPr>
          </a:p>
        </p:txBody>
      </p:sp>
      <p:sp>
        <p:nvSpPr>
          <p:cNvPr id="3177" name="Google Shape;3177;p180"/>
          <p:cNvSpPr/>
          <p:nvPr/>
        </p:nvSpPr>
        <p:spPr>
          <a:xfrm>
            <a:off x="1539650" y="2192113"/>
            <a:ext cx="1246200" cy="446400"/>
          </a:xfrm>
          <a:prstGeom prst="rect">
            <a:avLst/>
          </a:prstGeom>
          <a:solidFill>
            <a:srgbClr val="65ABF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Map()</a:t>
            </a:r>
            <a:endParaRPr b="0" i="0" sz="1400" u="none" cap="none" strike="noStrike">
              <a:solidFill>
                <a:srgbClr val="000000"/>
              </a:solidFill>
              <a:latin typeface="Arial"/>
              <a:ea typeface="Arial"/>
              <a:cs typeface="Arial"/>
              <a:sym typeface="Arial"/>
            </a:endParaRPr>
          </a:p>
        </p:txBody>
      </p:sp>
      <p:sp>
        <p:nvSpPr>
          <p:cNvPr id="3178" name="Google Shape;3178;p180"/>
          <p:cNvSpPr/>
          <p:nvPr/>
        </p:nvSpPr>
        <p:spPr>
          <a:xfrm>
            <a:off x="1539650" y="2766575"/>
            <a:ext cx="1246200" cy="446400"/>
          </a:xfrm>
          <a:prstGeom prst="rect">
            <a:avLst/>
          </a:prstGeom>
          <a:solidFill>
            <a:srgbClr val="65ABF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Map()</a:t>
            </a:r>
            <a:endParaRPr b="0" i="0" sz="1400" u="none" cap="none" strike="noStrike">
              <a:solidFill>
                <a:srgbClr val="000000"/>
              </a:solidFill>
              <a:latin typeface="Arial"/>
              <a:ea typeface="Arial"/>
              <a:cs typeface="Arial"/>
              <a:sym typeface="Arial"/>
            </a:endParaRPr>
          </a:p>
        </p:txBody>
      </p:sp>
      <p:sp>
        <p:nvSpPr>
          <p:cNvPr id="3179" name="Google Shape;3179;p180"/>
          <p:cNvSpPr/>
          <p:nvPr/>
        </p:nvSpPr>
        <p:spPr>
          <a:xfrm>
            <a:off x="1539650" y="3391250"/>
            <a:ext cx="1246200" cy="446400"/>
          </a:xfrm>
          <a:prstGeom prst="rect">
            <a:avLst/>
          </a:prstGeom>
          <a:solidFill>
            <a:srgbClr val="65ABF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Map()</a:t>
            </a:r>
            <a:endParaRPr b="0" i="0" sz="1400" u="none" cap="none" strike="noStrike">
              <a:solidFill>
                <a:srgbClr val="000000"/>
              </a:solidFill>
              <a:latin typeface="Arial"/>
              <a:ea typeface="Arial"/>
              <a:cs typeface="Arial"/>
              <a:sym typeface="Arial"/>
            </a:endParaRPr>
          </a:p>
        </p:txBody>
      </p:sp>
      <p:cxnSp>
        <p:nvCxnSpPr>
          <p:cNvPr id="3180" name="Google Shape;3180;p180"/>
          <p:cNvCxnSpPr>
            <a:endCxn id="3176" idx="1"/>
          </p:cNvCxnSpPr>
          <p:nvPr/>
        </p:nvCxnSpPr>
        <p:spPr>
          <a:xfrm flipH="1" rot="10800000">
            <a:off x="891775" y="1808000"/>
            <a:ext cx="657000" cy="927600"/>
          </a:xfrm>
          <a:prstGeom prst="straightConnector1">
            <a:avLst/>
          </a:prstGeom>
          <a:noFill/>
          <a:ln cap="flat" cmpd="sng" w="9525">
            <a:solidFill>
              <a:srgbClr val="000000"/>
            </a:solidFill>
            <a:prstDash val="solid"/>
            <a:round/>
            <a:headEnd len="sm" w="sm" type="none"/>
            <a:tailEnd len="med" w="med" type="stealth"/>
          </a:ln>
        </p:spPr>
      </p:cxnSp>
      <p:cxnSp>
        <p:nvCxnSpPr>
          <p:cNvPr id="3181" name="Google Shape;3181;p180"/>
          <p:cNvCxnSpPr>
            <a:stCxn id="3175" idx="3"/>
            <a:endCxn id="3179" idx="1"/>
          </p:cNvCxnSpPr>
          <p:nvPr/>
        </p:nvCxnSpPr>
        <p:spPr>
          <a:xfrm>
            <a:off x="891700" y="2760250"/>
            <a:ext cx="648000" cy="854100"/>
          </a:xfrm>
          <a:prstGeom prst="straightConnector1">
            <a:avLst/>
          </a:prstGeom>
          <a:noFill/>
          <a:ln cap="flat" cmpd="sng" w="9525">
            <a:solidFill>
              <a:srgbClr val="000000"/>
            </a:solidFill>
            <a:prstDash val="solid"/>
            <a:round/>
            <a:headEnd len="sm" w="sm" type="none"/>
            <a:tailEnd len="med" w="med" type="stealth"/>
          </a:ln>
        </p:spPr>
      </p:cxnSp>
      <p:cxnSp>
        <p:nvCxnSpPr>
          <p:cNvPr id="3182" name="Google Shape;3182;p180"/>
          <p:cNvCxnSpPr/>
          <p:nvPr/>
        </p:nvCxnSpPr>
        <p:spPr>
          <a:xfrm flipH="1" rot="10800000">
            <a:off x="891700" y="2339225"/>
            <a:ext cx="648000" cy="385800"/>
          </a:xfrm>
          <a:prstGeom prst="straightConnector1">
            <a:avLst/>
          </a:prstGeom>
          <a:noFill/>
          <a:ln cap="flat" cmpd="sng" w="9525">
            <a:solidFill>
              <a:srgbClr val="000000"/>
            </a:solidFill>
            <a:prstDash val="solid"/>
            <a:round/>
            <a:headEnd len="sm" w="sm" type="none"/>
            <a:tailEnd len="med" w="med" type="stealth"/>
          </a:ln>
        </p:spPr>
      </p:cxnSp>
      <p:cxnSp>
        <p:nvCxnSpPr>
          <p:cNvPr id="3183" name="Google Shape;3183;p180"/>
          <p:cNvCxnSpPr>
            <a:stCxn id="3175" idx="3"/>
            <a:endCxn id="3178" idx="1"/>
          </p:cNvCxnSpPr>
          <p:nvPr/>
        </p:nvCxnSpPr>
        <p:spPr>
          <a:xfrm>
            <a:off x="891700" y="2760250"/>
            <a:ext cx="648000" cy="229500"/>
          </a:xfrm>
          <a:prstGeom prst="straightConnector1">
            <a:avLst/>
          </a:prstGeom>
          <a:noFill/>
          <a:ln cap="flat" cmpd="sng" w="9525">
            <a:solidFill>
              <a:srgbClr val="000000"/>
            </a:solidFill>
            <a:prstDash val="solid"/>
            <a:round/>
            <a:headEnd len="sm" w="sm" type="none"/>
            <a:tailEnd len="med" w="med" type="stealth"/>
          </a:ln>
        </p:spPr>
      </p:cxnSp>
      <p:sp>
        <p:nvSpPr>
          <p:cNvPr id="3184" name="Google Shape;3184;p180"/>
          <p:cNvSpPr/>
          <p:nvPr/>
        </p:nvSpPr>
        <p:spPr>
          <a:xfrm>
            <a:off x="3288125" y="1584800"/>
            <a:ext cx="1246200" cy="4464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Key/Value Pairs</a:t>
            </a:r>
            <a:endParaRPr b="0" i="0" sz="1400" u="none" cap="none" strike="noStrike">
              <a:solidFill>
                <a:srgbClr val="000000"/>
              </a:solidFill>
              <a:latin typeface="Arial"/>
              <a:ea typeface="Arial"/>
              <a:cs typeface="Arial"/>
              <a:sym typeface="Arial"/>
            </a:endParaRPr>
          </a:p>
        </p:txBody>
      </p:sp>
      <p:sp>
        <p:nvSpPr>
          <p:cNvPr id="3185" name="Google Shape;3185;p180"/>
          <p:cNvSpPr/>
          <p:nvPr/>
        </p:nvSpPr>
        <p:spPr>
          <a:xfrm>
            <a:off x="3279000" y="2192113"/>
            <a:ext cx="1246200" cy="4464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Key/Value Pairs</a:t>
            </a:r>
            <a:endParaRPr b="0" i="0" sz="1400" u="none" cap="none" strike="noStrike">
              <a:solidFill>
                <a:srgbClr val="000000"/>
              </a:solidFill>
              <a:latin typeface="Arial"/>
              <a:ea typeface="Arial"/>
              <a:cs typeface="Arial"/>
              <a:sym typeface="Arial"/>
            </a:endParaRPr>
          </a:p>
        </p:txBody>
      </p:sp>
      <p:sp>
        <p:nvSpPr>
          <p:cNvPr id="3186" name="Google Shape;3186;p180"/>
          <p:cNvSpPr/>
          <p:nvPr/>
        </p:nvSpPr>
        <p:spPr>
          <a:xfrm>
            <a:off x="3279000" y="2766575"/>
            <a:ext cx="1246200" cy="4464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Key/Value Pairs</a:t>
            </a:r>
            <a:endParaRPr b="0" i="0" sz="1400" u="none" cap="none" strike="noStrike">
              <a:solidFill>
                <a:srgbClr val="000000"/>
              </a:solidFill>
              <a:latin typeface="Arial"/>
              <a:ea typeface="Arial"/>
              <a:cs typeface="Arial"/>
              <a:sym typeface="Arial"/>
            </a:endParaRPr>
          </a:p>
        </p:txBody>
      </p:sp>
      <p:sp>
        <p:nvSpPr>
          <p:cNvPr id="3187" name="Google Shape;3187;p180"/>
          <p:cNvSpPr/>
          <p:nvPr/>
        </p:nvSpPr>
        <p:spPr>
          <a:xfrm>
            <a:off x="3279000" y="3391250"/>
            <a:ext cx="1246200" cy="4464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Key/Value Pairs</a:t>
            </a:r>
            <a:endParaRPr b="0" i="0" sz="1400" u="none" cap="none" strike="noStrike">
              <a:solidFill>
                <a:srgbClr val="000000"/>
              </a:solidFill>
              <a:latin typeface="Arial"/>
              <a:ea typeface="Arial"/>
              <a:cs typeface="Arial"/>
              <a:sym typeface="Arial"/>
            </a:endParaRPr>
          </a:p>
        </p:txBody>
      </p:sp>
      <p:cxnSp>
        <p:nvCxnSpPr>
          <p:cNvPr id="3188" name="Google Shape;3188;p180"/>
          <p:cNvCxnSpPr>
            <a:stCxn id="3176" idx="3"/>
            <a:endCxn id="3184" idx="1"/>
          </p:cNvCxnSpPr>
          <p:nvPr/>
        </p:nvCxnSpPr>
        <p:spPr>
          <a:xfrm>
            <a:off x="2794975" y="1808000"/>
            <a:ext cx="493200" cy="0"/>
          </a:xfrm>
          <a:prstGeom prst="straightConnector1">
            <a:avLst/>
          </a:prstGeom>
          <a:noFill/>
          <a:ln cap="flat" cmpd="sng" w="19050">
            <a:solidFill>
              <a:srgbClr val="000000"/>
            </a:solidFill>
            <a:prstDash val="solid"/>
            <a:round/>
            <a:headEnd len="sm" w="sm" type="none"/>
            <a:tailEnd len="med" w="med" type="stealth"/>
          </a:ln>
        </p:spPr>
      </p:cxnSp>
      <p:cxnSp>
        <p:nvCxnSpPr>
          <p:cNvPr id="3189" name="Google Shape;3189;p180"/>
          <p:cNvCxnSpPr/>
          <p:nvPr/>
        </p:nvCxnSpPr>
        <p:spPr>
          <a:xfrm>
            <a:off x="2794975" y="2415325"/>
            <a:ext cx="493200" cy="0"/>
          </a:xfrm>
          <a:prstGeom prst="straightConnector1">
            <a:avLst/>
          </a:prstGeom>
          <a:noFill/>
          <a:ln cap="flat" cmpd="sng" w="19050">
            <a:solidFill>
              <a:srgbClr val="000000"/>
            </a:solidFill>
            <a:prstDash val="solid"/>
            <a:round/>
            <a:headEnd len="sm" w="sm" type="none"/>
            <a:tailEnd len="med" w="med" type="stealth"/>
          </a:ln>
        </p:spPr>
      </p:cxnSp>
      <p:cxnSp>
        <p:nvCxnSpPr>
          <p:cNvPr id="3190" name="Google Shape;3190;p180"/>
          <p:cNvCxnSpPr/>
          <p:nvPr/>
        </p:nvCxnSpPr>
        <p:spPr>
          <a:xfrm>
            <a:off x="2794975" y="2989775"/>
            <a:ext cx="493200" cy="0"/>
          </a:xfrm>
          <a:prstGeom prst="straightConnector1">
            <a:avLst/>
          </a:prstGeom>
          <a:noFill/>
          <a:ln cap="flat" cmpd="sng" w="19050">
            <a:solidFill>
              <a:srgbClr val="000000"/>
            </a:solidFill>
            <a:prstDash val="solid"/>
            <a:round/>
            <a:headEnd len="sm" w="sm" type="none"/>
            <a:tailEnd len="med" w="med" type="stealth"/>
          </a:ln>
        </p:spPr>
      </p:cxnSp>
      <p:cxnSp>
        <p:nvCxnSpPr>
          <p:cNvPr id="3191" name="Google Shape;3191;p180"/>
          <p:cNvCxnSpPr/>
          <p:nvPr/>
        </p:nvCxnSpPr>
        <p:spPr>
          <a:xfrm>
            <a:off x="2794975" y="3614450"/>
            <a:ext cx="493200" cy="0"/>
          </a:xfrm>
          <a:prstGeom prst="straightConnector1">
            <a:avLst/>
          </a:prstGeom>
          <a:noFill/>
          <a:ln cap="flat" cmpd="sng" w="19050">
            <a:solidFill>
              <a:srgbClr val="000000"/>
            </a:solidFill>
            <a:prstDash val="solid"/>
            <a:round/>
            <a:headEnd len="sm" w="sm" type="none"/>
            <a:tailEnd len="med" w="med" type="stealth"/>
          </a:ln>
        </p:spPr>
      </p:cxnSp>
      <p:sp>
        <p:nvSpPr>
          <p:cNvPr id="3192" name="Google Shape;3192;p180"/>
          <p:cNvSpPr/>
          <p:nvPr/>
        </p:nvSpPr>
        <p:spPr>
          <a:xfrm>
            <a:off x="5787100" y="1892825"/>
            <a:ext cx="789600" cy="4464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Reduce</a:t>
            </a:r>
            <a:endParaRPr b="0" i="0" sz="1300" u="none" cap="none" strike="noStrike">
              <a:solidFill>
                <a:srgbClr val="000000"/>
              </a:solidFill>
              <a:latin typeface="Arial"/>
              <a:ea typeface="Arial"/>
              <a:cs typeface="Arial"/>
              <a:sym typeface="Arial"/>
            </a:endParaRPr>
          </a:p>
        </p:txBody>
      </p:sp>
      <p:sp>
        <p:nvSpPr>
          <p:cNvPr id="3193" name="Google Shape;3193;p180"/>
          <p:cNvSpPr/>
          <p:nvPr/>
        </p:nvSpPr>
        <p:spPr>
          <a:xfrm>
            <a:off x="5693000" y="3091925"/>
            <a:ext cx="789600" cy="4464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Reduce</a:t>
            </a:r>
            <a:endParaRPr b="0" i="0" sz="1300" u="none" cap="none" strike="noStrike">
              <a:solidFill>
                <a:srgbClr val="000000"/>
              </a:solidFill>
              <a:latin typeface="Arial"/>
              <a:ea typeface="Arial"/>
              <a:cs typeface="Arial"/>
              <a:sym typeface="Arial"/>
            </a:endParaRPr>
          </a:p>
        </p:txBody>
      </p:sp>
      <p:sp>
        <p:nvSpPr>
          <p:cNvPr id="3194" name="Google Shape;3194;p180"/>
          <p:cNvSpPr/>
          <p:nvPr/>
        </p:nvSpPr>
        <p:spPr>
          <a:xfrm>
            <a:off x="6930125" y="2339225"/>
            <a:ext cx="986100" cy="6909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Set of Tuples</a:t>
            </a:r>
            <a:endParaRPr b="0" i="0" sz="1400" u="none" cap="none" strike="noStrike">
              <a:solidFill>
                <a:srgbClr val="000000"/>
              </a:solidFill>
              <a:latin typeface="Arial"/>
              <a:ea typeface="Arial"/>
              <a:cs typeface="Arial"/>
              <a:sym typeface="Arial"/>
            </a:endParaRPr>
          </a:p>
        </p:txBody>
      </p:sp>
      <p:cxnSp>
        <p:nvCxnSpPr>
          <p:cNvPr id="3195" name="Google Shape;3195;p180"/>
          <p:cNvCxnSpPr>
            <a:stCxn id="3185" idx="3"/>
            <a:endCxn id="3192" idx="1"/>
          </p:cNvCxnSpPr>
          <p:nvPr/>
        </p:nvCxnSpPr>
        <p:spPr>
          <a:xfrm flipH="1" rot="10800000">
            <a:off x="4525200" y="2115913"/>
            <a:ext cx="1261800" cy="299400"/>
          </a:xfrm>
          <a:prstGeom prst="straightConnector1">
            <a:avLst/>
          </a:prstGeom>
          <a:noFill/>
          <a:ln cap="flat" cmpd="sng" w="9525">
            <a:solidFill>
              <a:srgbClr val="000000"/>
            </a:solidFill>
            <a:prstDash val="solid"/>
            <a:round/>
            <a:headEnd len="sm" w="sm" type="none"/>
            <a:tailEnd len="med" w="med" type="stealth"/>
          </a:ln>
        </p:spPr>
      </p:cxnSp>
      <p:cxnSp>
        <p:nvCxnSpPr>
          <p:cNvPr id="3196" name="Google Shape;3196;p180"/>
          <p:cNvCxnSpPr>
            <a:stCxn id="3186" idx="3"/>
            <a:endCxn id="3193" idx="1"/>
          </p:cNvCxnSpPr>
          <p:nvPr/>
        </p:nvCxnSpPr>
        <p:spPr>
          <a:xfrm>
            <a:off x="4525200" y="2989775"/>
            <a:ext cx="1167900" cy="325500"/>
          </a:xfrm>
          <a:prstGeom prst="straightConnector1">
            <a:avLst/>
          </a:prstGeom>
          <a:noFill/>
          <a:ln cap="flat" cmpd="sng" w="9525">
            <a:solidFill>
              <a:srgbClr val="000000"/>
            </a:solidFill>
            <a:prstDash val="solid"/>
            <a:round/>
            <a:headEnd len="sm" w="sm" type="none"/>
            <a:tailEnd len="med" w="med" type="stealth"/>
          </a:ln>
        </p:spPr>
      </p:cxnSp>
      <p:cxnSp>
        <p:nvCxnSpPr>
          <p:cNvPr id="3197" name="Google Shape;3197;p180"/>
          <p:cNvCxnSpPr>
            <a:stCxn id="3187" idx="3"/>
            <a:endCxn id="3193" idx="1"/>
          </p:cNvCxnSpPr>
          <p:nvPr/>
        </p:nvCxnSpPr>
        <p:spPr>
          <a:xfrm flipH="1" rot="10800000">
            <a:off x="4525200" y="3315050"/>
            <a:ext cx="1167900" cy="299400"/>
          </a:xfrm>
          <a:prstGeom prst="straightConnector1">
            <a:avLst/>
          </a:prstGeom>
          <a:noFill/>
          <a:ln cap="flat" cmpd="sng" w="9525">
            <a:solidFill>
              <a:srgbClr val="000000"/>
            </a:solidFill>
            <a:prstDash val="solid"/>
            <a:round/>
            <a:headEnd len="sm" w="sm" type="none"/>
            <a:tailEnd len="med" w="med" type="stealth"/>
          </a:ln>
        </p:spPr>
      </p:cxnSp>
      <p:cxnSp>
        <p:nvCxnSpPr>
          <p:cNvPr id="3198" name="Google Shape;3198;p180"/>
          <p:cNvCxnSpPr>
            <a:stCxn id="3193" idx="3"/>
            <a:endCxn id="3194" idx="1"/>
          </p:cNvCxnSpPr>
          <p:nvPr/>
        </p:nvCxnSpPr>
        <p:spPr>
          <a:xfrm flipH="1" rot="10800000">
            <a:off x="6482600" y="2684825"/>
            <a:ext cx="447600" cy="630300"/>
          </a:xfrm>
          <a:prstGeom prst="straightConnector1">
            <a:avLst/>
          </a:prstGeom>
          <a:noFill/>
          <a:ln cap="flat" cmpd="sng" w="9525">
            <a:solidFill>
              <a:srgbClr val="000000"/>
            </a:solidFill>
            <a:prstDash val="solid"/>
            <a:round/>
            <a:headEnd len="sm" w="sm" type="none"/>
            <a:tailEnd len="med" w="med" type="stealth"/>
          </a:ln>
        </p:spPr>
      </p:cxnSp>
      <p:cxnSp>
        <p:nvCxnSpPr>
          <p:cNvPr id="3199" name="Google Shape;3199;p180"/>
          <p:cNvCxnSpPr>
            <a:stCxn id="3192" idx="3"/>
            <a:endCxn id="3194" idx="1"/>
          </p:cNvCxnSpPr>
          <p:nvPr/>
        </p:nvCxnSpPr>
        <p:spPr>
          <a:xfrm>
            <a:off x="6576700" y="2116025"/>
            <a:ext cx="353400" cy="568800"/>
          </a:xfrm>
          <a:prstGeom prst="straightConnector1">
            <a:avLst/>
          </a:prstGeom>
          <a:noFill/>
          <a:ln cap="flat" cmpd="sng" w="9525">
            <a:solidFill>
              <a:srgbClr val="000000"/>
            </a:solidFill>
            <a:prstDash val="solid"/>
            <a:round/>
            <a:headEnd len="sm" w="sm" type="none"/>
            <a:tailEnd len="med" w="med" type="stealth"/>
          </a:ln>
        </p:spPr>
      </p:cxnSp>
      <p:cxnSp>
        <p:nvCxnSpPr>
          <p:cNvPr id="3200" name="Google Shape;3200;p180"/>
          <p:cNvCxnSpPr>
            <a:stCxn id="3184" idx="3"/>
            <a:endCxn id="3192" idx="1"/>
          </p:cNvCxnSpPr>
          <p:nvPr/>
        </p:nvCxnSpPr>
        <p:spPr>
          <a:xfrm>
            <a:off x="4534325" y="1808000"/>
            <a:ext cx="1252800" cy="308100"/>
          </a:xfrm>
          <a:prstGeom prst="straightConnector1">
            <a:avLst/>
          </a:prstGeom>
          <a:noFill/>
          <a:ln cap="flat" cmpd="sng" w="9525">
            <a:solidFill>
              <a:srgbClr val="000000"/>
            </a:solidFill>
            <a:prstDash val="solid"/>
            <a:round/>
            <a:headEnd len="sm" w="sm" type="none"/>
            <a:tailEnd len="med" w="med" type="stealth"/>
          </a:ln>
        </p:spPr>
      </p:cxnSp>
      <p:cxnSp>
        <p:nvCxnSpPr>
          <p:cNvPr id="3201" name="Google Shape;3201;p180"/>
          <p:cNvCxnSpPr>
            <a:stCxn id="3186" idx="3"/>
            <a:endCxn id="3192" idx="1"/>
          </p:cNvCxnSpPr>
          <p:nvPr/>
        </p:nvCxnSpPr>
        <p:spPr>
          <a:xfrm flipH="1" rot="10800000">
            <a:off x="4525200" y="2116175"/>
            <a:ext cx="1261800" cy="873600"/>
          </a:xfrm>
          <a:prstGeom prst="straightConnector1">
            <a:avLst/>
          </a:prstGeom>
          <a:noFill/>
          <a:ln cap="flat" cmpd="sng" w="9525">
            <a:solidFill>
              <a:srgbClr val="000000"/>
            </a:solidFill>
            <a:prstDash val="solid"/>
            <a:round/>
            <a:headEnd len="sm" w="sm" type="none"/>
            <a:tailEnd len="med" w="med" type="stealth"/>
          </a:ln>
        </p:spPr>
      </p:cxnSp>
      <p:cxnSp>
        <p:nvCxnSpPr>
          <p:cNvPr id="3202" name="Google Shape;3202;p180"/>
          <p:cNvCxnSpPr>
            <a:stCxn id="3185" idx="3"/>
            <a:endCxn id="3193" idx="1"/>
          </p:cNvCxnSpPr>
          <p:nvPr/>
        </p:nvCxnSpPr>
        <p:spPr>
          <a:xfrm>
            <a:off x="4525200" y="2415313"/>
            <a:ext cx="1167900" cy="899700"/>
          </a:xfrm>
          <a:prstGeom prst="straightConnector1">
            <a:avLst/>
          </a:prstGeom>
          <a:noFill/>
          <a:ln cap="flat" cmpd="sng" w="9525">
            <a:solidFill>
              <a:srgbClr val="000000"/>
            </a:solidFill>
            <a:prstDash val="solid"/>
            <a:round/>
            <a:headEnd len="sm" w="sm" type="none"/>
            <a:tailEnd len="med" w="med" type="stealth"/>
          </a:ln>
        </p:spPr>
      </p:cxnSp>
      <p:cxnSp>
        <p:nvCxnSpPr>
          <p:cNvPr id="3203" name="Google Shape;3203;p180"/>
          <p:cNvCxnSpPr>
            <a:stCxn id="3187" idx="3"/>
            <a:endCxn id="3192" idx="1"/>
          </p:cNvCxnSpPr>
          <p:nvPr/>
        </p:nvCxnSpPr>
        <p:spPr>
          <a:xfrm flipH="1" rot="10800000">
            <a:off x="4525200" y="2115950"/>
            <a:ext cx="1261800" cy="1498500"/>
          </a:xfrm>
          <a:prstGeom prst="straightConnector1">
            <a:avLst/>
          </a:prstGeom>
          <a:noFill/>
          <a:ln cap="flat" cmpd="sng" w="9525">
            <a:solidFill>
              <a:srgbClr val="000000"/>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4"/>
                                        </p:tgtEl>
                                        <p:attrNameLst>
                                          <p:attrName>style.visibility</p:attrName>
                                        </p:attrNameLst>
                                      </p:cBhvr>
                                      <p:to>
                                        <p:strVal val="visible"/>
                                      </p:to>
                                    </p:set>
                                    <p:animEffect filter="fade" transition="in">
                                      <p:cBhvr>
                                        <p:cTn dur="1000"/>
                                        <p:tgtEl>
                                          <p:spTgt spid="3194"/>
                                        </p:tgtEl>
                                      </p:cBhvr>
                                    </p:animEffect>
                                  </p:childTnLst>
                                </p:cTn>
                              </p:par>
                              <p:par>
                                <p:cTn fill="hold" nodeType="withEffect" presetClass="entr" presetID="10" presetSubtype="0">
                                  <p:stCondLst>
                                    <p:cond delay="0"/>
                                  </p:stCondLst>
                                  <p:childTnLst>
                                    <p:set>
                                      <p:cBhvr>
                                        <p:cTn dur="1" fill="hold">
                                          <p:stCondLst>
                                            <p:cond delay="0"/>
                                          </p:stCondLst>
                                        </p:cTn>
                                        <p:tgtEl>
                                          <p:spTgt spid="3198"/>
                                        </p:tgtEl>
                                        <p:attrNameLst>
                                          <p:attrName>style.visibility</p:attrName>
                                        </p:attrNameLst>
                                      </p:cBhvr>
                                      <p:to>
                                        <p:strVal val="visible"/>
                                      </p:to>
                                    </p:set>
                                    <p:animEffect filter="fade" transition="in">
                                      <p:cBhvr>
                                        <p:cTn dur="1000"/>
                                        <p:tgtEl>
                                          <p:spTgt spid="3198"/>
                                        </p:tgtEl>
                                      </p:cBhvr>
                                    </p:animEffect>
                                  </p:childTnLst>
                                </p:cTn>
                              </p:par>
                              <p:par>
                                <p:cTn fill="hold" nodeType="withEffect" presetClass="entr" presetID="10" presetSubtype="0">
                                  <p:stCondLst>
                                    <p:cond delay="0"/>
                                  </p:stCondLst>
                                  <p:childTnLst>
                                    <p:set>
                                      <p:cBhvr>
                                        <p:cTn dur="1" fill="hold">
                                          <p:stCondLst>
                                            <p:cond delay="0"/>
                                          </p:stCondLst>
                                        </p:cTn>
                                        <p:tgtEl>
                                          <p:spTgt spid="3199"/>
                                        </p:tgtEl>
                                        <p:attrNameLst>
                                          <p:attrName>style.visibility</p:attrName>
                                        </p:attrNameLst>
                                      </p:cBhvr>
                                      <p:to>
                                        <p:strVal val="visible"/>
                                      </p:to>
                                    </p:set>
                                    <p:animEffect filter="fade" transition="in">
                                      <p:cBhvr>
                                        <p:cTn dur="1000"/>
                                        <p:tgtEl>
                                          <p:spTgt spid="31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07" name="Shape 3207"/>
        <p:cNvGrpSpPr/>
        <p:nvPr/>
      </p:nvGrpSpPr>
      <p:grpSpPr>
        <a:xfrm>
          <a:off x="0" y="0"/>
          <a:ext cx="0" cy="0"/>
          <a:chOff x="0" y="0"/>
          <a:chExt cx="0" cy="0"/>
        </a:xfrm>
      </p:grpSpPr>
      <p:sp>
        <p:nvSpPr>
          <p:cNvPr id="3208" name="Google Shape;3208;p181"/>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u="sng">
                <a:solidFill>
                  <a:srgbClr val="E09214"/>
                </a:solidFill>
                <a:latin typeface="Merriweather"/>
                <a:ea typeface="Merriweather"/>
                <a:cs typeface="Merriweather"/>
                <a:sym typeface="Merriweather"/>
              </a:rPr>
              <a:t>MapReduce in Detail</a:t>
            </a:r>
            <a:endParaRPr b="1" sz="2500" u="sng">
              <a:solidFill>
                <a:srgbClr val="E09214"/>
              </a:solidFill>
              <a:latin typeface="Merriweather"/>
              <a:ea typeface="Merriweather"/>
              <a:cs typeface="Merriweather"/>
              <a:sym typeface="Merriweather"/>
            </a:endParaRPr>
          </a:p>
        </p:txBody>
      </p:sp>
      <p:pic>
        <p:nvPicPr>
          <p:cNvPr id="3209" name="Google Shape;3209;p181"/>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3210" name="Google Shape;3210;p181"/>
          <p:cNvSpPr/>
          <p:nvPr/>
        </p:nvSpPr>
        <p:spPr>
          <a:xfrm>
            <a:off x="102100" y="1982200"/>
            <a:ext cx="789600" cy="15561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Data</a:t>
            </a:r>
            <a:endParaRPr b="0" i="0" sz="1400" u="none" cap="none" strike="noStrike">
              <a:solidFill>
                <a:srgbClr val="000000"/>
              </a:solidFill>
              <a:latin typeface="Arial"/>
              <a:ea typeface="Arial"/>
              <a:cs typeface="Arial"/>
              <a:sym typeface="Arial"/>
            </a:endParaRPr>
          </a:p>
        </p:txBody>
      </p:sp>
      <p:sp>
        <p:nvSpPr>
          <p:cNvPr id="3211" name="Google Shape;3211;p181"/>
          <p:cNvSpPr/>
          <p:nvPr/>
        </p:nvSpPr>
        <p:spPr>
          <a:xfrm>
            <a:off x="1548775" y="1584800"/>
            <a:ext cx="1246200" cy="446400"/>
          </a:xfrm>
          <a:prstGeom prst="rect">
            <a:avLst/>
          </a:prstGeom>
          <a:solidFill>
            <a:srgbClr val="65ABF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Map()</a:t>
            </a:r>
            <a:endParaRPr b="0" i="0" sz="1400" u="none" cap="none" strike="noStrike">
              <a:solidFill>
                <a:srgbClr val="000000"/>
              </a:solidFill>
              <a:latin typeface="Arial"/>
              <a:ea typeface="Arial"/>
              <a:cs typeface="Arial"/>
              <a:sym typeface="Arial"/>
            </a:endParaRPr>
          </a:p>
        </p:txBody>
      </p:sp>
      <p:sp>
        <p:nvSpPr>
          <p:cNvPr id="3212" name="Google Shape;3212;p181"/>
          <p:cNvSpPr/>
          <p:nvPr/>
        </p:nvSpPr>
        <p:spPr>
          <a:xfrm>
            <a:off x="1539650" y="2192113"/>
            <a:ext cx="1246200" cy="446400"/>
          </a:xfrm>
          <a:prstGeom prst="rect">
            <a:avLst/>
          </a:prstGeom>
          <a:solidFill>
            <a:srgbClr val="65ABF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Map()</a:t>
            </a:r>
            <a:endParaRPr b="0" i="0" sz="1400" u="none" cap="none" strike="noStrike">
              <a:solidFill>
                <a:srgbClr val="000000"/>
              </a:solidFill>
              <a:latin typeface="Arial"/>
              <a:ea typeface="Arial"/>
              <a:cs typeface="Arial"/>
              <a:sym typeface="Arial"/>
            </a:endParaRPr>
          </a:p>
        </p:txBody>
      </p:sp>
      <p:sp>
        <p:nvSpPr>
          <p:cNvPr id="3213" name="Google Shape;3213;p181"/>
          <p:cNvSpPr/>
          <p:nvPr/>
        </p:nvSpPr>
        <p:spPr>
          <a:xfrm>
            <a:off x="1539650" y="2766575"/>
            <a:ext cx="1246200" cy="446400"/>
          </a:xfrm>
          <a:prstGeom prst="rect">
            <a:avLst/>
          </a:prstGeom>
          <a:solidFill>
            <a:srgbClr val="65ABF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Map()</a:t>
            </a:r>
            <a:endParaRPr b="0" i="0" sz="1400" u="none" cap="none" strike="noStrike">
              <a:solidFill>
                <a:srgbClr val="000000"/>
              </a:solidFill>
              <a:latin typeface="Arial"/>
              <a:ea typeface="Arial"/>
              <a:cs typeface="Arial"/>
              <a:sym typeface="Arial"/>
            </a:endParaRPr>
          </a:p>
        </p:txBody>
      </p:sp>
      <p:sp>
        <p:nvSpPr>
          <p:cNvPr id="3214" name="Google Shape;3214;p181"/>
          <p:cNvSpPr/>
          <p:nvPr/>
        </p:nvSpPr>
        <p:spPr>
          <a:xfrm>
            <a:off x="1539650" y="3391250"/>
            <a:ext cx="1246200" cy="446400"/>
          </a:xfrm>
          <a:prstGeom prst="rect">
            <a:avLst/>
          </a:prstGeom>
          <a:solidFill>
            <a:srgbClr val="65ABF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Map()</a:t>
            </a:r>
            <a:endParaRPr b="0" i="0" sz="1400" u="none" cap="none" strike="noStrike">
              <a:solidFill>
                <a:srgbClr val="000000"/>
              </a:solidFill>
              <a:latin typeface="Arial"/>
              <a:ea typeface="Arial"/>
              <a:cs typeface="Arial"/>
              <a:sym typeface="Arial"/>
            </a:endParaRPr>
          </a:p>
        </p:txBody>
      </p:sp>
      <p:cxnSp>
        <p:nvCxnSpPr>
          <p:cNvPr id="3215" name="Google Shape;3215;p181"/>
          <p:cNvCxnSpPr>
            <a:endCxn id="3211" idx="1"/>
          </p:cNvCxnSpPr>
          <p:nvPr/>
        </p:nvCxnSpPr>
        <p:spPr>
          <a:xfrm flipH="1" rot="10800000">
            <a:off x="891775" y="1808000"/>
            <a:ext cx="657000" cy="927600"/>
          </a:xfrm>
          <a:prstGeom prst="straightConnector1">
            <a:avLst/>
          </a:prstGeom>
          <a:noFill/>
          <a:ln cap="flat" cmpd="sng" w="9525">
            <a:solidFill>
              <a:srgbClr val="000000"/>
            </a:solidFill>
            <a:prstDash val="solid"/>
            <a:round/>
            <a:headEnd len="sm" w="sm" type="none"/>
            <a:tailEnd len="med" w="med" type="stealth"/>
          </a:ln>
        </p:spPr>
      </p:cxnSp>
      <p:cxnSp>
        <p:nvCxnSpPr>
          <p:cNvPr id="3216" name="Google Shape;3216;p181"/>
          <p:cNvCxnSpPr>
            <a:stCxn id="3210" idx="3"/>
            <a:endCxn id="3214" idx="1"/>
          </p:cNvCxnSpPr>
          <p:nvPr/>
        </p:nvCxnSpPr>
        <p:spPr>
          <a:xfrm>
            <a:off x="891700" y="2760250"/>
            <a:ext cx="648000" cy="854100"/>
          </a:xfrm>
          <a:prstGeom prst="straightConnector1">
            <a:avLst/>
          </a:prstGeom>
          <a:noFill/>
          <a:ln cap="flat" cmpd="sng" w="9525">
            <a:solidFill>
              <a:srgbClr val="000000"/>
            </a:solidFill>
            <a:prstDash val="solid"/>
            <a:round/>
            <a:headEnd len="sm" w="sm" type="none"/>
            <a:tailEnd len="med" w="med" type="stealth"/>
          </a:ln>
        </p:spPr>
      </p:cxnSp>
      <p:cxnSp>
        <p:nvCxnSpPr>
          <p:cNvPr id="3217" name="Google Shape;3217;p181"/>
          <p:cNvCxnSpPr/>
          <p:nvPr/>
        </p:nvCxnSpPr>
        <p:spPr>
          <a:xfrm flipH="1" rot="10800000">
            <a:off x="891700" y="2339225"/>
            <a:ext cx="648000" cy="385800"/>
          </a:xfrm>
          <a:prstGeom prst="straightConnector1">
            <a:avLst/>
          </a:prstGeom>
          <a:noFill/>
          <a:ln cap="flat" cmpd="sng" w="9525">
            <a:solidFill>
              <a:srgbClr val="000000"/>
            </a:solidFill>
            <a:prstDash val="solid"/>
            <a:round/>
            <a:headEnd len="sm" w="sm" type="none"/>
            <a:tailEnd len="med" w="med" type="stealth"/>
          </a:ln>
        </p:spPr>
      </p:cxnSp>
      <p:cxnSp>
        <p:nvCxnSpPr>
          <p:cNvPr id="3218" name="Google Shape;3218;p181"/>
          <p:cNvCxnSpPr>
            <a:stCxn id="3210" idx="3"/>
            <a:endCxn id="3213" idx="1"/>
          </p:cNvCxnSpPr>
          <p:nvPr/>
        </p:nvCxnSpPr>
        <p:spPr>
          <a:xfrm>
            <a:off x="891700" y="2760250"/>
            <a:ext cx="648000" cy="229500"/>
          </a:xfrm>
          <a:prstGeom prst="straightConnector1">
            <a:avLst/>
          </a:prstGeom>
          <a:noFill/>
          <a:ln cap="flat" cmpd="sng" w="9525">
            <a:solidFill>
              <a:srgbClr val="000000"/>
            </a:solidFill>
            <a:prstDash val="solid"/>
            <a:round/>
            <a:headEnd len="sm" w="sm" type="none"/>
            <a:tailEnd len="med" w="med" type="stealth"/>
          </a:ln>
        </p:spPr>
      </p:cxnSp>
      <p:sp>
        <p:nvSpPr>
          <p:cNvPr id="3219" name="Google Shape;3219;p181"/>
          <p:cNvSpPr/>
          <p:nvPr/>
        </p:nvSpPr>
        <p:spPr>
          <a:xfrm>
            <a:off x="3288125" y="1584800"/>
            <a:ext cx="1246200" cy="4464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Key/Value Pairs</a:t>
            </a:r>
            <a:endParaRPr b="0" i="0" sz="1400" u="none" cap="none" strike="noStrike">
              <a:solidFill>
                <a:srgbClr val="000000"/>
              </a:solidFill>
              <a:latin typeface="Arial"/>
              <a:ea typeface="Arial"/>
              <a:cs typeface="Arial"/>
              <a:sym typeface="Arial"/>
            </a:endParaRPr>
          </a:p>
        </p:txBody>
      </p:sp>
      <p:sp>
        <p:nvSpPr>
          <p:cNvPr id="3220" name="Google Shape;3220;p181"/>
          <p:cNvSpPr/>
          <p:nvPr/>
        </p:nvSpPr>
        <p:spPr>
          <a:xfrm>
            <a:off x="3279000" y="2192113"/>
            <a:ext cx="1246200" cy="4464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Key/Value Pairs</a:t>
            </a:r>
            <a:endParaRPr b="0" i="0" sz="1400" u="none" cap="none" strike="noStrike">
              <a:solidFill>
                <a:srgbClr val="000000"/>
              </a:solidFill>
              <a:latin typeface="Arial"/>
              <a:ea typeface="Arial"/>
              <a:cs typeface="Arial"/>
              <a:sym typeface="Arial"/>
            </a:endParaRPr>
          </a:p>
        </p:txBody>
      </p:sp>
      <p:sp>
        <p:nvSpPr>
          <p:cNvPr id="3221" name="Google Shape;3221;p181"/>
          <p:cNvSpPr/>
          <p:nvPr/>
        </p:nvSpPr>
        <p:spPr>
          <a:xfrm>
            <a:off x="3279000" y="2766575"/>
            <a:ext cx="1246200" cy="4464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Key/Value Pairs</a:t>
            </a:r>
            <a:endParaRPr b="0" i="0" sz="1400" u="none" cap="none" strike="noStrike">
              <a:solidFill>
                <a:srgbClr val="000000"/>
              </a:solidFill>
              <a:latin typeface="Arial"/>
              <a:ea typeface="Arial"/>
              <a:cs typeface="Arial"/>
              <a:sym typeface="Arial"/>
            </a:endParaRPr>
          </a:p>
        </p:txBody>
      </p:sp>
      <p:sp>
        <p:nvSpPr>
          <p:cNvPr id="3222" name="Google Shape;3222;p181"/>
          <p:cNvSpPr/>
          <p:nvPr/>
        </p:nvSpPr>
        <p:spPr>
          <a:xfrm>
            <a:off x="3279000" y="3391250"/>
            <a:ext cx="1246200" cy="4464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Key/Value Pairs</a:t>
            </a:r>
            <a:endParaRPr b="0" i="0" sz="1400" u="none" cap="none" strike="noStrike">
              <a:solidFill>
                <a:srgbClr val="000000"/>
              </a:solidFill>
              <a:latin typeface="Arial"/>
              <a:ea typeface="Arial"/>
              <a:cs typeface="Arial"/>
              <a:sym typeface="Arial"/>
            </a:endParaRPr>
          </a:p>
        </p:txBody>
      </p:sp>
      <p:cxnSp>
        <p:nvCxnSpPr>
          <p:cNvPr id="3223" name="Google Shape;3223;p181"/>
          <p:cNvCxnSpPr>
            <a:stCxn id="3211" idx="3"/>
            <a:endCxn id="3219" idx="1"/>
          </p:cNvCxnSpPr>
          <p:nvPr/>
        </p:nvCxnSpPr>
        <p:spPr>
          <a:xfrm>
            <a:off x="2794975" y="1808000"/>
            <a:ext cx="493200" cy="0"/>
          </a:xfrm>
          <a:prstGeom prst="straightConnector1">
            <a:avLst/>
          </a:prstGeom>
          <a:noFill/>
          <a:ln cap="flat" cmpd="sng" w="19050">
            <a:solidFill>
              <a:srgbClr val="000000"/>
            </a:solidFill>
            <a:prstDash val="solid"/>
            <a:round/>
            <a:headEnd len="sm" w="sm" type="none"/>
            <a:tailEnd len="med" w="med" type="stealth"/>
          </a:ln>
        </p:spPr>
      </p:cxnSp>
      <p:cxnSp>
        <p:nvCxnSpPr>
          <p:cNvPr id="3224" name="Google Shape;3224;p181"/>
          <p:cNvCxnSpPr/>
          <p:nvPr/>
        </p:nvCxnSpPr>
        <p:spPr>
          <a:xfrm>
            <a:off x="2794975" y="2415325"/>
            <a:ext cx="493200" cy="0"/>
          </a:xfrm>
          <a:prstGeom prst="straightConnector1">
            <a:avLst/>
          </a:prstGeom>
          <a:noFill/>
          <a:ln cap="flat" cmpd="sng" w="19050">
            <a:solidFill>
              <a:srgbClr val="000000"/>
            </a:solidFill>
            <a:prstDash val="solid"/>
            <a:round/>
            <a:headEnd len="sm" w="sm" type="none"/>
            <a:tailEnd len="med" w="med" type="stealth"/>
          </a:ln>
        </p:spPr>
      </p:cxnSp>
      <p:cxnSp>
        <p:nvCxnSpPr>
          <p:cNvPr id="3225" name="Google Shape;3225;p181"/>
          <p:cNvCxnSpPr/>
          <p:nvPr/>
        </p:nvCxnSpPr>
        <p:spPr>
          <a:xfrm>
            <a:off x="2794975" y="2989775"/>
            <a:ext cx="493200" cy="0"/>
          </a:xfrm>
          <a:prstGeom prst="straightConnector1">
            <a:avLst/>
          </a:prstGeom>
          <a:noFill/>
          <a:ln cap="flat" cmpd="sng" w="19050">
            <a:solidFill>
              <a:srgbClr val="000000"/>
            </a:solidFill>
            <a:prstDash val="solid"/>
            <a:round/>
            <a:headEnd len="sm" w="sm" type="none"/>
            <a:tailEnd len="med" w="med" type="stealth"/>
          </a:ln>
        </p:spPr>
      </p:cxnSp>
      <p:cxnSp>
        <p:nvCxnSpPr>
          <p:cNvPr id="3226" name="Google Shape;3226;p181"/>
          <p:cNvCxnSpPr/>
          <p:nvPr/>
        </p:nvCxnSpPr>
        <p:spPr>
          <a:xfrm>
            <a:off x="2794975" y="3614450"/>
            <a:ext cx="493200" cy="0"/>
          </a:xfrm>
          <a:prstGeom prst="straightConnector1">
            <a:avLst/>
          </a:prstGeom>
          <a:noFill/>
          <a:ln cap="flat" cmpd="sng" w="19050">
            <a:solidFill>
              <a:srgbClr val="000000"/>
            </a:solidFill>
            <a:prstDash val="solid"/>
            <a:round/>
            <a:headEnd len="sm" w="sm" type="none"/>
            <a:tailEnd len="med" w="med" type="stealth"/>
          </a:ln>
        </p:spPr>
      </p:cxnSp>
      <p:sp>
        <p:nvSpPr>
          <p:cNvPr id="3227" name="Google Shape;3227;p181"/>
          <p:cNvSpPr/>
          <p:nvPr/>
        </p:nvSpPr>
        <p:spPr>
          <a:xfrm>
            <a:off x="5787100" y="1892825"/>
            <a:ext cx="789600" cy="4464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Reduce</a:t>
            </a:r>
            <a:endParaRPr b="0" i="0" sz="1300" u="none" cap="none" strike="noStrike">
              <a:solidFill>
                <a:srgbClr val="000000"/>
              </a:solidFill>
              <a:latin typeface="Arial"/>
              <a:ea typeface="Arial"/>
              <a:cs typeface="Arial"/>
              <a:sym typeface="Arial"/>
            </a:endParaRPr>
          </a:p>
        </p:txBody>
      </p:sp>
      <p:sp>
        <p:nvSpPr>
          <p:cNvPr id="3228" name="Google Shape;3228;p181"/>
          <p:cNvSpPr/>
          <p:nvPr/>
        </p:nvSpPr>
        <p:spPr>
          <a:xfrm>
            <a:off x="5693000" y="3091925"/>
            <a:ext cx="789600" cy="446400"/>
          </a:xfrm>
          <a:prstGeom prst="rect">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Reduce</a:t>
            </a:r>
            <a:endParaRPr b="0" i="0" sz="1300" u="none" cap="none" strike="noStrike">
              <a:solidFill>
                <a:srgbClr val="000000"/>
              </a:solidFill>
              <a:latin typeface="Arial"/>
              <a:ea typeface="Arial"/>
              <a:cs typeface="Arial"/>
              <a:sym typeface="Arial"/>
            </a:endParaRPr>
          </a:p>
        </p:txBody>
      </p:sp>
      <p:sp>
        <p:nvSpPr>
          <p:cNvPr id="3229" name="Google Shape;3229;p181"/>
          <p:cNvSpPr/>
          <p:nvPr/>
        </p:nvSpPr>
        <p:spPr>
          <a:xfrm>
            <a:off x="6930125" y="2339225"/>
            <a:ext cx="986100" cy="6909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Set of Tuples</a:t>
            </a:r>
            <a:endParaRPr b="0" i="0" sz="1400" u="none" cap="none" strike="noStrike">
              <a:solidFill>
                <a:srgbClr val="000000"/>
              </a:solidFill>
              <a:latin typeface="Arial"/>
              <a:ea typeface="Arial"/>
              <a:cs typeface="Arial"/>
              <a:sym typeface="Arial"/>
            </a:endParaRPr>
          </a:p>
        </p:txBody>
      </p:sp>
      <p:cxnSp>
        <p:nvCxnSpPr>
          <p:cNvPr id="3230" name="Google Shape;3230;p181"/>
          <p:cNvCxnSpPr>
            <a:stCxn id="3220" idx="3"/>
            <a:endCxn id="3227" idx="1"/>
          </p:cNvCxnSpPr>
          <p:nvPr/>
        </p:nvCxnSpPr>
        <p:spPr>
          <a:xfrm flipH="1" rot="10800000">
            <a:off x="4525200" y="2115913"/>
            <a:ext cx="1261800" cy="299400"/>
          </a:xfrm>
          <a:prstGeom prst="straightConnector1">
            <a:avLst/>
          </a:prstGeom>
          <a:noFill/>
          <a:ln cap="flat" cmpd="sng" w="9525">
            <a:solidFill>
              <a:srgbClr val="000000"/>
            </a:solidFill>
            <a:prstDash val="solid"/>
            <a:round/>
            <a:headEnd len="sm" w="sm" type="none"/>
            <a:tailEnd len="med" w="med" type="stealth"/>
          </a:ln>
        </p:spPr>
      </p:cxnSp>
      <p:cxnSp>
        <p:nvCxnSpPr>
          <p:cNvPr id="3231" name="Google Shape;3231;p181"/>
          <p:cNvCxnSpPr>
            <a:stCxn id="3221" idx="3"/>
            <a:endCxn id="3228" idx="1"/>
          </p:cNvCxnSpPr>
          <p:nvPr/>
        </p:nvCxnSpPr>
        <p:spPr>
          <a:xfrm>
            <a:off x="4525200" y="2989775"/>
            <a:ext cx="1167900" cy="325500"/>
          </a:xfrm>
          <a:prstGeom prst="straightConnector1">
            <a:avLst/>
          </a:prstGeom>
          <a:noFill/>
          <a:ln cap="flat" cmpd="sng" w="9525">
            <a:solidFill>
              <a:srgbClr val="000000"/>
            </a:solidFill>
            <a:prstDash val="solid"/>
            <a:round/>
            <a:headEnd len="sm" w="sm" type="none"/>
            <a:tailEnd len="med" w="med" type="stealth"/>
          </a:ln>
        </p:spPr>
      </p:cxnSp>
      <p:cxnSp>
        <p:nvCxnSpPr>
          <p:cNvPr id="3232" name="Google Shape;3232;p181"/>
          <p:cNvCxnSpPr>
            <a:stCxn id="3222" idx="3"/>
            <a:endCxn id="3228" idx="1"/>
          </p:cNvCxnSpPr>
          <p:nvPr/>
        </p:nvCxnSpPr>
        <p:spPr>
          <a:xfrm flipH="1" rot="10800000">
            <a:off x="4525200" y="3315050"/>
            <a:ext cx="1167900" cy="299400"/>
          </a:xfrm>
          <a:prstGeom prst="straightConnector1">
            <a:avLst/>
          </a:prstGeom>
          <a:noFill/>
          <a:ln cap="flat" cmpd="sng" w="9525">
            <a:solidFill>
              <a:srgbClr val="000000"/>
            </a:solidFill>
            <a:prstDash val="solid"/>
            <a:round/>
            <a:headEnd len="sm" w="sm" type="none"/>
            <a:tailEnd len="med" w="med" type="stealth"/>
          </a:ln>
        </p:spPr>
      </p:cxnSp>
      <p:cxnSp>
        <p:nvCxnSpPr>
          <p:cNvPr id="3233" name="Google Shape;3233;p181"/>
          <p:cNvCxnSpPr>
            <a:stCxn id="3228" idx="3"/>
            <a:endCxn id="3229" idx="1"/>
          </p:cNvCxnSpPr>
          <p:nvPr/>
        </p:nvCxnSpPr>
        <p:spPr>
          <a:xfrm flipH="1" rot="10800000">
            <a:off x="6482600" y="2684825"/>
            <a:ext cx="447600" cy="630300"/>
          </a:xfrm>
          <a:prstGeom prst="straightConnector1">
            <a:avLst/>
          </a:prstGeom>
          <a:noFill/>
          <a:ln cap="flat" cmpd="sng" w="9525">
            <a:solidFill>
              <a:srgbClr val="000000"/>
            </a:solidFill>
            <a:prstDash val="solid"/>
            <a:round/>
            <a:headEnd len="sm" w="sm" type="none"/>
            <a:tailEnd len="med" w="med" type="stealth"/>
          </a:ln>
        </p:spPr>
      </p:cxnSp>
      <p:cxnSp>
        <p:nvCxnSpPr>
          <p:cNvPr id="3234" name="Google Shape;3234;p181"/>
          <p:cNvCxnSpPr>
            <a:stCxn id="3227" idx="3"/>
            <a:endCxn id="3229" idx="1"/>
          </p:cNvCxnSpPr>
          <p:nvPr/>
        </p:nvCxnSpPr>
        <p:spPr>
          <a:xfrm>
            <a:off x="6576700" y="2116025"/>
            <a:ext cx="353400" cy="568800"/>
          </a:xfrm>
          <a:prstGeom prst="straightConnector1">
            <a:avLst/>
          </a:prstGeom>
          <a:noFill/>
          <a:ln cap="flat" cmpd="sng" w="9525">
            <a:solidFill>
              <a:srgbClr val="000000"/>
            </a:solidFill>
            <a:prstDash val="solid"/>
            <a:round/>
            <a:headEnd len="sm" w="sm" type="none"/>
            <a:tailEnd len="med" w="med" type="stealth"/>
          </a:ln>
        </p:spPr>
      </p:cxnSp>
      <p:cxnSp>
        <p:nvCxnSpPr>
          <p:cNvPr id="3235" name="Google Shape;3235;p181"/>
          <p:cNvCxnSpPr>
            <a:stCxn id="3219" idx="3"/>
            <a:endCxn id="3227" idx="1"/>
          </p:cNvCxnSpPr>
          <p:nvPr/>
        </p:nvCxnSpPr>
        <p:spPr>
          <a:xfrm>
            <a:off x="4534325" y="1808000"/>
            <a:ext cx="1252800" cy="308100"/>
          </a:xfrm>
          <a:prstGeom prst="straightConnector1">
            <a:avLst/>
          </a:prstGeom>
          <a:noFill/>
          <a:ln cap="flat" cmpd="sng" w="9525">
            <a:solidFill>
              <a:srgbClr val="000000"/>
            </a:solidFill>
            <a:prstDash val="solid"/>
            <a:round/>
            <a:headEnd len="sm" w="sm" type="none"/>
            <a:tailEnd len="med" w="med" type="stealth"/>
          </a:ln>
        </p:spPr>
      </p:cxnSp>
      <p:cxnSp>
        <p:nvCxnSpPr>
          <p:cNvPr id="3236" name="Google Shape;3236;p181"/>
          <p:cNvCxnSpPr>
            <a:stCxn id="3221" idx="3"/>
            <a:endCxn id="3227" idx="1"/>
          </p:cNvCxnSpPr>
          <p:nvPr/>
        </p:nvCxnSpPr>
        <p:spPr>
          <a:xfrm flipH="1" rot="10800000">
            <a:off x="4525200" y="2116175"/>
            <a:ext cx="1261800" cy="873600"/>
          </a:xfrm>
          <a:prstGeom prst="straightConnector1">
            <a:avLst/>
          </a:prstGeom>
          <a:noFill/>
          <a:ln cap="flat" cmpd="sng" w="9525">
            <a:solidFill>
              <a:srgbClr val="000000"/>
            </a:solidFill>
            <a:prstDash val="solid"/>
            <a:round/>
            <a:headEnd len="sm" w="sm" type="none"/>
            <a:tailEnd len="med" w="med" type="stealth"/>
          </a:ln>
        </p:spPr>
      </p:cxnSp>
      <p:cxnSp>
        <p:nvCxnSpPr>
          <p:cNvPr id="3237" name="Google Shape;3237;p181"/>
          <p:cNvCxnSpPr>
            <a:stCxn id="3220" idx="3"/>
            <a:endCxn id="3228" idx="1"/>
          </p:cNvCxnSpPr>
          <p:nvPr/>
        </p:nvCxnSpPr>
        <p:spPr>
          <a:xfrm>
            <a:off x="4525200" y="2415313"/>
            <a:ext cx="1167900" cy="899700"/>
          </a:xfrm>
          <a:prstGeom prst="straightConnector1">
            <a:avLst/>
          </a:prstGeom>
          <a:noFill/>
          <a:ln cap="flat" cmpd="sng" w="9525">
            <a:solidFill>
              <a:srgbClr val="000000"/>
            </a:solidFill>
            <a:prstDash val="solid"/>
            <a:round/>
            <a:headEnd len="sm" w="sm" type="none"/>
            <a:tailEnd len="med" w="med" type="stealth"/>
          </a:ln>
        </p:spPr>
      </p:cxnSp>
      <p:cxnSp>
        <p:nvCxnSpPr>
          <p:cNvPr id="3238" name="Google Shape;3238;p181"/>
          <p:cNvCxnSpPr>
            <a:stCxn id="3222" idx="3"/>
            <a:endCxn id="3227" idx="1"/>
          </p:cNvCxnSpPr>
          <p:nvPr/>
        </p:nvCxnSpPr>
        <p:spPr>
          <a:xfrm flipH="1" rot="10800000">
            <a:off x="4525200" y="2115950"/>
            <a:ext cx="1261800" cy="1498500"/>
          </a:xfrm>
          <a:prstGeom prst="straightConnector1">
            <a:avLst/>
          </a:prstGeom>
          <a:noFill/>
          <a:ln cap="flat" cmpd="sng" w="9525">
            <a:solidFill>
              <a:srgbClr val="000000"/>
            </a:solidFill>
            <a:prstDash val="solid"/>
            <a:round/>
            <a:headEnd len="sm" w="sm" type="none"/>
            <a:tailEnd len="med" w="med" type="stealth"/>
          </a:ln>
        </p:spPr>
      </p:cxnSp>
      <p:sp>
        <p:nvSpPr>
          <p:cNvPr id="3239" name="Google Shape;3239;p181"/>
          <p:cNvSpPr/>
          <p:nvPr/>
        </p:nvSpPr>
        <p:spPr>
          <a:xfrm>
            <a:off x="8157775" y="2339225"/>
            <a:ext cx="687000" cy="690900"/>
          </a:xfrm>
          <a:prstGeom prst="rect">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Output</a:t>
            </a:r>
            <a:endParaRPr b="0" i="0" sz="1300" u="none" cap="none" strike="noStrike">
              <a:solidFill>
                <a:srgbClr val="000000"/>
              </a:solidFill>
              <a:latin typeface="Arial"/>
              <a:ea typeface="Arial"/>
              <a:cs typeface="Arial"/>
              <a:sym typeface="Arial"/>
            </a:endParaRPr>
          </a:p>
        </p:txBody>
      </p:sp>
      <p:cxnSp>
        <p:nvCxnSpPr>
          <p:cNvPr id="3240" name="Google Shape;3240;p181"/>
          <p:cNvCxnSpPr>
            <a:endCxn id="3239" idx="1"/>
          </p:cNvCxnSpPr>
          <p:nvPr/>
        </p:nvCxnSpPr>
        <p:spPr>
          <a:xfrm>
            <a:off x="7916275" y="2684675"/>
            <a:ext cx="241500" cy="0"/>
          </a:xfrm>
          <a:prstGeom prst="straightConnector1">
            <a:avLst/>
          </a:prstGeom>
          <a:noFill/>
          <a:ln cap="flat" cmpd="sng" w="19050">
            <a:solidFill>
              <a:srgbClr val="000000"/>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9"/>
                                        </p:tgtEl>
                                        <p:attrNameLst>
                                          <p:attrName>style.visibility</p:attrName>
                                        </p:attrNameLst>
                                      </p:cBhvr>
                                      <p:to>
                                        <p:strVal val="visible"/>
                                      </p:to>
                                    </p:set>
                                    <p:animEffect filter="fade" transition="in">
                                      <p:cBhvr>
                                        <p:cTn dur="1000"/>
                                        <p:tgtEl>
                                          <p:spTgt spid="3239"/>
                                        </p:tgtEl>
                                      </p:cBhvr>
                                    </p:animEffect>
                                  </p:childTnLst>
                                </p:cTn>
                              </p:par>
                              <p:par>
                                <p:cTn fill="hold" nodeType="withEffect" presetClass="entr" presetID="10" presetSubtype="0">
                                  <p:stCondLst>
                                    <p:cond delay="0"/>
                                  </p:stCondLst>
                                  <p:childTnLst>
                                    <p:set>
                                      <p:cBhvr>
                                        <p:cTn dur="1" fill="hold">
                                          <p:stCondLst>
                                            <p:cond delay="0"/>
                                          </p:stCondLst>
                                        </p:cTn>
                                        <p:tgtEl>
                                          <p:spTgt spid="3240"/>
                                        </p:tgtEl>
                                        <p:attrNameLst>
                                          <p:attrName>style.visibility</p:attrName>
                                        </p:attrNameLst>
                                      </p:cBhvr>
                                      <p:to>
                                        <p:strVal val="visible"/>
                                      </p:to>
                                    </p:set>
                                    <p:animEffect filter="fade" transition="in">
                                      <p:cBhvr>
                                        <p:cTn dur="1000"/>
                                        <p:tgtEl>
                                          <p:spTgt spid="32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44" name="Shape 3244"/>
        <p:cNvGrpSpPr/>
        <p:nvPr/>
      </p:nvGrpSpPr>
      <p:grpSpPr>
        <a:xfrm>
          <a:off x="0" y="0"/>
          <a:ext cx="0" cy="0"/>
          <a:chOff x="0" y="0"/>
          <a:chExt cx="0" cy="0"/>
        </a:xfrm>
      </p:grpSpPr>
      <p:sp>
        <p:nvSpPr>
          <p:cNvPr id="3245" name="Google Shape;3245;p182"/>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u="sng">
                <a:solidFill>
                  <a:srgbClr val="E09214"/>
                </a:solidFill>
                <a:latin typeface="Merriweather"/>
                <a:ea typeface="Merriweather"/>
                <a:cs typeface="Merriweather"/>
                <a:sym typeface="Merriweather"/>
              </a:rPr>
              <a:t>MapReduce in Detail</a:t>
            </a:r>
            <a:endParaRPr b="1" sz="2500" u="sng">
              <a:solidFill>
                <a:srgbClr val="E09214"/>
              </a:solidFill>
              <a:latin typeface="Merriweather"/>
              <a:ea typeface="Merriweather"/>
              <a:cs typeface="Merriweather"/>
              <a:sym typeface="Merriweather"/>
            </a:endParaRPr>
          </a:p>
        </p:txBody>
      </p:sp>
      <p:pic>
        <p:nvPicPr>
          <p:cNvPr id="3246" name="Google Shape;3246;p182"/>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3247" name="Google Shape;3247;p182"/>
          <p:cNvSpPr txBox="1"/>
          <p:nvPr/>
        </p:nvSpPr>
        <p:spPr>
          <a:xfrm>
            <a:off x="163575" y="858625"/>
            <a:ext cx="6371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verage"/>
                <a:ea typeface="Average"/>
                <a:cs typeface="Average"/>
                <a:sym typeface="Average"/>
              </a:rPr>
              <a:t>Mapper Class():</a:t>
            </a:r>
            <a:endParaRPr b="1" i="0" sz="18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verage"/>
                <a:ea typeface="Average"/>
                <a:cs typeface="Average"/>
                <a:sym typeface="Average"/>
              </a:rPr>
              <a:t>First stage in Data processing</a:t>
            </a:r>
            <a:endParaRPr b="0" i="0" sz="1400" u="none" cap="none" strike="noStrike">
              <a:solidFill>
                <a:srgbClr val="000000"/>
              </a:solidFill>
              <a:latin typeface="Average"/>
              <a:ea typeface="Average"/>
              <a:cs typeface="Average"/>
              <a:sym typeface="Average"/>
            </a:endParaRPr>
          </a:p>
        </p:txBody>
      </p:sp>
      <p:sp>
        <p:nvSpPr>
          <p:cNvPr id="3248" name="Google Shape;3248;p182"/>
          <p:cNvSpPr/>
          <p:nvPr/>
        </p:nvSpPr>
        <p:spPr>
          <a:xfrm>
            <a:off x="101025" y="2552763"/>
            <a:ext cx="888000" cy="527100"/>
          </a:xfrm>
          <a:prstGeom prst="rect">
            <a:avLst/>
          </a:prstGeom>
          <a:solidFill>
            <a:srgbClr val="65ABF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Input Records</a:t>
            </a:r>
            <a:endParaRPr b="0" i="0" sz="1400" u="none" cap="none" strike="noStrike">
              <a:solidFill>
                <a:srgbClr val="000000"/>
              </a:solidFill>
              <a:latin typeface="Arial"/>
              <a:ea typeface="Arial"/>
              <a:cs typeface="Arial"/>
              <a:sym typeface="Arial"/>
            </a:endParaRPr>
          </a:p>
        </p:txBody>
      </p:sp>
      <p:cxnSp>
        <p:nvCxnSpPr>
          <p:cNvPr id="3249" name="Google Shape;3249;p182"/>
          <p:cNvCxnSpPr>
            <a:stCxn id="3248" idx="3"/>
          </p:cNvCxnSpPr>
          <p:nvPr/>
        </p:nvCxnSpPr>
        <p:spPr>
          <a:xfrm flipH="1" rot="10800000">
            <a:off x="989025" y="2809713"/>
            <a:ext cx="705600" cy="6600"/>
          </a:xfrm>
          <a:prstGeom prst="straightConnector1">
            <a:avLst/>
          </a:prstGeom>
          <a:noFill/>
          <a:ln cap="flat" cmpd="sng" w="9525">
            <a:solidFill>
              <a:srgbClr val="000000"/>
            </a:solidFill>
            <a:prstDash val="solid"/>
            <a:round/>
            <a:headEnd len="sm" w="sm" type="none"/>
            <a:tailEnd len="med" w="med" type="stealth"/>
          </a:ln>
        </p:spPr>
      </p:cxnSp>
      <p:sp>
        <p:nvSpPr>
          <p:cNvPr id="3250" name="Google Shape;3250;p182"/>
          <p:cNvSpPr/>
          <p:nvPr/>
        </p:nvSpPr>
        <p:spPr>
          <a:xfrm>
            <a:off x="1694625" y="2552763"/>
            <a:ext cx="888000" cy="527100"/>
          </a:xfrm>
          <a:prstGeom prst="rect">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Record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Reader</a:t>
            </a:r>
            <a:endParaRPr b="0" i="0" sz="1400" u="none" cap="none" strike="noStrike">
              <a:solidFill>
                <a:srgbClr val="000000"/>
              </a:solidFill>
              <a:latin typeface="Arial"/>
              <a:ea typeface="Arial"/>
              <a:cs typeface="Arial"/>
              <a:sym typeface="Arial"/>
            </a:endParaRPr>
          </a:p>
        </p:txBody>
      </p:sp>
      <p:sp>
        <p:nvSpPr>
          <p:cNvPr id="3251" name="Google Shape;3251;p182"/>
          <p:cNvSpPr/>
          <p:nvPr/>
        </p:nvSpPr>
        <p:spPr>
          <a:xfrm>
            <a:off x="4115925" y="2549475"/>
            <a:ext cx="1042500" cy="527100"/>
          </a:xfrm>
          <a:prstGeom prst="rect">
            <a:avLst/>
          </a:prstGeom>
          <a:solidFill>
            <a:srgbClr val="65ABF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Key value pair</a:t>
            </a:r>
            <a:endParaRPr b="0" i="0" sz="1400" u="none" cap="none" strike="noStrike">
              <a:solidFill>
                <a:srgbClr val="000000"/>
              </a:solidFill>
              <a:latin typeface="Arial"/>
              <a:ea typeface="Arial"/>
              <a:cs typeface="Arial"/>
              <a:sym typeface="Arial"/>
            </a:endParaRPr>
          </a:p>
        </p:txBody>
      </p:sp>
      <p:pic>
        <p:nvPicPr>
          <p:cNvPr id="3252" name="Google Shape;3252;p182"/>
          <p:cNvPicPr preferRelativeResize="0"/>
          <p:nvPr/>
        </p:nvPicPr>
        <p:blipFill rotWithShape="1">
          <a:blip r:embed="rId4">
            <a:alphaModFix/>
          </a:blip>
          <a:srcRect b="0" l="0" r="0" t="0"/>
          <a:stretch/>
        </p:blipFill>
        <p:spPr>
          <a:xfrm>
            <a:off x="6488025" y="1910825"/>
            <a:ext cx="1807675" cy="1807675"/>
          </a:xfrm>
          <a:prstGeom prst="rect">
            <a:avLst/>
          </a:prstGeom>
          <a:noFill/>
          <a:ln>
            <a:noFill/>
          </a:ln>
        </p:spPr>
      </p:pic>
      <p:cxnSp>
        <p:nvCxnSpPr>
          <p:cNvPr id="3253" name="Google Shape;3253;p182"/>
          <p:cNvCxnSpPr>
            <a:endCxn id="3251" idx="1"/>
          </p:cNvCxnSpPr>
          <p:nvPr/>
        </p:nvCxnSpPr>
        <p:spPr>
          <a:xfrm flipH="1" rot="10800000">
            <a:off x="2582625" y="2813025"/>
            <a:ext cx="1533300" cy="3300"/>
          </a:xfrm>
          <a:prstGeom prst="straightConnector1">
            <a:avLst/>
          </a:prstGeom>
          <a:noFill/>
          <a:ln cap="flat" cmpd="sng" w="9525">
            <a:solidFill>
              <a:srgbClr val="000000"/>
            </a:solidFill>
            <a:prstDash val="solid"/>
            <a:round/>
            <a:headEnd len="sm" w="sm" type="none"/>
            <a:tailEnd len="med" w="med" type="stealth"/>
          </a:ln>
        </p:spPr>
      </p:cxnSp>
      <p:cxnSp>
        <p:nvCxnSpPr>
          <p:cNvPr id="3254" name="Google Shape;3254;p182"/>
          <p:cNvCxnSpPr>
            <a:stCxn id="3251" idx="3"/>
            <a:endCxn id="3252" idx="1"/>
          </p:cNvCxnSpPr>
          <p:nvPr/>
        </p:nvCxnSpPr>
        <p:spPr>
          <a:xfrm>
            <a:off x="5158425" y="2813025"/>
            <a:ext cx="1329600" cy="1500"/>
          </a:xfrm>
          <a:prstGeom prst="straightConnector1">
            <a:avLst/>
          </a:prstGeom>
          <a:noFill/>
          <a:ln cap="flat" cmpd="sng" w="9525">
            <a:solidFill>
              <a:srgbClr val="000000"/>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7"/>
                                        </p:tgtEl>
                                        <p:attrNameLst>
                                          <p:attrName>style.visibility</p:attrName>
                                        </p:attrNameLst>
                                      </p:cBhvr>
                                      <p:to>
                                        <p:strVal val="visible"/>
                                      </p:to>
                                    </p:set>
                                    <p:animEffect filter="fade" transition="in">
                                      <p:cBhvr>
                                        <p:cTn dur="1000"/>
                                        <p:tgtEl>
                                          <p:spTgt spid="32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8"/>
                                        </p:tgtEl>
                                        <p:attrNameLst>
                                          <p:attrName>style.visibility</p:attrName>
                                        </p:attrNameLst>
                                      </p:cBhvr>
                                      <p:to>
                                        <p:strVal val="visible"/>
                                      </p:to>
                                    </p:set>
                                    <p:animEffect filter="fade" transition="in">
                                      <p:cBhvr>
                                        <p:cTn dur="1000"/>
                                        <p:tgtEl>
                                          <p:spTgt spid="3248"/>
                                        </p:tgtEl>
                                      </p:cBhvr>
                                    </p:animEffect>
                                  </p:childTnLst>
                                </p:cTn>
                              </p:par>
                              <p:par>
                                <p:cTn fill="hold" nodeType="withEffect" presetClass="entr" presetID="10" presetSubtype="0">
                                  <p:stCondLst>
                                    <p:cond delay="0"/>
                                  </p:stCondLst>
                                  <p:childTnLst>
                                    <p:set>
                                      <p:cBhvr>
                                        <p:cTn dur="1" fill="hold">
                                          <p:stCondLst>
                                            <p:cond delay="0"/>
                                          </p:stCondLst>
                                        </p:cTn>
                                        <p:tgtEl>
                                          <p:spTgt spid="3249"/>
                                        </p:tgtEl>
                                        <p:attrNameLst>
                                          <p:attrName>style.visibility</p:attrName>
                                        </p:attrNameLst>
                                      </p:cBhvr>
                                      <p:to>
                                        <p:strVal val="visible"/>
                                      </p:to>
                                    </p:set>
                                    <p:animEffect filter="fade" transition="in">
                                      <p:cBhvr>
                                        <p:cTn dur="1000"/>
                                        <p:tgtEl>
                                          <p:spTgt spid="3249"/>
                                        </p:tgtEl>
                                      </p:cBhvr>
                                    </p:animEffect>
                                  </p:childTnLst>
                                </p:cTn>
                              </p:par>
                              <p:par>
                                <p:cTn fill="hold" nodeType="withEffect" presetClass="entr" presetID="10" presetSubtype="0">
                                  <p:stCondLst>
                                    <p:cond delay="0"/>
                                  </p:stCondLst>
                                  <p:childTnLst>
                                    <p:set>
                                      <p:cBhvr>
                                        <p:cTn dur="1" fill="hold">
                                          <p:stCondLst>
                                            <p:cond delay="0"/>
                                          </p:stCondLst>
                                        </p:cTn>
                                        <p:tgtEl>
                                          <p:spTgt spid="3250"/>
                                        </p:tgtEl>
                                        <p:attrNameLst>
                                          <p:attrName>style.visibility</p:attrName>
                                        </p:attrNameLst>
                                      </p:cBhvr>
                                      <p:to>
                                        <p:strVal val="visible"/>
                                      </p:to>
                                    </p:set>
                                    <p:animEffect filter="fade" transition="in">
                                      <p:cBhvr>
                                        <p:cTn dur="1000"/>
                                        <p:tgtEl>
                                          <p:spTgt spid="3250"/>
                                        </p:tgtEl>
                                      </p:cBhvr>
                                    </p:animEffect>
                                  </p:childTnLst>
                                </p:cTn>
                              </p:par>
                              <p:par>
                                <p:cTn fill="hold" nodeType="withEffect" presetClass="entr" presetID="10" presetSubtype="0">
                                  <p:stCondLst>
                                    <p:cond delay="0"/>
                                  </p:stCondLst>
                                  <p:childTnLst>
                                    <p:set>
                                      <p:cBhvr>
                                        <p:cTn dur="1" fill="hold">
                                          <p:stCondLst>
                                            <p:cond delay="0"/>
                                          </p:stCondLst>
                                        </p:cTn>
                                        <p:tgtEl>
                                          <p:spTgt spid="3251"/>
                                        </p:tgtEl>
                                        <p:attrNameLst>
                                          <p:attrName>style.visibility</p:attrName>
                                        </p:attrNameLst>
                                      </p:cBhvr>
                                      <p:to>
                                        <p:strVal val="visible"/>
                                      </p:to>
                                    </p:set>
                                    <p:animEffect filter="fade" transition="in">
                                      <p:cBhvr>
                                        <p:cTn dur="1000"/>
                                        <p:tgtEl>
                                          <p:spTgt spid="3251"/>
                                        </p:tgtEl>
                                      </p:cBhvr>
                                    </p:animEffect>
                                  </p:childTnLst>
                                </p:cTn>
                              </p:par>
                              <p:par>
                                <p:cTn fill="hold" nodeType="withEffect" presetClass="entr" presetID="10" presetSubtype="0">
                                  <p:stCondLst>
                                    <p:cond delay="0"/>
                                  </p:stCondLst>
                                  <p:childTnLst>
                                    <p:set>
                                      <p:cBhvr>
                                        <p:cTn dur="1" fill="hold">
                                          <p:stCondLst>
                                            <p:cond delay="0"/>
                                          </p:stCondLst>
                                        </p:cTn>
                                        <p:tgtEl>
                                          <p:spTgt spid="3252"/>
                                        </p:tgtEl>
                                        <p:attrNameLst>
                                          <p:attrName>style.visibility</p:attrName>
                                        </p:attrNameLst>
                                      </p:cBhvr>
                                      <p:to>
                                        <p:strVal val="visible"/>
                                      </p:to>
                                    </p:set>
                                    <p:animEffect filter="fade" transition="in">
                                      <p:cBhvr>
                                        <p:cTn dur="1000"/>
                                        <p:tgtEl>
                                          <p:spTgt spid="3252"/>
                                        </p:tgtEl>
                                      </p:cBhvr>
                                    </p:animEffect>
                                  </p:childTnLst>
                                </p:cTn>
                              </p:par>
                              <p:par>
                                <p:cTn fill="hold" nodeType="withEffect" presetClass="entr" presetID="10" presetSubtype="0">
                                  <p:stCondLst>
                                    <p:cond delay="0"/>
                                  </p:stCondLst>
                                  <p:childTnLst>
                                    <p:set>
                                      <p:cBhvr>
                                        <p:cTn dur="1" fill="hold">
                                          <p:stCondLst>
                                            <p:cond delay="0"/>
                                          </p:stCondLst>
                                        </p:cTn>
                                        <p:tgtEl>
                                          <p:spTgt spid="3253"/>
                                        </p:tgtEl>
                                        <p:attrNameLst>
                                          <p:attrName>style.visibility</p:attrName>
                                        </p:attrNameLst>
                                      </p:cBhvr>
                                      <p:to>
                                        <p:strVal val="visible"/>
                                      </p:to>
                                    </p:set>
                                    <p:animEffect filter="fade" transition="in">
                                      <p:cBhvr>
                                        <p:cTn dur="1000"/>
                                        <p:tgtEl>
                                          <p:spTgt spid="3253"/>
                                        </p:tgtEl>
                                      </p:cBhvr>
                                    </p:animEffect>
                                  </p:childTnLst>
                                </p:cTn>
                              </p:par>
                              <p:par>
                                <p:cTn fill="hold" nodeType="withEffect" presetClass="entr" presetID="10" presetSubtype="0">
                                  <p:stCondLst>
                                    <p:cond delay="0"/>
                                  </p:stCondLst>
                                  <p:childTnLst>
                                    <p:set>
                                      <p:cBhvr>
                                        <p:cTn dur="1" fill="hold">
                                          <p:stCondLst>
                                            <p:cond delay="0"/>
                                          </p:stCondLst>
                                        </p:cTn>
                                        <p:tgtEl>
                                          <p:spTgt spid="3254"/>
                                        </p:tgtEl>
                                        <p:attrNameLst>
                                          <p:attrName>style.visibility</p:attrName>
                                        </p:attrNameLst>
                                      </p:cBhvr>
                                      <p:to>
                                        <p:strVal val="visible"/>
                                      </p:to>
                                    </p:set>
                                    <p:animEffect filter="fade" transition="in">
                                      <p:cBhvr>
                                        <p:cTn dur="1000"/>
                                        <p:tgtEl>
                                          <p:spTgt spid="32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58" name="Shape 3258"/>
        <p:cNvGrpSpPr/>
        <p:nvPr/>
      </p:nvGrpSpPr>
      <p:grpSpPr>
        <a:xfrm>
          <a:off x="0" y="0"/>
          <a:ext cx="0" cy="0"/>
          <a:chOff x="0" y="0"/>
          <a:chExt cx="0" cy="0"/>
        </a:xfrm>
      </p:grpSpPr>
      <p:sp>
        <p:nvSpPr>
          <p:cNvPr id="3259" name="Google Shape;3259;p183"/>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u="sng">
                <a:solidFill>
                  <a:srgbClr val="E09214"/>
                </a:solidFill>
                <a:latin typeface="Merriweather"/>
                <a:ea typeface="Merriweather"/>
                <a:cs typeface="Merriweather"/>
                <a:sym typeface="Merriweather"/>
              </a:rPr>
              <a:t>MapReduce in Detail</a:t>
            </a:r>
            <a:endParaRPr b="1" sz="2500" u="sng">
              <a:solidFill>
                <a:srgbClr val="E09214"/>
              </a:solidFill>
              <a:latin typeface="Merriweather"/>
              <a:ea typeface="Merriweather"/>
              <a:cs typeface="Merriweather"/>
              <a:sym typeface="Merriweather"/>
            </a:endParaRPr>
          </a:p>
        </p:txBody>
      </p:sp>
      <p:pic>
        <p:nvPicPr>
          <p:cNvPr id="3260" name="Google Shape;3260;p183"/>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3261" name="Google Shape;3261;p183"/>
          <p:cNvSpPr txBox="1"/>
          <p:nvPr/>
        </p:nvSpPr>
        <p:spPr>
          <a:xfrm>
            <a:off x="102300" y="825375"/>
            <a:ext cx="8795400" cy="2556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4A4A4A"/>
                </a:solidFill>
                <a:latin typeface="Average"/>
                <a:ea typeface="Average"/>
                <a:cs typeface="Average"/>
                <a:sym typeface="Average"/>
              </a:rPr>
              <a:t>Input Split</a:t>
            </a:r>
            <a:endParaRPr b="1" i="0" sz="1800" u="none" cap="none" strike="noStrike">
              <a:solidFill>
                <a:srgbClr val="4A4A4A"/>
              </a:solidFill>
              <a:latin typeface="Average"/>
              <a:ea typeface="Average"/>
              <a:cs typeface="Average"/>
              <a:sym typeface="Average"/>
            </a:endParaRPr>
          </a:p>
          <a:p>
            <a:pPr indent="0" lvl="0" marL="381000" marR="0" rtl="0" algn="just">
              <a:lnSpc>
                <a:spcPct val="115000"/>
              </a:lnSpc>
              <a:spcBef>
                <a:spcPts val="1200"/>
              </a:spcBef>
              <a:spcAft>
                <a:spcPts val="0"/>
              </a:spcAft>
              <a:buClr>
                <a:srgbClr val="000000"/>
              </a:buClr>
              <a:buSzPts val="1800"/>
              <a:buFont typeface="Arial"/>
              <a:buNone/>
            </a:pPr>
            <a:r>
              <a:rPr b="0" i="0" lang="en" sz="1800" u="none" cap="none" strike="noStrike">
                <a:solidFill>
                  <a:srgbClr val="4A4A4A"/>
                </a:solidFill>
                <a:latin typeface="Average"/>
                <a:ea typeface="Average"/>
                <a:cs typeface="Average"/>
                <a:sym typeface="Average"/>
              </a:rPr>
              <a:t>It is the logical representation of data.</a:t>
            </a:r>
            <a:endParaRPr b="0" i="0" sz="1800" u="none" cap="none" strike="noStrike">
              <a:solidFill>
                <a:srgbClr val="4A4A4A"/>
              </a:solidFill>
              <a:latin typeface="Average"/>
              <a:ea typeface="Average"/>
              <a:cs typeface="Average"/>
              <a:sym typeface="Average"/>
            </a:endParaRPr>
          </a:p>
          <a:p>
            <a:pPr indent="0" lvl="0" marL="381000" marR="0" rtl="0" algn="just">
              <a:lnSpc>
                <a:spcPct val="115000"/>
              </a:lnSpc>
              <a:spcBef>
                <a:spcPts val="0"/>
              </a:spcBef>
              <a:spcAft>
                <a:spcPts val="0"/>
              </a:spcAft>
              <a:buClr>
                <a:srgbClr val="000000"/>
              </a:buClr>
              <a:buSzPts val="1800"/>
              <a:buFont typeface="Arial"/>
              <a:buNone/>
            </a:pPr>
            <a:r>
              <a:rPr b="0" i="0" lang="en" sz="1800" u="none" cap="none" strike="noStrike">
                <a:solidFill>
                  <a:srgbClr val="4A4A4A"/>
                </a:solidFill>
                <a:latin typeface="Average"/>
                <a:ea typeface="Average"/>
                <a:cs typeface="Average"/>
                <a:sym typeface="Average"/>
              </a:rPr>
              <a:t>It represents a block of work that contains a single map task in the MapReduce Program.</a:t>
            </a:r>
            <a:endParaRPr b="0" i="0" sz="1800" u="none" cap="none" strike="noStrike">
              <a:solidFill>
                <a:srgbClr val="4A4A4A"/>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4A4A4A"/>
                </a:solidFill>
                <a:latin typeface="Average"/>
                <a:ea typeface="Average"/>
                <a:cs typeface="Average"/>
                <a:sym typeface="Average"/>
              </a:rPr>
              <a:t>RecordReader</a:t>
            </a:r>
            <a:endParaRPr b="1" i="0" sz="1800" u="none" cap="none" strike="noStrike">
              <a:solidFill>
                <a:srgbClr val="4A4A4A"/>
              </a:solidFill>
              <a:latin typeface="Average"/>
              <a:ea typeface="Average"/>
              <a:cs typeface="Average"/>
              <a:sym typeface="Average"/>
            </a:endParaRPr>
          </a:p>
          <a:p>
            <a:pPr indent="0" lvl="0" marL="381000" marR="0" rtl="0" algn="just">
              <a:lnSpc>
                <a:spcPct val="100000"/>
              </a:lnSpc>
              <a:spcBef>
                <a:spcPts val="1200"/>
              </a:spcBef>
              <a:spcAft>
                <a:spcPts val="1200"/>
              </a:spcAft>
              <a:buClr>
                <a:srgbClr val="000000"/>
              </a:buClr>
              <a:buSzPts val="1800"/>
              <a:buFont typeface="Arial"/>
              <a:buNone/>
            </a:pPr>
            <a:r>
              <a:rPr b="0" i="0" lang="en" sz="1800" u="none" cap="none" strike="noStrike">
                <a:solidFill>
                  <a:srgbClr val="4A4A4A"/>
                </a:solidFill>
                <a:latin typeface="Average"/>
                <a:ea typeface="Average"/>
                <a:cs typeface="Average"/>
                <a:sym typeface="Average"/>
              </a:rPr>
              <a:t>It interacts with the Input split and converts the obtained data in the form of Key-Value Pairs.</a:t>
            </a:r>
            <a:endParaRPr b="1" i="0" sz="2400" u="none" cap="none" strike="noStrike">
              <a:solidFill>
                <a:srgbClr val="000000"/>
              </a:solidFill>
              <a:latin typeface="Average"/>
              <a:ea typeface="Average"/>
              <a:cs typeface="Average"/>
              <a:sym typeface="Average"/>
            </a:endParaRPr>
          </a:p>
        </p:txBody>
      </p:sp>
      <p:sp>
        <p:nvSpPr>
          <p:cNvPr id="3262" name="Google Shape;3262;p183"/>
          <p:cNvSpPr/>
          <p:nvPr/>
        </p:nvSpPr>
        <p:spPr>
          <a:xfrm>
            <a:off x="530225" y="3555963"/>
            <a:ext cx="888000" cy="527100"/>
          </a:xfrm>
          <a:prstGeom prst="rect">
            <a:avLst/>
          </a:prstGeom>
          <a:solidFill>
            <a:srgbClr val="65ABF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Input Records</a:t>
            </a:r>
            <a:endParaRPr b="0" i="0" sz="1400" u="none" cap="none" strike="noStrike">
              <a:solidFill>
                <a:srgbClr val="000000"/>
              </a:solidFill>
              <a:latin typeface="Arial"/>
              <a:ea typeface="Arial"/>
              <a:cs typeface="Arial"/>
              <a:sym typeface="Arial"/>
            </a:endParaRPr>
          </a:p>
        </p:txBody>
      </p:sp>
      <p:sp>
        <p:nvSpPr>
          <p:cNvPr id="3263" name="Google Shape;3263;p183"/>
          <p:cNvSpPr/>
          <p:nvPr/>
        </p:nvSpPr>
        <p:spPr>
          <a:xfrm>
            <a:off x="2738150" y="3555963"/>
            <a:ext cx="888000" cy="527100"/>
          </a:xfrm>
          <a:prstGeom prst="rect">
            <a:avLst/>
          </a:prstGeom>
          <a:solidFill>
            <a:srgbClr val="E0921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Record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Reader</a:t>
            </a:r>
            <a:endParaRPr b="0" i="0" sz="1400" u="none" cap="none" strike="noStrike">
              <a:solidFill>
                <a:srgbClr val="000000"/>
              </a:solidFill>
              <a:latin typeface="Arial"/>
              <a:ea typeface="Arial"/>
              <a:cs typeface="Arial"/>
              <a:sym typeface="Arial"/>
            </a:endParaRPr>
          </a:p>
        </p:txBody>
      </p:sp>
      <p:cxnSp>
        <p:nvCxnSpPr>
          <p:cNvPr id="3264" name="Google Shape;3264;p183"/>
          <p:cNvCxnSpPr>
            <a:endCxn id="3263" idx="1"/>
          </p:cNvCxnSpPr>
          <p:nvPr/>
        </p:nvCxnSpPr>
        <p:spPr>
          <a:xfrm flipH="1" rot="10800000">
            <a:off x="1418150" y="3819513"/>
            <a:ext cx="1320000" cy="3300"/>
          </a:xfrm>
          <a:prstGeom prst="straightConnector1">
            <a:avLst/>
          </a:prstGeom>
          <a:noFill/>
          <a:ln cap="flat" cmpd="sng" w="9525">
            <a:solidFill>
              <a:srgbClr val="000000"/>
            </a:solidFill>
            <a:prstDash val="solid"/>
            <a:round/>
            <a:headEnd len="med" w="med" type="stealth"/>
            <a:tailEnd len="med" w="med" type="stealth"/>
          </a:ln>
        </p:spPr>
      </p:cxnSp>
      <p:cxnSp>
        <p:nvCxnSpPr>
          <p:cNvPr id="3265" name="Google Shape;3265;p183"/>
          <p:cNvCxnSpPr>
            <a:endCxn id="3266" idx="1"/>
          </p:cNvCxnSpPr>
          <p:nvPr/>
        </p:nvCxnSpPr>
        <p:spPr>
          <a:xfrm>
            <a:off x="3626000" y="3711725"/>
            <a:ext cx="1256400" cy="41400"/>
          </a:xfrm>
          <a:prstGeom prst="straightConnector1">
            <a:avLst/>
          </a:prstGeom>
          <a:noFill/>
          <a:ln cap="flat" cmpd="sng" w="9525">
            <a:solidFill>
              <a:srgbClr val="000000"/>
            </a:solidFill>
            <a:prstDash val="solid"/>
            <a:round/>
            <a:headEnd len="sm" w="sm" type="none"/>
            <a:tailEnd len="med" w="med" type="stealth"/>
          </a:ln>
        </p:spPr>
      </p:cxnSp>
      <p:sp>
        <p:nvSpPr>
          <p:cNvPr id="3266" name="Google Shape;3266;p183"/>
          <p:cNvSpPr txBox="1"/>
          <p:nvPr/>
        </p:nvSpPr>
        <p:spPr>
          <a:xfrm>
            <a:off x="4882400" y="3553025"/>
            <a:ext cx="451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Key- Value Pairs</a:t>
            </a:r>
            <a:endParaRPr b="0" i="0" sz="1400" u="none" cap="none" strike="noStrike">
              <a:solidFill>
                <a:srgbClr val="000000"/>
              </a:solidFill>
              <a:latin typeface="Average"/>
              <a:ea typeface="Average"/>
              <a:cs typeface="Average"/>
              <a:sym typeface="Average"/>
            </a:endParaRPr>
          </a:p>
        </p:txBody>
      </p:sp>
      <p:sp>
        <p:nvSpPr>
          <p:cNvPr id="3267" name="Google Shape;3267;p183"/>
          <p:cNvSpPr txBox="1"/>
          <p:nvPr/>
        </p:nvSpPr>
        <p:spPr>
          <a:xfrm>
            <a:off x="1525700" y="3880000"/>
            <a:ext cx="888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Interact</a:t>
            </a:r>
            <a:endParaRPr b="0" i="0" sz="1400" u="none" cap="none" strike="noStrike">
              <a:solidFill>
                <a:srgbClr val="000000"/>
              </a:solidFill>
              <a:latin typeface="Average"/>
              <a:ea typeface="Average"/>
              <a:cs typeface="Average"/>
              <a:sym typeface="Average"/>
            </a:endParaRPr>
          </a:p>
        </p:txBody>
      </p:sp>
      <p:sp>
        <p:nvSpPr>
          <p:cNvPr id="3268" name="Google Shape;3268;p183"/>
          <p:cNvSpPr txBox="1"/>
          <p:nvPr/>
        </p:nvSpPr>
        <p:spPr>
          <a:xfrm>
            <a:off x="3684000" y="3651400"/>
            <a:ext cx="888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Convert</a:t>
            </a:r>
            <a:endParaRPr b="0" i="0" sz="14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261"/>
                                        </p:tgtEl>
                                        <p:attrNameLst>
                                          <p:attrName>style.visibility</p:attrName>
                                        </p:attrNameLst>
                                      </p:cBhvr>
                                      <p:to>
                                        <p:strVal val="visible"/>
                                      </p:to>
                                    </p:set>
                                    <p:anim calcmode="lin" valueType="num">
                                      <p:cBhvr additive="base">
                                        <p:cTn dur="1000"/>
                                        <p:tgtEl>
                                          <p:spTgt spid="326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2"/>
                                        </p:tgtEl>
                                        <p:attrNameLst>
                                          <p:attrName>style.visibility</p:attrName>
                                        </p:attrNameLst>
                                      </p:cBhvr>
                                      <p:to>
                                        <p:strVal val="visible"/>
                                      </p:to>
                                    </p:set>
                                    <p:animEffect filter="fade" transition="in">
                                      <p:cBhvr>
                                        <p:cTn dur="1000"/>
                                        <p:tgtEl>
                                          <p:spTgt spid="3262"/>
                                        </p:tgtEl>
                                      </p:cBhvr>
                                    </p:animEffect>
                                  </p:childTnLst>
                                </p:cTn>
                              </p:par>
                              <p:par>
                                <p:cTn fill="hold" nodeType="withEffect" presetClass="entr" presetID="10" presetSubtype="0">
                                  <p:stCondLst>
                                    <p:cond delay="0"/>
                                  </p:stCondLst>
                                  <p:childTnLst>
                                    <p:set>
                                      <p:cBhvr>
                                        <p:cTn dur="1" fill="hold">
                                          <p:stCondLst>
                                            <p:cond delay="0"/>
                                          </p:stCondLst>
                                        </p:cTn>
                                        <p:tgtEl>
                                          <p:spTgt spid="3263"/>
                                        </p:tgtEl>
                                        <p:attrNameLst>
                                          <p:attrName>style.visibility</p:attrName>
                                        </p:attrNameLst>
                                      </p:cBhvr>
                                      <p:to>
                                        <p:strVal val="visible"/>
                                      </p:to>
                                    </p:set>
                                    <p:animEffect filter="fade" transition="in">
                                      <p:cBhvr>
                                        <p:cTn dur="1000"/>
                                        <p:tgtEl>
                                          <p:spTgt spid="3263"/>
                                        </p:tgtEl>
                                      </p:cBhvr>
                                    </p:animEffect>
                                  </p:childTnLst>
                                </p:cTn>
                              </p:par>
                              <p:par>
                                <p:cTn fill="hold" nodeType="withEffect" presetClass="entr" presetID="10" presetSubtype="0">
                                  <p:stCondLst>
                                    <p:cond delay="0"/>
                                  </p:stCondLst>
                                  <p:childTnLst>
                                    <p:set>
                                      <p:cBhvr>
                                        <p:cTn dur="1" fill="hold">
                                          <p:stCondLst>
                                            <p:cond delay="0"/>
                                          </p:stCondLst>
                                        </p:cTn>
                                        <p:tgtEl>
                                          <p:spTgt spid="3264"/>
                                        </p:tgtEl>
                                        <p:attrNameLst>
                                          <p:attrName>style.visibility</p:attrName>
                                        </p:attrNameLst>
                                      </p:cBhvr>
                                      <p:to>
                                        <p:strVal val="visible"/>
                                      </p:to>
                                    </p:set>
                                    <p:animEffect filter="fade" transition="in">
                                      <p:cBhvr>
                                        <p:cTn dur="1000"/>
                                        <p:tgtEl>
                                          <p:spTgt spid="3264"/>
                                        </p:tgtEl>
                                      </p:cBhvr>
                                    </p:animEffect>
                                  </p:childTnLst>
                                </p:cTn>
                              </p:par>
                              <p:par>
                                <p:cTn fill="hold" nodeType="withEffect" presetClass="entr" presetID="10" presetSubtype="0">
                                  <p:stCondLst>
                                    <p:cond delay="0"/>
                                  </p:stCondLst>
                                  <p:childTnLst>
                                    <p:set>
                                      <p:cBhvr>
                                        <p:cTn dur="1" fill="hold">
                                          <p:stCondLst>
                                            <p:cond delay="0"/>
                                          </p:stCondLst>
                                        </p:cTn>
                                        <p:tgtEl>
                                          <p:spTgt spid="3265"/>
                                        </p:tgtEl>
                                        <p:attrNameLst>
                                          <p:attrName>style.visibility</p:attrName>
                                        </p:attrNameLst>
                                      </p:cBhvr>
                                      <p:to>
                                        <p:strVal val="visible"/>
                                      </p:to>
                                    </p:set>
                                    <p:animEffect filter="fade" transition="in">
                                      <p:cBhvr>
                                        <p:cTn dur="1000"/>
                                        <p:tgtEl>
                                          <p:spTgt spid="3265"/>
                                        </p:tgtEl>
                                      </p:cBhvr>
                                    </p:animEffect>
                                  </p:childTnLst>
                                </p:cTn>
                              </p:par>
                              <p:par>
                                <p:cTn fill="hold" nodeType="withEffect" presetClass="entr" presetID="10" presetSubtype="0">
                                  <p:stCondLst>
                                    <p:cond delay="0"/>
                                  </p:stCondLst>
                                  <p:childTnLst>
                                    <p:set>
                                      <p:cBhvr>
                                        <p:cTn dur="1" fill="hold">
                                          <p:stCondLst>
                                            <p:cond delay="0"/>
                                          </p:stCondLst>
                                        </p:cTn>
                                        <p:tgtEl>
                                          <p:spTgt spid="3266"/>
                                        </p:tgtEl>
                                        <p:attrNameLst>
                                          <p:attrName>style.visibility</p:attrName>
                                        </p:attrNameLst>
                                      </p:cBhvr>
                                      <p:to>
                                        <p:strVal val="visible"/>
                                      </p:to>
                                    </p:set>
                                    <p:animEffect filter="fade" transition="in">
                                      <p:cBhvr>
                                        <p:cTn dur="1000"/>
                                        <p:tgtEl>
                                          <p:spTgt spid="3266"/>
                                        </p:tgtEl>
                                      </p:cBhvr>
                                    </p:animEffect>
                                  </p:childTnLst>
                                </p:cTn>
                              </p:par>
                              <p:par>
                                <p:cTn fill="hold" nodeType="withEffect" presetClass="entr" presetID="10" presetSubtype="0">
                                  <p:stCondLst>
                                    <p:cond delay="0"/>
                                  </p:stCondLst>
                                  <p:childTnLst>
                                    <p:set>
                                      <p:cBhvr>
                                        <p:cTn dur="1" fill="hold">
                                          <p:stCondLst>
                                            <p:cond delay="0"/>
                                          </p:stCondLst>
                                        </p:cTn>
                                        <p:tgtEl>
                                          <p:spTgt spid="3267"/>
                                        </p:tgtEl>
                                        <p:attrNameLst>
                                          <p:attrName>style.visibility</p:attrName>
                                        </p:attrNameLst>
                                      </p:cBhvr>
                                      <p:to>
                                        <p:strVal val="visible"/>
                                      </p:to>
                                    </p:set>
                                    <p:animEffect filter="fade" transition="in">
                                      <p:cBhvr>
                                        <p:cTn dur="1000"/>
                                        <p:tgtEl>
                                          <p:spTgt spid="3267"/>
                                        </p:tgtEl>
                                      </p:cBhvr>
                                    </p:animEffect>
                                  </p:childTnLst>
                                </p:cTn>
                              </p:par>
                              <p:par>
                                <p:cTn fill="hold" nodeType="withEffect" presetClass="entr" presetID="10" presetSubtype="0">
                                  <p:stCondLst>
                                    <p:cond delay="0"/>
                                  </p:stCondLst>
                                  <p:childTnLst>
                                    <p:set>
                                      <p:cBhvr>
                                        <p:cTn dur="1" fill="hold">
                                          <p:stCondLst>
                                            <p:cond delay="0"/>
                                          </p:stCondLst>
                                        </p:cTn>
                                        <p:tgtEl>
                                          <p:spTgt spid="3268"/>
                                        </p:tgtEl>
                                        <p:attrNameLst>
                                          <p:attrName>style.visibility</p:attrName>
                                        </p:attrNameLst>
                                      </p:cBhvr>
                                      <p:to>
                                        <p:strVal val="visible"/>
                                      </p:to>
                                    </p:set>
                                    <p:animEffect filter="fade" transition="in">
                                      <p:cBhvr>
                                        <p:cTn dur="1000"/>
                                        <p:tgtEl>
                                          <p:spTgt spid="32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72" name="Shape 3272"/>
        <p:cNvGrpSpPr/>
        <p:nvPr/>
      </p:nvGrpSpPr>
      <p:grpSpPr>
        <a:xfrm>
          <a:off x="0" y="0"/>
          <a:ext cx="0" cy="0"/>
          <a:chOff x="0" y="0"/>
          <a:chExt cx="0" cy="0"/>
        </a:xfrm>
      </p:grpSpPr>
      <p:sp>
        <p:nvSpPr>
          <p:cNvPr id="3273" name="Google Shape;3273;p184"/>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u="sng">
                <a:solidFill>
                  <a:srgbClr val="E09214"/>
                </a:solidFill>
                <a:latin typeface="Merriweather"/>
                <a:ea typeface="Merriweather"/>
                <a:cs typeface="Merriweather"/>
                <a:sym typeface="Merriweather"/>
              </a:rPr>
              <a:t>MapReduce in Detail</a:t>
            </a:r>
            <a:endParaRPr b="1" sz="2500" u="sng">
              <a:solidFill>
                <a:srgbClr val="E09214"/>
              </a:solidFill>
              <a:latin typeface="Merriweather"/>
              <a:ea typeface="Merriweather"/>
              <a:cs typeface="Merriweather"/>
              <a:sym typeface="Merriweather"/>
            </a:endParaRPr>
          </a:p>
        </p:txBody>
      </p:sp>
      <p:pic>
        <p:nvPicPr>
          <p:cNvPr id="3274" name="Google Shape;3274;p184"/>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3275" name="Google Shape;3275;p184"/>
          <p:cNvSpPr txBox="1"/>
          <p:nvPr/>
        </p:nvSpPr>
        <p:spPr>
          <a:xfrm>
            <a:off x="163575" y="858625"/>
            <a:ext cx="63714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verage"/>
                <a:ea typeface="Average"/>
                <a:cs typeface="Average"/>
                <a:sym typeface="Average"/>
              </a:rPr>
              <a:t>Reducer Class():</a:t>
            </a:r>
            <a:endParaRPr b="1" i="0" sz="18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verage"/>
                <a:ea typeface="Average"/>
                <a:cs typeface="Average"/>
                <a:sym typeface="Average"/>
              </a:rPr>
              <a:t>First stage in Data processing</a:t>
            </a:r>
            <a:endParaRPr b="0" i="0" sz="1400" u="none" cap="none" strike="noStrike">
              <a:solidFill>
                <a:srgbClr val="000000"/>
              </a:solidFill>
              <a:latin typeface="Average"/>
              <a:ea typeface="Average"/>
              <a:cs typeface="Average"/>
              <a:sym typeface="Average"/>
            </a:endParaRPr>
          </a:p>
        </p:txBody>
      </p:sp>
      <p:sp>
        <p:nvSpPr>
          <p:cNvPr id="3276" name="Google Shape;3276;p184"/>
          <p:cNvSpPr/>
          <p:nvPr/>
        </p:nvSpPr>
        <p:spPr>
          <a:xfrm>
            <a:off x="581725" y="1683725"/>
            <a:ext cx="1378800" cy="19227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Intermediate Key Value pairs from map</a:t>
            </a:r>
            <a:endParaRPr b="0" i="0" sz="1400" u="none" cap="none" strike="noStrike">
              <a:solidFill>
                <a:srgbClr val="000000"/>
              </a:solidFill>
              <a:latin typeface="Arial"/>
              <a:ea typeface="Arial"/>
              <a:cs typeface="Arial"/>
              <a:sym typeface="Arial"/>
            </a:endParaRPr>
          </a:p>
        </p:txBody>
      </p:sp>
      <p:cxnSp>
        <p:nvCxnSpPr>
          <p:cNvPr id="3277" name="Google Shape;3277;p184"/>
          <p:cNvCxnSpPr>
            <a:stCxn id="3276" idx="3"/>
          </p:cNvCxnSpPr>
          <p:nvPr/>
        </p:nvCxnSpPr>
        <p:spPr>
          <a:xfrm flipH="1" rot="10800000">
            <a:off x="1960525" y="2636075"/>
            <a:ext cx="786900" cy="9000"/>
          </a:xfrm>
          <a:prstGeom prst="straightConnector1">
            <a:avLst/>
          </a:prstGeom>
          <a:noFill/>
          <a:ln cap="flat" cmpd="sng" w="9525">
            <a:solidFill>
              <a:srgbClr val="000000"/>
            </a:solidFill>
            <a:prstDash val="solid"/>
            <a:round/>
            <a:headEnd len="sm" w="sm" type="none"/>
            <a:tailEnd len="med" w="med" type="stealth"/>
          </a:ln>
        </p:spPr>
      </p:cxnSp>
      <p:sp>
        <p:nvSpPr>
          <p:cNvPr id="3278" name="Google Shape;3278;p184"/>
          <p:cNvSpPr/>
          <p:nvPr/>
        </p:nvSpPr>
        <p:spPr>
          <a:xfrm>
            <a:off x="2747509" y="2290767"/>
            <a:ext cx="990300" cy="7086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Reducer</a:t>
            </a:r>
            <a:endParaRPr b="0" i="0" sz="1400" u="none" cap="none" strike="noStrike">
              <a:solidFill>
                <a:srgbClr val="000000"/>
              </a:solidFill>
              <a:latin typeface="Arial"/>
              <a:ea typeface="Arial"/>
              <a:cs typeface="Arial"/>
              <a:sym typeface="Arial"/>
            </a:endParaRPr>
          </a:p>
        </p:txBody>
      </p:sp>
      <p:sp>
        <p:nvSpPr>
          <p:cNvPr id="3279" name="Google Shape;3279;p184"/>
          <p:cNvSpPr/>
          <p:nvPr/>
        </p:nvSpPr>
        <p:spPr>
          <a:xfrm>
            <a:off x="4524837" y="2286331"/>
            <a:ext cx="990300" cy="7086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Final Output</a:t>
            </a:r>
            <a:endParaRPr b="0" i="0" sz="1400" u="none" cap="none" strike="noStrike">
              <a:solidFill>
                <a:srgbClr val="000000"/>
              </a:solidFill>
              <a:latin typeface="Arial"/>
              <a:ea typeface="Arial"/>
              <a:cs typeface="Arial"/>
              <a:sym typeface="Arial"/>
            </a:endParaRPr>
          </a:p>
        </p:txBody>
      </p:sp>
      <p:cxnSp>
        <p:nvCxnSpPr>
          <p:cNvPr id="3280" name="Google Shape;3280;p184"/>
          <p:cNvCxnSpPr>
            <a:stCxn id="3278" idx="3"/>
          </p:cNvCxnSpPr>
          <p:nvPr/>
        </p:nvCxnSpPr>
        <p:spPr>
          <a:xfrm flipH="1" rot="10800000">
            <a:off x="3737809" y="2637267"/>
            <a:ext cx="733200" cy="7800"/>
          </a:xfrm>
          <a:prstGeom prst="straightConnector1">
            <a:avLst/>
          </a:prstGeom>
          <a:noFill/>
          <a:ln cap="flat" cmpd="sng" w="9525">
            <a:solidFill>
              <a:srgbClr val="000000"/>
            </a:solidFill>
            <a:prstDash val="solid"/>
            <a:round/>
            <a:headEnd len="sm" w="sm" type="none"/>
            <a:tailEnd len="med" w="med" type="stealth"/>
          </a:ln>
        </p:spPr>
      </p:cxnSp>
      <p:cxnSp>
        <p:nvCxnSpPr>
          <p:cNvPr id="3281" name="Google Shape;3281;p184"/>
          <p:cNvCxnSpPr>
            <a:stCxn id="3279" idx="3"/>
          </p:cNvCxnSpPr>
          <p:nvPr/>
        </p:nvCxnSpPr>
        <p:spPr>
          <a:xfrm flipH="1" rot="10800000">
            <a:off x="5515137" y="2637031"/>
            <a:ext cx="948600" cy="3600"/>
          </a:xfrm>
          <a:prstGeom prst="straightConnector1">
            <a:avLst/>
          </a:prstGeom>
          <a:noFill/>
          <a:ln cap="flat" cmpd="sng" w="9525">
            <a:solidFill>
              <a:srgbClr val="000000"/>
            </a:solidFill>
            <a:prstDash val="solid"/>
            <a:round/>
            <a:headEnd len="sm" w="sm" type="none"/>
            <a:tailEnd len="med" w="med" type="stealth"/>
          </a:ln>
        </p:spPr>
      </p:cxnSp>
      <p:sp>
        <p:nvSpPr>
          <p:cNvPr id="3282" name="Google Shape;3282;p184"/>
          <p:cNvSpPr/>
          <p:nvPr/>
        </p:nvSpPr>
        <p:spPr>
          <a:xfrm>
            <a:off x="6463771" y="2188683"/>
            <a:ext cx="990300" cy="708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HDFS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275"/>
                                        </p:tgtEl>
                                        <p:attrNameLst>
                                          <p:attrName>style.visibility</p:attrName>
                                        </p:attrNameLst>
                                      </p:cBhvr>
                                      <p:to>
                                        <p:strVal val="visible"/>
                                      </p:to>
                                    </p:set>
                                    <p:anim calcmode="lin" valueType="num">
                                      <p:cBhvr additive="base">
                                        <p:cTn dur="1000"/>
                                        <p:tgtEl>
                                          <p:spTgt spid="327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6"/>
                                        </p:tgtEl>
                                        <p:attrNameLst>
                                          <p:attrName>style.visibility</p:attrName>
                                        </p:attrNameLst>
                                      </p:cBhvr>
                                      <p:to>
                                        <p:strVal val="visible"/>
                                      </p:to>
                                    </p:set>
                                    <p:animEffect filter="fade" transition="in">
                                      <p:cBhvr>
                                        <p:cTn dur="1000"/>
                                        <p:tgtEl>
                                          <p:spTgt spid="3276"/>
                                        </p:tgtEl>
                                      </p:cBhvr>
                                    </p:animEffect>
                                  </p:childTnLst>
                                </p:cTn>
                              </p:par>
                              <p:par>
                                <p:cTn fill="hold" nodeType="withEffect" presetClass="entr" presetID="10" presetSubtype="0">
                                  <p:stCondLst>
                                    <p:cond delay="0"/>
                                  </p:stCondLst>
                                  <p:childTnLst>
                                    <p:set>
                                      <p:cBhvr>
                                        <p:cTn dur="1" fill="hold">
                                          <p:stCondLst>
                                            <p:cond delay="0"/>
                                          </p:stCondLst>
                                        </p:cTn>
                                        <p:tgtEl>
                                          <p:spTgt spid="3277"/>
                                        </p:tgtEl>
                                        <p:attrNameLst>
                                          <p:attrName>style.visibility</p:attrName>
                                        </p:attrNameLst>
                                      </p:cBhvr>
                                      <p:to>
                                        <p:strVal val="visible"/>
                                      </p:to>
                                    </p:set>
                                    <p:animEffect filter="fade" transition="in">
                                      <p:cBhvr>
                                        <p:cTn dur="1000"/>
                                        <p:tgtEl>
                                          <p:spTgt spid="3277"/>
                                        </p:tgtEl>
                                      </p:cBhvr>
                                    </p:animEffect>
                                  </p:childTnLst>
                                </p:cTn>
                              </p:par>
                              <p:par>
                                <p:cTn fill="hold" nodeType="withEffect" presetClass="entr" presetID="10" presetSubtype="0">
                                  <p:stCondLst>
                                    <p:cond delay="0"/>
                                  </p:stCondLst>
                                  <p:childTnLst>
                                    <p:set>
                                      <p:cBhvr>
                                        <p:cTn dur="1" fill="hold">
                                          <p:stCondLst>
                                            <p:cond delay="0"/>
                                          </p:stCondLst>
                                        </p:cTn>
                                        <p:tgtEl>
                                          <p:spTgt spid="3278"/>
                                        </p:tgtEl>
                                        <p:attrNameLst>
                                          <p:attrName>style.visibility</p:attrName>
                                        </p:attrNameLst>
                                      </p:cBhvr>
                                      <p:to>
                                        <p:strVal val="visible"/>
                                      </p:to>
                                    </p:set>
                                    <p:animEffect filter="fade" transition="in">
                                      <p:cBhvr>
                                        <p:cTn dur="1000"/>
                                        <p:tgtEl>
                                          <p:spTgt spid="3278"/>
                                        </p:tgtEl>
                                      </p:cBhvr>
                                    </p:animEffect>
                                  </p:childTnLst>
                                </p:cTn>
                              </p:par>
                              <p:par>
                                <p:cTn fill="hold" nodeType="withEffect" presetClass="entr" presetID="10" presetSubtype="0">
                                  <p:stCondLst>
                                    <p:cond delay="0"/>
                                  </p:stCondLst>
                                  <p:childTnLst>
                                    <p:set>
                                      <p:cBhvr>
                                        <p:cTn dur="1" fill="hold">
                                          <p:stCondLst>
                                            <p:cond delay="0"/>
                                          </p:stCondLst>
                                        </p:cTn>
                                        <p:tgtEl>
                                          <p:spTgt spid="3279"/>
                                        </p:tgtEl>
                                        <p:attrNameLst>
                                          <p:attrName>style.visibility</p:attrName>
                                        </p:attrNameLst>
                                      </p:cBhvr>
                                      <p:to>
                                        <p:strVal val="visible"/>
                                      </p:to>
                                    </p:set>
                                    <p:animEffect filter="fade" transition="in">
                                      <p:cBhvr>
                                        <p:cTn dur="1000"/>
                                        <p:tgtEl>
                                          <p:spTgt spid="3279"/>
                                        </p:tgtEl>
                                      </p:cBhvr>
                                    </p:animEffect>
                                  </p:childTnLst>
                                </p:cTn>
                              </p:par>
                              <p:par>
                                <p:cTn fill="hold" nodeType="withEffect" presetClass="entr" presetID="10" presetSubtype="0">
                                  <p:stCondLst>
                                    <p:cond delay="0"/>
                                  </p:stCondLst>
                                  <p:childTnLst>
                                    <p:set>
                                      <p:cBhvr>
                                        <p:cTn dur="1" fill="hold">
                                          <p:stCondLst>
                                            <p:cond delay="0"/>
                                          </p:stCondLst>
                                        </p:cTn>
                                        <p:tgtEl>
                                          <p:spTgt spid="3280"/>
                                        </p:tgtEl>
                                        <p:attrNameLst>
                                          <p:attrName>style.visibility</p:attrName>
                                        </p:attrNameLst>
                                      </p:cBhvr>
                                      <p:to>
                                        <p:strVal val="visible"/>
                                      </p:to>
                                    </p:set>
                                    <p:animEffect filter="fade" transition="in">
                                      <p:cBhvr>
                                        <p:cTn dur="1000"/>
                                        <p:tgtEl>
                                          <p:spTgt spid="3280"/>
                                        </p:tgtEl>
                                      </p:cBhvr>
                                    </p:animEffect>
                                  </p:childTnLst>
                                </p:cTn>
                              </p:par>
                              <p:par>
                                <p:cTn fill="hold" nodeType="withEffect" presetClass="entr" presetID="10" presetSubtype="0">
                                  <p:stCondLst>
                                    <p:cond delay="0"/>
                                  </p:stCondLst>
                                  <p:childTnLst>
                                    <p:set>
                                      <p:cBhvr>
                                        <p:cTn dur="1" fill="hold">
                                          <p:stCondLst>
                                            <p:cond delay="0"/>
                                          </p:stCondLst>
                                        </p:cTn>
                                        <p:tgtEl>
                                          <p:spTgt spid="3281"/>
                                        </p:tgtEl>
                                        <p:attrNameLst>
                                          <p:attrName>style.visibility</p:attrName>
                                        </p:attrNameLst>
                                      </p:cBhvr>
                                      <p:to>
                                        <p:strVal val="visible"/>
                                      </p:to>
                                    </p:set>
                                    <p:animEffect filter="fade" transition="in">
                                      <p:cBhvr>
                                        <p:cTn dur="1000"/>
                                        <p:tgtEl>
                                          <p:spTgt spid="3281"/>
                                        </p:tgtEl>
                                      </p:cBhvr>
                                    </p:animEffect>
                                  </p:childTnLst>
                                </p:cTn>
                              </p:par>
                              <p:par>
                                <p:cTn fill="hold" nodeType="withEffect" presetClass="entr" presetID="10" presetSubtype="0">
                                  <p:stCondLst>
                                    <p:cond delay="0"/>
                                  </p:stCondLst>
                                  <p:childTnLst>
                                    <p:set>
                                      <p:cBhvr>
                                        <p:cTn dur="1" fill="hold">
                                          <p:stCondLst>
                                            <p:cond delay="0"/>
                                          </p:stCondLst>
                                        </p:cTn>
                                        <p:tgtEl>
                                          <p:spTgt spid="3282"/>
                                        </p:tgtEl>
                                        <p:attrNameLst>
                                          <p:attrName>style.visibility</p:attrName>
                                        </p:attrNameLst>
                                      </p:cBhvr>
                                      <p:to>
                                        <p:strVal val="visible"/>
                                      </p:to>
                                    </p:set>
                                    <p:animEffect filter="fade" transition="in">
                                      <p:cBhvr>
                                        <p:cTn dur="1000"/>
                                        <p:tgtEl>
                                          <p:spTgt spid="32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86" name="Shape 3286"/>
        <p:cNvGrpSpPr/>
        <p:nvPr/>
      </p:nvGrpSpPr>
      <p:grpSpPr>
        <a:xfrm>
          <a:off x="0" y="0"/>
          <a:ext cx="0" cy="0"/>
          <a:chOff x="0" y="0"/>
          <a:chExt cx="0" cy="0"/>
        </a:xfrm>
      </p:grpSpPr>
      <p:sp>
        <p:nvSpPr>
          <p:cNvPr id="3287" name="Google Shape;3287;p185"/>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u="sng">
                <a:solidFill>
                  <a:srgbClr val="E09214"/>
                </a:solidFill>
                <a:latin typeface="Merriweather"/>
                <a:ea typeface="Merriweather"/>
                <a:cs typeface="Merriweather"/>
                <a:sym typeface="Merriweather"/>
              </a:rPr>
              <a:t>MapReduce in Detail</a:t>
            </a:r>
            <a:endParaRPr b="1" sz="2500" u="sng">
              <a:solidFill>
                <a:srgbClr val="E09214"/>
              </a:solidFill>
              <a:latin typeface="Merriweather"/>
              <a:ea typeface="Merriweather"/>
              <a:cs typeface="Merriweather"/>
              <a:sym typeface="Merriweather"/>
            </a:endParaRPr>
          </a:p>
        </p:txBody>
      </p:sp>
      <p:pic>
        <p:nvPicPr>
          <p:cNvPr id="3288" name="Google Shape;3288;p185"/>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3289" name="Google Shape;3289;p185"/>
          <p:cNvSpPr txBox="1"/>
          <p:nvPr/>
        </p:nvSpPr>
        <p:spPr>
          <a:xfrm>
            <a:off x="163575" y="858625"/>
            <a:ext cx="6371400" cy="193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verage"/>
                <a:ea typeface="Average"/>
                <a:cs typeface="Average"/>
                <a:sym typeface="Average"/>
              </a:rPr>
              <a:t>Driver Class():</a:t>
            </a:r>
            <a:endParaRPr b="1" i="0" sz="18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verage"/>
              <a:ea typeface="Average"/>
              <a:cs typeface="Average"/>
              <a:sym typeface="Average"/>
            </a:endParaRPr>
          </a:p>
          <a:p>
            <a:pPr indent="-355600" lvl="0" marL="457200" marR="0" rtl="0" algn="l">
              <a:lnSpc>
                <a:spcPct val="100000"/>
              </a:lnSpc>
              <a:spcBef>
                <a:spcPts val="0"/>
              </a:spcBef>
              <a:spcAft>
                <a:spcPts val="0"/>
              </a:spcAft>
              <a:buClr>
                <a:srgbClr val="000000"/>
              </a:buClr>
              <a:buSzPts val="2000"/>
              <a:buFont typeface="Average"/>
              <a:buAutoNum type="arabicPeriod"/>
            </a:pPr>
            <a:r>
              <a:rPr b="0" i="0" lang="en" sz="2000" u="none" cap="none" strike="noStrike">
                <a:solidFill>
                  <a:srgbClr val="000000"/>
                </a:solidFill>
                <a:latin typeface="Average"/>
                <a:ea typeface="Average"/>
                <a:cs typeface="Average"/>
                <a:sym typeface="Average"/>
              </a:rPr>
              <a:t>Major Component of Map Reduce</a:t>
            </a:r>
            <a:endParaRPr b="0" i="0" sz="2000" u="none" cap="none" strike="noStrike">
              <a:solidFill>
                <a:srgbClr val="000000"/>
              </a:solidFill>
              <a:latin typeface="Average"/>
              <a:ea typeface="Average"/>
              <a:cs typeface="Average"/>
              <a:sym typeface="Average"/>
            </a:endParaRPr>
          </a:p>
          <a:p>
            <a:pPr indent="-355600" lvl="0" marL="457200" marR="0" rtl="0" algn="l">
              <a:lnSpc>
                <a:spcPct val="100000"/>
              </a:lnSpc>
              <a:spcBef>
                <a:spcPts val="0"/>
              </a:spcBef>
              <a:spcAft>
                <a:spcPts val="0"/>
              </a:spcAft>
              <a:buClr>
                <a:srgbClr val="000000"/>
              </a:buClr>
              <a:buSzPts val="2000"/>
              <a:buFont typeface="Average"/>
              <a:buAutoNum type="arabicPeriod"/>
            </a:pPr>
            <a:r>
              <a:rPr b="0" i="0" lang="en" sz="2000" u="none" cap="none" strike="noStrike">
                <a:solidFill>
                  <a:srgbClr val="000000"/>
                </a:solidFill>
                <a:latin typeface="Average"/>
                <a:ea typeface="Average"/>
                <a:cs typeface="Average"/>
                <a:sym typeface="Average"/>
              </a:rPr>
              <a:t>Set Mapreduce job to run in hadoop </a:t>
            </a:r>
            <a:endParaRPr b="0" i="0" sz="2000" u="none" cap="none" strike="noStrike">
              <a:solidFill>
                <a:srgbClr val="000000"/>
              </a:solidFill>
              <a:latin typeface="Average"/>
              <a:ea typeface="Average"/>
              <a:cs typeface="Average"/>
              <a:sym typeface="Average"/>
            </a:endParaRPr>
          </a:p>
          <a:p>
            <a:pPr indent="-355600" lvl="0" marL="457200" marR="0" rtl="0" algn="l">
              <a:lnSpc>
                <a:spcPct val="100000"/>
              </a:lnSpc>
              <a:spcBef>
                <a:spcPts val="0"/>
              </a:spcBef>
              <a:spcAft>
                <a:spcPts val="0"/>
              </a:spcAft>
              <a:buClr>
                <a:srgbClr val="000000"/>
              </a:buClr>
              <a:buSzPts val="2000"/>
              <a:buFont typeface="Average"/>
              <a:buAutoNum type="arabicPeriod"/>
            </a:pPr>
            <a:r>
              <a:rPr b="0" i="0" lang="en" sz="2000" u="none" cap="none" strike="noStrike">
                <a:solidFill>
                  <a:srgbClr val="000000"/>
                </a:solidFill>
                <a:latin typeface="Average"/>
                <a:ea typeface="Average"/>
                <a:cs typeface="Average"/>
                <a:sym typeface="Average"/>
              </a:rPr>
              <a:t>We specify all data related to Mapper &amp; reducer</a:t>
            </a:r>
            <a:endParaRPr b="0" i="0" sz="20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9"/>
                                        </p:tgtEl>
                                        <p:attrNameLst>
                                          <p:attrName>style.visibility</p:attrName>
                                        </p:attrNameLst>
                                      </p:cBhvr>
                                      <p:to>
                                        <p:strVal val="visible"/>
                                      </p:to>
                                    </p:set>
                                    <p:animEffect filter="fade" transition="in">
                                      <p:cBhvr>
                                        <p:cTn dur="1000"/>
                                        <p:tgtEl>
                                          <p:spTgt spid="32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93" name="Shape 3293"/>
        <p:cNvGrpSpPr/>
        <p:nvPr/>
      </p:nvGrpSpPr>
      <p:grpSpPr>
        <a:xfrm>
          <a:off x="0" y="0"/>
          <a:ext cx="0" cy="0"/>
          <a:chOff x="0" y="0"/>
          <a:chExt cx="0" cy="0"/>
        </a:xfrm>
      </p:grpSpPr>
      <p:sp>
        <p:nvSpPr>
          <p:cNvPr id="3294" name="Google Shape;3294;p186"/>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u="sng">
                <a:solidFill>
                  <a:srgbClr val="E09214"/>
                </a:solidFill>
                <a:latin typeface="Merriweather"/>
                <a:ea typeface="Merriweather"/>
                <a:cs typeface="Merriweather"/>
                <a:sym typeface="Merriweather"/>
              </a:rPr>
              <a:t>MapReduce in Detail</a:t>
            </a:r>
            <a:endParaRPr b="1" sz="2500" u="sng">
              <a:solidFill>
                <a:srgbClr val="E09214"/>
              </a:solidFill>
              <a:latin typeface="Merriweather"/>
              <a:ea typeface="Merriweather"/>
              <a:cs typeface="Merriweather"/>
              <a:sym typeface="Merriweather"/>
            </a:endParaRPr>
          </a:p>
        </p:txBody>
      </p:sp>
      <p:pic>
        <p:nvPicPr>
          <p:cNvPr id="3295" name="Google Shape;3295;p186"/>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3296" name="Google Shape;3296;p186"/>
          <p:cNvSpPr txBox="1"/>
          <p:nvPr/>
        </p:nvSpPr>
        <p:spPr>
          <a:xfrm>
            <a:off x="163575" y="858625"/>
            <a:ext cx="76512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verage"/>
                <a:ea typeface="Average"/>
                <a:cs typeface="Average"/>
                <a:sym typeface="Average"/>
              </a:rPr>
              <a:t>Example:  Word Count using Mapreduce</a:t>
            </a:r>
            <a:endParaRPr b="1" i="0" sz="18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verage"/>
                <a:ea typeface="Average"/>
                <a:cs typeface="Average"/>
                <a:sym typeface="Average"/>
              </a:rPr>
              <a:t>Text File —--&gt; Rose, lilly, lotus, lilly, Rose, Red,lotus,Rose,Red </a:t>
            </a:r>
            <a:endParaRPr b="0" i="0" sz="18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verage"/>
                <a:ea typeface="Average"/>
                <a:cs typeface="Average"/>
                <a:sym typeface="Average"/>
              </a:rPr>
              <a:t>Goal: </a:t>
            </a:r>
            <a:r>
              <a:rPr b="0" i="0" lang="en" sz="1800" u="none" cap="none" strike="noStrike">
                <a:solidFill>
                  <a:srgbClr val="000000"/>
                </a:solidFill>
                <a:latin typeface="Average"/>
                <a:ea typeface="Average"/>
                <a:cs typeface="Average"/>
                <a:sym typeface="Average"/>
              </a:rPr>
              <a:t>Perform Word Count on Text File</a:t>
            </a:r>
            <a:endParaRPr b="0" i="0" sz="1800" u="none" cap="none" strike="noStrike">
              <a:solidFill>
                <a:srgbClr val="000000"/>
              </a:solidFill>
              <a:latin typeface="Average"/>
              <a:ea typeface="Average"/>
              <a:cs typeface="Average"/>
              <a:sym typeface="Average"/>
            </a:endParaRPr>
          </a:p>
        </p:txBody>
      </p:sp>
      <p:sp>
        <p:nvSpPr>
          <p:cNvPr id="3297" name="Google Shape;3297;p186"/>
          <p:cNvSpPr/>
          <p:nvPr/>
        </p:nvSpPr>
        <p:spPr>
          <a:xfrm>
            <a:off x="273263" y="2883500"/>
            <a:ext cx="789600" cy="1556100"/>
          </a:xfrm>
          <a:prstGeom prst="rect">
            <a:avLst/>
          </a:prstGeom>
          <a:solidFill>
            <a:srgbClr val="FCBD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Text File</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296"/>
                                        </p:tgtEl>
                                        <p:attrNameLst>
                                          <p:attrName>style.visibility</p:attrName>
                                        </p:attrNameLst>
                                      </p:cBhvr>
                                      <p:to>
                                        <p:strVal val="visible"/>
                                      </p:to>
                                    </p:set>
                                    <p:anim calcmode="lin" valueType="num">
                                      <p:cBhvr additive="base">
                                        <p:cTn dur="1000"/>
                                        <p:tgtEl>
                                          <p:spTgt spid="329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7"/>
                                        </p:tgtEl>
                                        <p:attrNameLst>
                                          <p:attrName>style.visibility</p:attrName>
                                        </p:attrNameLst>
                                      </p:cBhvr>
                                      <p:to>
                                        <p:strVal val="visible"/>
                                      </p:to>
                                    </p:set>
                                    <p:animEffect filter="fade" transition="in">
                                      <p:cBhvr>
                                        <p:cTn dur="1000"/>
                                        <p:tgtEl>
                                          <p:spTgt spid="32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301" name="Shape 3301"/>
        <p:cNvGrpSpPr/>
        <p:nvPr/>
      </p:nvGrpSpPr>
      <p:grpSpPr>
        <a:xfrm>
          <a:off x="0" y="0"/>
          <a:ext cx="0" cy="0"/>
          <a:chOff x="0" y="0"/>
          <a:chExt cx="0" cy="0"/>
        </a:xfrm>
      </p:grpSpPr>
      <p:sp>
        <p:nvSpPr>
          <p:cNvPr id="3302" name="Google Shape;3302;p187"/>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u="sng">
                <a:solidFill>
                  <a:srgbClr val="E09214"/>
                </a:solidFill>
                <a:latin typeface="Merriweather"/>
                <a:ea typeface="Merriweather"/>
                <a:cs typeface="Merriweather"/>
                <a:sym typeface="Merriweather"/>
              </a:rPr>
              <a:t>MapReduce in Detail</a:t>
            </a:r>
            <a:endParaRPr b="1" sz="2500" u="sng">
              <a:solidFill>
                <a:srgbClr val="E09214"/>
              </a:solidFill>
              <a:latin typeface="Merriweather"/>
              <a:ea typeface="Merriweather"/>
              <a:cs typeface="Merriweather"/>
              <a:sym typeface="Merriweather"/>
            </a:endParaRPr>
          </a:p>
        </p:txBody>
      </p:sp>
      <p:pic>
        <p:nvPicPr>
          <p:cNvPr id="3303" name="Google Shape;3303;p187"/>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3304" name="Google Shape;3304;p187"/>
          <p:cNvSpPr txBox="1"/>
          <p:nvPr/>
        </p:nvSpPr>
        <p:spPr>
          <a:xfrm>
            <a:off x="163575" y="858625"/>
            <a:ext cx="76512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verage"/>
                <a:ea typeface="Average"/>
                <a:cs typeface="Average"/>
                <a:sym typeface="Average"/>
              </a:rPr>
              <a:t>Example:  Word Count using Mapreduce</a:t>
            </a:r>
            <a:endParaRPr b="1" i="0" sz="18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verage"/>
                <a:ea typeface="Average"/>
                <a:cs typeface="Average"/>
                <a:sym typeface="Average"/>
              </a:rPr>
              <a:t>Text File —--&gt; Rose, lilly, lotus, lilly, Rose, Red,lotus,Rose,Red </a:t>
            </a:r>
            <a:endParaRPr b="0" i="0" sz="18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verage"/>
                <a:ea typeface="Average"/>
                <a:cs typeface="Average"/>
                <a:sym typeface="Average"/>
              </a:rPr>
              <a:t>Goal: </a:t>
            </a:r>
            <a:r>
              <a:rPr b="0" i="0" lang="en" sz="1800" u="none" cap="none" strike="noStrike">
                <a:solidFill>
                  <a:srgbClr val="000000"/>
                </a:solidFill>
                <a:latin typeface="Average"/>
                <a:ea typeface="Average"/>
                <a:cs typeface="Average"/>
                <a:sym typeface="Average"/>
              </a:rPr>
              <a:t>Perform Word Count on Text File</a:t>
            </a:r>
            <a:endParaRPr b="0" i="0" sz="1800" u="none" cap="none" strike="noStrike">
              <a:solidFill>
                <a:srgbClr val="000000"/>
              </a:solidFill>
              <a:latin typeface="Average"/>
              <a:ea typeface="Average"/>
              <a:cs typeface="Average"/>
              <a:sym typeface="Average"/>
            </a:endParaRPr>
          </a:p>
        </p:txBody>
      </p:sp>
      <p:sp>
        <p:nvSpPr>
          <p:cNvPr id="3305" name="Google Shape;3305;p187"/>
          <p:cNvSpPr/>
          <p:nvPr/>
        </p:nvSpPr>
        <p:spPr>
          <a:xfrm>
            <a:off x="273263" y="2883500"/>
            <a:ext cx="789600" cy="1556100"/>
          </a:xfrm>
          <a:prstGeom prst="rect">
            <a:avLst/>
          </a:prstGeom>
          <a:solidFill>
            <a:srgbClr val="FCBD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Text File</a:t>
            </a:r>
            <a:endParaRPr b="0" i="0" sz="1400" u="none" cap="none" strike="noStrike">
              <a:solidFill>
                <a:srgbClr val="000000"/>
              </a:solidFill>
              <a:latin typeface="Arial"/>
              <a:ea typeface="Arial"/>
              <a:cs typeface="Arial"/>
              <a:sym typeface="Arial"/>
            </a:endParaRPr>
          </a:p>
        </p:txBody>
      </p:sp>
      <p:sp>
        <p:nvSpPr>
          <p:cNvPr id="3306" name="Google Shape;3306;p187"/>
          <p:cNvSpPr/>
          <p:nvPr/>
        </p:nvSpPr>
        <p:spPr>
          <a:xfrm>
            <a:off x="1719938" y="2486100"/>
            <a:ext cx="1246200" cy="446400"/>
          </a:xfrm>
          <a:prstGeom prst="rect">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verage"/>
                <a:ea typeface="Average"/>
                <a:cs typeface="Average"/>
                <a:sym typeface="Average"/>
              </a:rPr>
              <a:t> Rose, lilly, lotus</a:t>
            </a:r>
            <a:endParaRPr b="0" i="0" sz="800" u="none" cap="none" strike="noStrike">
              <a:solidFill>
                <a:srgbClr val="000000"/>
              </a:solidFill>
              <a:latin typeface="Arial"/>
              <a:ea typeface="Arial"/>
              <a:cs typeface="Arial"/>
              <a:sym typeface="Arial"/>
            </a:endParaRPr>
          </a:p>
        </p:txBody>
      </p:sp>
      <p:sp>
        <p:nvSpPr>
          <p:cNvPr id="3307" name="Google Shape;3307;p187"/>
          <p:cNvSpPr/>
          <p:nvPr/>
        </p:nvSpPr>
        <p:spPr>
          <a:xfrm>
            <a:off x="1710813" y="3093413"/>
            <a:ext cx="1246200" cy="446400"/>
          </a:xfrm>
          <a:prstGeom prst="rect">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verage"/>
                <a:ea typeface="Average"/>
                <a:cs typeface="Average"/>
                <a:sym typeface="Average"/>
              </a:rPr>
              <a:t>lilly, Rose, Rose</a:t>
            </a:r>
            <a:endParaRPr b="0" i="0" sz="800" u="none" cap="none" strike="noStrike">
              <a:solidFill>
                <a:srgbClr val="000000"/>
              </a:solidFill>
              <a:latin typeface="Arial"/>
              <a:ea typeface="Arial"/>
              <a:cs typeface="Arial"/>
              <a:sym typeface="Arial"/>
            </a:endParaRPr>
          </a:p>
        </p:txBody>
      </p:sp>
      <p:sp>
        <p:nvSpPr>
          <p:cNvPr id="3308" name="Google Shape;3308;p187"/>
          <p:cNvSpPr/>
          <p:nvPr/>
        </p:nvSpPr>
        <p:spPr>
          <a:xfrm>
            <a:off x="1710813" y="3667875"/>
            <a:ext cx="1246200" cy="446400"/>
          </a:xfrm>
          <a:prstGeom prst="rect">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verage"/>
                <a:ea typeface="Average"/>
                <a:cs typeface="Average"/>
                <a:sym typeface="Average"/>
              </a:rPr>
              <a:t>lotus,Red,Red</a:t>
            </a:r>
            <a:endParaRPr b="0" i="0" sz="900" u="none" cap="none" strike="noStrike">
              <a:solidFill>
                <a:srgbClr val="000000"/>
              </a:solidFill>
              <a:latin typeface="Arial"/>
              <a:ea typeface="Arial"/>
              <a:cs typeface="Arial"/>
              <a:sym typeface="Arial"/>
            </a:endParaRPr>
          </a:p>
        </p:txBody>
      </p:sp>
      <p:cxnSp>
        <p:nvCxnSpPr>
          <p:cNvPr id="3309" name="Google Shape;3309;p187"/>
          <p:cNvCxnSpPr>
            <a:endCxn id="3306" idx="1"/>
          </p:cNvCxnSpPr>
          <p:nvPr/>
        </p:nvCxnSpPr>
        <p:spPr>
          <a:xfrm flipH="1" rot="10800000">
            <a:off x="1062938" y="2709300"/>
            <a:ext cx="657000" cy="927600"/>
          </a:xfrm>
          <a:prstGeom prst="straightConnector1">
            <a:avLst/>
          </a:prstGeom>
          <a:noFill/>
          <a:ln cap="flat" cmpd="sng" w="9525">
            <a:solidFill>
              <a:srgbClr val="000000"/>
            </a:solidFill>
            <a:prstDash val="solid"/>
            <a:round/>
            <a:headEnd len="sm" w="sm" type="none"/>
            <a:tailEnd len="med" w="med" type="stealth"/>
          </a:ln>
        </p:spPr>
      </p:cxnSp>
      <p:cxnSp>
        <p:nvCxnSpPr>
          <p:cNvPr id="3310" name="Google Shape;3310;p187"/>
          <p:cNvCxnSpPr/>
          <p:nvPr/>
        </p:nvCxnSpPr>
        <p:spPr>
          <a:xfrm flipH="1" rot="10800000">
            <a:off x="1062863" y="3240525"/>
            <a:ext cx="648000" cy="385800"/>
          </a:xfrm>
          <a:prstGeom prst="straightConnector1">
            <a:avLst/>
          </a:prstGeom>
          <a:noFill/>
          <a:ln cap="flat" cmpd="sng" w="9525">
            <a:solidFill>
              <a:srgbClr val="000000"/>
            </a:solidFill>
            <a:prstDash val="solid"/>
            <a:round/>
            <a:headEnd len="sm" w="sm" type="none"/>
            <a:tailEnd len="med" w="med" type="stealth"/>
          </a:ln>
        </p:spPr>
      </p:cxnSp>
      <p:cxnSp>
        <p:nvCxnSpPr>
          <p:cNvPr id="3311" name="Google Shape;3311;p187"/>
          <p:cNvCxnSpPr>
            <a:stCxn id="3305" idx="3"/>
            <a:endCxn id="3308" idx="1"/>
          </p:cNvCxnSpPr>
          <p:nvPr/>
        </p:nvCxnSpPr>
        <p:spPr>
          <a:xfrm>
            <a:off x="1062863" y="3661550"/>
            <a:ext cx="648000" cy="229500"/>
          </a:xfrm>
          <a:prstGeom prst="straightConnector1">
            <a:avLst/>
          </a:prstGeom>
          <a:noFill/>
          <a:ln cap="flat" cmpd="sng" w="9525">
            <a:solidFill>
              <a:srgbClr val="000000"/>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6"/>
                                        </p:tgtEl>
                                        <p:attrNameLst>
                                          <p:attrName>style.visibility</p:attrName>
                                        </p:attrNameLst>
                                      </p:cBhvr>
                                      <p:to>
                                        <p:strVal val="visible"/>
                                      </p:to>
                                    </p:set>
                                    <p:animEffect filter="fade" transition="in">
                                      <p:cBhvr>
                                        <p:cTn dur="1000"/>
                                        <p:tgtEl>
                                          <p:spTgt spid="3306"/>
                                        </p:tgtEl>
                                      </p:cBhvr>
                                    </p:animEffect>
                                  </p:childTnLst>
                                </p:cTn>
                              </p:par>
                              <p:par>
                                <p:cTn fill="hold" nodeType="withEffect" presetClass="entr" presetID="10" presetSubtype="0">
                                  <p:stCondLst>
                                    <p:cond delay="0"/>
                                  </p:stCondLst>
                                  <p:childTnLst>
                                    <p:set>
                                      <p:cBhvr>
                                        <p:cTn dur="1" fill="hold">
                                          <p:stCondLst>
                                            <p:cond delay="0"/>
                                          </p:stCondLst>
                                        </p:cTn>
                                        <p:tgtEl>
                                          <p:spTgt spid="3307"/>
                                        </p:tgtEl>
                                        <p:attrNameLst>
                                          <p:attrName>style.visibility</p:attrName>
                                        </p:attrNameLst>
                                      </p:cBhvr>
                                      <p:to>
                                        <p:strVal val="visible"/>
                                      </p:to>
                                    </p:set>
                                    <p:animEffect filter="fade" transition="in">
                                      <p:cBhvr>
                                        <p:cTn dur="1000"/>
                                        <p:tgtEl>
                                          <p:spTgt spid="3307"/>
                                        </p:tgtEl>
                                      </p:cBhvr>
                                    </p:animEffect>
                                  </p:childTnLst>
                                </p:cTn>
                              </p:par>
                              <p:par>
                                <p:cTn fill="hold" nodeType="withEffect" presetClass="entr" presetID="10" presetSubtype="0">
                                  <p:stCondLst>
                                    <p:cond delay="0"/>
                                  </p:stCondLst>
                                  <p:childTnLst>
                                    <p:set>
                                      <p:cBhvr>
                                        <p:cTn dur="1" fill="hold">
                                          <p:stCondLst>
                                            <p:cond delay="0"/>
                                          </p:stCondLst>
                                        </p:cTn>
                                        <p:tgtEl>
                                          <p:spTgt spid="3308"/>
                                        </p:tgtEl>
                                        <p:attrNameLst>
                                          <p:attrName>style.visibility</p:attrName>
                                        </p:attrNameLst>
                                      </p:cBhvr>
                                      <p:to>
                                        <p:strVal val="visible"/>
                                      </p:to>
                                    </p:set>
                                    <p:animEffect filter="fade" transition="in">
                                      <p:cBhvr>
                                        <p:cTn dur="1000"/>
                                        <p:tgtEl>
                                          <p:spTgt spid="3308"/>
                                        </p:tgtEl>
                                      </p:cBhvr>
                                    </p:animEffect>
                                  </p:childTnLst>
                                </p:cTn>
                              </p:par>
                              <p:par>
                                <p:cTn fill="hold" nodeType="withEffect" presetClass="entr" presetID="10" presetSubtype="0">
                                  <p:stCondLst>
                                    <p:cond delay="0"/>
                                  </p:stCondLst>
                                  <p:childTnLst>
                                    <p:set>
                                      <p:cBhvr>
                                        <p:cTn dur="1" fill="hold">
                                          <p:stCondLst>
                                            <p:cond delay="0"/>
                                          </p:stCondLst>
                                        </p:cTn>
                                        <p:tgtEl>
                                          <p:spTgt spid="3309"/>
                                        </p:tgtEl>
                                        <p:attrNameLst>
                                          <p:attrName>style.visibility</p:attrName>
                                        </p:attrNameLst>
                                      </p:cBhvr>
                                      <p:to>
                                        <p:strVal val="visible"/>
                                      </p:to>
                                    </p:set>
                                    <p:animEffect filter="fade" transition="in">
                                      <p:cBhvr>
                                        <p:cTn dur="1000"/>
                                        <p:tgtEl>
                                          <p:spTgt spid="3309"/>
                                        </p:tgtEl>
                                      </p:cBhvr>
                                    </p:animEffect>
                                  </p:childTnLst>
                                </p:cTn>
                              </p:par>
                              <p:par>
                                <p:cTn fill="hold" nodeType="withEffect" presetClass="entr" presetID="10" presetSubtype="0">
                                  <p:stCondLst>
                                    <p:cond delay="0"/>
                                  </p:stCondLst>
                                  <p:childTnLst>
                                    <p:set>
                                      <p:cBhvr>
                                        <p:cTn dur="1" fill="hold">
                                          <p:stCondLst>
                                            <p:cond delay="0"/>
                                          </p:stCondLst>
                                        </p:cTn>
                                        <p:tgtEl>
                                          <p:spTgt spid="3310"/>
                                        </p:tgtEl>
                                        <p:attrNameLst>
                                          <p:attrName>style.visibility</p:attrName>
                                        </p:attrNameLst>
                                      </p:cBhvr>
                                      <p:to>
                                        <p:strVal val="visible"/>
                                      </p:to>
                                    </p:set>
                                    <p:animEffect filter="fade" transition="in">
                                      <p:cBhvr>
                                        <p:cTn dur="1000"/>
                                        <p:tgtEl>
                                          <p:spTgt spid="3310"/>
                                        </p:tgtEl>
                                      </p:cBhvr>
                                    </p:animEffect>
                                  </p:childTnLst>
                                </p:cTn>
                              </p:par>
                              <p:par>
                                <p:cTn fill="hold" nodeType="withEffect" presetClass="entr" presetID="10" presetSubtype="0">
                                  <p:stCondLst>
                                    <p:cond delay="0"/>
                                  </p:stCondLst>
                                  <p:childTnLst>
                                    <p:set>
                                      <p:cBhvr>
                                        <p:cTn dur="1" fill="hold">
                                          <p:stCondLst>
                                            <p:cond delay="0"/>
                                          </p:stCondLst>
                                        </p:cTn>
                                        <p:tgtEl>
                                          <p:spTgt spid="3311"/>
                                        </p:tgtEl>
                                        <p:attrNameLst>
                                          <p:attrName>style.visibility</p:attrName>
                                        </p:attrNameLst>
                                      </p:cBhvr>
                                      <p:to>
                                        <p:strVal val="visible"/>
                                      </p:to>
                                    </p:set>
                                    <p:animEffect filter="fade" transition="in">
                                      <p:cBhvr>
                                        <p:cTn dur="1000"/>
                                        <p:tgtEl>
                                          <p:spTgt spid="33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315" name="Shape 3315"/>
        <p:cNvGrpSpPr/>
        <p:nvPr/>
      </p:nvGrpSpPr>
      <p:grpSpPr>
        <a:xfrm>
          <a:off x="0" y="0"/>
          <a:ext cx="0" cy="0"/>
          <a:chOff x="0" y="0"/>
          <a:chExt cx="0" cy="0"/>
        </a:xfrm>
      </p:grpSpPr>
      <p:sp>
        <p:nvSpPr>
          <p:cNvPr id="3316" name="Google Shape;3316;p188"/>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u="sng">
                <a:solidFill>
                  <a:srgbClr val="E09214"/>
                </a:solidFill>
                <a:latin typeface="Merriweather"/>
                <a:ea typeface="Merriweather"/>
                <a:cs typeface="Merriweather"/>
                <a:sym typeface="Merriweather"/>
              </a:rPr>
              <a:t>MapReduce in Detail</a:t>
            </a:r>
            <a:endParaRPr b="1" sz="2500" u="sng">
              <a:solidFill>
                <a:srgbClr val="E09214"/>
              </a:solidFill>
              <a:latin typeface="Merriweather"/>
              <a:ea typeface="Merriweather"/>
              <a:cs typeface="Merriweather"/>
              <a:sym typeface="Merriweather"/>
            </a:endParaRPr>
          </a:p>
        </p:txBody>
      </p:sp>
      <p:pic>
        <p:nvPicPr>
          <p:cNvPr id="3317" name="Google Shape;3317;p188"/>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3318" name="Google Shape;3318;p188"/>
          <p:cNvSpPr txBox="1"/>
          <p:nvPr/>
        </p:nvSpPr>
        <p:spPr>
          <a:xfrm>
            <a:off x="163575" y="858625"/>
            <a:ext cx="76512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verage"/>
                <a:ea typeface="Average"/>
                <a:cs typeface="Average"/>
                <a:sym typeface="Average"/>
              </a:rPr>
              <a:t>Example:  Word Count using Mapreduce</a:t>
            </a:r>
            <a:endParaRPr b="1" i="0" sz="18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verage"/>
                <a:ea typeface="Average"/>
                <a:cs typeface="Average"/>
                <a:sym typeface="Average"/>
              </a:rPr>
              <a:t>Text File —--&gt; Rose, lilly, lotus, lilly, Rose, Red,lotus,Rose,Red </a:t>
            </a:r>
            <a:endParaRPr b="0" i="0" sz="18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verage"/>
                <a:ea typeface="Average"/>
                <a:cs typeface="Average"/>
                <a:sym typeface="Average"/>
              </a:rPr>
              <a:t>Goal: </a:t>
            </a:r>
            <a:r>
              <a:rPr b="0" i="0" lang="en" sz="1800" u="none" cap="none" strike="noStrike">
                <a:solidFill>
                  <a:srgbClr val="000000"/>
                </a:solidFill>
                <a:latin typeface="Average"/>
                <a:ea typeface="Average"/>
                <a:cs typeface="Average"/>
                <a:sym typeface="Average"/>
              </a:rPr>
              <a:t>Perform Word Count on Text File</a:t>
            </a:r>
            <a:endParaRPr b="0" i="0" sz="1800" u="none" cap="none" strike="noStrike">
              <a:solidFill>
                <a:srgbClr val="000000"/>
              </a:solidFill>
              <a:latin typeface="Average"/>
              <a:ea typeface="Average"/>
              <a:cs typeface="Average"/>
              <a:sym typeface="Average"/>
            </a:endParaRPr>
          </a:p>
        </p:txBody>
      </p:sp>
      <p:sp>
        <p:nvSpPr>
          <p:cNvPr id="3319" name="Google Shape;3319;p188"/>
          <p:cNvSpPr/>
          <p:nvPr/>
        </p:nvSpPr>
        <p:spPr>
          <a:xfrm>
            <a:off x="273263" y="2883500"/>
            <a:ext cx="789600" cy="1556100"/>
          </a:xfrm>
          <a:prstGeom prst="rect">
            <a:avLst/>
          </a:prstGeom>
          <a:solidFill>
            <a:srgbClr val="FCBD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Text File</a:t>
            </a:r>
            <a:endParaRPr b="0" i="0" sz="1400" u="none" cap="none" strike="noStrike">
              <a:solidFill>
                <a:srgbClr val="000000"/>
              </a:solidFill>
              <a:latin typeface="Arial"/>
              <a:ea typeface="Arial"/>
              <a:cs typeface="Arial"/>
              <a:sym typeface="Arial"/>
            </a:endParaRPr>
          </a:p>
        </p:txBody>
      </p:sp>
      <p:sp>
        <p:nvSpPr>
          <p:cNvPr id="3320" name="Google Shape;3320;p188"/>
          <p:cNvSpPr/>
          <p:nvPr/>
        </p:nvSpPr>
        <p:spPr>
          <a:xfrm>
            <a:off x="1719938" y="2486100"/>
            <a:ext cx="1246200" cy="446400"/>
          </a:xfrm>
          <a:prstGeom prst="rect">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verage"/>
                <a:ea typeface="Average"/>
                <a:cs typeface="Average"/>
                <a:sym typeface="Average"/>
              </a:rPr>
              <a:t> Rose, lilly, lotus</a:t>
            </a:r>
            <a:endParaRPr b="0" i="0" sz="800" u="none" cap="none" strike="noStrike">
              <a:solidFill>
                <a:srgbClr val="000000"/>
              </a:solidFill>
              <a:latin typeface="Arial"/>
              <a:ea typeface="Arial"/>
              <a:cs typeface="Arial"/>
              <a:sym typeface="Arial"/>
            </a:endParaRPr>
          </a:p>
        </p:txBody>
      </p:sp>
      <p:sp>
        <p:nvSpPr>
          <p:cNvPr id="3321" name="Google Shape;3321;p188"/>
          <p:cNvSpPr/>
          <p:nvPr/>
        </p:nvSpPr>
        <p:spPr>
          <a:xfrm>
            <a:off x="1710813" y="3093413"/>
            <a:ext cx="1246200" cy="446400"/>
          </a:xfrm>
          <a:prstGeom prst="rect">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verage"/>
                <a:ea typeface="Average"/>
                <a:cs typeface="Average"/>
                <a:sym typeface="Average"/>
              </a:rPr>
              <a:t>lilly, Rose, Rose</a:t>
            </a:r>
            <a:endParaRPr b="0" i="0" sz="800" u="none" cap="none" strike="noStrike">
              <a:solidFill>
                <a:srgbClr val="000000"/>
              </a:solidFill>
              <a:latin typeface="Arial"/>
              <a:ea typeface="Arial"/>
              <a:cs typeface="Arial"/>
              <a:sym typeface="Arial"/>
            </a:endParaRPr>
          </a:p>
        </p:txBody>
      </p:sp>
      <p:sp>
        <p:nvSpPr>
          <p:cNvPr id="3322" name="Google Shape;3322;p188"/>
          <p:cNvSpPr/>
          <p:nvPr/>
        </p:nvSpPr>
        <p:spPr>
          <a:xfrm>
            <a:off x="1710813" y="3667875"/>
            <a:ext cx="1246200" cy="446400"/>
          </a:xfrm>
          <a:prstGeom prst="rect">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verage"/>
                <a:ea typeface="Average"/>
                <a:cs typeface="Average"/>
                <a:sym typeface="Average"/>
              </a:rPr>
              <a:t>lotus,Red,Red</a:t>
            </a:r>
            <a:endParaRPr b="0" i="0" sz="900" u="none" cap="none" strike="noStrike">
              <a:solidFill>
                <a:srgbClr val="000000"/>
              </a:solidFill>
              <a:latin typeface="Arial"/>
              <a:ea typeface="Arial"/>
              <a:cs typeface="Arial"/>
              <a:sym typeface="Arial"/>
            </a:endParaRPr>
          </a:p>
        </p:txBody>
      </p:sp>
      <p:cxnSp>
        <p:nvCxnSpPr>
          <p:cNvPr id="3323" name="Google Shape;3323;p188"/>
          <p:cNvCxnSpPr>
            <a:endCxn id="3320" idx="1"/>
          </p:cNvCxnSpPr>
          <p:nvPr/>
        </p:nvCxnSpPr>
        <p:spPr>
          <a:xfrm flipH="1" rot="10800000">
            <a:off x="1062938" y="2709300"/>
            <a:ext cx="657000" cy="927600"/>
          </a:xfrm>
          <a:prstGeom prst="straightConnector1">
            <a:avLst/>
          </a:prstGeom>
          <a:noFill/>
          <a:ln cap="flat" cmpd="sng" w="9525">
            <a:solidFill>
              <a:srgbClr val="000000"/>
            </a:solidFill>
            <a:prstDash val="solid"/>
            <a:round/>
            <a:headEnd len="sm" w="sm" type="none"/>
            <a:tailEnd len="med" w="med" type="stealth"/>
          </a:ln>
        </p:spPr>
      </p:cxnSp>
      <p:cxnSp>
        <p:nvCxnSpPr>
          <p:cNvPr id="3324" name="Google Shape;3324;p188"/>
          <p:cNvCxnSpPr/>
          <p:nvPr/>
        </p:nvCxnSpPr>
        <p:spPr>
          <a:xfrm flipH="1" rot="10800000">
            <a:off x="1062863" y="3240525"/>
            <a:ext cx="648000" cy="385800"/>
          </a:xfrm>
          <a:prstGeom prst="straightConnector1">
            <a:avLst/>
          </a:prstGeom>
          <a:noFill/>
          <a:ln cap="flat" cmpd="sng" w="9525">
            <a:solidFill>
              <a:srgbClr val="000000"/>
            </a:solidFill>
            <a:prstDash val="solid"/>
            <a:round/>
            <a:headEnd len="sm" w="sm" type="none"/>
            <a:tailEnd len="med" w="med" type="stealth"/>
          </a:ln>
        </p:spPr>
      </p:cxnSp>
      <p:cxnSp>
        <p:nvCxnSpPr>
          <p:cNvPr id="3325" name="Google Shape;3325;p188"/>
          <p:cNvCxnSpPr>
            <a:stCxn id="3319" idx="3"/>
            <a:endCxn id="3322" idx="1"/>
          </p:cNvCxnSpPr>
          <p:nvPr/>
        </p:nvCxnSpPr>
        <p:spPr>
          <a:xfrm>
            <a:off x="1062863" y="3661550"/>
            <a:ext cx="648000" cy="229500"/>
          </a:xfrm>
          <a:prstGeom prst="straightConnector1">
            <a:avLst/>
          </a:prstGeom>
          <a:noFill/>
          <a:ln cap="flat" cmpd="sng" w="9525">
            <a:solidFill>
              <a:srgbClr val="000000"/>
            </a:solidFill>
            <a:prstDash val="solid"/>
            <a:round/>
            <a:headEnd len="sm" w="sm" type="none"/>
            <a:tailEnd len="med" w="med" type="stealth"/>
          </a:ln>
        </p:spPr>
      </p:cxnSp>
      <p:sp>
        <p:nvSpPr>
          <p:cNvPr id="3326" name="Google Shape;3326;p188"/>
          <p:cNvSpPr/>
          <p:nvPr/>
        </p:nvSpPr>
        <p:spPr>
          <a:xfrm>
            <a:off x="3459300" y="2241600"/>
            <a:ext cx="798300" cy="690900"/>
          </a:xfrm>
          <a:prstGeom prst="rect">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Rose 1</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Lilly 1</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Lotus 1</a:t>
            </a:r>
            <a:endParaRPr b="0" i="0" sz="1300" u="none" cap="none" strike="noStrike">
              <a:solidFill>
                <a:srgbClr val="000000"/>
              </a:solidFill>
              <a:latin typeface="Arial"/>
              <a:ea typeface="Arial"/>
              <a:cs typeface="Arial"/>
              <a:sym typeface="Arial"/>
            </a:endParaRPr>
          </a:p>
        </p:txBody>
      </p:sp>
      <p:sp>
        <p:nvSpPr>
          <p:cNvPr id="3327" name="Google Shape;3327;p188"/>
          <p:cNvSpPr/>
          <p:nvPr/>
        </p:nvSpPr>
        <p:spPr>
          <a:xfrm>
            <a:off x="3450171" y="3093425"/>
            <a:ext cx="798300" cy="446400"/>
          </a:xfrm>
          <a:prstGeom prst="rect">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Lilly 1</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Rose 2</a:t>
            </a:r>
            <a:endParaRPr b="0" i="0" sz="1400" u="none" cap="none" strike="noStrike">
              <a:solidFill>
                <a:srgbClr val="000000"/>
              </a:solidFill>
              <a:latin typeface="Arial"/>
              <a:ea typeface="Arial"/>
              <a:cs typeface="Arial"/>
              <a:sym typeface="Arial"/>
            </a:endParaRPr>
          </a:p>
        </p:txBody>
      </p:sp>
      <p:sp>
        <p:nvSpPr>
          <p:cNvPr id="3328" name="Google Shape;3328;p188"/>
          <p:cNvSpPr/>
          <p:nvPr/>
        </p:nvSpPr>
        <p:spPr>
          <a:xfrm>
            <a:off x="3450175" y="3667875"/>
            <a:ext cx="798300" cy="607200"/>
          </a:xfrm>
          <a:prstGeom prst="rect">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Lotus 1</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Red 2</a:t>
            </a:r>
            <a:endParaRPr b="0" i="0" sz="1400" u="none" cap="none" strike="noStrike">
              <a:solidFill>
                <a:srgbClr val="000000"/>
              </a:solidFill>
              <a:latin typeface="Arial"/>
              <a:ea typeface="Arial"/>
              <a:cs typeface="Arial"/>
              <a:sym typeface="Arial"/>
            </a:endParaRPr>
          </a:p>
        </p:txBody>
      </p:sp>
      <p:cxnSp>
        <p:nvCxnSpPr>
          <p:cNvPr id="3329" name="Google Shape;3329;p188"/>
          <p:cNvCxnSpPr>
            <a:stCxn id="3320" idx="3"/>
            <a:endCxn id="3326" idx="1"/>
          </p:cNvCxnSpPr>
          <p:nvPr/>
        </p:nvCxnSpPr>
        <p:spPr>
          <a:xfrm flipH="1" rot="10800000">
            <a:off x="2966138" y="2587200"/>
            <a:ext cx="493200" cy="122100"/>
          </a:xfrm>
          <a:prstGeom prst="straightConnector1">
            <a:avLst/>
          </a:prstGeom>
          <a:noFill/>
          <a:ln cap="flat" cmpd="sng" w="19050">
            <a:solidFill>
              <a:srgbClr val="000000"/>
            </a:solidFill>
            <a:prstDash val="solid"/>
            <a:round/>
            <a:headEnd len="sm" w="sm" type="none"/>
            <a:tailEnd len="med" w="med" type="stealth"/>
          </a:ln>
        </p:spPr>
      </p:cxnSp>
      <p:cxnSp>
        <p:nvCxnSpPr>
          <p:cNvPr id="3330" name="Google Shape;3330;p188"/>
          <p:cNvCxnSpPr/>
          <p:nvPr/>
        </p:nvCxnSpPr>
        <p:spPr>
          <a:xfrm>
            <a:off x="2966138" y="3316625"/>
            <a:ext cx="493200" cy="0"/>
          </a:xfrm>
          <a:prstGeom prst="straightConnector1">
            <a:avLst/>
          </a:prstGeom>
          <a:noFill/>
          <a:ln cap="flat" cmpd="sng" w="19050">
            <a:solidFill>
              <a:srgbClr val="000000"/>
            </a:solidFill>
            <a:prstDash val="solid"/>
            <a:round/>
            <a:headEnd len="sm" w="sm" type="none"/>
            <a:tailEnd len="med" w="med" type="stealth"/>
          </a:ln>
        </p:spPr>
      </p:cxnSp>
      <p:cxnSp>
        <p:nvCxnSpPr>
          <p:cNvPr id="3331" name="Google Shape;3331;p188"/>
          <p:cNvCxnSpPr/>
          <p:nvPr/>
        </p:nvCxnSpPr>
        <p:spPr>
          <a:xfrm>
            <a:off x="2966138" y="3891075"/>
            <a:ext cx="493200" cy="0"/>
          </a:xfrm>
          <a:prstGeom prst="straightConnector1">
            <a:avLst/>
          </a:prstGeom>
          <a:noFill/>
          <a:ln cap="flat" cmpd="sng" w="19050">
            <a:solidFill>
              <a:srgbClr val="000000"/>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6"/>
                                        </p:tgtEl>
                                        <p:attrNameLst>
                                          <p:attrName>style.visibility</p:attrName>
                                        </p:attrNameLst>
                                      </p:cBhvr>
                                      <p:to>
                                        <p:strVal val="visible"/>
                                      </p:to>
                                    </p:set>
                                    <p:animEffect filter="fade" transition="in">
                                      <p:cBhvr>
                                        <p:cTn dur="1000"/>
                                        <p:tgtEl>
                                          <p:spTgt spid="3326"/>
                                        </p:tgtEl>
                                      </p:cBhvr>
                                    </p:animEffect>
                                  </p:childTnLst>
                                </p:cTn>
                              </p:par>
                              <p:par>
                                <p:cTn fill="hold" nodeType="withEffect" presetClass="entr" presetID="10" presetSubtype="0">
                                  <p:stCondLst>
                                    <p:cond delay="0"/>
                                  </p:stCondLst>
                                  <p:childTnLst>
                                    <p:set>
                                      <p:cBhvr>
                                        <p:cTn dur="1" fill="hold">
                                          <p:stCondLst>
                                            <p:cond delay="0"/>
                                          </p:stCondLst>
                                        </p:cTn>
                                        <p:tgtEl>
                                          <p:spTgt spid="3327"/>
                                        </p:tgtEl>
                                        <p:attrNameLst>
                                          <p:attrName>style.visibility</p:attrName>
                                        </p:attrNameLst>
                                      </p:cBhvr>
                                      <p:to>
                                        <p:strVal val="visible"/>
                                      </p:to>
                                    </p:set>
                                    <p:animEffect filter="fade" transition="in">
                                      <p:cBhvr>
                                        <p:cTn dur="1000"/>
                                        <p:tgtEl>
                                          <p:spTgt spid="3327"/>
                                        </p:tgtEl>
                                      </p:cBhvr>
                                    </p:animEffect>
                                  </p:childTnLst>
                                </p:cTn>
                              </p:par>
                              <p:par>
                                <p:cTn fill="hold" nodeType="withEffect" presetClass="entr" presetID="10" presetSubtype="0">
                                  <p:stCondLst>
                                    <p:cond delay="0"/>
                                  </p:stCondLst>
                                  <p:childTnLst>
                                    <p:set>
                                      <p:cBhvr>
                                        <p:cTn dur="1" fill="hold">
                                          <p:stCondLst>
                                            <p:cond delay="0"/>
                                          </p:stCondLst>
                                        </p:cTn>
                                        <p:tgtEl>
                                          <p:spTgt spid="3328"/>
                                        </p:tgtEl>
                                        <p:attrNameLst>
                                          <p:attrName>style.visibility</p:attrName>
                                        </p:attrNameLst>
                                      </p:cBhvr>
                                      <p:to>
                                        <p:strVal val="visible"/>
                                      </p:to>
                                    </p:set>
                                    <p:animEffect filter="fade" transition="in">
                                      <p:cBhvr>
                                        <p:cTn dur="1000"/>
                                        <p:tgtEl>
                                          <p:spTgt spid="3328"/>
                                        </p:tgtEl>
                                      </p:cBhvr>
                                    </p:animEffect>
                                  </p:childTnLst>
                                </p:cTn>
                              </p:par>
                              <p:par>
                                <p:cTn fill="hold" nodeType="withEffect" presetClass="entr" presetID="10" presetSubtype="0">
                                  <p:stCondLst>
                                    <p:cond delay="0"/>
                                  </p:stCondLst>
                                  <p:childTnLst>
                                    <p:set>
                                      <p:cBhvr>
                                        <p:cTn dur="1" fill="hold">
                                          <p:stCondLst>
                                            <p:cond delay="0"/>
                                          </p:stCondLst>
                                        </p:cTn>
                                        <p:tgtEl>
                                          <p:spTgt spid="3329"/>
                                        </p:tgtEl>
                                        <p:attrNameLst>
                                          <p:attrName>style.visibility</p:attrName>
                                        </p:attrNameLst>
                                      </p:cBhvr>
                                      <p:to>
                                        <p:strVal val="visible"/>
                                      </p:to>
                                    </p:set>
                                    <p:animEffect filter="fade" transition="in">
                                      <p:cBhvr>
                                        <p:cTn dur="1000"/>
                                        <p:tgtEl>
                                          <p:spTgt spid="3329"/>
                                        </p:tgtEl>
                                      </p:cBhvr>
                                    </p:animEffect>
                                  </p:childTnLst>
                                </p:cTn>
                              </p:par>
                              <p:par>
                                <p:cTn fill="hold" nodeType="withEffect" presetClass="entr" presetID="10" presetSubtype="0">
                                  <p:stCondLst>
                                    <p:cond delay="0"/>
                                  </p:stCondLst>
                                  <p:childTnLst>
                                    <p:set>
                                      <p:cBhvr>
                                        <p:cTn dur="1" fill="hold">
                                          <p:stCondLst>
                                            <p:cond delay="0"/>
                                          </p:stCondLst>
                                        </p:cTn>
                                        <p:tgtEl>
                                          <p:spTgt spid="3330"/>
                                        </p:tgtEl>
                                        <p:attrNameLst>
                                          <p:attrName>style.visibility</p:attrName>
                                        </p:attrNameLst>
                                      </p:cBhvr>
                                      <p:to>
                                        <p:strVal val="visible"/>
                                      </p:to>
                                    </p:set>
                                    <p:animEffect filter="fade" transition="in">
                                      <p:cBhvr>
                                        <p:cTn dur="1000"/>
                                        <p:tgtEl>
                                          <p:spTgt spid="3330"/>
                                        </p:tgtEl>
                                      </p:cBhvr>
                                    </p:animEffect>
                                  </p:childTnLst>
                                </p:cTn>
                              </p:par>
                              <p:par>
                                <p:cTn fill="hold" nodeType="withEffect" presetClass="entr" presetID="10" presetSubtype="0">
                                  <p:stCondLst>
                                    <p:cond delay="0"/>
                                  </p:stCondLst>
                                  <p:childTnLst>
                                    <p:set>
                                      <p:cBhvr>
                                        <p:cTn dur="1" fill="hold">
                                          <p:stCondLst>
                                            <p:cond delay="0"/>
                                          </p:stCondLst>
                                        </p:cTn>
                                        <p:tgtEl>
                                          <p:spTgt spid="3331"/>
                                        </p:tgtEl>
                                        <p:attrNameLst>
                                          <p:attrName>style.visibility</p:attrName>
                                        </p:attrNameLst>
                                      </p:cBhvr>
                                      <p:to>
                                        <p:strVal val="visible"/>
                                      </p:to>
                                    </p:set>
                                    <p:animEffect filter="fade" transition="in">
                                      <p:cBhvr>
                                        <p:cTn dur="1000"/>
                                        <p:tgtEl>
                                          <p:spTgt spid="33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335" name="Shape 3335"/>
        <p:cNvGrpSpPr/>
        <p:nvPr/>
      </p:nvGrpSpPr>
      <p:grpSpPr>
        <a:xfrm>
          <a:off x="0" y="0"/>
          <a:ext cx="0" cy="0"/>
          <a:chOff x="0" y="0"/>
          <a:chExt cx="0" cy="0"/>
        </a:xfrm>
      </p:grpSpPr>
      <p:sp>
        <p:nvSpPr>
          <p:cNvPr id="3336" name="Google Shape;3336;p189"/>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u="sng">
                <a:solidFill>
                  <a:srgbClr val="E09214"/>
                </a:solidFill>
                <a:latin typeface="Merriweather"/>
                <a:ea typeface="Merriweather"/>
                <a:cs typeface="Merriweather"/>
                <a:sym typeface="Merriweather"/>
              </a:rPr>
              <a:t>MapReduce in Detail</a:t>
            </a:r>
            <a:endParaRPr b="1" sz="2500" u="sng">
              <a:solidFill>
                <a:srgbClr val="E09214"/>
              </a:solidFill>
              <a:latin typeface="Merriweather"/>
              <a:ea typeface="Merriweather"/>
              <a:cs typeface="Merriweather"/>
              <a:sym typeface="Merriweather"/>
            </a:endParaRPr>
          </a:p>
        </p:txBody>
      </p:sp>
      <p:pic>
        <p:nvPicPr>
          <p:cNvPr id="3337" name="Google Shape;3337;p189"/>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3338" name="Google Shape;3338;p189"/>
          <p:cNvSpPr txBox="1"/>
          <p:nvPr/>
        </p:nvSpPr>
        <p:spPr>
          <a:xfrm>
            <a:off x="163575" y="858625"/>
            <a:ext cx="76512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verage"/>
                <a:ea typeface="Average"/>
                <a:cs typeface="Average"/>
                <a:sym typeface="Average"/>
              </a:rPr>
              <a:t>Example:  Word Count using Mapreduce</a:t>
            </a:r>
            <a:endParaRPr b="1" i="0" sz="18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verage"/>
                <a:ea typeface="Average"/>
                <a:cs typeface="Average"/>
                <a:sym typeface="Average"/>
              </a:rPr>
              <a:t>Text File —--&gt; Rose, lilly, lotus, lilly, Rose, Red,lotus,Rose,Red </a:t>
            </a:r>
            <a:endParaRPr b="0" i="0" sz="18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verage"/>
                <a:ea typeface="Average"/>
                <a:cs typeface="Average"/>
                <a:sym typeface="Average"/>
              </a:rPr>
              <a:t>Goal: </a:t>
            </a:r>
            <a:r>
              <a:rPr b="0" i="0" lang="en" sz="1800" u="none" cap="none" strike="noStrike">
                <a:solidFill>
                  <a:srgbClr val="000000"/>
                </a:solidFill>
                <a:latin typeface="Average"/>
                <a:ea typeface="Average"/>
                <a:cs typeface="Average"/>
                <a:sym typeface="Average"/>
              </a:rPr>
              <a:t>Perform Word Count on Text File</a:t>
            </a:r>
            <a:endParaRPr b="0" i="0" sz="1800" u="none" cap="none" strike="noStrike">
              <a:solidFill>
                <a:srgbClr val="000000"/>
              </a:solidFill>
              <a:latin typeface="Average"/>
              <a:ea typeface="Average"/>
              <a:cs typeface="Average"/>
              <a:sym typeface="Average"/>
            </a:endParaRPr>
          </a:p>
        </p:txBody>
      </p:sp>
      <p:sp>
        <p:nvSpPr>
          <p:cNvPr id="3339" name="Google Shape;3339;p189"/>
          <p:cNvSpPr/>
          <p:nvPr/>
        </p:nvSpPr>
        <p:spPr>
          <a:xfrm>
            <a:off x="273263" y="2883500"/>
            <a:ext cx="789600" cy="1556100"/>
          </a:xfrm>
          <a:prstGeom prst="rect">
            <a:avLst/>
          </a:prstGeom>
          <a:solidFill>
            <a:srgbClr val="FCBD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Text File</a:t>
            </a:r>
            <a:endParaRPr b="0" i="0" sz="1400" u="none" cap="none" strike="noStrike">
              <a:solidFill>
                <a:srgbClr val="000000"/>
              </a:solidFill>
              <a:latin typeface="Arial"/>
              <a:ea typeface="Arial"/>
              <a:cs typeface="Arial"/>
              <a:sym typeface="Arial"/>
            </a:endParaRPr>
          </a:p>
        </p:txBody>
      </p:sp>
      <p:sp>
        <p:nvSpPr>
          <p:cNvPr id="3340" name="Google Shape;3340;p189"/>
          <p:cNvSpPr/>
          <p:nvPr/>
        </p:nvSpPr>
        <p:spPr>
          <a:xfrm>
            <a:off x="1719938" y="2486100"/>
            <a:ext cx="1246200" cy="446400"/>
          </a:xfrm>
          <a:prstGeom prst="rect">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verage"/>
                <a:ea typeface="Average"/>
                <a:cs typeface="Average"/>
                <a:sym typeface="Average"/>
              </a:rPr>
              <a:t> Rose, lilly, lotus</a:t>
            </a:r>
            <a:endParaRPr b="0" i="0" sz="800" u="none" cap="none" strike="noStrike">
              <a:solidFill>
                <a:srgbClr val="000000"/>
              </a:solidFill>
              <a:latin typeface="Arial"/>
              <a:ea typeface="Arial"/>
              <a:cs typeface="Arial"/>
              <a:sym typeface="Arial"/>
            </a:endParaRPr>
          </a:p>
        </p:txBody>
      </p:sp>
      <p:sp>
        <p:nvSpPr>
          <p:cNvPr id="3341" name="Google Shape;3341;p189"/>
          <p:cNvSpPr/>
          <p:nvPr/>
        </p:nvSpPr>
        <p:spPr>
          <a:xfrm>
            <a:off x="1710813" y="3093413"/>
            <a:ext cx="1246200" cy="446400"/>
          </a:xfrm>
          <a:prstGeom prst="rect">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verage"/>
                <a:ea typeface="Average"/>
                <a:cs typeface="Average"/>
                <a:sym typeface="Average"/>
              </a:rPr>
              <a:t>lilly, Rose, Rose</a:t>
            </a:r>
            <a:endParaRPr b="0" i="0" sz="800" u="none" cap="none" strike="noStrike">
              <a:solidFill>
                <a:srgbClr val="000000"/>
              </a:solidFill>
              <a:latin typeface="Arial"/>
              <a:ea typeface="Arial"/>
              <a:cs typeface="Arial"/>
              <a:sym typeface="Arial"/>
            </a:endParaRPr>
          </a:p>
        </p:txBody>
      </p:sp>
      <p:sp>
        <p:nvSpPr>
          <p:cNvPr id="3342" name="Google Shape;3342;p189"/>
          <p:cNvSpPr/>
          <p:nvPr/>
        </p:nvSpPr>
        <p:spPr>
          <a:xfrm>
            <a:off x="1710813" y="3667875"/>
            <a:ext cx="1246200" cy="446400"/>
          </a:xfrm>
          <a:prstGeom prst="rect">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verage"/>
                <a:ea typeface="Average"/>
                <a:cs typeface="Average"/>
                <a:sym typeface="Average"/>
              </a:rPr>
              <a:t>lotus,Red,Red</a:t>
            </a:r>
            <a:endParaRPr b="0" i="0" sz="900" u="none" cap="none" strike="noStrike">
              <a:solidFill>
                <a:srgbClr val="000000"/>
              </a:solidFill>
              <a:latin typeface="Arial"/>
              <a:ea typeface="Arial"/>
              <a:cs typeface="Arial"/>
              <a:sym typeface="Arial"/>
            </a:endParaRPr>
          </a:p>
        </p:txBody>
      </p:sp>
      <p:cxnSp>
        <p:nvCxnSpPr>
          <p:cNvPr id="3343" name="Google Shape;3343;p189"/>
          <p:cNvCxnSpPr>
            <a:endCxn id="3340" idx="1"/>
          </p:cNvCxnSpPr>
          <p:nvPr/>
        </p:nvCxnSpPr>
        <p:spPr>
          <a:xfrm flipH="1" rot="10800000">
            <a:off x="1062938" y="2709300"/>
            <a:ext cx="657000" cy="927600"/>
          </a:xfrm>
          <a:prstGeom prst="straightConnector1">
            <a:avLst/>
          </a:prstGeom>
          <a:noFill/>
          <a:ln cap="flat" cmpd="sng" w="9525">
            <a:solidFill>
              <a:srgbClr val="000000"/>
            </a:solidFill>
            <a:prstDash val="solid"/>
            <a:round/>
            <a:headEnd len="sm" w="sm" type="none"/>
            <a:tailEnd len="med" w="med" type="stealth"/>
          </a:ln>
        </p:spPr>
      </p:cxnSp>
      <p:cxnSp>
        <p:nvCxnSpPr>
          <p:cNvPr id="3344" name="Google Shape;3344;p189"/>
          <p:cNvCxnSpPr/>
          <p:nvPr/>
        </p:nvCxnSpPr>
        <p:spPr>
          <a:xfrm flipH="1" rot="10800000">
            <a:off x="1062863" y="3240525"/>
            <a:ext cx="648000" cy="385800"/>
          </a:xfrm>
          <a:prstGeom prst="straightConnector1">
            <a:avLst/>
          </a:prstGeom>
          <a:noFill/>
          <a:ln cap="flat" cmpd="sng" w="9525">
            <a:solidFill>
              <a:srgbClr val="000000"/>
            </a:solidFill>
            <a:prstDash val="solid"/>
            <a:round/>
            <a:headEnd len="sm" w="sm" type="none"/>
            <a:tailEnd len="med" w="med" type="stealth"/>
          </a:ln>
        </p:spPr>
      </p:cxnSp>
      <p:cxnSp>
        <p:nvCxnSpPr>
          <p:cNvPr id="3345" name="Google Shape;3345;p189"/>
          <p:cNvCxnSpPr>
            <a:stCxn id="3339" idx="3"/>
            <a:endCxn id="3342" idx="1"/>
          </p:cNvCxnSpPr>
          <p:nvPr/>
        </p:nvCxnSpPr>
        <p:spPr>
          <a:xfrm>
            <a:off x="1062863" y="3661550"/>
            <a:ext cx="648000" cy="229500"/>
          </a:xfrm>
          <a:prstGeom prst="straightConnector1">
            <a:avLst/>
          </a:prstGeom>
          <a:noFill/>
          <a:ln cap="flat" cmpd="sng" w="9525">
            <a:solidFill>
              <a:srgbClr val="000000"/>
            </a:solidFill>
            <a:prstDash val="solid"/>
            <a:round/>
            <a:headEnd len="sm" w="sm" type="none"/>
            <a:tailEnd len="med" w="med" type="stealth"/>
          </a:ln>
        </p:spPr>
      </p:cxnSp>
      <p:sp>
        <p:nvSpPr>
          <p:cNvPr id="3346" name="Google Shape;3346;p189"/>
          <p:cNvSpPr/>
          <p:nvPr/>
        </p:nvSpPr>
        <p:spPr>
          <a:xfrm>
            <a:off x="3459300" y="2241600"/>
            <a:ext cx="798300" cy="690900"/>
          </a:xfrm>
          <a:prstGeom prst="rect">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Rose 1</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Lilly 1</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Lotus 1</a:t>
            </a:r>
            <a:endParaRPr b="0" i="0" sz="1300" u="none" cap="none" strike="noStrike">
              <a:solidFill>
                <a:srgbClr val="000000"/>
              </a:solidFill>
              <a:latin typeface="Arial"/>
              <a:ea typeface="Arial"/>
              <a:cs typeface="Arial"/>
              <a:sym typeface="Arial"/>
            </a:endParaRPr>
          </a:p>
        </p:txBody>
      </p:sp>
      <p:sp>
        <p:nvSpPr>
          <p:cNvPr id="3347" name="Google Shape;3347;p189"/>
          <p:cNvSpPr/>
          <p:nvPr/>
        </p:nvSpPr>
        <p:spPr>
          <a:xfrm>
            <a:off x="3450171" y="3093425"/>
            <a:ext cx="798300" cy="446400"/>
          </a:xfrm>
          <a:prstGeom prst="rect">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Lilly 1</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Rose 2</a:t>
            </a:r>
            <a:endParaRPr b="0" i="0" sz="1400" u="none" cap="none" strike="noStrike">
              <a:solidFill>
                <a:srgbClr val="000000"/>
              </a:solidFill>
              <a:latin typeface="Arial"/>
              <a:ea typeface="Arial"/>
              <a:cs typeface="Arial"/>
              <a:sym typeface="Arial"/>
            </a:endParaRPr>
          </a:p>
        </p:txBody>
      </p:sp>
      <p:sp>
        <p:nvSpPr>
          <p:cNvPr id="3348" name="Google Shape;3348;p189"/>
          <p:cNvSpPr/>
          <p:nvPr/>
        </p:nvSpPr>
        <p:spPr>
          <a:xfrm>
            <a:off x="3450175" y="3667875"/>
            <a:ext cx="798300" cy="607200"/>
          </a:xfrm>
          <a:prstGeom prst="rect">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Lotus 1</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Red 2</a:t>
            </a:r>
            <a:endParaRPr b="0" i="0" sz="1400" u="none" cap="none" strike="noStrike">
              <a:solidFill>
                <a:srgbClr val="000000"/>
              </a:solidFill>
              <a:latin typeface="Arial"/>
              <a:ea typeface="Arial"/>
              <a:cs typeface="Arial"/>
              <a:sym typeface="Arial"/>
            </a:endParaRPr>
          </a:p>
        </p:txBody>
      </p:sp>
      <p:cxnSp>
        <p:nvCxnSpPr>
          <p:cNvPr id="3349" name="Google Shape;3349;p189"/>
          <p:cNvCxnSpPr>
            <a:stCxn id="3340" idx="3"/>
            <a:endCxn id="3346" idx="1"/>
          </p:cNvCxnSpPr>
          <p:nvPr/>
        </p:nvCxnSpPr>
        <p:spPr>
          <a:xfrm flipH="1" rot="10800000">
            <a:off x="2966138" y="2587200"/>
            <a:ext cx="493200" cy="122100"/>
          </a:xfrm>
          <a:prstGeom prst="straightConnector1">
            <a:avLst/>
          </a:prstGeom>
          <a:noFill/>
          <a:ln cap="flat" cmpd="sng" w="19050">
            <a:solidFill>
              <a:srgbClr val="000000"/>
            </a:solidFill>
            <a:prstDash val="solid"/>
            <a:round/>
            <a:headEnd len="sm" w="sm" type="none"/>
            <a:tailEnd len="med" w="med" type="stealth"/>
          </a:ln>
        </p:spPr>
      </p:cxnSp>
      <p:cxnSp>
        <p:nvCxnSpPr>
          <p:cNvPr id="3350" name="Google Shape;3350;p189"/>
          <p:cNvCxnSpPr/>
          <p:nvPr/>
        </p:nvCxnSpPr>
        <p:spPr>
          <a:xfrm>
            <a:off x="2966138" y="3316625"/>
            <a:ext cx="493200" cy="0"/>
          </a:xfrm>
          <a:prstGeom prst="straightConnector1">
            <a:avLst/>
          </a:prstGeom>
          <a:noFill/>
          <a:ln cap="flat" cmpd="sng" w="19050">
            <a:solidFill>
              <a:srgbClr val="000000"/>
            </a:solidFill>
            <a:prstDash val="solid"/>
            <a:round/>
            <a:headEnd len="sm" w="sm" type="none"/>
            <a:tailEnd len="med" w="med" type="stealth"/>
          </a:ln>
        </p:spPr>
      </p:cxnSp>
      <p:cxnSp>
        <p:nvCxnSpPr>
          <p:cNvPr id="3351" name="Google Shape;3351;p189"/>
          <p:cNvCxnSpPr/>
          <p:nvPr/>
        </p:nvCxnSpPr>
        <p:spPr>
          <a:xfrm>
            <a:off x="2966138" y="3891075"/>
            <a:ext cx="493200" cy="0"/>
          </a:xfrm>
          <a:prstGeom prst="straightConnector1">
            <a:avLst/>
          </a:prstGeom>
          <a:noFill/>
          <a:ln cap="flat" cmpd="sng" w="19050">
            <a:solidFill>
              <a:srgbClr val="000000"/>
            </a:solidFill>
            <a:prstDash val="solid"/>
            <a:round/>
            <a:headEnd len="sm" w="sm" type="none"/>
            <a:tailEnd len="med" w="med" type="stealth"/>
          </a:ln>
        </p:spPr>
      </p:cxnSp>
      <p:sp>
        <p:nvSpPr>
          <p:cNvPr id="3352" name="Google Shape;3352;p189"/>
          <p:cNvSpPr/>
          <p:nvPr/>
        </p:nvSpPr>
        <p:spPr>
          <a:xfrm>
            <a:off x="5016561" y="2089700"/>
            <a:ext cx="601200" cy="4464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Rose(1,2)</a:t>
            </a:r>
            <a:endParaRPr b="0" i="0" sz="1200" u="none" cap="none" strike="noStrike">
              <a:solidFill>
                <a:srgbClr val="000000"/>
              </a:solidFill>
              <a:latin typeface="Arial"/>
              <a:ea typeface="Arial"/>
              <a:cs typeface="Arial"/>
              <a:sym typeface="Arial"/>
            </a:endParaRPr>
          </a:p>
        </p:txBody>
      </p:sp>
      <p:sp>
        <p:nvSpPr>
          <p:cNvPr id="3353" name="Google Shape;3353;p189"/>
          <p:cNvSpPr/>
          <p:nvPr/>
        </p:nvSpPr>
        <p:spPr>
          <a:xfrm>
            <a:off x="5016637" y="3788475"/>
            <a:ext cx="601200" cy="4464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Red (2)</a:t>
            </a:r>
            <a:endParaRPr b="0" i="0" sz="1300" u="none" cap="none" strike="noStrike">
              <a:solidFill>
                <a:srgbClr val="000000"/>
              </a:solidFill>
              <a:latin typeface="Arial"/>
              <a:ea typeface="Arial"/>
              <a:cs typeface="Arial"/>
              <a:sym typeface="Arial"/>
            </a:endParaRPr>
          </a:p>
        </p:txBody>
      </p:sp>
      <p:cxnSp>
        <p:nvCxnSpPr>
          <p:cNvPr id="3354" name="Google Shape;3354;p189"/>
          <p:cNvCxnSpPr>
            <a:stCxn id="3347" idx="3"/>
            <a:endCxn id="3352" idx="1"/>
          </p:cNvCxnSpPr>
          <p:nvPr/>
        </p:nvCxnSpPr>
        <p:spPr>
          <a:xfrm flipH="1" rot="10800000">
            <a:off x="4248471" y="2312825"/>
            <a:ext cx="768000" cy="1003800"/>
          </a:xfrm>
          <a:prstGeom prst="straightConnector1">
            <a:avLst/>
          </a:prstGeom>
          <a:noFill/>
          <a:ln cap="flat" cmpd="sng" w="9525">
            <a:solidFill>
              <a:srgbClr val="000000"/>
            </a:solidFill>
            <a:prstDash val="solid"/>
            <a:round/>
            <a:headEnd len="sm" w="sm" type="none"/>
            <a:tailEnd len="med" w="med" type="stealth"/>
          </a:ln>
        </p:spPr>
      </p:cxnSp>
      <p:cxnSp>
        <p:nvCxnSpPr>
          <p:cNvPr id="3355" name="Google Shape;3355;p189"/>
          <p:cNvCxnSpPr>
            <a:stCxn id="3348" idx="3"/>
            <a:endCxn id="3353" idx="1"/>
          </p:cNvCxnSpPr>
          <p:nvPr/>
        </p:nvCxnSpPr>
        <p:spPr>
          <a:xfrm>
            <a:off x="4248475" y="3971475"/>
            <a:ext cx="768300" cy="40200"/>
          </a:xfrm>
          <a:prstGeom prst="straightConnector1">
            <a:avLst/>
          </a:prstGeom>
          <a:noFill/>
          <a:ln cap="flat" cmpd="sng" w="9525">
            <a:solidFill>
              <a:srgbClr val="000000"/>
            </a:solidFill>
            <a:prstDash val="solid"/>
            <a:round/>
            <a:headEnd len="sm" w="sm" type="none"/>
            <a:tailEnd len="med" w="med" type="stealth"/>
          </a:ln>
        </p:spPr>
      </p:cxnSp>
      <p:cxnSp>
        <p:nvCxnSpPr>
          <p:cNvPr id="3356" name="Google Shape;3356;p189"/>
          <p:cNvCxnSpPr>
            <a:stCxn id="3346" idx="3"/>
            <a:endCxn id="3352" idx="1"/>
          </p:cNvCxnSpPr>
          <p:nvPr/>
        </p:nvCxnSpPr>
        <p:spPr>
          <a:xfrm flipH="1" rot="10800000">
            <a:off x="4257600" y="2312850"/>
            <a:ext cx="759000" cy="274200"/>
          </a:xfrm>
          <a:prstGeom prst="straightConnector1">
            <a:avLst/>
          </a:prstGeom>
          <a:noFill/>
          <a:ln cap="flat" cmpd="sng" w="9525">
            <a:solidFill>
              <a:srgbClr val="000000"/>
            </a:solidFill>
            <a:prstDash val="solid"/>
            <a:round/>
            <a:headEnd len="sm" w="sm" type="none"/>
            <a:tailEnd len="med" w="med" type="stealth"/>
          </a:ln>
        </p:spPr>
      </p:cxnSp>
      <p:cxnSp>
        <p:nvCxnSpPr>
          <p:cNvPr id="3357" name="Google Shape;3357;p189"/>
          <p:cNvCxnSpPr>
            <a:stCxn id="3348" idx="3"/>
            <a:endCxn id="3352" idx="1"/>
          </p:cNvCxnSpPr>
          <p:nvPr/>
        </p:nvCxnSpPr>
        <p:spPr>
          <a:xfrm flipH="1" rot="10800000">
            <a:off x="4248475" y="2312775"/>
            <a:ext cx="768000" cy="1658700"/>
          </a:xfrm>
          <a:prstGeom prst="straightConnector1">
            <a:avLst/>
          </a:prstGeom>
          <a:noFill/>
          <a:ln cap="flat" cmpd="sng" w="9525">
            <a:solidFill>
              <a:srgbClr val="000000"/>
            </a:solidFill>
            <a:prstDash val="solid"/>
            <a:round/>
            <a:headEnd len="sm" w="sm" type="none"/>
            <a:tailEnd len="med" w="med" type="stealth"/>
          </a:ln>
        </p:spPr>
      </p:cxnSp>
      <p:cxnSp>
        <p:nvCxnSpPr>
          <p:cNvPr id="3358" name="Google Shape;3358;p189"/>
          <p:cNvCxnSpPr>
            <a:stCxn id="3347" idx="3"/>
            <a:endCxn id="3353" idx="1"/>
          </p:cNvCxnSpPr>
          <p:nvPr/>
        </p:nvCxnSpPr>
        <p:spPr>
          <a:xfrm>
            <a:off x="4248471" y="3316625"/>
            <a:ext cx="768300" cy="695100"/>
          </a:xfrm>
          <a:prstGeom prst="straightConnector1">
            <a:avLst/>
          </a:prstGeom>
          <a:noFill/>
          <a:ln cap="flat" cmpd="sng" w="9525">
            <a:solidFill>
              <a:srgbClr val="000000"/>
            </a:solidFill>
            <a:prstDash val="solid"/>
            <a:round/>
            <a:headEnd len="sm" w="sm" type="none"/>
            <a:tailEnd len="med" w="med" type="stealth"/>
          </a:ln>
        </p:spPr>
      </p:cxnSp>
      <p:sp>
        <p:nvSpPr>
          <p:cNvPr id="3359" name="Google Shape;3359;p189"/>
          <p:cNvSpPr/>
          <p:nvPr/>
        </p:nvSpPr>
        <p:spPr>
          <a:xfrm>
            <a:off x="5016561" y="3210225"/>
            <a:ext cx="601200" cy="4464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Lotus(1,1)</a:t>
            </a:r>
            <a:endParaRPr b="0" i="0" sz="1300" u="none" cap="none" strike="noStrike">
              <a:solidFill>
                <a:srgbClr val="000000"/>
              </a:solidFill>
              <a:latin typeface="Arial"/>
              <a:ea typeface="Arial"/>
              <a:cs typeface="Arial"/>
              <a:sym typeface="Arial"/>
            </a:endParaRPr>
          </a:p>
        </p:txBody>
      </p:sp>
      <p:sp>
        <p:nvSpPr>
          <p:cNvPr id="3360" name="Google Shape;3360;p189"/>
          <p:cNvSpPr/>
          <p:nvPr/>
        </p:nvSpPr>
        <p:spPr>
          <a:xfrm>
            <a:off x="5016637" y="2631975"/>
            <a:ext cx="601200" cy="4464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Lilly (1,1)</a:t>
            </a:r>
            <a:endParaRPr b="0" i="0" sz="1300" u="none" cap="none" strike="noStrike">
              <a:solidFill>
                <a:srgbClr val="000000"/>
              </a:solidFill>
              <a:latin typeface="Arial"/>
              <a:ea typeface="Arial"/>
              <a:cs typeface="Arial"/>
              <a:sym typeface="Arial"/>
            </a:endParaRPr>
          </a:p>
        </p:txBody>
      </p:sp>
      <p:cxnSp>
        <p:nvCxnSpPr>
          <p:cNvPr id="3361" name="Google Shape;3361;p189"/>
          <p:cNvCxnSpPr>
            <a:stCxn id="3346" idx="3"/>
            <a:endCxn id="3360" idx="1"/>
          </p:cNvCxnSpPr>
          <p:nvPr/>
        </p:nvCxnSpPr>
        <p:spPr>
          <a:xfrm>
            <a:off x="4257600" y="2587050"/>
            <a:ext cx="759000" cy="268200"/>
          </a:xfrm>
          <a:prstGeom prst="straightConnector1">
            <a:avLst/>
          </a:prstGeom>
          <a:noFill/>
          <a:ln cap="flat" cmpd="sng" w="9525">
            <a:solidFill>
              <a:srgbClr val="000000"/>
            </a:solidFill>
            <a:prstDash val="solid"/>
            <a:round/>
            <a:headEnd len="sm" w="sm" type="none"/>
            <a:tailEnd len="med" w="med" type="stealth"/>
          </a:ln>
        </p:spPr>
      </p:cxnSp>
      <p:cxnSp>
        <p:nvCxnSpPr>
          <p:cNvPr id="3362" name="Google Shape;3362;p189"/>
          <p:cNvCxnSpPr>
            <a:stCxn id="3346" idx="3"/>
            <a:endCxn id="3359" idx="1"/>
          </p:cNvCxnSpPr>
          <p:nvPr/>
        </p:nvCxnSpPr>
        <p:spPr>
          <a:xfrm>
            <a:off x="4257600" y="2587050"/>
            <a:ext cx="759000" cy="846300"/>
          </a:xfrm>
          <a:prstGeom prst="straightConnector1">
            <a:avLst/>
          </a:prstGeom>
          <a:noFill/>
          <a:ln cap="flat" cmpd="sng" w="9525">
            <a:solidFill>
              <a:srgbClr val="000000"/>
            </a:solidFill>
            <a:prstDash val="solid"/>
            <a:round/>
            <a:headEnd len="sm" w="sm" type="none"/>
            <a:tailEnd len="med" w="med" type="stealth"/>
          </a:ln>
        </p:spPr>
      </p:cxnSp>
      <p:cxnSp>
        <p:nvCxnSpPr>
          <p:cNvPr id="3363" name="Google Shape;3363;p189"/>
          <p:cNvCxnSpPr>
            <a:stCxn id="3346" idx="3"/>
            <a:endCxn id="3353" idx="1"/>
          </p:cNvCxnSpPr>
          <p:nvPr/>
        </p:nvCxnSpPr>
        <p:spPr>
          <a:xfrm>
            <a:off x="4257600" y="2587050"/>
            <a:ext cx="759000" cy="1424700"/>
          </a:xfrm>
          <a:prstGeom prst="straightConnector1">
            <a:avLst/>
          </a:prstGeom>
          <a:noFill/>
          <a:ln cap="flat" cmpd="sng" w="9525">
            <a:solidFill>
              <a:srgbClr val="000000"/>
            </a:solidFill>
            <a:prstDash val="solid"/>
            <a:round/>
            <a:headEnd len="sm" w="sm" type="none"/>
            <a:tailEnd len="med" w="med" type="stealth"/>
          </a:ln>
        </p:spPr>
      </p:cxnSp>
      <p:cxnSp>
        <p:nvCxnSpPr>
          <p:cNvPr id="3364" name="Google Shape;3364;p189"/>
          <p:cNvCxnSpPr>
            <a:stCxn id="3347" idx="3"/>
            <a:endCxn id="3360" idx="1"/>
          </p:cNvCxnSpPr>
          <p:nvPr/>
        </p:nvCxnSpPr>
        <p:spPr>
          <a:xfrm flipH="1" rot="10800000">
            <a:off x="4248471" y="2855225"/>
            <a:ext cx="768300" cy="461400"/>
          </a:xfrm>
          <a:prstGeom prst="straightConnector1">
            <a:avLst/>
          </a:prstGeom>
          <a:noFill/>
          <a:ln cap="flat" cmpd="sng" w="9525">
            <a:solidFill>
              <a:srgbClr val="000000"/>
            </a:solidFill>
            <a:prstDash val="solid"/>
            <a:round/>
            <a:headEnd len="sm" w="sm" type="none"/>
            <a:tailEnd len="med" w="med" type="stealth"/>
          </a:ln>
        </p:spPr>
      </p:cxnSp>
      <p:cxnSp>
        <p:nvCxnSpPr>
          <p:cNvPr id="3365" name="Google Shape;3365;p189"/>
          <p:cNvCxnSpPr>
            <a:stCxn id="3347" idx="3"/>
            <a:endCxn id="3359" idx="1"/>
          </p:cNvCxnSpPr>
          <p:nvPr/>
        </p:nvCxnSpPr>
        <p:spPr>
          <a:xfrm>
            <a:off x="4248471" y="3316625"/>
            <a:ext cx="768000" cy="116700"/>
          </a:xfrm>
          <a:prstGeom prst="straightConnector1">
            <a:avLst/>
          </a:prstGeom>
          <a:noFill/>
          <a:ln cap="flat" cmpd="sng" w="9525">
            <a:solidFill>
              <a:srgbClr val="000000"/>
            </a:solidFill>
            <a:prstDash val="solid"/>
            <a:round/>
            <a:headEnd len="sm" w="sm" type="none"/>
            <a:tailEnd len="med" w="med" type="stealth"/>
          </a:ln>
        </p:spPr>
      </p:cxnSp>
      <p:cxnSp>
        <p:nvCxnSpPr>
          <p:cNvPr id="3366" name="Google Shape;3366;p189"/>
          <p:cNvCxnSpPr>
            <a:stCxn id="3348" idx="3"/>
            <a:endCxn id="3360" idx="1"/>
          </p:cNvCxnSpPr>
          <p:nvPr/>
        </p:nvCxnSpPr>
        <p:spPr>
          <a:xfrm flipH="1" rot="10800000">
            <a:off x="4248475" y="2855175"/>
            <a:ext cx="768300" cy="1116300"/>
          </a:xfrm>
          <a:prstGeom prst="straightConnector1">
            <a:avLst/>
          </a:prstGeom>
          <a:noFill/>
          <a:ln cap="flat" cmpd="sng" w="9525">
            <a:solidFill>
              <a:srgbClr val="000000"/>
            </a:solidFill>
            <a:prstDash val="solid"/>
            <a:round/>
            <a:headEnd len="sm" w="sm" type="none"/>
            <a:tailEnd len="med" w="med" type="stealth"/>
          </a:ln>
        </p:spPr>
      </p:cxnSp>
      <p:cxnSp>
        <p:nvCxnSpPr>
          <p:cNvPr id="3367" name="Google Shape;3367;p189"/>
          <p:cNvCxnSpPr>
            <a:stCxn id="3348" idx="3"/>
            <a:endCxn id="3359" idx="1"/>
          </p:cNvCxnSpPr>
          <p:nvPr/>
        </p:nvCxnSpPr>
        <p:spPr>
          <a:xfrm flipH="1" rot="10800000">
            <a:off x="4248475" y="3433575"/>
            <a:ext cx="768000" cy="537900"/>
          </a:xfrm>
          <a:prstGeom prst="straightConnector1">
            <a:avLst/>
          </a:prstGeom>
          <a:noFill/>
          <a:ln cap="flat" cmpd="sng" w="9525">
            <a:solidFill>
              <a:srgbClr val="000000"/>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2"/>
                                        </p:tgtEl>
                                        <p:attrNameLst>
                                          <p:attrName>style.visibility</p:attrName>
                                        </p:attrNameLst>
                                      </p:cBhvr>
                                      <p:to>
                                        <p:strVal val="visible"/>
                                      </p:to>
                                    </p:set>
                                    <p:animEffect filter="fade" transition="in">
                                      <p:cBhvr>
                                        <p:cTn dur="1000"/>
                                        <p:tgtEl>
                                          <p:spTgt spid="3352"/>
                                        </p:tgtEl>
                                      </p:cBhvr>
                                    </p:animEffect>
                                  </p:childTnLst>
                                </p:cTn>
                              </p:par>
                              <p:par>
                                <p:cTn fill="hold" nodeType="withEffect" presetClass="entr" presetID="10" presetSubtype="0">
                                  <p:stCondLst>
                                    <p:cond delay="0"/>
                                  </p:stCondLst>
                                  <p:childTnLst>
                                    <p:set>
                                      <p:cBhvr>
                                        <p:cTn dur="1" fill="hold">
                                          <p:stCondLst>
                                            <p:cond delay="0"/>
                                          </p:stCondLst>
                                        </p:cTn>
                                        <p:tgtEl>
                                          <p:spTgt spid="3353"/>
                                        </p:tgtEl>
                                        <p:attrNameLst>
                                          <p:attrName>style.visibility</p:attrName>
                                        </p:attrNameLst>
                                      </p:cBhvr>
                                      <p:to>
                                        <p:strVal val="visible"/>
                                      </p:to>
                                    </p:set>
                                    <p:animEffect filter="fade" transition="in">
                                      <p:cBhvr>
                                        <p:cTn dur="1000"/>
                                        <p:tgtEl>
                                          <p:spTgt spid="3353"/>
                                        </p:tgtEl>
                                      </p:cBhvr>
                                    </p:animEffect>
                                  </p:childTnLst>
                                </p:cTn>
                              </p:par>
                              <p:par>
                                <p:cTn fill="hold" nodeType="withEffect" presetClass="entr" presetID="10" presetSubtype="0">
                                  <p:stCondLst>
                                    <p:cond delay="0"/>
                                  </p:stCondLst>
                                  <p:childTnLst>
                                    <p:set>
                                      <p:cBhvr>
                                        <p:cTn dur="1" fill="hold">
                                          <p:stCondLst>
                                            <p:cond delay="0"/>
                                          </p:stCondLst>
                                        </p:cTn>
                                        <p:tgtEl>
                                          <p:spTgt spid="3354"/>
                                        </p:tgtEl>
                                        <p:attrNameLst>
                                          <p:attrName>style.visibility</p:attrName>
                                        </p:attrNameLst>
                                      </p:cBhvr>
                                      <p:to>
                                        <p:strVal val="visible"/>
                                      </p:to>
                                    </p:set>
                                    <p:animEffect filter="fade" transition="in">
                                      <p:cBhvr>
                                        <p:cTn dur="1000"/>
                                        <p:tgtEl>
                                          <p:spTgt spid="3354"/>
                                        </p:tgtEl>
                                      </p:cBhvr>
                                    </p:animEffect>
                                  </p:childTnLst>
                                </p:cTn>
                              </p:par>
                              <p:par>
                                <p:cTn fill="hold" nodeType="withEffect" presetClass="entr" presetID="10" presetSubtype="0">
                                  <p:stCondLst>
                                    <p:cond delay="0"/>
                                  </p:stCondLst>
                                  <p:childTnLst>
                                    <p:set>
                                      <p:cBhvr>
                                        <p:cTn dur="1" fill="hold">
                                          <p:stCondLst>
                                            <p:cond delay="0"/>
                                          </p:stCondLst>
                                        </p:cTn>
                                        <p:tgtEl>
                                          <p:spTgt spid="3355"/>
                                        </p:tgtEl>
                                        <p:attrNameLst>
                                          <p:attrName>style.visibility</p:attrName>
                                        </p:attrNameLst>
                                      </p:cBhvr>
                                      <p:to>
                                        <p:strVal val="visible"/>
                                      </p:to>
                                    </p:set>
                                    <p:animEffect filter="fade" transition="in">
                                      <p:cBhvr>
                                        <p:cTn dur="1000"/>
                                        <p:tgtEl>
                                          <p:spTgt spid="3355"/>
                                        </p:tgtEl>
                                      </p:cBhvr>
                                    </p:animEffect>
                                  </p:childTnLst>
                                </p:cTn>
                              </p:par>
                              <p:par>
                                <p:cTn fill="hold" nodeType="withEffect" presetClass="entr" presetID="10" presetSubtype="0">
                                  <p:stCondLst>
                                    <p:cond delay="0"/>
                                  </p:stCondLst>
                                  <p:childTnLst>
                                    <p:set>
                                      <p:cBhvr>
                                        <p:cTn dur="1" fill="hold">
                                          <p:stCondLst>
                                            <p:cond delay="0"/>
                                          </p:stCondLst>
                                        </p:cTn>
                                        <p:tgtEl>
                                          <p:spTgt spid="3356"/>
                                        </p:tgtEl>
                                        <p:attrNameLst>
                                          <p:attrName>style.visibility</p:attrName>
                                        </p:attrNameLst>
                                      </p:cBhvr>
                                      <p:to>
                                        <p:strVal val="visible"/>
                                      </p:to>
                                    </p:set>
                                    <p:animEffect filter="fade" transition="in">
                                      <p:cBhvr>
                                        <p:cTn dur="1000"/>
                                        <p:tgtEl>
                                          <p:spTgt spid="3356"/>
                                        </p:tgtEl>
                                      </p:cBhvr>
                                    </p:animEffect>
                                  </p:childTnLst>
                                </p:cTn>
                              </p:par>
                              <p:par>
                                <p:cTn fill="hold" nodeType="withEffect" presetClass="entr" presetID="10" presetSubtype="0">
                                  <p:stCondLst>
                                    <p:cond delay="0"/>
                                  </p:stCondLst>
                                  <p:childTnLst>
                                    <p:set>
                                      <p:cBhvr>
                                        <p:cTn dur="1" fill="hold">
                                          <p:stCondLst>
                                            <p:cond delay="0"/>
                                          </p:stCondLst>
                                        </p:cTn>
                                        <p:tgtEl>
                                          <p:spTgt spid="3357"/>
                                        </p:tgtEl>
                                        <p:attrNameLst>
                                          <p:attrName>style.visibility</p:attrName>
                                        </p:attrNameLst>
                                      </p:cBhvr>
                                      <p:to>
                                        <p:strVal val="visible"/>
                                      </p:to>
                                    </p:set>
                                    <p:animEffect filter="fade" transition="in">
                                      <p:cBhvr>
                                        <p:cTn dur="1000"/>
                                        <p:tgtEl>
                                          <p:spTgt spid="3357"/>
                                        </p:tgtEl>
                                      </p:cBhvr>
                                    </p:animEffect>
                                  </p:childTnLst>
                                </p:cTn>
                              </p:par>
                              <p:par>
                                <p:cTn fill="hold" nodeType="withEffect" presetClass="entr" presetID="10" presetSubtype="0">
                                  <p:stCondLst>
                                    <p:cond delay="0"/>
                                  </p:stCondLst>
                                  <p:childTnLst>
                                    <p:set>
                                      <p:cBhvr>
                                        <p:cTn dur="1" fill="hold">
                                          <p:stCondLst>
                                            <p:cond delay="0"/>
                                          </p:stCondLst>
                                        </p:cTn>
                                        <p:tgtEl>
                                          <p:spTgt spid="3358"/>
                                        </p:tgtEl>
                                        <p:attrNameLst>
                                          <p:attrName>style.visibility</p:attrName>
                                        </p:attrNameLst>
                                      </p:cBhvr>
                                      <p:to>
                                        <p:strVal val="visible"/>
                                      </p:to>
                                    </p:set>
                                    <p:animEffect filter="fade" transition="in">
                                      <p:cBhvr>
                                        <p:cTn dur="1000"/>
                                        <p:tgtEl>
                                          <p:spTgt spid="3358"/>
                                        </p:tgtEl>
                                      </p:cBhvr>
                                    </p:animEffect>
                                  </p:childTnLst>
                                </p:cTn>
                              </p:par>
                              <p:par>
                                <p:cTn fill="hold" nodeType="withEffect" presetClass="entr" presetID="10" presetSubtype="0">
                                  <p:stCondLst>
                                    <p:cond delay="0"/>
                                  </p:stCondLst>
                                  <p:childTnLst>
                                    <p:set>
                                      <p:cBhvr>
                                        <p:cTn dur="1" fill="hold">
                                          <p:stCondLst>
                                            <p:cond delay="0"/>
                                          </p:stCondLst>
                                        </p:cTn>
                                        <p:tgtEl>
                                          <p:spTgt spid="3359"/>
                                        </p:tgtEl>
                                        <p:attrNameLst>
                                          <p:attrName>style.visibility</p:attrName>
                                        </p:attrNameLst>
                                      </p:cBhvr>
                                      <p:to>
                                        <p:strVal val="visible"/>
                                      </p:to>
                                    </p:set>
                                    <p:animEffect filter="fade" transition="in">
                                      <p:cBhvr>
                                        <p:cTn dur="1000"/>
                                        <p:tgtEl>
                                          <p:spTgt spid="3359"/>
                                        </p:tgtEl>
                                      </p:cBhvr>
                                    </p:animEffect>
                                  </p:childTnLst>
                                </p:cTn>
                              </p:par>
                              <p:par>
                                <p:cTn fill="hold" nodeType="withEffect" presetClass="entr" presetID="10" presetSubtype="0">
                                  <p:stCondLst>
                                    <p:cond delay="0"/>
                                  </p:stCondLst>
                                  <p:childTnLst>
                                    <p:set>
                                      <p:cBhvr>
                                        <p:cTn dur="1" fill="hold">
                                          <p:stCondLst>
                                            <p:cond delay="0"/>
                                          </p:stCondLst>
                                        </p:cTn>
                                        <p:tgtEl>
                                          <p:spTgt spid="3360"/>
                                        </p:tgtEl>
                                        <p:attrNameLst>
                                          <p:attrName>style.visibility</p:attrName>
                                        </p:attrNameLst>
                                      </p:cBhvr>
                                      <p:to>
                                        <p:strVal val="visible"/>
                                      </p:to>
                                    </p:set>
                                    <p:animEffect filter="fade" transition="in">
                                      <p:cBhvr>
                                        <p:cTn dur="1000"/>
                                        <p:tgtEl>
                                          <p:spTgt spid="3360"/>
                                        </p:tgtEl>
                                      </p:cBhvr>
                                    </p:animEffect>
                                  </p:childTnLst>
                                </p:cTn>
                              </p:par>
                              <p:par>
                                <p:cTn fill="hold" nodeType="withEffect" presetClass="entr" presetID="10" presetSubtype="0">
                                  <p:stCondLst>
                                    <p:cond delay="0"/>
                                  </p:stCondLst>
                                  <p:childTnLst>
                                    <p:set>
                                      <p:cBhvr>
                                        <p:cTn dur="1" fill="hold">
                                          <p:stCondLst>
                                            <p:cond delay="0"/>
                                          </p:stCondLst>
                                        </p:cTn>
                                        <p:tgtEl>
                                          <p:spTgt spid="3361"/>
                                        </p:tgtEl>
                                        <p:attrNameLst>
                                          <p:attrName>style.visibility</p:attrName>
                                        </p:attrNameLst>
                                      </p:cBhvr>
                                      <p:to>
                                        <p:strVal val="visible"/>
                                      </p:to>
                                    </p:set>
                                    <p:animEffect filter="fade" transition="in">
                                      <p:cBhvr>
                                        <p:cTn dur="1000"/>
                                        <p:tgtEl>
                                          <p:spTgt spid="3361"/>
                                        </p:tgtEl>
                                      </p:cBhvr>
                                    </p:animEffect>
                                  </p:childTnLst>
                                </p:cTn>
                              </p:par>
                              <p:par>
                                <p:cTn fill="hold" nodeType="withEffect" presetClass="entr" presetID="10" presetSubtype="0">
                                  <p:stCondLst>
                                    <p:cond delay="0"/>
                                  </p:stCondLst>
                                  <p:childTnLst>
                                    <p:set>
                                      <p:cBhvr>
                                        <p:cTn dur="1" fill="hold">
                                          <p:stCondLst>
                                            <p:cond delay="0"/>
                                          </p:stCondLst>
                                        </p:cTn>
                                        <p:tgtEl>
                                          <p:spTgt spid="3362"/>
                                        </p:tgtEl>
                                        <p:attrNameLst>
                                          <p:attrName>style.visibility</p:attrName>
                                        </p:attrNameLst>
                                      </p:cBhvr>
                                      <p:to>
                                        <p:strVal val="visible"/>
                                      </p:to>
                                    </p:set>
                                    <p:animEffect filter="fade" transition="in">
                                      <p:cBhvr>
                                        <p:cTn dur="1000"/>
                                        <p:tgtEl>
                                          <p:spTgt spid="3362"/>
                                        </p:tgtEl>
                                      </p:cBhvr>
                                    </p:animEffect>
                                  </p:childTnLst>
                                </p:cTn>
                              </p:par>
                              <p:par>
                                <p:cTn fill="hold" nodeType="withEffect" presetClass="entr" presetID="10" presetSubtype="0">
                                  <p:stCondLst>
                                    <p:cond delay="0"/>
                                  </p:stCondLst>
                                  <p:childTnLst>
                                    <p:set>
                                      <p:cBhvr>
                                        <p:cTn dur="1" fill="hold">
                                          <p:stCondLst>
                                            <p:cond delay="0"/>
                                          </p:stCondLst>
                                        </p:cTn>
                                        <p:tgtEl>
                                          <p:spTgt spid="3363"/>
                                        </p:tgtEl>
                                        <p:attrNameLst>
                                          <p:attrName>style.visibility</p:attrName>
                                        </p:attrNameLst>
                                      </p:cBhvr>
                                      <p:to>
                                        <p:strVal val="visible"/>
                                      </p:to>
                                    </p:set>
                                    <p:animEffect filter="fade" transition="in">
                                      <p:cBhvr>
                                        <p:cTn dur="1000"/>
                                        <p:tgtEl>
                                          <p:spTgt spid="3363"/>
                                        </p:tgtEl>
                                      </p:cBhvr>
                                    </p:animEffect>
                                  </p:childTnLst>
                                </p:cTn>
                              </p:par>
                              <p:par>
                                <p:cTn fill="hold" nodeType="withEffect" presetClass="entr" presetID="10" presetSubtype="0">
                                  <p:stCondLst>
                                    <p:cond delay="0"/>
                                  </p:stCondLst>
                                  <p:childTnLst>
                                    <p:set>
                                      <p:cBhvr>
                                        <p:cTn dur="1" fill="hold">
                                          <p:stCondLst>
                                            <p:cond delay="0"/>
                                          </p:stCondLst>
                                        </p:cTn>
                                        <p:tgtEl>
                                          <p:spTgt spid="3364"/>
                                        </p:tgtEl>
                                        <p:attrNameLst>
                                          <p:attrName>style.visibility</p:attrName>
                                        </p:attrNameLst>
                                      </p:cBhvr>
                                      <p:to>
                                        <p:strVal val="visible"/>
                                      </p:to>
                                    </p:set>
                                    <p:animEffect filter="fade" transition="in">
                                      <p:cBhvr>
                                        <p:cTn dur="1000"/>
                                        <p:tgtEl>
                                          <p:spTgt spid="3364"/>
                                        </p:tgtEl>
                                      </p:cBhvr>
                                    </p:animEffect>
                                  </p:childTnLst>
                                </p:cTn>
                              </p:par>
                              <p:par>
                                <p:cTn fill="hold" nodeType="withEffect" presetClass="entr" presetID="10" presetSubtype="0">
                                  <p:stCondLst>
                                    <p:cond delay="0"/>
                                  </p:stCondLst>
                                  <p:childTnLst>
                                    <p:set>
                                      <p:cBhvr>
                                        <p:cTn dur="1" fill="hold">
                                          <p:stCondLst>
                                            <p:cond delay="0"/>
                                          </p:stCondLst>
                                        </p:cTn>
                                        <p:tgtEl>
                                          <p:spTgt spid="3365"/>
                                        </p:tgtEl>
                                        <p:attrNameLst>
                                          <p:attrName>style.visibility</p:attrName>
                                        </p:attrNameLst>
                                      </p:cBhvr>
                                      <p:to>
                                        <p:strVal val="visible"/>
                                      </p:to>
                                    </p:set>
                                    <p:animEffect filter="fade" transition="in">
                                      <p:cBhvr>
                                        <p:cTn dur="1000"/>
                                        <p:tgtEl>
                                          <p:spTgt spid="3365"/>
                                        </p:tgtEl>
                                      </p:cBhvr>
                                    </p:animEffect>
                                  </p:childTnLst>
                                </p:cTn>
                              </p:par>
                              <p:par>
                                <p:cTn fill="hold" nodeType="withEffect" presetClass="entr" presetID="10" presetSubtype="0">
                                  <p:stCondLst>
                                    <p:cond delay="0"/>
                                  </p:stCondLst>
                                  <p:childTnLst>
                                    <p:set>
                                      <p:cBhvr>
                                        <p:cTn dur="1" fill="hold">
                                          <p:stCondLst>
                                            <p:cond delay="0"/>
                                          </p:stCondLst>
                                        </p:cTn>
                                        <p:tgtEl>
                                          <p:spTgt spid="3366"/>
                                        </p:tgtEl>
                                        <p:attrNameLst>
                                          <p:attrName>style.visibility</p:attrName>
                                        </p:attrNameLst>
                                      </p:cBhvr>
                                      <p:to>
                                        <p:strVal val="visible"/>
                                      </p:to>
                                    </p:set>
                                    <p:animEffect filter="fade" transition="in">
                                      <p:cBhvr>
                                        <p:cTn dur="1000"/>
                                        <p:tgtEl>
                                          <p:spTgt spid="3366"/>
                                        </p:tgtEl>
                                      </p:cBhvr>
                                    </p:animEffect>
                                  </p:childTnLst>
                                </p:cTn>
                              </p:par>
                              <p:par>
                                <p:cTn fill="hold" nodeType="withEffect" presetClass="entr" presetID="10" presetSubtype="0">
                                  <p:stCondLst>
                                    <p:cond delay="0"/>
                                  </p:stCondLst>
                                  <p:childTnLst>
                                    <p:set>
                                      <p:cBhvr>
                                        <p:cTn dur="1" fill="hold">
                                          <p:stCondLst>
                                            <p:cond delay="0"/>
                                          </p:stCondLst>
                                        </p:cTn>
                                        <p:tgtEl>
                                          <p:spTgt spid="3367"/>
                                        </p:tgtEl>
                                        <p:attrNameLst>
                                          <p:attrName>style.visibility</p:attrName>
                                        </p:attrNameLst>
                                      </p:cBhvr>
                                      <p:to>
                                        <p:strVal val="visible"/>
                                      </p:to>
                                    </p:set>
                                    <p:animEffect filter="fade" transition="in">
                                      <p:cBhvr>
                                        <p:cTn dur="1000"/>
                                        <p:tgtEl>
                                          <p:spTgt spid="33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8" name="Shape 268"/>
        <p:cNvGrpSpPr/>
        <p:nvPr/>
      </p:nvGrpSpPr>
      <p:grpSpPr>
        <a:xfrm>
          <a:off x="0" y="0"/>
          <a:ext cx="0" cy="0"/>
          <a:chOff x="0" y="0"/>
          <a:chExt cx="0" cy="0"/>
        </a:xfrm>
      </p:grpSpPr>
      <p:sp>
        <p:nvSpPr>
          <p:cNvPr id="269" name="Google Shape;269;p19"/>
          <p:cNvSpPr txBox="1"/>
          <p:nvPr>
            <p:ph type="title"/>
          </p:nvPr>
        </p:nvSpPr>
        <p:spPr>
          <a:xfrm>
            <a:off x="129175" y="2459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3100" u="sng">
                <a:solidFill>
                  <a:srgbClr val="E09214"/>
                </a:solidFill>
                <a:latin typeface="Merriweather"/>
                <a:ea typeface="Merriweather"/>
                <a:cs typeface="Merriweather"/>
                <a:sym typeface="Merriweather"/>
              </a:rPr>
              <a:t>How  Hadoop Started?</a:t>
            </a:r>
            <a:endParaRPr b="1" sz="3100" u="sng">
              <a:solidFill>
                <a:srgbClr val="E09214"/>
              </a:solidFill>
              <a:latin typeface="Merriweather"/>
              <a:ea typeface="Merriweather"/>
              <a:cs typeface="Merriweather"/>
              <a:sym typeface="Merriweather"/>
            </a:endParaRPr>
          </a:p>
        </p:txBody>
      </p:sp>
      <p:sp>
        <p:nvSpPr>
          <p:cNvPr id="270" name="Google Shape;270;p19"/>
          <p:cNvSpPr txBox="1"/>
          <p:nvPr/>
        </p:nvSpPr>
        <p:spPr>
          <a:xfrm>
            <a:off x="101400" y="1203575"/>
            <a:ext cx="8941200" cy="221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Mike Cafarella &amp; Doug Cutting want to build search engine system</a:t>
            </a:r>
            <a:endParaRPr b="0" i="0" sz="22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To build That Search engine with 1 billion pages it may cost $35000/month</a:t>
            </a:r>
            <a:endParaRPr b="0" i="0" sz="22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verage"/>
              <a:ea typeface="Average"/>
              <a:cs typeface="Average"/>
              <a:sym typeface="Average"/>
            </a:endParaRPr>
          </a:p>
        </p:txBody>
      </p:sp>
      <p:pic>
        <p:nvPicPr>
          <p:cNvPr id="271" name="Google Shape;271;p19"/>
          <p:cNvPicPr preferRelativeResize="0"/>
          <p:nvPr/>
        </p:nvPicPr>
        <p:blipFill rotWithShape="1">
          <a:blip r:embed="rId3">
            <a:alphaModFix/>
          </a:blip>
          <a:srcRect b="0" l="0" r="0" t="0"/>
          <a:stretch/>
        </p:blipFill>
        <p:spPr>
          <a:xfrm>
            <a:off x="3962325" y="2988625"/>
            <a:ext cx="4361901" cy="1131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69"/>
                                        </p:tgtEl>
                                        <p:attrNameLst>
                                          <p:attrName>style.visibility</p:attrName>
                                        </p:attrNameLst>
                                      </p:cBhvr>
                                      <p:to>
                                        <p:strVal val="visible"/>
                                      </p:to>
                                    </p:set>
                                    <p:anim calcmode="lin" valueType="num">
                                      <p:cBhvr additive="base">
                                        <p:cTn dur="1000"/>
                                        <p:tgtEl>
                                          <p:spTgt spid="26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0"/>
                                        </p:tgtEl>
                                        <p:attrNameLst>
                                          <p:attrName>style.visibility</p:attrName>
                                        </p:attrNameLst>
                                      </p:cBhvr>
                                      <p:to>
                                        <p:strVal val="visible"/>
                                      </p:to>
                                    </p:set>
                                    <p:anim calcmode="lin" valueType="num">
                                      <p:cBhvr additive="base">
                                        <p:cTn dur="1000"/>
                                        <p:tgtEl>
                                          <p:spTgt spid="270"/>
                                        </p:tgtEl>
                                        <p:attrNameLst>
                                          <p:attrName>ppt_x</p:attrName>
                                        </p:attrNameLst>
                                      </p:cBhvr>
                                      <p:tavLst>
                                        <p:tav fmla="" tm="0">
                                          <p:val>
                                            <p:strVal val="#ppt_x-1"/>
                                          </p:val>
                                        </p:tav>
                                        <p:tav fmla="" tm="100000">
                                          <p:val>
                                            <p:strVal val="#ppt_x"/>
                                          </p:val>
                                        </p:tav>
                                      </p:tavLst>
                                    </p:anim>
                                  </p:childTnLst>
                                </p:cTn>
                              </p:par>
                              <p:par>
                                <p:cTn fill="hold" nodeType="withEffect" presetClass="entr" presetID="1" presetSubtype="0">
                                  <p:stCondLst>
                                    <p:cond delay="0"/>
                                  </p:stCondLst>
                                  <p:childTnLst>
                                    <p:set>
                                      <p:cBhvr>
                                        <p:cTn dur="1" fill="hold">
                                          <p:stCondLst>
                                            <p:cond delay="0"/>
                                          </p:stCondLst>
                                        </p:cTn>
                                        <p:tgtEl>
                                          <p:spTgt spid="2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371" name="Shape 3371"/>
        <p:cNvGrpSpPr/>
        <p:nvPr/>
      </p:nvGrpSpPr>
      <p:grpSpPr>
        <a:xfrm>
          <a:off x="0" y="0"/>
          <a:ext cx="0" cy="0"/>
          <a:chOff x="0" y="0"/>
          <a:chExt cx="0" cy="0"/>
        </a:xfrm>
      </p:grpSpPr>
      <p:sp>
        <p:nvSpPr>
          <p:cNvPr id="3372" name="Google Shape;3372;p190"/>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u="sng">
                <a:solidFill>
                  <a:srgbClr val="E09214"/>
                </a:solidFill>
                <a:latin typeface="Merriweather"/>
                <a:ea typeface="Merriweather"/>
                <a:cs typeface="Merriweather"/>
                <a:sym typeface="Merriweather"/>
              </a:rPr>
              <a:t>MapReduce in Detail</a:t>
            </a:r>
            <a:endParaRPr b="1" sz="2500" u="sng">
              <a:solidFill>
                <a:srgbClr val="E09214"/>
              </a:solidFill>
              <a:latin typeface="Merriweather"/>
              <a:ea typeface="Merriweather"/>
              <a:cs typeface="Merriweather"/>
              <a:sym typeface="Merriweather"/>
            </a:endParaRPr>
          </a:p>
        </p:txBody>
      </p:sp>
      <p:pic>
        <p:nvPicPr>
          <p:cNvPr id="3373" name="Google Shape;3373;p190"/>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3374" name="Google Shape;3374;p190"/>
          <p:cNvSpPr txBox="1"/>
          <p:nvPr/>
        </p:nvSpPr>
        <p:spPr>
          <a:xfrm>
            <a:off x="163575" y="858625"/>
            <a:ext cx="76512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verage"/>
                <a:ea typeface="Average"/>
                <a:cs typeface="Average"/>
                <a:sym typeface="Average"/>
              </a:rPr>
              <a:t>Example:  Word Count using Mapreduce</a:t>
            </a:r>
            <a:endParaRPr b="1" i="0" sz="18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verage"/>
                <a:ea typeface="Average"/>
                <a:cs typeface="Average"/>
                <a:sym typeface="Average"/>
              </a:rPr>
              <a:t>Text File —--&gt; Rose, lilly, lotus, lilly, Rose, Red,lotus,Rose,Red </a:t>
            </a:r>
            <a:endParaRPr b="0" i="0" sz="18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verage"/>
                <a:ea typeface="Average"/>
                <a:cs typeface="Average"/>
                <a:sym typeface="Average"/>
              </a:rPr>
              <a:t>Goal: </a:t>
            </a:r>
            <a:r>
              <a:rPr b="0" i="0" lang="en" sz="1800" u="none" cap="none" strike="noStrike">
                <a:solidFill>
                  <a:srgbClr val="000000"/>
                </a:solidFill>
                <a:latin typeface="Average"/>
                <a:ea typeface="Average"/>
                <a:cs typeface="Average"/>
                <a:sym typeface="Average"/>
              </a:rPr>
              <a:t>Perform Word Count on Text File</a:t>
            </a:r>
            <a:endParaRPr b="0" i="0" sz="1800" u="none" cap="none" strike="noStrike">
              <a:solidFill>
                <a:srgbClr val="000000"/>
              </a:solidFill>
              <a:latin typeface="Average"/>
              <a:ea typeface="Average"/>
              <a:cs typeface="Average"/>
              <a:sym typeface="Average"/>
            </a:endParaRPr>
          </a:p>
        </p:txBody>
      </p:sp>
      <p:sp>
        <p:nvSpPr>
          <p:cNvPr id="3375" name="Google Shape;3375;p190"/>
          <p:cNvSpPr/>
          <p:nvPr/>
        </p:nvSpPr>
        <p:spPr>
          <a:xfrm>
            <a:off x="273263" y="2883500"/>
            <a:ext cx="789600" cy="1556100"/>
          </a:xfrm>
          <a:prstGeom prst="rect">
            <a:avLst/>
          </a:prstGeom>
          <a:solidFill>
            <a:srgbClr val="FCBD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Text File</a:t>
            </a:r>
            <a:endParaRPr b="0" i="0" sz="1400" u="none" cap="none" strike="noStrike">
              <a:solidFill>
                <a:srgbClr val="000000"/>
              </a:solidFill>
              <a:latin typeface="Arial"/>
              <a:ea typeface="Arial"/>
              <a:cs typeface="Arial"/>
              <a:sym typeface="Arial"/>
            </a:endParaRPr>
          </a:p>
        </p:txBody>
      </p:sp>
      <p:sp>
        <p:nvSpPr>
          <p:cNvPr id="3376" name="Google Shape;3376;p190"/>
          <p:cNvSpPr/>
          <p:nvPr/>
        </p:nvSpPr>
        <p:spPr>
          <a:xfrm>
            <a:off x="1719938" y="2486100"/>
            <a:ext cx="1246200" cy="446400"/>
          </a:xfrm>
          <a:prstGeom prst="rect">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verage"/>
                <a:ea typeface="Average"/>
                <a:cs typeface="Average"/>
                <a:sym typeface="Average"/>
              </a:rPr>
              <a:t> Rose, lilly, lotus</a:t>
            </a:r>
            <a:endParaRPr b="0" i="0" sz="800" u="none" cap="none" strike="noStrike">
              <a:solidFill>
                <a:srgbClr val="000000"/>
              </a:solidFill>
              <a:latin typeface="Arial"/>
              <a:ea typeface="Arial"/>
              <a:cs typeface="Arial"/>
              <a:sym typeface="Arial"/>
            </a:endParaRPr>
          </a:p>
        </p:txBody>
      </p:sp>
      <p:sp>
        <p:nvSpPr>
          <p:cNvPr id="3377" name="Google Shape;3377;p190"/>
          <p:cNvSpPr/>
          <p:nvPr/>
        </p:nvSpPr>
        <p:spPr>
          <a:xfrm>
            <a:off x="1710813" y="3093413"/>
            <a:ext cx="1246200" cy="446400"/>
          </a:xfrm>
          <a:prstGeom prst="rect">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verage"/>
                <a:ea typeface="Average"/>
                <a:cs typeface="Average"/>
                <a:sym typeface="Average"/>
              </a:rPr>
              <a:t>lilly, Rose, Rose</a:t>
            </a:r>
            <a:endParaRPr b="0" i="0" sz="800" u="none" cap="none" strike="noStrike">
              <a:solidFill>
                <a:srgbClr val="000000"/>
              </a:solidFill>
              <a:latin typeface="Arial"/>
              <a:ea typeface="Arial"/>
              <a:cs typeface="Arial"/>
              <a:sym typeface="Arial"/>
            </a:endParaRPr>
          </a:p>
        </p:txBody>
      </p:sp>
      <p:sp>
        <p:nvSpPr>
          <p:cNvPr id="3378" name="Google Shape;3378;p190"/>
          <p:cNvSpPr/>
          <p:nvPr/>
        </p:nvSpPr>
        <p:spPr>
          <a:xfrm>
            <a:off x="1710813" y="3667875"/>
            <a:ext cx="1246200" cy="446400"/>
          </a:xfrm>
          <a:prstGeom prst="rect">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verage"/>
                <a:ea typeface="Average"/>
                <a:cs typeface="Average"/>
                <a:sym typeface="Average"/>
              </a:rPr>
              <a:t>lotus,Red,Red</a:t>
            </a:r>
            <a:endParaRPr b="0" i="0" sz="900" u="none" cap="none" strike="noStrike">
              <a:solidFill>
                <a:srgbClr val="000000"/>
              </a:solidFill>
              <a:latin typeface="Arial"/>
              <a:ea typeface="Arial"/>
              <a:cs typeface="Arial"/>
              <a:sym typeface="Arial"/>
            </a:endParaRPr>
          </a:p>
        </p:txBody>
      </p:sp>
      <p:cxnSp>
        <p:nvCxnSpPr>
          <p:cNvPr id="3379" name="Google Shape;3379;p190"/>
          <p:cNvCxnSpPr>
            <a:endCxn id="3376" idx="1"/>
          </p:cNvCxnSpPr>
          <p:nvPr/>
        </p:nvCxnSpPr>
        <p:spPr>
          <a:xfrm flipH="1" rot="10800000">
            <a:off x="1062938" y="2709300"/>
            <a:ext cx="657000" cy="927600"/>
          </a:xfrm>
          <a:prstGeom prst="straightConnector1">
            <a:avLst/>
          </a:prstGeom>
          <a:noFill/>
          <a:ln cap="flat" cmpd="sng" w="9525">
            <a:solidFill>
              <a:srgbClr val="000000"/>
            </a:solidFill>
            <a:prstDash val="solid"/>
            <a:round/>
            <a:headEnd len="sm" w="sm" type="none"/>
            <a:tailEnd len="med" w="med" type="stealth"/>
          </a:ln>
        </p:spPr>
      </p:cxnSp>
      <p:cxnSp>
        <p:nvCxnSpPr>
          <p:cNvPr id="3380" name="Google Shape;3380;p190"/>
          <p:cNvCxnSpPr/>
          <p:nvPr/>
        </p:nvCxnSpPr>
        <p:spPr>
          <a:xfrm flipH="1" rot="10800000">
            <a:off x="1062863" y="3240525"/>
            <a:ext cx="648000" cy="385800"/>
          </a:xfrm>
          <a:prstGeom prst="straightConnector1">
            <a:avLst/>
          </a:prstGeom>
          <a:noFill/>
          <a:ln cap="flat" cmpd="sng" w="9525">
            <a:solidFill>
              <a:srgbClr val="000000"/>
            </a:solidFill>
            <a:prstDash val="solid"/>
            <a:round/>
            <a:headEnd len="sm" w="sm" type="none"/>
            <a:tailEnd len="med" w="med" type="stealth"/>
          </a:ln>
        </p:spPr>
      </p:cxnSp>
      <p:cxnSp>
        <p:nvCxnSpPr>
          <p:cNvPr id="3381" name="Google Shape;3381;p190"/>
          <p:cNvCxnSpPr>
            <a:stCxn id="3375" idx="3"/>
            <a:endCxn id="3378" idx="1"/>
          </p:cNvCxnSpPr>
          <p:nvPr/>
        </p:nvCxnSpPr>
        <p:spPr>
          <a:xfrm>
            <a:off x="1062863" y="3661550"/>
            <a:ext cx="648000" cy="229500"/>
          </a:xfrm>
          <a:prstGeom prst="straightConnector1">
            <a:avLst/>
          </a:prstGeom>
          <a:noFill/>
          <a:ln cap="flat" cmpd="sng" w="9525">
            <a:solidFill>
              <a:srgbClr val="000000"/>
            </a:solidFill>
            <a:prstDash val="solid"/>
            <a:round/>
            <a:headEnd len="sm" w="sm" type="none"/>
            <a:tailEnd len="med" w="med" type="stealth"/>
          </a:ln>
        </p:spPr>
      </p:cxnSp>
      <p:sp>
        <p:nvSpPr>
          <p:cNvPr id="3382" name="Google Shape;3382;p190"/>
          <p:cNvSpPr/>
          <p:nvPr/>
        </p:nvSpPr>
        <p:spPr>
          <a:xfrm>
            <a:off x="3459300" y="2241600"/>
            <a:ext cx="798300" cy="690900"/>
          </a:xfrm>
          <a:prstGeom prst="rect">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Rose 1</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Lilly 1</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Lotus 1</a:t>
            </a:r>
            <a:endParaRPr b="0" i="0" sz="1300" u="none" cap="none" strike="noStrike">
              <a:solidFill>
                <a:srgbClr val="000000"/>
              </a:solidFill>
              <a:latin typeface="Arial"/>
              <a:ea typeface="Arial"/>
              <a:cs typeface="Arial"/>
              <a:sym typeface="Arial"/>
            </a:endParaRPr>
          </a:p>
        </p:txBody>
      </p:sp>
      <p:sp>
        <p:nvSpPr>
          <p:cNvPr id="3383" name="Google Shape;3383;p190"/>
          <p:cNvSpPr/>
          <p:nvPr/>
        </p:nvSpPr>
        <p:spPr>
          <a:xfrm>
            <a:off x="3450171" y="3093425"/>
            <a:ext cx="798300" cy="446400"/>
          </a:xfrm>
          <a:prstGeom prst="rect">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Lilly 1</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Rose 2</a:t>
            </a:r>
            <a:endParaRPr b="0" i="0" sz="1400" u="none" cap="none" strike="noStrike">
              <a:solidFill>
                <a:srgbClr val="000000"/>
              </a:solidFill>
              <a:latin typeface="Arial"/>
              <a:ea typeface="Arial"/>
              <a:cs typeface="Arial"/>
              <a:sym typeface="Arial"/>
            </a:endParaRPr>
          </a:p>
        </p:txBody>
      </p:sp>
      <p:sp>
        <p:nvSpPr>
          <p:cNvPr id="3384" name="Google Shape;3384;p190"/>
          <p:cNvSpPr/>
          <p:nvPr/>
        </p:nvSpPr>
        <p:spPr>
          <a:xfrm>
            <a:off x="3450175" y="3667875"/>
            <a:ext cx="798300" cy="607200"/>
          </a:xfrm>
          <a:prstGeom prst="rect">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Lotus 1</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Red 2</a:t>
            </a:r>
            <a:endParaRPr b="0" i="0" sz="1400" u="none" cap="none" strike="noStrike">
              <a:solidFill>
                <a:srgbClr val="000000"/>
              </a:solidFill>
              <a:latin typeface="Arial"/>
              <a:ea typeface="Arial"/>
              <a:cs typeface="Arial"/>
              <a:sym typeface="Arial"/>
            </a:endParaRPr>
          </a:p>
        </p:txBody>
      </p:sp>
      <p:cxnSp>
        <p:nvCxnSpPr>
          <p:cNvPr id="3385" name="Google Shape;3385;p190"/>
          <p:cNvCxnSpPr>
            <a:stCxn id="3376" idx="3"/>
            <a:endCxn id="3382" idx="1"/>
          </p:cNvCxnSpPr>
          <p:nvPr/>
        </p:nvCxnSpPr>
        <p:spPr>
          <a:xfrm flipH="1" rot="10800000">
            <a:off x="2966138" y="2587200"/>
            <a:ext cx="493200" cy="122100"/>
          </a:xfrm>
          <a:prstGeom prst="straightConnector1">
            <a:avLst/>
          </a:prstGeom>
          <a:noFill/>
          <a:ln cap="flat" cmpd="sng" w="19050">
            <a:solidFill>
              <a:srgbClr val="000000"/>
            </a:solidFill>
            <a:prstDash val="solid"/>
            <a:round/>
            <a:headEnd len="sm" w="sm" type="none"/>
            <a:tailEnd len="med" w="med" type="stealth"/>
          </a:ln>
        </p:spPr>
      </p:cxnSp>
      <p:cxnSp>
        <p:nvCxnSpPr>
          <p:cNvPr id="3386" name="Google Shape;3386;p190"/>
          <p:cNvCxnSpPr/>
          <p:nvPr/>
        </p:nvCxnSpPr>
        <p:spPr>
          <a:xfrm>
            <a:off x="2966138" y="3316625"/>
            <a:ext cx="493200" cy="0"/>
          </a:xfrm>
          <a:prstGeom prst="straightConnector1">
            <a:avLst/>
          </a:prstGeom>
          <a:noFill/>
          <a:ln cap="flat" cmpd="sng" w="19050">
            <a:solidFill>
              <a:srgbClr val="000000"/>
            </a:solidFill>
            <a:prstDash val="solid"/>
            <a:round/>
            <a:headEnd len="sm" w="sm" type="none"/>
            <a:tailEnd len="med" w="med" type="stealth"/>
          </a:ln>
        </p:spPr>
      </p:cxnSp>
      <p:cxnSp>
        <p:nvCxnSpPr>
          <p:cNvPr id="3387" name="Google Shape;3387;p190"/>
          <p:cNvCxnSpPr/>
          <p:nvPr/>
        </p:nvCxnSpPr>
        <p:spPr>
          <a:xfrm>
            <a:off x="2966138" y="3891075"/>
            <a:ext cx="493200" cy="0"/>
          </a:xfrm>
          <a:prstGeom prst="straightConnector1">
            <a:avLst/>
          </a:prstGeom>
          <a:noFill/>
          <a:ln cap="flat" cmpd="sng" w="19050">
            <a:solidFill>
              <a:srgbClr val="000000"/>
            </a:solidFill>
            <a:prstDash val="solid"/>
            <a:round/>
            <a:headEnd len="sm" w="sm" type="none"/>
            <a:tailEnd len="med" w="med" type="stealth"/>
          </a:ln>
        </p:spPr>
      </p:cxnSp>
      <p:sp>
        <p:nvSpPr>
          <p:cNvPr id="3388" name="Google Shape;3388;p190"/>
          <p:cNvSpPr/>
          <p:nvPr/>
        </p:nvSpPr>
        <p:spPr>
          <a:xfrm>
            <a:off x="5016561" y="2089700"/>
            <a:ext cx="601200" cy="4464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Rose(1,2)</a:t>
            </a:r>
            <a:endParaRPr b="0" i="0" sz="1200" u="none" cap="none" strike="noStrike">
              <a:solidFill>
                <a:srgbClr val="000000"/>
              </a:solidFill>
              <a:latin typeface="Arial"/>
              <a:ea typeface="Arial"/>
              <a:cs typeface="Arial"/>
              <a:sym typeface="Arial"/>
            </a:endParaRPr>
          </a:p>
        </p:txBody>
      </p:sp>
      <p:sp>
        <p:nvSpPr>
          <p:cNvPr id="3389" name="Google Shape;3389;p190"/>
          <p:cNvSpPr/>
          <p:nvPr/>
        </p:nvSpPr>
        <p:spPr>
          <a:xfrm>
            <a:off x="5016637" y="3788475"/>
            <a:ext cx="601200" cy="4464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Red (2)</a:t>
            </a:r>
            <a:endParaRPr b="0" i="0" sz="1300" u="none" cap="none" strike="noStrike">
              <a:solidFill>
                <a:srgbClr val="000000"/>
              </a:solidFill>
              <a:latin typeface="Arial"/>
              <a:ea typeface="Arial"/>
              <a:cs typeface="Arial"/>
              <a:sym typeface="Arial"/>
            </a:endParaRPr>
          </a:p>
        </p:txBody>
      </p:sp>
      <p:cxnSp>
        <p:nvCxnSpPr>
          <p:cNvPr id="3390" name="Google Shape;3390;p190"/>
          <p:cNvCxnSpPr>
            <a:stCxn id="3383" idx="3"/>
            <a:endCxn id="3388" idx="1"/>
          </p:cNvCxnSpPr>
          <p:nvPr/>
        </p:nvCxnSpPr>
        <p:spPr>
          <a:xfrm flipH="1" rot="10800000">
            <a:off x="4248471" y="2312825"/>
            <a:ext cx="768000" cy="1003800"/>
          </a:xfrm>
          <a:prstGeom prst="straightConnector1">
            <a:avLst/>
          </a:prstGeom>
          <a:noFill/>
          <a:ln cap="flat" cmpd="sng" w="9525">
            <a:solidFill>
              <a:srgbClr val="000000"/>
            </a:solidFill>
            <a:prstDash val="solid"/>
            <a:round/>
            <a:headEnd len="sm" w="sm" type="none"/>
            <a:tailEnd len="med" w="med" type="stealth"/>
          </a:ln>
        </p:spPr>
      </p:cxnSp>
      <p:cxnSp>
        <p:nvCxnSpPr>
          <p:cNvPr id="3391" name="Google Shape;3391;p190"/>
          <p:cNvCxnSpPr>
            <a:stCxn id="3384" idx="3"/>
            <a:endCxn id="3389" idx="1"/>
          </p:cNvCxnSpPr>
          <p:nvPr/>
        </p:nvCxnSpPr>
        <p:spPr>
          <a:xfrm>
            <a:off x="4248475" y="3971475"/>
            <a:ext cx="768300" cy="40200"/>
          </a:xfrm>
          <a:prstGeom prst="straightConnector1">
            <a:avLst/>
          </a:prstGeom>
          <a:noFill/>
          <a:ln cap="flat" cmpd="sng" w="9525">
            <a:solidFill>
              <a:srgbClr val="000000"/>
            </a:solidFill>
            <a:prstDash val="solid"/>
            <a:round/>
            <a:headEnd len="sm" w="sm" type="none"/>
            <a:tailEnd len="med" w="med" type="stealth"/>
          </a:ln>
        </p:spPr>
      </p:cxnSp>
      <p:cxnSp>
        <p:nvCxnSpPr>
          <p:cNvPr id="3392" name="Google Shape;3392;p190"/>
          <p:cNvCxnSpPr>
            <a:stCxn id="3389" idx="3"/>
          </p:cNvCxnSpPr>
          <p:nvPr/>
        </p:nvCxnSpPr>
        <p:spPr>
          <a:xfrm>
            <a:off x="5617837" y="4011675"/>
            <a:ext cx="490500" cy="0"/>
          </a:xfrm>
          <a:prstGeom prst="straightConnector1">
            <a:avLst/>
          </a:prstGeom>
          <a:noFill/>
          <a:ln cap="flat" cmpd="sng" w="9525">
            <a:solidFill>
              <a:srgbClr val="000000"/>
            </a:solidFill>
            <a:prstDash val="solid"/>
            <a:round/>
            <a:headEnd len="sm" w="sm" type="none"/>
            <a:tailEnd len="med" w="med" type="stealth"/>
          </a:ln>
        </p:spPr>
      </p:cxnSp>
      <p:cxnSp>
        <p:nvCxnSpPr>
          <p:cNvPr id="3393" name="Google Shape;3393;p190"/>
          <p:cNvCxnSpPr>
            <a:stCxn id="3388" idx="3"/>
          </p:cNvCxnSpPr>
          <p:nvPr/>
        </p:nvCxnSpPr>
        <p:spPr>
          <a:xfrm flipH="1" rot="10800000">
            <a:off x="5617761" y="2305100"/>
            <a:ext cx="526500" cy="7800"/>
          </a:xfrm>
          <a:prstGeom prst="straightConnector1">
            <a:avLst/>
          </a:prstGeom>
          <a:noFill/>
          <a:ln cap="flat" cmpd="sng" w="9525">
            <a:solidFill>
              <a:srgbClr val="000000"/>
            </a:solidFill>
            <a:prstDash val="solid"/>
            <a:round/>
            <a:headEnd len="sm" w="sm" type="none"/>
            <a:tailEnd len="med" w="med" type="stealth"/>
          </a:ln>
        </p:spPr>
      </p:cxnSp>
      <p:cxnSp>
        <p:nvCxnSpPr>
          <p:cNvPr id="3394" name="Google Shape;3394;p190"/>
          <p:cNvCxnSpPr>
            <a:stCxn id="3382" idx="3"/>
            <a:endCxn id="3388" idx="1"/>
          </p:cNvCxnSpPr>
          <p:nvPr/>
        </p:nvCxnSpPr>
        <p:spPr>
          <a:xfrm flipH="1" rot="10800000">
            <a:off x="4257600" y="2312850"/>
            <a:ext cx="759000" cy="274200"/>
          </a:xfrm>
          <a:prstGeom prst="straightConnector1">
            <a:avLst/>
          </a:prstGeom>
          <a:noFill/>
          <a:ln cap="flat" cmpd="sng" w="9525">
            <a:solidFill>
              <a:srgbClr val="000000"/>
            </a:solidFill>
            <a:prstDash val="solid"/>
            <a:round/>
            <a:headEnd len="sm" w="sm" type="none"/>
            <a:tailEnd len="med" w="med" type="stealth"/>
          </a:ln>
        </p:spPr>
      </p:cxnSp>
      <p:cxnSp>
        <p:nvCxnSpPr>
          <p:cNvPr id="3395" name="Google Shape;3395;p190"/>
          <p:cNvCxnSpPr>
            <a:stCxn id="3384" idx="3"/>
            <a:endCxn id="3388" idx="1"/>
          </p:cNvCxnSpPr>
          <p:nvPr/>
        </p:nvCxnSpPr>
        <p:spPr>
          <a:xfrm flipH="1" rot="10800000">
            <a:off x="4248475" y="2312775"/>
            <a:ext cx="768000" cy="1658700"/>
          </a:xfrm>
          <a:prstGeom prst="straightConnector1">
            <a:avLst/>
          </a:prstGeom>
          <a:noFill/>
          <a:ln cap="flat" cmpd="sng" w="9525">
            <a:solidFill>
              <a:srgbClr val="000000"/>
            </a:solidFill>
            <a:prstDash val="solid"/>
            <a:round/>
            <a:headEnd len="sm" w="sm" type="none"/>
            <a:tailEnd len="med" w="med" type="stealth"/>
          </a:ln>
        </p:spPr>
      </p:cxnSp>
      <p:cxnSp>
        <p:nvCxnSpPr>
          <p:cNvPr id="3396" name="Google Shape;3396;p190"/>
          <p:cNvCxnSpPr>
            <a:stCxn id="3383" idx="3"/>
            <a:endCxn id="3389" idx="1"/>
          </p:cNvCxnSpPr>
          <p:nvPr/>
        </p:nvCxnSpPr>
        <p:spPr>
          <a:xfrm>
            <a:off x="4248471" y="3316625"/>
            <a:ext cx="768300" cy="695100"/>
          </a:xfrm>
          <a:prstGeom prst="straightConnector1">
            <a:avLst/>
          </a:prstGeom>
          <a:noFill/>
          <a:ln cap="flat" cmpd="sng" w="9525">
            <a:solidFill>
              <a:srgbClr val="000000"/>
            </a:solidFill>
            <a:prstDash val="solid"/>
            <a:round/>
            <a:headEnd len="sm" w="sm" type="none"/>
            <a:tailEnd len="med" w="med" type="stealth"/>
          </a:ln>
        </p:spPr>
      </p:cxnSp>
      <p:sp>
        <p:nvSpPr>
          <p:cNvPr id="3397" name="Google Shape;3397;p190"/>
          <p:cNvSpPr/>
          <p:nvPr/>
        </p:nvSpPr>
        <p:spPr>
          <a:xfrm>
            <a:off x="5016561" y="3210225"/>
            <a:ext cx="601200" cy="4464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Lotus(1,1)</a:t>
            </a:r>
            <a:endParaRPr b="0" i="0" sz="1300" u="none" cap="none" strike="noStrike">
              <a:solidFill>
                <a:srgbClr val="000000"/>
              </a:solidFill>
              <a:latin typeface="Arial"/>
              <a:ea typeface="Arial"/>
              <a:cs typeface="Arial"/>
              <a:sym typeface="Arial"/>
            </a:endParaRPr>
          </a:p>
        </p:txBody>
      </p:sp>
      <p:sp>
        <p:nvSpPr>
          <p:cNvPr id="3398" name="Google Shape;3398;p190"/>
          <p:cNvSpPr/>
          <p:nvPr/>
        </p:nvSpPr>
        <p:spPr>
          <a:xfrm>
            <a:off x="5016637" y="2631975"/>
            <a:ext cx="601200" cy="4464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Lilly (1,1)</a:t>
            </a:r>
            <a:endParaRPr b="0" i="0" sz="1300" u="none" cap="none" strike="noStrike">
              <a:solidFill>
                <a:srgbClr val="000000"/>
              </a:solidFill>
              <a:latin typeface="Arial"/>
              <a:ea typeface="Arial"/>
              <a:cs typeface="Arial"/>
              <a:sym typeface="Arial"/>
            </a:endParaRPr>
          </a:p>
        </p:txBody>
      </p:sp>
      <p:cxnSp>
        <p:nvCxnSpPr>
          <p:cNvPr id="3399" name="Google Shape;3399;p190"/>
          <p:cNvCxnSpPr>
            <a:stCxn id="3382" idx="3"/>
            <a:endCxn id="3398" idx="1"/>
          </p:cNvCxnSpPr>
          <p:nvPr/>
        </p:nvCxnSpPr>
        <p:spPr>
          <a:xfrm>
            <a:off x="4257600" y="2587050"/>
            <a:ext cx="759000" cy="268200"/>
          </a:xfrm>
          <a:prstGeom prst="straightConnector1">
            <a:avLst/>
          </a:prstGeom>
          <a:noFill/>
          <a:ln cap="flat" cmpd="sng" w="9525">
            <a:solidFill>
              <a:srgbClr val="000000"/>
            </a:solidFill>
            <a:prstDash val="solid"/>
            <a:round/>
            <a:headEnd len="sm" w="sm" type="none"/>
            <a:tailEnd len="med" w="med" type="stealth"/>
          </a:ln>
        </p:spPr>
      </p:cxnSp>
      <p:cxnSp>
        <p:nvCxnSpPr>
          <p:cNvPr id="3400" name="Google Shape;3400;p190"/>
          <p:cNvCxnSpPr>
            <a:stCxn id="3382" idx="3"/>
            <a:endCxn id="3397" idx="1"/>
          </p:cNvCxnSpPr>
          <p:nvPr/>
        </p:nvCxnSpPr>
        <p:spPr>
          <a:xfrm>
            <a:off x="4257600" y="2587050"/>
            <a:ext cx="759000" cy="846300"/>
          </a:xfrm>
          <a:prstGeom prst="straightConnector1">
            <a:avLst/>
          </a:prstGeom>
          <a:noFill/>
          <a:ln cap="flat" cmpd="sng" w="9525">
            <a:solidFill>
              <a:srgbClr val="000000"/>
            </a:solidFill>
            <a:prstDash val="solid"/>
            <a:round/>
            <a:headEnd len="sm" w="sm" type="none"/>
            <a:tailEnd len="med" w="med" type="stealth"/>
          </a:ln>
        </p:spPr>
      </p:cxnSp>
      <p:cxnSp>
        <p:nvCxnSpPr>
          <p:cNvPr id="3401" name="Google Shape;3401;p190"/>
          <p:cNvCxnSpPr>
            <a:stCxn id="3382" idx="3"/>
            <a:endCxn id="3389" idx="1"/>
          </p:cNvCxnSpPr>
          <p:nvPr/>
        </p:nvCxnSpPr>
        <p:spPr>
          <a:xfrm>
            <a:off x="4257600" y="2587050"/>
            <a:ext cx="759000" cy="1424700"/>
          </a:xfrm>
          <a:prstGeom prst="straightConnector1">
            <a:avLst/>
          </a:prstGeom>
          <a:noFill/>
          <a:ln cap="flat" cmpd="sng" w="9525">
            <a:solidFill>
              <a:srgbClr val="000000"/>
            </a:solidFill>
            <a:prstDash val="solid"/>
            <a:round/>
            <a:headEnd len="sm" w="sm" type="none"/>
            <a:tailEnd len="med" w="med" type="stealth"/>
          </a:ln>
        </p:spPr>
      </p:cxnSp>
      <p:cxnSp>
        <p:nvCxnSpPr>
          <p:cNvPr id="3402" name="Google Shape;3402;p190"/>
          <p:cNvCxnSpPr>
            <a:stCxn id="3383" idx="3"/>
            <a:endCxn id="3398" idx="1"/>
          </p:cNvCxnSpPr>
          <p:nvPr/>
        </p:nvCxnSpPr>
        <p:spPr>
          <a:xfrm flipH="1" rot="10800000">
            <a:off x="4248471" y="2855225"/>
            <a:ext cx="768300" cy="461400"/>
          </a:xfrm>
          <a:prstGeom prst="straightConnector1">
            <a:avLst/>
          </a:prstGeom>
          <a:noFill/>
          <a:ln cap="flat" cmpd="sng" w="9525">
            <a:solidFill>
              <a:srgbClr val="000000"/>
            </a:solidFill>
            <a:prstDash val="solid"/>
            <a:round/>
            <a:headEnd len="sm" w="sm" type="none"/>
            <a:tailEnd len="med" w="med" type="stealth"/>
          </a:ln>
        </p:spPr>
      </p:cxnSp>
      <p:cxnSp>
        <p:nvCxnSpPr>
          <p:cNvPr id="3403" name="Google Shape;3403;p190"/>
          <p:cNvCxnSpPr>
            <a:stCxn id="3383" idx="3"/>
            <a:endCxn id="3397" idx="1"/>
          </p:cNvCxnSpPr>
          <p:nvPr/>
        </p:nvCxnSpPr>
        <p:spPr>
          <a:xfrm>
            <a:off x="4248471" y="3316625"/>
            <a:ext cx="768000" cy="116700"/>
          </a:xfrm>
          <a:prstGeom prst="straightConnector1">
            <a:avLst/>
          </a:prstGeom>
          <a:noFill/>
          <a:ln cap="flat" cmpd="sng" w="9525">
            <a:solidFill>
              <a:srgbClr val="000000"/>
            </a:solidFill>
            <a:prstDash val="solid"/>
            <a:round/>
            <a:headEnd len="sm" w="sm" type="none"/>
            <a:tailEnd len="med" w="med" type="stealth"/>
          </a:ln>
        </p:spPr>
      </p:cxnSp>
      <p:cxnSp>
        <p:nvCxnSpPr>
          <p:cNvPr id="3404" name="Google Shape;3404;p190"/>
          <p:cNvCxnSpPr>
            <a:stCxn id="3384" idx="3"/>
            <a:endCxn id="3398" idx="1"/>
          </p:cNvCxnSpPr>
          <p:nvPr/>
        </p:nvCxnSpPr>
        <p:spPr>
          <a:xfrm flipH="1" rot="10800000">
            <a:off x="4248475" y="2855175"/>
            <a:ext cx="768300" cy="1116300"/>
          </a:xfrm>
          <a:prstGeom prst="straightConnector1">
            <a:avLst/>
          </a:prstGeom>
          <a:noFill/>
          <a:ln cap="flat" cmpd="sng" w="9525">
            <a:solidFill>
              <a:srgbClr val="000000"/>
            </a:solidFill>
            <a:prstDash val="solid"/>
            <a:round/>
            <a:headEnd len="sm" w="sm" type="none"/>
            <a:tailEnd len="med" w="med" type="stealth"/>
          </a:ln>
        </p:spPr>
      </p:cxnSp>
      <p:cxnSp>
        <p:nvCxnSpPr>
          <p:cNvPr id="3405" name="Google Shape;3405;p190"/>
          <p:cNvCxnSpPr>
            <a:stCxn id="3384" idx="3"/>
            <a:endCxn id="3397" idx="1"/>
          </p:cNvCxnSpPr>
          <p:nvPr/>
        </p:nvCxnSpPr>
        <p:spPr>
          <a:xfrm flipH="1" rot="10800000">
            <a:off x="4248475" y="3433575"/>
            <a:ext cx="768000" cy="537900"/>
          </a:xfrm>
          <a:prstGeom prst="straightConnector1">
            <a:avLst/>
          </a:prstGeom>
          <a:noFill/>
          <a:ln cap="flat" cmpd="sng" w="9525">
            <a:solidFill>
              <a:srgbClr val="000000"/>
            </a:solidFill>
            <a:prstDash val="solid"/>
            <a:round/>
            <a:headEnd len="sm" w="sm" type="none"/>
            <a:tailEnd len="med" w="med" type="stealth"/>
          </a:ln>
        </p:spPr>
      </p:cxnSp>
      <p:sp>
        <p:nvSpPr>
          <p:cNvPr id="3406" name="Google Shape;3406;p190"/>
          <p:cNvSpPr/>
          <p:nvPr/>
        </p:nvSpPr>
        <p:spPr>
          <a:xfrm>
            <a:off x="6144250" y="2078725"/>
            <a:ext cx="798300" cy="4464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Rose (3)</a:t>
            </a:r>
            <a:endParaRPr b="0" i="0" sz="1200" u="none" cap="none" strike="noStrike">
              <a:solidFill>
                <a:srgbClr val="000000"/>
              </a:solidFill>
              <a:latin typeface="Arial"/>
              <a:ea typeface="Arial"/>
              <a:cs typeface="Arial"/>
              <a:sym typeface="Arial"/>
            </a:endParaRPr>
          </a:p>
        </p:txBody>
      </p:sp>
      <p:sp>
        <p:nvSpPr>
          <p:cNvPr id="3407" name="Google Shape;3407;p190"/>
          <p:cNvSpPr/>
          <p:nvPr/>
        </p:nvSpPr>
        <p:spPr>
          <a:xfrm>
            <a:off x="6144325" y="3777500"/>
            <a:ext cx="840600" cy="4464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Red (2)</a:t>
            </a:r>
            <a:endParaRPr b="0" i="0" sz="1300" u="none" cap="none" strike="noStrike">
              <a:solidFill>
                <a:srgbClr val="000000"/>
              </a:solidFill>
              <a:latin typeface="Arial"/>
              <a:ea typeface="Arial"/>
              <a:cs typeface="Arial"/>
              <a:sym typeface="Arial"/>
            </a:endParaRPr>
          </a:p>
        </p:txBody>
      </p:sp>
      <p:sp>
        <p:nvSpPr>
          <p:cNvPr id="3408" name="Google Shape;3408;p190"/>
          <p:cNvSpPr/>
          <p:nvPr/>
        </p:nvSpPr>
        <p:spPr>
          <a:xfrm>
            <a:off x="6144250" y="3199250"/>
            <a:ext cx="840600" cy="4464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Lotus(2)</a:t>
            </a:r>
            <a:endParaRPr b="0" i="0" sz="1300" u="none" cap="none" strike="noStrike">
              <a:solidFill>
                <a:srgbClr val="000000"/>
              </a:solidFill>
              <a:latin typeface="Arial"/>
              <a:ea typeface="Arial"/>
              <a:cs typeface="Arial"/>
              <a:sym typeface="Arial"/>
            </a:endParaRPr>
          </a:p>
        </p:txBody>
      </p:sp>
      <p:sp>
        <p:nvSpPr>
          <p:cNvPr id="3409" name="Google Shape;3409;p190"/>
          <p:cNvSpPr/>
          <p:nvPr/>
        </p:nvSpPr>
        <p:spPr>
          <a:xfrm>
            <a:off x="6144320" y="2621000"/>
            <a:ext cx="798300" cy="4464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Lilly (2)</a:t>
            </a:r>
            <a:endParaRPr b="0" i="0" sz="1300" u="none" cap="none" strike="noStrike">
              <a:solidFill>
                <a:srgbClr val="000000"/>
              </a:solidFill>
              <a:latin typeface="Arial"/>
              <a:ea typeface="Arial"/>
              <a:cs typeface="Arial"/>
              <a:sym typeface="Arial"/>
            </a:endParaRPr>
          </a:p>
        </p:txBody>
      </p:sp>
      <p:cxnSp>
        <p:nvCxnSpPr>
          <p:cNvPr id="3410" name="Google Shape;3410;p190"/>
          <p:cNvCxnSpPr/>
          <p:nvPr/>
        </p:nvCxnSpPr>
        <p:spPr>
          <a:xfrm flipH="1" rot="10800000">
            <a:off x="5617861" y="2858288"/>
            <a:ext cx="526500" cy="7800"/>
          </a:xfrm>
          <a:prstGeom prst="straightConnector1">
            <a:avLst/>
          </a:prstGeom>
          <a:noFill/>
          <a:ln cap="flat" cmpd="sng" w="9525">
            <a:solidFill>
              <a:srgbClr val="000000"/>
            </a:solidFill>
            <a:prstDash val="solid"/>
            <a:round/>
            <a:headEnd len="sm" w="sm" type="none"/>
            <a:tailEnd len="med" w="med" type="stealth"/>
          </a:ln>
        </p:spPr>
      </p:cxnSp>
      <p:cxnSp>
        <p:nvCxnSpPr>
          <p:cNvPr id="3411" name="Google Shape;3411;p190"/>
          <p:cNvCxnSpPr/>
          <p:nvPr/>
        </p:nvCxnSpPr>
        <p:spPr>
          <a:xfrm flipH="1" rot="10800000">
            <a:off x="5617836" y="3418550"/>
            <a:ext cx="526500" cy="7800"/>
          </a:xfrm>
          <a:prstGeom prst="straightConnector1">
            <a:avLst/>
          </a:prstGeom>
          <a:noFill/>
          <a:ln cap="flat" cmpd="sng" w="9525">
            <a:solidFill>
              <a:srgbClr val="000000"/>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2"/>
                                        </p:tgtEl>
                                        <p:attrNameLst>
                                          <p:attrName>style.visibility</p:attrName>
                                        </p:attrNameLst>
                                      </p:cBhvr>
                                      <p:to>
                                        <p:strVal val="visible"/>
                                      </p:to>
                                    </p:set>
                                    <p:animEffect filter="fade" transition="in">
                                      <p:cBhvr>
                                        <p:cTn dur="1000"/>
                                        <p:tgtEl>
                                          <p:spTgt spid="3392"/>
                                        </p:tgtEl>
                                      </p:cBhvr>
                                    </p:animEffect>
                                  </p:childTnLst>
                                </p:cTn>
                              </p:par>
                              <p:par>
                                <p:cTn fill="hold" nodeType="withEffect" presetClass="entr" presetID="10" presetSubtype="0">
                                  <p:stCondLst>
                                    <p:cond delay="0"/>
                                  </p:stCondLst>
                                  <p:childTnLst>
                                    <p:set>
                                      <p:cBhvr>
                                        <p:cTn dur="1" fill="hold">
                                          <p:stCondLst>
                                            <p:cond delay="0"/>
                                          </p:stCondLst>
                                        </p:cTn>
                                        <p:tgtEl>
                                          <p:spTgt spid="3393"/>
                                        </p:tgtEl>
                                        <p:attrNameLst>
                                          <p:attrName>style.visibility</p:attrName>
                                        </p:attrNameLst>
                                      </p:cBhvr>
                                      <p:to>
                                        <p:strVal val="visible"/>
                                      </p:to>
                                    </p:set>
                                    <p:animEffect filter="fade" transition="in">
                                      <p:cBhvr>
                                        <p:cTn dur="1000"/>
                                        <p:tgtEl>
                                          <p:spTgt spid="3393"/>
                                        </p:tgtEl>
                                      </p:cBhvr>
                                    </p:animEffect>
                                  </p:childTnLst>
                                </p:cTn>
                              </p:par>
                              <p:par>
                                <p:cTn fill="hold" nodeType="withEffect" presetClass="entr" presetID="10" presetSubtype="0">
                                  <p:stCondLst>
                                    <p:cond delay="0"/>
                                  </p:stCondLst>
                                  <p:childTnLst>
                                    <p:set>
                                      <p:cBhvr>
                                        <p:cTn dur="1" fill="hold">
                                          <p:stCondLst>
                                            <p:cond delay="0"/>
                                          </p:stCondLst>
                                        </p:cTn>
                                        <p:tgtEl>
                                          <p:spTgt spid="3406"/>
                                        </p:tgtEl>
                                        <p:attrNameLst>
                                          <p:attrName>style.visibility</p:attrName>
                                        </p:attrNameLst>
                                      </p:cBhvr>
                                      <p:to>
                                        <p:strVal val="visible"/>
                                      </p:to>
                                    </p:set>
                                    <p:animEffect filter="fade" transition="in">
                                      <p:cBhvr>
                                        <p:cTn dur="1000"/>
                                        <p:tgtEl>
                                          <p:spTgt spid="3406"/>
                                        </p:tgtEl>
                                      </p:cBhvr>
                                    </p:animEffect>
                                  </p:childTnLst>
                                </p:cTn>
                              </p:par>
                              <p:par>
                                <p:cTn fill="hold" nodeType="withEffect" presetClass="entr" presetID="10" presetSubtype="0">
                                  <p:stCondLst>
                                    <p:cond delay="0"/>
                                  </p:stCondLst>
                                  <p:childTnLst>
                                    <p:set>
                                      <p:cBhvr>
                                        <p:cTn dur="1" fill="hold">
                                          <p:stCondLst>
                                            <p:cond delay="0"/>
                                          </p:stCondLst>
                                        </p:cTn>
                                        <p:tgtEl>
                                          <p:spTgt spid="3407"/>
                                        </p:tgtEl>
                                        <p:attrNameLst>
                                          <p:attrName>style.visibility</p:attrName>
                                        </p:attrNameLst>
                                      </p:cBhvr>
                                      <p:to>
                                        <p:strVal val="visible"/>
                                      </p:to>
                                    </p:set>
                                    <p:animEffect filter="fade" transition="in">
                                      <p:cBhvr>
                                        <p:cTn dur="1000"/>
                                        <p:tgtEl>
                                          <p:spTgt spid="3407"/>
                                        </p:tgtEl>
                                      </p:cBhvr>
                                    </p:animEffect>
                                  </p:childTnLst>
                                </p:cTn>
                              </p:par>
                              <p:par>
                                <p:cTn fill="hold" nodeType="withEffect" presetClass="entr" presetID="10" presetSubtype="0">
                                  <p:stCondLst>
                                    <p:cond delay="0"/>
                                  </p:stCondLst>
                                  <p:childTnLst>
                                    <p:set>
                                      <p:cBhvr>
                                        <p:cTn dur="1" fill="hold">
                                          <p:stCondLst>
                                            <p:cond delay="0"/>
                                          </p:stCondLst>
                                        </p:cTn>
                                        <p:tgtEl>
                                          <p:spTgt spid="3408"/>
                                        </p:tgtEl>
                                        <p:attrNameLst>
                                          <p:attrName>style.visibility</p:attrName>
                                        </p:attrNameLst>
                                      </p:cBhvr>
                                      <p:to>
                                        <p:strVal val="visible"/>
                                      </p:to>
                                    </p:set>
                                    <p:animEffect filter="fade" transition="in">
                                      <p:cBhvr>
                                        <p:cTn dur="1000"/>
                                        <p:tgtEl>
                                          <p:spTgt spid="3408"/>
                                        </p:tgtEl>
                                      </p:cBhvr>
                                    </p:animEffect>
                                  </p:childTnLst>
                                </p:cTn>
                              </p:par>
                              <p:par>
                                <p:cTn fill="hold" nodeType="withEffect" presetClass="entr" presetID="10" presetSubtype="0">
                                  <p:stCondLst>
                                    <p:cond delay="0"/>
                                  </p:stCondLst>
                                  <p:childTnLst>
                                    <p:set>
                                      <p:cBhvr>
                                        <p:cTn dur="1" fill="hold">
                                          <p:stCondLst>
                                            <p:cond delay="0"/>
                                          </p:stCondLst>
                                        </p:cTn>
                                        <p:tgtEl>
                                          <p:spTgt spid="3409"/>
                                        </p:tgtEl>
                                        <p:attrNameLst>
                                          <p:attrName>style.visibility</p:attrName>
                                        </p:attrNameLst>
                                      </p:cBhvr>
                                      <p:to>
                                        <p:strVal val="visible"/>
                                      </p:to>
                                    </p:set>
                                    <p:animEffect filter="fade" transition="in">
                                      <p:cBhvr>
                                        <p:cTn dur="1000"/>
                                        <p:tgtEl>
                                          <p:spTgt spid="3409"/>
                                        </p:tgtEl>
                                      </p:cBhvr>
                                    </p:animEffect>
                                  </p:childTnLst>
                                </p:cTn>
                              </p:par>
                              <p:par>
                                <p:cTn fill="hold" nodeType="withEffect" presetClass="entr" presetID="10" presetSubtype="0">
                                  <p:stCondLst>
                                    <p:cond delay="0"/>
                                  </p:stCondLst>
                                  <p:childTnLst>
                                    <p:set>
                                      <p:cBhvr>
                                        <p:cTn dur="1" fill="hold">
                                          <p:stCondLst>
                                            <p:cond delay="0"/>
                                          </p:stCondLst>
                                        </p:cTn>
                                        <p:tgtEl>
                                          <p:spTgt spid="3410"/>
                                        </p:tgtEl>
                                        <p:attrNameLst>
                                          <p:attrName>style.visibility</p:attrName>
                                        </p:attrNameLst>
                                      </p:cBhvr>
                                      <p:to>
                                        <p:strVal val="visible"/>
                                      </p:to>
                                    </p:set>
                                    <p:animEffect filter="fade" transition="in">
                                      <p:cBhvr>
                                        <p:cTn dur="1000"/>
                                        <p:tgtEl>
                                          <p:spTgt spid="3410"/>
                                        </p:tgtEl>
                                      </p:cBhvr>
                                    </p:animEffect>
                                  </p:childTnLst>
                                </p:cTn>
                              </p:par>
                              <p:par>
                                <p:cTn fill="hold" nodeType="withEffect" presetClass="entr" presetID="10" presetSubtype="0">
                                  <p:stCondLst>
                                    <p:cond delay="0"/>
                                  </p:stCondLst>
                                  <p:childTnLst>
                                    <p:set>
                                      <p:cBhvr>
                                        <p:cTn dur="1" fill="hold">
                                          <p:stCondLst>
                                            <p:cond delay="0"/>
                                          </p:stCondLst>
                                        </p:cTn>
                                        <p:tgtEl>
                                          <p:spTgt spid="3411"/>
                                        </p:tgtEl>
                                        <p:attrNameLst>
                                          <p:attrName>style.visibility</p:attrName>
                                        </p:attrNameLst>
                                      </p:cBhvr>
                                      <p:to>
                                        <p:strVal val="visible"/>
                                      </p:to>
                                    </p:set>
                                    <p:animEffect filter="fade" transition="in">
                                      <p:cBhvr>
                                        <p:cTn dur="1000"/>
                                        <p:tgtEl>
                                          <p:spTgt spid="34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415" name="Shape 3415"/>
        <p:cNvGrpSpPr/>
        <p:nvPr/>
      </p:nvGrpSpPr>
      <p:grpSpPr>
        <a:xfrm>
          <a:off x="0" y="0"/>
          <a:ext cx="0" cy="0"/>
          <a:chOff x="0" y="0"/>
          <a:chExt cx="0" cy="0"/>
        </a:xfrm>
      </p:grpSpPr>
      <p:sp>
        <p:nvSpPr>
          <p:cNvPr id="3416" name="Google Shape;3416;p191"/>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u="sng">
                <a:solidFill>
                  <a:srgbClr val="E09214"/>
                </a:solidFill>
                <a:latin typeface="Merriweather"/>
                <a:ea typeface="Merriweather"/>
                <a:cs typeface="Merriweather"/>
                <a:sym typeface="Merriweather"/>
              </a:rPr>
              <a:t>MapReduce in Detail</a:t>
            </a:r>
            <a:endParaRPr b="1" sz="2500" u="sng">
              <a:solidFill>
                <a:srgbClr val="E09214"/>
              </a:solidFill>
              <a:latin typeface="Merriweather"/>
              <a:ea typeface="Merriweather"/>
              <a:cs typeface="Merriweather"/>
              <a:sym typeface="Merriweather"/>
            </a:endParaRPr>
          </a:p>
        </p:txBody>
      </p:sp>
      <p:pic>
        <p:nvPicPr>
          <p:cNvPr id="3417" name="Google Shape;3417;p191"/>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3418" name="Google Shape;3418;p191"/>
          <p:cNvSpPr txBox="1"/>
          <p:nvPr/>
        </p:nvSpPr>
        <p:spPr>
          <a:xfrm>
            <a:off x="163575" y="858625"/>
            <a:ext cx="76512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verage"/>
                <a:ea typeface="Average"/>
                <a:cs typeface="Average"/>
                <a:sym typeface="Average"/>
              </a:rPr>
              <a:t>Example:  Word Count using Mapreduce</a:t>
            </a:r>
            <a:endParaRPr b="1" i="0" sz="18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verage"/>
                <a:ea typeface="Average"/>
                <a:cs typeface="Average"/>
                <a:sym typeface="Average"/>
              </a:rPr>
              <a:t>Text File —--&gt; Rose, lilly, lotus, lilly, Rose, Red,lotus,Rose,Red </a:t>
            </a:r>
            <a:endParaRPr b="0" i="0" sz="18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verage"/>
                <a:ea typeface="Average"/>
                <a:cs typeface="Average"/>
                <a:sym typeface="Average"/>
              </a:rPr>
              <a:t>Goal: </a:t>
            </a:r>
            <a:r>
              <a:rPr b="0" i="0" lang="en" sz="1800" u="none" cap="none" strike="noStrike">
                <a:solidFill>
                  <a:srgbClr val="000000"/>
                </a:solidFill>
                <a:latin typeface="Average"/>
                <a:ea typeface="Average"/>
                <a:cs typeface="Average"/>
                <a:sym typeface="Average"/>
              </a:rPr>
              <a:t>Perform Word Count on Text File</a:t>
            </a:r>
            <a:endParaRPr b="0" i="0" sz="1800" u="none" cap="none" strike="noStrike">
              <a:solidFill>
                <a:srgbClr val="000000"/>
              </a:solidFill>
              <a:latin typeface="Average"/>
              <a:ea typeface="Average"/>
              <a:cs typeface="Average"/>
              <a:sym typeface="Average"/>
            </a:endParaRPr>
          </a:p>
        </p:txBody>
      </p:sp>
      <p:sp>
        <p:nvSpPr>
          <p:cNvPr id="3419" name="Google Shape;3419;p191"/>
          <p:cNvSpPr/>
          <p:nvPr/>
        </p:nvSpPr>
        <p:spPr>
          <a:xfrm>
            <a:off x="273263" y="2883500"/>
            <a:ext cx="789600" cy="1556100"/>
          </a:xfrm>
          <a:prstGeom prst="rect">
            <a:avLst/>
          </a:prstGeom>
          <a:solidFill>
            <a:srgbClr val="FCBD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Text File</a:t>
            </a:r>
            <a:endParaRPr b="0" i="0" sz="1400" u="none" cap="none" strike="noStrike">
              <a:solidFill>
                <a:srgbClr val="000000"/>
              </a:solidFill>
              <a:latin typeface="Arial"/>
              <a:ea typeface="Arial"/>
              <a:cs typeface="Arial"/>
              <a:sym typeface="Arial"/>
            </a:endParaRPr>
          </a:p>
        </p:txBody>
      </p:sp>
      <p:sp>
        <p:nvSpPr>
          <p:cNvPr id="3420" name="Google Shape;3420;p191"/>
          <p:cNvSpPr/>
          <p:nvPr/>
        </p:nvSpPr>
        <p:spPr>
          <a:xfrm>
            <a:off x="1719938" y="2486100"/>
            <a:ext cx="1246200" cy="446400"/>
          </a:xfrm>
          <a:prstGeom prst="rect">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verage"/>
                <a:ea typeface="Average"/>
                <a:cs typeface="Average"/>
                <a:sym typeface="Average"/>
              </a:rPr>
              <a:t> Rose, lilly, lotus</a:t>
            </a:r>
            <a:endParaRPr b="0" i="0" sz="800" u="none" cap="none" strike="noStrike">
              <a:solidFill>
                <a:srgbClr val="000000"/>
              </a:solidFill>
              <a:latin typeface="Arial"/>
              <a:ea typeface="Arial"/>
              <a:cs typeface="Arial"/>
              <a:sym typeface="Arial"/>
            </a:endParaRPr>
          </a:p>
        </p:txBody>
      </p:sp>
      <p:sp>
        <p:nvSpPr>
          <p:cNvPr id="3421" name="Google Shape;3421;p191"/>
          <p:cNvSpPr/>
          <p:nvPr/>
        </p:nvSpPr>
        <p:spPr>
          <a:xfrm>
            <a:off x="1710813" y="3093413"/>
            <a:ext cx="1246200" cy="446400"/>
          </a:xfrm>
          <a:prstGeom prst="rect">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verage"/>
                <a:ea typeface="Average"/>
                <a:cs typeface="Average"/>
                <a:sym typeface="Average"/>
              </a:rPr>
              <a:t>lilly, Rose, Rose</a:t>
            </a:r>
            <a:endParaRPr b="0" i="0" sz="800" u="none" cap="none" strike="noStrike">
              <a:solidFill>
                <a:srgbClr val="000000"/>
              </a:solidFill>
              <a:latin typeface="Arial"/>
              <a:ea typeface="Arial"/>
              <a:cs typeface="Arial"/>
              <a:sym typeface="Arial"/>
            </a:endParaRPr>
          </a:p>
        </p:txBody>
      </p:sp>
      <p:sp>
        <p:nvSpPr>
          <p:cNvPr id="3422" name="Google Shape;3422;p191"/>
          <p:cNvSpPr/>
          <p:nvPr/>
        </p:nvSpPr>
        <p:spPr>
          <a:xfrm>
            <a:off x="1710813" y="3667875"/>
            <a:ext cx="1246200" cy="446400"/>
          </a:xfrm>
          <a:prstGeom prst="rect">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verage"/>
                <a:ea typeface="Average"/>
                <a:cs typeface="Average"/>
                <a:sym typeface="Average"/>
              </a:rPr>
              <a:t>lotus,Red,Red</a:t>
            </a:r>
            <a:endParaRPr b="0" i="0" sz="900" u="none" cap="none" strike="noStrike">
              <a:solidFill>
                <a:srgbClr val="000000"/>
              </a:solidFill>
              <a:latin typeface="Arial"/>
              <a:ea typeface="Arial"/>
              <a:cs typeface="Arial"/>
              <a:sym typeface="Arial"/>
            </a:endParaRPr>
          </a:p>
        </p:txBody>
      </p:sp>
      <p:cxnSp>
        <p:nvCxnSpPr>
          <p:cNvPr id="3423" name="Google Shape;3423;p191"/>
          <p:cNvCxnSpPr>
            <a:endCxn id="3420" idx="1"/>
          </p:cNvCxnSpPr>
          <p:nvPr/>
        </p:nvCxnSpPr>
        <p:spPr>
          <a:xfrm flipH="1" rot="10800000">
            <a:off x="1062938" y="2709300"/>
            <a:ext cx="657000" cy="927600"/>
          </a:xfrm>
          <a:prstGeom prst="straightConnector1">
            <a:avLst/>
          </a:prstGeom>
          <a:noFill/>
          <a:ln cap="flat" cmpd="sng" w="9525">
            <a:solidFill>
              <a:srgbClr val="000000"/>
            </a:solidFill>
            <a:prstDash val="solid"/>
            <a:round/>
            <a:headEnd len="sm" w="sm" type="none"/>
            <a:tailEnd len="med" w="med" type="stealth"/>
          </a:ln>
        </p:spPr>
      </p:cxnSp>
      <p:cxnSp>
        <p:nvCxnSpPr>
          <p:cNvPr id="3424" name="Google Shape;3424;p191"/>
          <p:cNvCxnSpPr/>
          <p:nvPr/>
        </p:nvCxnSpPr>
        <p:spPr>
          <a:xfrm flipH="1" rot="10800000">
            <a:off x="1062863" y="3240525"/>
            <a:ext cx="648000" cy="385800"/>
          </a:xfrm>
          <a:prstGeom prst="straightConnector1">
            <a:avLst/>
          </a:prstGeom>
          <a:noFill/>
          <a:ln cap="flat" cmpd="sng" w="9525">
            <a:solidFill>
              <a:srgbClr val="000000"/>
            </a:solidFill>
            <a:prstDash val="solid"/>
            <a:round/>
            <a:headEnd len="sm" w="sm" type="none"/>
            <a:tailEnd len="med" w="med" type="stealth"/>
          </a:ln>
        </p:spPr>
      </p:cxnSp>
      <p:cxnSp>
        <p:nvCxnSpPr>
          <p:cNvPr id="3425" name="Google Shape;3425;p191"/>
          <p:cNvCxnSpPr>
            <a:stCxn id="3419" idx="3"/>
            <a:endCxn id="3422" idx="1"/>
          </p:cNvCxnSpPr>
          <p:nvPr/>
        </p:nvCxnSpPr>
        <p:spPr>
          <a:xfrm>
            <a:off x="1062863" y="3661550"/>
            <a:ext cx="648000" cy="229500"/>
          </a:xfrm>
          <a:prstGeom prst="straightConnector1">
            <a:avLst/>
          </a:prstGeom>
          <a:noFill/>
          <a:ln cap="flat" cmpd="sng" w="9525">
            <a:solidFill>
              <a:srgbClr val="000000"/>
            </a:solidFill>
            <a:prstDash val="solid"/>
            <a:round/>
            <a:headEnd len="sm" w="sm" type="none"/>
            <a:tailEnd len="med" w="med" type="stealth"/>
          </a:ln>
        </p:spPr>
      </p:cxnSp>
      <p:sp>
        <p:nvSpPr>
          <p:cNvPr id="3426" name="Google Shape;3426;p191"/>
          <p:cNvSpPr/>
          <p:nvPr/>
        </p:nvSpPr>
        <p:spPr>
          <a:xfrm>
            <a:off x="3459300" y="2241600"/>
            <a:ext cx="798300" cy="690900"/>
          </a:xfrm>
          <a:prstGeom prst="rect">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Rose 1</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Lilly 1</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Lotus 1</a:t>
            </a:r>
            <a:endParaRPr b="0" i="0" sz="1300" u="none" cap="none" strike="noStrike">
              <a:solidFill>
                <a:srgbClr val="000000"/>
              </a:solidFill>
              <a:latin typeface="Arial"/>
              <a:ea typeface="Arial"/>
              <a:cs typeface="Arial"/>
              <a:sym typeface="Arial"/>
            </a:endParaRPr>
          </a:p>
        </p:txBody>
      </p:sp>
      <p:sp>
        <p:nvSpPr>
          <p:cNvPr id="3427" name="Google Shape;3427;p191"/>
          <p:cNvSpPr/>
          <p:nvPr/>
        </p:nvSpPr>
        <p:spPr>
          <a:xfrm>
            <a:off x="3450171" y="3093425"/>
            <a:ext cx="798300" cy="446400"/>
          </a:xfrm>
          <a:prstGeom prst="rect">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Lilly 1</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Rose 2</a:t>
            </a:r>
            <a:endParaRPr b="0" i="0" sz="1400" u="none" cap="none" strike="noStrike">
              <a:solidFill>
                <a:srgbClr val="000000"/>
              </a:solidFill>
              <a:latin typeface="Arial"/>
              <a:ea typeface="Arial"/>
              <a:cs typeface="Arial"/>
              <a:sym typeface="Arial"/>
            </a:endParaRPr>
          </a:p>
        </p:txBody>
      </p:sp>
      <p:sp>
        <p:nvSpPr>
          <p:cNvPr id="3428" name="Google Shape;3428;p191"/>
          <p:cNvSpPr/>
          <p:nvPr/>
        </p:nvSpPr>
        <p:spPr>
          <a:xfrm>
            <a:off x="3450175" y="3667875"/>
            <a:ext cx="798300" cy="607200"/>
          </a:xfrm>
          <a:prstGeom prst="rect">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Lotus 1</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Red 2</a:t>
            </a:r>
            <a:endParaRPr b="0" i="0" sz="1400" u="none" cap="none" strike="noStrike">
              <a:solidFill>
                <a:srgbClr val="000000"/>
              </a:solidFill>
              <a:latin typeface="Arial"/>
              <a:ea typeface="Arial"/>
              <a:cs typeface="Arial"/>
              <a:sym typeface="Arial"/>
            </a:endParaRPr>
          </a:p>
        </p:txBody>
      </p:sp>
      <p:cxnSp>
        <p:nvCxnSpPr>
          <p:cNvPr id="3429" name="Google Shape;3429;p191"/>
          <p:cNvCxnSpPr>
            <a:stCxn id="3420" idx="3"/>
            <a:endCxn id="3426" idx="1"/>
          </p:cNvCxnSpPr>
          <p:nvPr/>
        </p:nvCxnSpPr>
        <p:spPr>
          <a:xfrm flipH="1" rot="10800000">
            <a:off x="2966138" y="2587200"/>
            <a:ext cx="493200" cy="122100"/>
          </a:xfrm>
          <a:prstGeom prst="straightConnector1">
            <a:avLst/>
          </a:prstGeom>
          <a:noFill/>
          <a:ln cap="flat" cmpd="sng" w="19050">
            <a:solidFill>
              <a:srgbClr val="000000"/>
            </a:solidFill>
            <a:prstDash val="solid"/>
            <a:round/>
            <a:headEnd len="sm" w="sm" type="none"/>
            <a:tailEnd len="med" w="med" type="stealth"/>
          </a:ln>
        </p:spPr>
      </p:cxnSp>
      <p:cxnSp>
        <p:nvCxnSpPr>
          <p:cNvPr id="3430" name="Google Shape;3430;p191"/>
          <p:cNvCxnSpPr/>
          <p:nvPr/>
        </p:nvCxnSpPr>
        <p:spPr>
          <a:xfrm>
            <a:off x="2966138" y="3316625"/>
            <a:ext cx="493200" cy="0"/>
          </a:xfrm>
          <a:prstGeom prst="straightConnector1">
            <a:avLst/>
          </a:prstGeom>
          <a:noFill/>
          <a:ln cap="flat" cmpd="sng" w="19050">
            <a:solidFill>
              <a:srgbClr val="000000"/>
            </a:solidFill>
            <a:prstDash val="solid"/>
            <a:round/>
            <a:headEnd len="sm" w="sm" type="none"/>
            <a:tailEnd len="med" w="med" type="stealth"/>
          </a:ln>
        </p:spPr>
      </p:cxnSp>
      <p:cxnSp>
        <p:nvCxnSpPr>
          <p:cNvPr id="3431" name="Google Shape;3431;p191"/>
          <p:cNvCxnSpPr/>
          <p:nvPr/>
        </p:nvCxnSpPr>
        <p:spPr>
          <a:xfrm>
            <a:off x="2966138" y="3891075"/>
            <a:ext cx="493200" cy="0"/>
          </a:xfrm>
          <a:prstGeom prst="straightConnector1">
            <a:avLst/>
          </a:prstGeom>
          <a:noFill/>
          <a:ln cap="flat" cmpd="sng" w="19050">
            <a:solidFill>
              <a:srgbClr val="000000"/>
            </a:solidFill>
            <a:prstDash val="solid"/>
            <a:round/>
            <a:headEnd len="sm" w="sm" type="none"/>
            <a:tailEnd len="med" w="med" type="stealth"/>
          </a:ln>
        </p:spPr>
      </p:cxnSp>
      <p:sp>
        <p:nvSpPr>
          <p:cNvPr id="3432" name="Google Shape;3432;p191"/>
          <p:cNvSpPr/>
          <p:nvPr/>
        </p:nvSpPr>
        <p:spPr>
          <a:xfrm>
            <a:off x="5016561" y="2089700"/>
            <a:ext cx="601200" cy="4464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Rose(1,2)</a:t>
            </a:r>
            <a:endParaRPr b="0" i="0" sz="1200" u="none" cap="none" strike="noStrike">
              <a:solidFill>
                <a:srgbClr val="000000"/>
              </a:solidFill>
              <a:latin typeface="Arial"/>
              <a:ea typeface="Arial"/>
              <a:cs typeface="Arial"/>
              <a:sym typeface="Arial"/>
            </a:endParaRPr>
          </a:p>
        </p:txBody>
      </p:sp>
      <p:sp>
        <p:nvSpPr>
          <p:cNvPr id="3433" name="Google Shape;3433;p191"/>
          <p:cNvSpPr/>
          <p:nvPr/>
        </p:nvSpPr>
        <p:spPr>
          <a:xfrm>
            <a:off x="5016637" y="3788475"/>
            <a:ext cx="601200" cy="4464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Red (2)</a:t>
            </a:r>
            <a:endParaRPr b="0" i="0" sz="1300" u="none" cap="none" strike="noStrike">
              <a:solidFill>
                <a:srgbClr val="000000"/>
              </a:solidFill>
              <a:latin typeface="Arial"/>
              <a:ea typeface="Arial"/>
              <a:cs typeface="Arial"/>
              <a:sym typeface="Arial"/>
            </a:endParaRPr>
          </a:p>
        </p:txBody>
      </p:sp>
      <p:cxnSp>
        <p:nvCxnSpPr>
          <p:cNvPr id="3434" name="Google Shape;3434;p191"/>
          <p:cNvCxnSpPr>
            <a:stCxn id="3427" idx="3"/>
            <a:endCxn id="3432" idx="1"/>
          </p:cNvCxnSpPr>
          <p:nvPr/>
        </p:nvCxnSpPr>
        <p:spPr>
          <a:xfrm flipH="1" rot="10800000">
            <a:off x="4248471" y="2312825"/>
            <a:ext cx="768000" cy="1003800"/>
          </a:xfrm>
          <a:prstGeom prst="straightConnector1">
            <a:avLst/>
          </a:prstGeom>
          <a:noFill/>
          <a:ln cap="flat" cmpd="sng" w="9525">
            <a:solidFill>
              <a:srgbClr val="000000"/>
            </a:solidFill>
            <a:prstDash val="solid"/>
            <a:round/>
            <a:headEnd len="sm" w="sm" type="none"/>
            <a:tailEnd len="med" w="med" type="stealth"/>
          </a:ln>
        </p:spPr>
      </p:cxnSp>
      <p:cxnSp>
        <p:nvCxnSpPr>
          <p:cNvPr id="3435" name="Google Shape;3435;p191"/>
          <p:cNvCxnSpPr>
            <a:stCxn id="3428" idx="3"/>
            <a:endCxn id="3433" idx="1"/>
          </p:cNvCxnSpPr>
          <p:nvPr/>
        </p:nvCxnSpPr>
        <p:spPr>
          <a:xfrm>
            <a:off x="4248475" y="3971475"/>
            <a:ext cx="768300" cy="40200"/>
          </a:xfrm>
          <a:prstGeom prst="straightConnector1">
            <a:avLst/>
          </a:prstGeom>
          <a:noFill/>
          <a:ln cap="flat" cmpd="sng" w="9525">
            <a:solidFill>
              <a:srgbClr val="000000"/>
            </a:solidFill>
            <a:prstDash val="solid"/>
            <a:round/>
            <a:headEnd len="sm" w="sm" type="none"/>
            <a:tailEnd len="med" w="med" type="stealth"/>
          </a:ln>
        </p:spPr>
      </p:cxnSp>
      <p:cxnSp>
        <p:nvCxnSpPr>
          <p:cNvPr id="3436" name="Google Shape;3436;p191"/>
          <p:cNvCxnSpPr>
            <a:stCxn id="3433" idx="3"/>
          </p:cNvCxnSpPr>
          <p:nvPr/>
        </p:nvCxnSpPr>
        <p:spPr>
          <a:xfrm>
            <a:off x="5617837" y="4011675"/>
            <a:ext cx="490500" cy="0"/>
          </a:xfrm>
          <a:prstGeom prst="straightConnector1">
            <a:avLst/>
          </a:prstGeom>
          <a:noFill/>
          <a:ln cap="flat" cmpd="sng" w="9525">
            <a:solidFill>
              <a:srgbClr val="000000"/>
            </a:solidFill>
            <a:prstDash val="solid"/>
            <a:round/>
            <a:headEnd len="sm" w="sm" type="none"/>
            <a:tailEnd len="med" w="med" type="stealth"/>
          </a:ln>
        </p:spPr>
      </p:cxnSp>
      <p:cxnSp>
        <p:nvCxnSpPr>
          <p:cNvPr id="3437" name="Google Shape;3437;p191"/>
          <p:cNvCxnSpPr>
            <a:stCxn id="3432" idx="3"/>
          </p:cNvCxnSpPr>
          <p:nvPr/>
        </p:nvCxnSpPr>
        <p:spPr>
          <a:xfrm flipH="1" rot="10800000">
            <a:off x="5617761" y="2305100"/>
            <a:ext cx="526500" cy="7800"/>
          </a:xfrm>
          <a:prstGeom prst="straightConnector1">
            <a:avLst/>
          </a:prstGeom>
          <a:noFill/>
          <a:ln cap="flat" cmpd="sng" w="9525">
            <a:solidFill>
              <a:srgbClr val="000000"/>
            </a:solidFill>
            <a:prstDash val="solid"/>
            <a:round/>
            <a:headEnd len="sm" w="sm" type="none"/>
            <a:tailEnd len="med" w="med" type="stealth"/>
          </a:ln>
        </p:spPr>
      </p:cxnSp>
      <p:cxnSp>
        <p:nvCxnSpPr>
          <p:cNvPr id="3438" name="Google Shape;3438;p191"/>
          <p:cNvCxnSpPr>
            <a:stCxn id="3426" idx="3"/>
            <a:endCxn id="3432" idx="1"/>
          </p:cNvCxnSpPr>
          <p:nvPr/>
        </p:nvCxnSpPr>
        <p:spPr>
          <a:xfrm flipH="1" rot="10800000">
            <a:off x="4257600" y="2312850"/>
            <a:ext cx="759000" cy="274200"/>
          </a:xfrm>
          <a:prstGeom prst="straightConnector1">
            <a:avLst/>
          </a:prstGeom>
          <a:noFill/>
          <a:ln cap="flat" cmpd="sng" w="9525">
            <a:solidFill>
              <a:srgbClr val="000000"/>
            </a:solidFill>
            <a:prstDash val="solid"/>
            <a:round/>
            <a:headEnd len="sm" w="sm" type="none"/>
            <a:tailEnd len="med" w="med" type="stealth"/>
          </a:ln>
        </p:spPr>
      </p:cxnSp>
      <p:cxnSp>
        <p:nvCxnSpPr>
          <p:cNvPr id="3439" name="Google Shape;3439;p191"/>
          <p:cNvCxnSpPr>
            <a:stCxn id="3428" idx="3"/>
            <a:endCxn id="3432" idx="1"/>
          </p:cNvCxnSpPr>
          <p:nvPr/>
        </p:nvCxnSpPr>
        <p:spPr>
          <a:xfrm flipH="1" rot="10800000">
            <a:off x="4248475" y="2312775"/>
            <a:ext cx="768000" cy="1658700"/>
          </a:xfrm>
          <a:prstGeom prst="straightConnector1">
            <a:avLst/>
          </a:prstGeom>
          <a:noFill/>
          <a:ln cap="flat" cmpd="sng" w="9525">
            <a:solidFill>
              <a:srgbClr val="000000"/>
            </a:solidFill>
            <a:prstDash val="solid"/>
            <a:round/>
            <a:headEnd len="sm" w="sm" type="none"/>
            <a:tailEnd len="med" w="med" type="stealth"/>
          </a:ln>
        </p:spPr>
      </p:cxnSp>
      <p:cxnSp>
        <p:nvCxnSpPr>
          <p:cNvPr id="3440" name="Google Shape;3440;p191"/>
          <p:cNvCxnSpPr>
            <a:stCxn id="3427" idx="3"/>
            <a:endCxn id="3433" idx="1"/>
          </p:cNvCxnSpPr>
          <p:nvPr/>
        </p:nvCxnSpPr>
        <p:spPr>
          <a:xfrm>
            <a:off x="4248471" y="3316625"/>
            <a:ext cx="768300" cy="695100"/>
          </a:xfrm>
          <a:prstGeom prst="straightConnector1">
            <a:avLst/>
          </a:prstGeom>
          <a:noFill/>
          <a:ln cap="flat" cmpd="sng" w="9525">
            <a:solidFill>
              <a:srgbClr val="000000"/>
            </a:solidFill>
            <a:prstDash val="solid"/>
            <a:round/>
            <a:headEnd len="sm" w="sm" type="none"/>
            <a:tailEnd len="med" w="med" type="stealth"/>
          </a:ln>
        </p:spPr>
      </p:cxnSp>
      <p:cxnSp>
        <p:nvCxnSpPr>
          <p:cNvPr id="3441" name="Google Shape;3441;p191"/>
          <p:cNvCxnSpPr/>
          <p:nvPr/>
        </p:nvCxnSpPr>
        <p:spPr>
          <a:xfrm>
            <a:off x="6942613" y="2286638"/>
            <a:ext cx="547500" cy="787800"/>
          </a:xfrm>
          <a:prstGeom prst="straightConnector1">
            <a:avLst/>
          </a:prstGeom>
          <a:noFill/>
          <a:ln cap="flat" cmpd="sng" w="19050">
            <a:solidFill>
              <a:srgbClr val="000000"/>
            </a:solidFill>
            <a:prstDash val="solid"/>
            <a:round/>
            <a:headEnd len="sm" w="sm" type="none"/>
            <a:tailEnd len="med" w="med" type="stealth"/>
          </a:ln>
        </p:spPr>
      </p:cxnSp>
      <p:sp>
        <p:nvSpPr>
          <p:cNvPr id="3442" name="Google Shape;3442;p191"/>
          <p:cNvSpPr/>
          <p:nvPr/>
        </p:nvSpPr>
        <p:spPr>
          <a:xfrm>
            <a:off x="5016561" y="3210225"/>
            <a:ext cx="601200" cy="4464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Lotus(1,1)</a:t>
            </a:r>
            <a:endParaRPr b="0" i="0" sz="1300" u="none" cap="none" strike="noStrike">
              <a:solidFill>
                <a:srgbClr val="000000"/>
              </a:solidFill>
              <a:latin typeface="Arial"/>
              <a:ea typeface="Arial"/>
              <a:cs typeface="Arial"/>
              <a:sym typeface="Arial"/>
            </a:endParaRPr>
          </a:p>
        </p:txBody>
      </p:sp>
      <p:sp>
        <p:nvSpPr>
          <p:cNvPr id="3443" name="Google Shape;3443;p191"/>
          <p:cNvSpPr/>
          <p:nvPr/>
        </p:nvSpPr>
        <p:spPr>
          <a:xfrm>
            <a:off x="5016637" y="2631975"/>
            <a:ext cx="601200" cy="4464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Lilly (1,1)</a:t>
            </a:r>
            <a:endParaRPr b="0" i="0" sz="1300" u="none" cap="none" strike="noStrike">
              <a:solidFill>
                <a:srgbClr val="000000"/>
              </a:solidFill>
              <a:latin typeface="Arial"/>
              <a:ea typeface="Arial"/>
              <a:cs typeface="Arial"/>
              <a:sym typeface="Arial"/>
            </a:endParaRPr>
          </a:p>
        </p:txBody>
      </p:sp>
      <p:cxnSp>
        <p:nvCxnSpPr>
          <p:cNvPr id="3444" name="Google Shape;3444;p191"/>
          <p:cNvCxnSpPr>
            <a:stCxn id="3426" idx="3"/>
            <a:endCxn id="3443" idx="1"/>
          </p:cNvCxnSpPr>
          <p:nvPr/>
        </p:nvCxnSpPr>
        <p:spPr>
          <a:xfrm>
            <a:off x="4257600" y="2587050"/>
            <a:ext cx="759000" cy="268200"/>
          </a:xfrm>
          <a:prstGeom prst="straightConnector1">
            <a:avLst/>
          </a:prstGeom>
          <a:noFill/>
          <a:ln cap="flat" cmpd="sng" w="9525">
            <a:solidFill>
              <a:srgbClr val="000000"/>
            </a:solidFill>
            <a:prstDash val="solid"/>
            <a:round/>
            <a:headEnd len="sm" w="sm" type="none"/>
            <a:tailEnd len="med" w="med" type="stealth"/>
          </a:ln>
        </p:spPr>
      </p:cxnSp>
      <p:cxnSp>
        <p:nvCxnSpPr>
          <p:cNvPr id="3445" name="Google Shape;3445;p191"/>
          <p:cNvCxnSpPr>
            <a:stCxn id="3426" idx="3"/>
            <a:endCxn id="3442" idx="1"/>
          </p:cNvCxnSpPr>
          <p:nvPr/>
        </p:nvCxnSpPr>
        <p:spPr>
          <a:xfrm>
            <a:off x="4257600" y="2587050"/>
            <a:ext cx="759000" cy="846300"/>
          </a:xfrm>
          <a:prstGeom prst="straightConnector1">
            <a:avLst/>
          </a:prstGeom>
          <a:noFill/>
          <a:ln cap="flat" cmpd="sng" w="9525">
            <a:solidFill>
              <a:srgbClr val="000000"/>
            </a:solidFill>
            <a:prstDash val="solid"/>
            <a:round/>
            <a:headEnd len="sm" w="sm" type="none"/>
            <a:tailEnd len="med" w="med" type="stealth"/>
          </a:ln>
        </p:spPr>
      </p:cxnSp>
      <p:cxnSp>
        <p:nvCxnSpPr>
          <p:cNvPr id="3446" name="Google Shape;3446;p191"/>
          <p:cNvCxnSpPr>
            <a:stCxn id="3426" idx="3"/>
            <a:endCxn id="3433" idx="1"/>
          </p:cNvCxnSpPr>
          <p:nvPr/>
        </p:nvCxnSpPr>
        <p:spPr>
          <a:xfrm>
            <a:off x="4257600" y="2587050"/>
            <a:ext cx="759000" cy="1424700"/>
          </a:xfrm>
          <a:prstGeom prst="straightConnector1">
            <a:avLst/>
          </a:prstGeom>
          <a:noFill/>
          <a:ln cap="flat" cmpd="sng" w="9525">
            <a:solidFill>
              <a:srgbClr val="000000"/>
            </a:solidFill>
            <a:prstDash val="solid"/>
            <a:round/>
            <a:headEnd len="sm" w="sm" type="none"/>
            <a:tailEnd len="med" w="med" type="stealth"/>
          </a:ln>
        </p:spPr>
      </p:cxnSp>
      <p:cxnSp>
        <p:nvCxnSpPr>
          <p:cNvPr id="3447" name="Google Shape;3447;p191"/>
          <p:cNvCxnSpPr>
            <a:stCxn id="3427" idx="3"/>
            <a:endCxn id="3443" idx="1"/>
          </p:cNvCxnSpPr>
          <p:nvPr/>
        </p:nvCxnSpPr>
        <p:spPr>
          <a:xfrm flipH="1" rot="10800000">
            <a:off x="4248471" y="2855225"/>
            <a:ext cx="768300" cy="461400"/>
          </a:xfrm>
          <a:prstGeom prst="straightConnector1">
            <a:avLst/>
          </a:prstGeom>
          <a:noFill/>
          <a:ln cap="flat" cmpd="sng" w="9525">
            <a:solidFill>
              <a:srgbClr val="000000"/>
            </a:solidFill>
            <a:prstDash val="solid"/>
            <a:round/>
            <a:headEnd len="sm" w="sm" type="none"/>
            <a:tailEnd len="med" w="med" type="stealth"/>
          </a:ln>
        </p:spPr>
      </p:cxnSp>
      <p:cxnSp>
        <p:nvCxnSpPr>
          <p:cNvPr id="3448" name="Google Shape;3448;p191"/>
          <p:cNvCxnSpPr>
            <a:stCxn id="3427" idx="3"/>
            <a:endCxn id="3442" idx="1"/>
          </p:cNvCxnSpPr>
          <p:nvPr/>
        </p:nvCxnSpPr>
        <p:spPr>
          <a:xfrm>
            <a:off x="4248471" y="3316625"/>
            <a:ext cx="768000" cy="116700"/>
          </a:xfrm>
          <a:prstGeom prst="straightConnector1">
            <a:avLst/>
          </a:prstGeom>
          <a:noFill/>
          <a:ln cap="flat" cmpd="sng" w="9525">
            <a:solidFill>
              <a:srgbClr val="000000"/>
            </a:solidFill>
            <a:prstDash val="solid"/>
            <a:round/>
            <a:headEnd len="sm" w="sm" type="none"/>
            <a:tailEnd len="med" w="med" type="stealth"/>
          </a:ln>
        </p:spPr>
      </p:cxnSp>
      <p:cxnSp>
        <p:nvCxnSpPr>
          <p:cNvPr id="3449" name="Google Shape;3449;p191"/>
          <p:cNvCxnSpPr>
            <a:stCxn id="3428" idx="3"/>
            <a:endCxn id="3443" idx="1"/>
          </p:cNvCxnSpPr>
          <p:nvPr/>
        </p:nvCxnSpPr>
        <p:spPr>
          <a:xfrm flipH="1" rot="10800000">
            <a:off x="4248475" y="2855175"/>
            <a:ext cx="768300" cy="1116300"/>
          </a:xfrm>
          <a:prstGeom prst="straightConnector1">
            <a:avLst/>
          </a:prstGeom>
          <a:noFill/>
          <a:ln cap="flat" cmpd="sng" w="9525">
            <a:solidFill>
              <a:srgbClr val="000000"/>
            </a:solidFill>
            <a:prstDash val="solid"/>
            <a:round/>
            <a:headEnd len="sm" w="sm" type="none"/>
            <a:tailEnd len="med" w="med" type="stealth"/>
          </a:ln>
        </p:spPr>
      </p:cxnSp>
      <p:cxnSp>
        <p:nvCxnSpPr>
          <p:cNvPr id="3450" name="Google Shape;3450;p191"/>
          <p:cNvCxnSpPr>
            <a:stCxn id="3428" idx="3"/>
            <a:endCxn id="3442" idx="1"/>
          </p:cNvCxnSpPr>
          <p:nvPr/>
        </p:nvCxnSpPr>
        <p:spPr>
          <a:xfrm flipH="1" rot="10800000">
            <a:off x="4248475" y="3433575"/>
            <a:ext cx="768000" cy="537900"/>
          </a:xfrm>
          <a:prstGeom prst="straightConnector1">
            <a:avLst/>
          </a:prstGeom>
          <a:noFill/>
          <a:ln cap="flat" cmpd="sng" w="9525">
            <a:solidFill>
              <a:srgbClr val="000000"/>
            </a:solidFill>
            <a:prstDash val="solid"/>
            <a:round/>
            <a:headEnd len="sm" w="sm" type="none"/>
            <a:tailEnd len="med" w="med" type="stealth"/>
          </a:ln>
        </p:spPr>
      </p:cxnSp>
      <p:sp>
        <p:nvSpPr>
          <p:cNvPr id="3451" name="Google Shape;3451;p191"/>
          <p:cNvSpPr/>
          <p:nvPr/>
        </p:nvSpPr>
        <p:spPr>
          <a:xfrm>
            <a:off x="6144250" y="2078725"/>
            <a:ext cx="798300" cy="4464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Rose (3)</a:t>
            </a:r>
            <a:endParaRPr b="0" i="0" sz="1200" u="none" cap="none" strike="noStrike">
              <a:solidFill>
                <a:srgbClr val="000000"/>
              </a:solidFill>
              <a:latin typeface="Arial"/>
              <a:ea typeface="Arial"/>
              <a:cs typeface="Arial"/>
              <a:sym typeface="Arial"/>
            </a:endParaRPr>
          </a:p>
        </p:txBody>
      </p:sp>
      <p:sp>
        <p:nvSpPr>
          <p:cNvPr id="3452" name="Google Shape;3452;p191"/>
          <p:cNvSpPr/>
          <p:nvPr/>
        </p:nvSpPr>
        <p:spPr>
          <a:xfrm>
            <a:off x="6144325" y="3777500"/>
            <a:ext cx="840600" cy="4464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Red (2)</a:t>
            </a:r>
            <a:endParaRPr b="0" i="0" sz="1300" u="none" cap="none" strike="noStrike">
              <a:solidFill>
                <a:srgbClr val="000000"/>
              </a:solidFill>
              <a:latin typeface="Arial"/>
              <a:ea typeface="Arial"/>
              <a:cs typeface="Arial"/>
              <a:sym typeface="Arial"/>
            </a:endParaRPr>
          </a:p>
        </p:txBody>
      </p:sp>
      <p:sp>
        <p:nvSpPr>
          <p:cNvPr id="3453" name="Google Shape;3453;p191"/>
          <p:cNvSpPr/>
          <p:nvPr/>
        </p:nvSpPr>
        <p:spPr>
          <a:xfrm>
            <a:off x="6144250" y="3199250"/>
            <a:ext cx="840600" cy="4464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Lotus(2)</a:t>
            </a:r>
            <a:endParaRPr b="0" i="0" sz="1300" u="none" cap="none" strike="noStrike">
              <a:solidFill>
                <a:srgbClr val="000000"/>
              </a:solidFill>
              <a:latin typeface="Arial"/>
              <a:ea typeface="Arial"/>
              <a:cs typeface="Arial"/>
              <a:sym typeface="Arial"/>
            </a:endParaRPr>
          </a:p>
        </p:txBody>
      </p:sp>
      <p:sp>
        <p:nvSpPr>
          <p:cNvPr id="3454" name="Google Shape;3454;p191"/>
          <p:cNvSpPr/>
          <p:nvPr/>
        </p:nvSpPr>
        <p:spPr>
          <a:xfrm>
            <a:off x="6144320" y="2621000"/>
            <a:ext cx="798300" cy="4464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rial"/>
                <a:ea typeface="Arial"/>
                <a:cs typeface="Arial"/>
                <a:sym typeface="Arial"/>
              </a:rPr>
              <a:t>Lilly (2)</a:t>
            </a:r>
            <a:endParaRPr b="0" i="0" sz="1300" u="none" cap="none" strike="noStrike">
              <a:solidFill>
                <a:srgbClr val="000000"/>
              </a:solidFill>
              <a:latin typeface="Arial"/>
              <a:ea typeface="Arial"/>
              <a:cs typeface="Arial"/>
              <a:sym typeface="Arial"/>
            </a:endParaRPr>
          </a:p>
        </p:txBody>
      </p:sp>
      <p:cxnSp>
        <p:nvCxnSpPr>
          <p:cNvPr id="3455" name="Google Shape;3455;p191"/>
          <p:cNvCxnSpPr/>
          <p:nvPr/>
        </p:nvCxnSpPr>
        <p:spPr>
          <a:xfrm flipH="1" rot="10800000">
            <a:off x="5617861" y="2858288"/>
            <a:ext cx="526500" cy="7800"/>
          </a:xfrm>
          <a:prstGeom prst="straightConnector1">
            <a:avLst/>
          </a:prstGeom>
          <a:noFill/>
          <a:ln cap="flat" cmpd="sng" w="9525">
            <a:solidFill>
              <a:srgbClr val="000000"/>
            </a:solidFill>
            <a:prstDash val="solid"/>
            <a:round/>
            <a:headEnd len="sm" w="sm" type="none"/>
            <a:tailEnd len="med" w="med" type="stealth"/>
          </a:ln>
        </p:spPr>
      </p:cxnSp>
      <p:cxnSp>
        <p:nvCxnSpPr>
          <p:cNvPr id="3456" name="Google Shape;3456;p191"/>
          <p:cNvCxnSpPr/>
          <p:nvPr/>
        </p:nvCxnSpPr>
        <p:spPr>
          <a:xfrm flipH="1" rot="10800000">
            <a:off x="5617836" y="3418550"/>
            <a:ext cx="526500" cy="7800"/>
          </a:xfrm>
          <a:prstGeom prst="straightConnector1">
            <a:avLst/>
          </a:prstGeom>
          <a:noFill/>
          <a:ln cap="flat" cmpd="sng" w="9525">
            <a:solidFill>
              <a:srgbClr val="000000"/>
            </a:solidFill>
            <a:prstDash val="solid"/>
            <a:round/>
            <a:headEnd len="sm" w="sm" type="none"/>
            <a:tailEnd len="med" w="med" type="stealth"/>
          </a:ln>
        </p:spPr>
      </p:cxnSp>
      <p:cxnSp>
        <p:nvCxnSpPr>
          <p:cNvPr id="3457" name="Google Shape;3457;p191"/>
          <p:cNvCxnSpPr>
            <a:stCxn id="3452" idx="3"/>
          </p:cNvCxnSpPr>
          <p:nvPr/>
        </p:nvCxnSpPr>
        <p:spPr>
          <a:xfrm flipH="1" rot="10800000">
            <a:off x="6984925" y="3098300"/>
            <a:ext cx="553200" cy="902400"/>
          </a:xfrm>
          <a:prstGeom prst="straightConnector1">
            <a:avLst/>
          </a:prstGeom>
          <a:noFill/>
          <a:ln cap="flat" cmpd="sng" w="19050">
            <a:solidFill>
              <a:srgbClr val="000000"/>
            </a:solidFill>
            <a:prstDash val="solid"/>
            <a:round/>
            <a:headEnd len="sm" w="sm" type="none"/>
            <a:tailEnd len="med" w="med" type="stealth"/>
          </a:ln>
        </p:spPr>
      </p:cxnSp>
      <p:cxnSp>
        <p:nvCxnSpPr>
          <p:cNvPr id="3458" name="Google Shape;3458;p191"/>
          <p:cNvCxnSpPr>
            <a:stCxn id="3453" idx="3"/>
          </p:cNvCxnSpPr>
          <p:nvPr/>
        </p:nvCxnSpPr>
        <p:spPr>
          <a:xfrm flipH="1" rot="10800000">
            <a:off x="6984850" y="3098450"/>
            <a:ext cx="553500" cy="324000"/>
          </a:xfrm>
          <a:prstGeom prst="straightConnector1">
            <a:avLst/>
          </a:prstGeom>
          <a:noFill/>
          <a:ln cap="flat" cmpd="sng" w="19050">
            <a:solidFill>
              <a:srgbClr val="000000"/>
            </a:solidFill>
            <a:prstDash val="solid"/>
            <a:round/>
            <a:headEnd len="sm" w="sm" type="none"/>
            <a:tailEnd len="med" w="med" type="stealth"/>
          </a:ln>
        </p:spPr>
      </p:cxnSp>
      <p:cxnSp>
        <p:nvCxnSpPr>
          <p:cNvPr id="3459" name="Google Shape;3459;p191"/>
          <p:cNvCxnSpPr>
            <a:stCxn id="3454" idx="3"/>
          </p:cNvCxnSpPr>
          <p:nvPr/>
        </p:nvCxnSpPr>
        <p:spPr>
          <a:xfrm>
            <a:off x="6942620" y="2844200"/>
            <a:ext cx="607800" cy="254100"/>
          </a:xfrm>
          <a:prstGeom prst="straightConnector1">
            <a:avLst/>
          </a:prstGeom>
          <a:noFill/>
          <a:ln cap="flat" cmpd="sng" w="19050">
            <a:solidFill>
              <a:srgbClr val="000000"/>
            </a:solidFill>
            <a:prstDash val="solid"/>
            <a:round/>
            <a:headEnd len="sm" w="sm" type="none"/>
            <a:tailEnd len="med" w="med" type="stealth"/>
          </a:ln>
        </p:spPr>
      </p:cxnSp>
      <p:sp>
        <p:nvSpPr>
          <p:cNvPr id="3460" name="Google Shape;3460;p191"/>
          <p:cNvSpPr/>
          <p:nvPr/>
        </p:nvSpPr>
        <p:spPr>
          <a:xfrm>
            <a:off x="7550275" y="2653700"/>
            <a:ext cx="937500" cy="9024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Rose 3</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Lilly 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Lotus 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Red 2</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1"/>
                                        </p:tgtEl>
                                        <p:attrNameLst>
                                          <p:attrName>style.visibility</p:attrName>
                                        </p:attrNameLst>
                                      </p:cBhvr>
                                      <p:to>
                                        <p:strVal val="visible"/>
                                      </p:to>
                                    </p:set>
                                    <p:animEffect filter="fade" transition="in">
                                      <p:cBhvr>
                                        <p:cTn dur="1000"/>
                                        <p:tgtEl>
                                          <p:spTgt spid="3441"/>
                                        </p:tgtEl>
                                      </p:cBhvr>
                                    </p:animEffect>
                                  </p:childTnLst>
                                </p:cTn>
                              </p:par>
                              <p:par>
                                <p:cTn fill="hold" nodeType="withEffect" presetClass="entr" presetID="10" presetSubtype="0">
                                  <p:stCondLst>
                                    <p:cond delay="0"/>
                                  </p:stCondLst>
                                  <p:childTnLst>
                                    <p:set>
                                      <p:cBhvr>
                                        <p:cTn dur="1" fill="hold">
                                          <p:stCondLst>
                                            <p:cond delay="0"/>
                                          </p:stCondLst>
                                        </p:cTn>
                                        <p:tgtEl>
                                          <p:spTgt spid="3457"/>
                                        </p:tgtEl>
                                        <p:attrNameLst>
                                          <p:attrName>style.visibility</p:attrName>
                                        </p:attrNameLst>
                                      </p:cBhvr>
                                      <p:to>
                                        <p:strVal val="visible"/>
                                      </p:to>
                                    </p:set>
                                    <p:animEffect filter="fade" transition="in">
                                      <p:cBhvr>
                                        <p:cTn dur="1000"/>
                                        <p:tgtEl>
                                          <p:spTgt spid="3457"/>
                                        </p:tgtEl>
                                      </p:cBhvr>
                                    </p:animEffect>
                                  </p:childTnLst>
                                </p:cTn>
                              </p:par>
                              <p:par>
                                <p:cTn fill="hold" nodeType="withEffect" presetClass="entr" presetID="10" presetSubtype="0">
                                  <p:stCondLst>
                                    <p:cond delay="0"/>
                                  </p:stCondLst>
                                  <p:childTnLst>
                                    <p:set>
                                      <p:cBhvr>
                                        <p:cTn dur="1" fill="hold">
                                          <p:stCondLst>
                                            <p:cond delay="0"/>
                                          </p:stCondLst>
                                        </p:cTn>
                                        <p:tgtEl>
                                          <p:spTgt spid="3458"/>
                                        </p:tgtEl>
                                        <p:attrNameLst>
                                          <p:attrName>style.visibility</p:attrName>
                                        </p:attrNameLst>
                                      </p:cBhvr>
                                      <p:to>
                                        <p:strVal val="visible"/>
                                      </p:to>
                                    </p:set>
                                    <p:animEffect filter="fade" transition="in">
                                      <p:cBhvr>
                                        <p:cTn dur="1000"/>
                                        <p:tgtEl>
                                          <p:spTgt spid="3458"/>
                                        </p:tgtEl>
                                      </p:cBhvr>
                                    </p:animEffect>
                                  </p:childTnLst>
                                </p:cTn>
                              </p:par>
                              <p:par>
                                <p:cTn fill="hold" nodeType="withEffect" presetClass="entr" presetID="10" presetSubtype="0">
                                  <p:stCondLst>
                                    <p:cond delay="0"/>
                                  </p:stCondLst>
                                  <p:childTnLst>
                                    <p:set>
                                      <p:cBhvr>
                                        <p:cTn dur="1" fill="hold">
                                          <p:stCondLst>
                                            <p:cond delay="0"/>
                                          </p:stCondLst>
                                        </p:cTn>
                                        <p:tgtEl>
                                          <p:spTgt spid="3459"/>
                                        </p:tgtEl>
                                        <p:attrNameLst>
                                          <p:attrName>style.visibility</p:attrName>
                                        </p:attrNameLst>
                                      </p:cBhvr>
                                      <p:to>
                                        <p:strVal val="visible"/>
                                      </p:to>
                                    </p:set>
                                    <p:animEffect filter="fade" transition="in">
                                      <p:cBhvr>
                                        <p:cTn dur="1000"/>
                                        <p:tgtEl>
                                          <p:spTgt spid="3459"/>
                                        </p:tgtEl>
                                      </p:cBhvr>
                                    </p:animEffect>
                                  </p:childTnLst>
                                </p:cTn>
                              </p:par>
                              <p:par>
                                <p:cTn fill="hold" nodeType="withEffect" presetClass="entr" presetID="10" presetSubtype="0">
                                  <p:stCondLst>
                                    <p:cond delay="0"/>
                                  </p:stCondLst>
                                  <p:childTnLst>
                                    <p:set>
                                      <p:cBhvr>
                                        <p:cTn dur="1" fill="hold">
                                          <p:stCondLst>
                                            <p:cond delay="0"/>
                                          </p:stCondLst>
                                        </p:cTn>
                                        <p:tgtEl>
                                          <p:spTgt spid="3460"/>
                                        </p:tgtEl>
                                        <p:attrNameLst>
                                          <p:attrName>style.visibility</p:attrName>
                                        </p:attrNameLst>
                                      </p:cBhvr>
                                      <p:to>
                                        <p:strVal val="visible"/>
                                      </p:to>
                                    </p:set>
                                    <p:animEffect filter="fade" transition="in">
                                      <p:cBhvr>
                                        <p:cTn dur="1000"/>
                                        <p:tgtEl>
                                          <p:spTgt spid="34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464" name="Shape 3464"/>
        <p:cNvGrpSpPr/>
        <p:nvPr/>
      </p:nvGrpSpPr>
      <p:grpSpPr>
        <a:xfrm>
          <a:off x="0" y="0"/>
          <a:ext cx="0" cy="0"/>
          <a:chOff x="0" y="0"/>
          <a:chExt cx="0" cy="0"/>
        </a:xfrm>
      </p:grpSpPr>
      <p:sp>
        <p:nvSpPr>
          <p:cNvPr id="3465" name="Google Shape;3465;p192"/>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u="sng">
                <a:solidFill>
                  <a:srgbClr val="E09214"/>
                </a:solidFill>
                <a:latin typeface="Merriweather"/>
                <a:ea typeface="Merriweather"/>
                <a:cs typeface="Merriweather"/>
                <a:sym typeface="Merriweather"/>
              </a:rPr>
              <a:t>Advantages of MapReduce </a:t>
            </a:r>
            <a:endParaRPr b="1" sz="2500" u="sng">
              <a:solidFill>
                <a:srgbClr val="E09214"/>
              </a:solidFill>
              <a:latin typeface="Merriweather"/>
              <a:ea typeface="Merriweather"/>
              <a:cs typeface="Merriweather"/>
              <a:sym typeface="Merriweather"/>
            </a:endParaRPr>
          </a:p>
        </p:txBody>
      </p:sp>
      <p:pic>
        <p:nvPicPr>
          <p:cNvPr id="3466" name="Google Shape;3466;p192"/>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3467" name="Google Shape;3467;p192"/>
          <p:cNvSpPr txBox="1"/>
          <p:nvPr/>
        </p:nvSpPr>
        <p:spPr>
          <a:xfrm>
            <a:off x="163575" y="858625"/>
            <a:ext cx="6485400" cy="32631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00000"/>
              </a:lnSpc>
              <a:spcBef>
                <a:spcPts val="0"/>
              </a:spcBef>
              <a:spcAft>
                <a:spcPts val="0"/>
              </a:spcAft>
              <a:buClr>
                <a:srgbClr val="000000"/>
              </a:buClr>
              <a:buSzPts val="2000"/>
              <a:buFont typeface="Average"/>
              <a:buAutoNum type="arabicPeriod"/>
            </a:pPr>
            <a:r>
              <a:rPr b="1" i="0" lang="en" sz="1800" u="none" cap="none" strike="noStrike">
                <a:solidFill>
                  <a:srgbClr val="000000"/>
                </a:solidFill>
                <a:latin typeface="Average"/>
                <a:ea typeface="Average"/>
                <a:cs typeface="Average"/>
                <a:sym typeface="Average"/>
              </a:rPr>
              <a:t>Parallel Processing:</a:t>
            </a:r>
            <a:endParaRPr b="1" i="0" sz="18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verage"/>
                <a:ea typeface="Average"/>
                <a:cs typeface="Average"/>
                <a:sym typeface="Average"/>
              </a:rPr>
              <a:t>Dividing job along multiple nodes</a:t>
            </a:r>
            <a:endParaRPr b="0" i="0" sz="18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verage"/>
                <a:ea typeface="Average"/>
                <a:cs typeface="Average"/>
                <a:sym typeface="Average"/>
              </a:rPr>
              <a:t>Mapreduce based on divide and conquer method it helps process data on different machines</a:t>
            </a:r>
            <a:endParaRPr b="0" i="0" sz="18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verage"/>
                <a:ea typeface="Average"/>
                <a:cs typeface="Average"/>
                <a:sym typeface="Average"/>
              </a:rPr>
              <a:t>Data running on different machines instead of single machine it won’t take much time.</a:t>
            </a:r>
            <a:endParaRPr b="0" i="0" sz="18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verage"/>
              <a:ea typeface="Average"/>
              <a:cs typeface="Average"/>
              <a:sym typeface="Average"/>
            </a:endParaRPr>
          </a:p>
        </p:txBody>
      </p:sp>
      <p:sp>
        <p:nvSpPr>
          <p:cNvPr id="3468" name="Google Shape;3468;p192"/>
          <p:cNvSpPr/>
          <p:nvPr/>
        </p:nvSpPr>
        <p:spPr>
          <a:xfrm>
            <a:off x="6494600" y="3077336"/>
            <a:ext cx="1029900" cy="9630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Job</a:t>
            </a:r>
            <a:endParaRPr b="0" i="0" sz="1400" u="none" cap="none" strike="noStrike">
              <a:solidFill>
                <a:srgbClr val="000000"/>
              </a:solidFill>
              <a:latin typeface="Arial"/>
              <a:ea typeface="Arial"/>
              <a:cs typeface="Arial"/>
              <a:sym typeface="Arial"/>
            </a:endParaRPr>
          </a:p>
        </p:txBody>
      </p:sp>
      <p:sp>
        <p:nvSpPr>
          <p:cNvPr id="3469" name="Google Shape;3469;p192"/>
          <p:cNvSpPr/>
          <p:nvPr/>
        </p:nvSpPr>
        <p:spPr>
          <a:xfrm>
            <a:off x="8381289" y="2571750"/>
            <a:ext cx="563100" cy="622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verage"/>
                <a:ea typeface="Average"/>
                <a:cs typeface="Average"/>
                <a:sym typeface="Average"/>
              </a:rPr>
              <a:t>1</a:t>
            </a:r>
            <a:endParaRPr b="0" i="0" sz="800" u="none" cap="none" strike="noStrike">
              <a:solidFill>
                <a:srgbClr val="000000"/>
              </a:solidFill>
              <a:latin typeface="Arial"/>
              <a:ea typeface="Arial"/>
              <a:cs typeface="Arial"/>
              <a:sym typeface="Arial"/>
            </a:endParaRPr>
          </a:p>
        </p:txBody>
      </p:sp>
      <p:sp>
        <p:nvSpPr>
          <p:cNvPr id="3470" name="Google Shape;3470;p192"/>
          <p:cNvSpPr/>
          <p:nvPr/>
        </p:nvSpPr>
        <p:spPr>
          <a:xfrm>
            <a:off x="8369388" y="3418156"/>
            <a:ext cx="563100" cy="622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verage"/>
                <a:ea typeface="Average"/>
                <a:cs typeface="Average"/>
                <a:sym typeface="Average"/>
              </a:rPr>
              <a:t>2</a:t>
            </a:r>
            <a:endParaRPr b="0" i="0" sz="800" u="none" cap="none" strike="noStrike">
              <a:solidFill>
                <a:srgbClr val="000000"/>
              </a:solidFill>
              <a:latin typeface="Arial"/>
              <a:ea typeface="Arial"/>
              <a:cs typeface="Arial"/>
              <a:sym typeface="Arial"/>
            </a:endParaRPr>
          </a:p>
        </p:txBody>
      </p:sp>
      <p:sp>
        <p:nvSpPr>
          <p:cNvPr id="3471" name="Google Shape;3471;p192"/>
          <p:cNvSpPr/>
          <p:nvPr/>
        </p:nvSpPr>
        <p:spPr>
          <a:xfrm>
            <a:off x="8369388" y="4218744"/>
            <a:ext cx="563100" cy="6222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Average"/>
                <a:ea typeface="Average"/>
                <a:cs typeface="Average"/>
                <a:sym typeface="Average"/>
              </a:rPr>
              <a:t>3</a:t>
            </a:r>
            <a:endParaRPr b="0" i="0" sz="900" u="none" cap="none" strike="noStrike">
              <a:solidFill>
                <a:srgbClr val="000000"/>
              </a:solidFill>
              <a:latin typeface="Arial"/>
              <a:ea typeface="Arial"/>
              <a:cs typeface="Arial"/>
              <a:sym typeface="Arial"/>
            </a:endParaRPr>
          </a:p>
        </p:txBody>
      </p:sp>
      <p:cxnSp>
        <p:nvCxnSpPr>
          <p:cNvPr id="3472" name="Google Shape;3472;p192"/>
          <p:cNvCxnSpPr>
            <a:stCxn id="3468" idx="3"/>
            <a:endCxn id="3469" idx="1"/>
          </p:cNvCxnSpPr>
          <p:nvPr/>
        </p:nvCxnSpPr>
        <p:spPr>
          <a:xfrm flipH="1" rot="10800000">
            <a:off x="7524500" y="2882936"/>
            <a:ext cx="856800" cy="675900"/>
          </a:xfrm>
          <a:prstGeom prst="straightConnector1">
            <a:avLst/>
          </a:prstGeom>
          <a:noFill/>
          <a:ln cap="flat" cmpd="sng" w="9525">
            <a:solidFill>
              <a:srgbClr val="000000"/>
            </a:solidFill>
            <a:prstDash val="solid"/>
            <a:round/>
            <a:headEnd len="sm" w="sm" type="none"/>
            <a:tailEnd len="med" w="med" type="stealth"/>
          </a:ln>
        </p:spPr>
      </p:cxnSp>
      <p:cxnSp>
        <p:nvCxnSpPr>
          <p:cNvPr id="3473" name="Google Shape;3473;p192"/>
          <p:cNvCxnSpPr>
            <a:stCxn id="3468" idx="3"/>
            <a:endCxn id="3470" idx="1"/>
          </p:cNvCxnSpPr>
          <p:nvPr/>
        </p:nvCxnSpPr>
        <p:spPr>
          <a:xfrm>
            <a:off x="7524500" y="3558836"/>
            <a:ext cx="844800" cy="170400"/>
          </a:xfrm>
          <a:prstGeom prst="straightConnector1">
            <a:avLst/>
          </a:prstGeom>
          <a:noFill/>
          <a:ln cap="flat" cmpd="sng" w="9525">
            <a:solidFill>
              <a:srgbClr val="000000"/>
            </a:solidFill>
            <a:prstDash val="solid"/>
            <a:round/>
            <a:headEnd len="sm" w="sm" type="none"/>
            <a:tailEnd len="med" w="med" type="stealth"/>
          </a:ln>
        </p:spPr>
      </p:cxnSp>
      <p:cxnSp>
        <p:nvCxnSpPr>
          <p:cNvPr id="3474" name="Google Shape;3474;p192"/>
          <p:cNvCxnSpPr>
            <a:stCxn id="3468" idx="3"/>
            <a:endCxn id="3471" idx="1"/>
          </p:cNvCxnSpPr>
          <p:nvPr/>
        </p:nvCxnSpPr>
        <p:spPr>
          <a:xfrm>
            <a:off x="7524500" y="3558836"/>
            <a:ext cx="844800" cy="971100"/>
          </a:xfrm>
          <a:prstGeom prst="straightConnector1">
            <a:avLst/>
          </a:prstGeom>
          <a:noFill/>
          <a:ln cap="flat" cmpd="sng" w="9525">
            <a:solidFill>
              <a:srgbClr val="000000"/>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3465"/>
                                        </p:tgtEl>
                                        <p:attrNameLst>
                                          <p:attrName>style.visibility</p:attrName>
                                        </p:attrNameLst>
                                      </p:cBhvr>
                                      <p:to>
                                        <p:strVal val="visible"/>
                                      </p:to>
                                    </p:set>
                                    <p:anim calcmode="lin" valueType="num">
                                      <p:cBhvr additive="base">
                                        <p:cTn dur="1000"/>
                                        <p:tgtEl>
                                          <p:spTgt spid="346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467"/>
                                        </p:tgtEl>
                                        <p:attrNameLst>
                                          <p:attrName>style.visibility</p:attrName>
                                        </p:attrNameLst>
                                      </p:cBhvr>
                                      <p:to>
                                        <p:strVal val="visible"/>
                                      </p:to>
                                    </p:set>
                                    <p:anim calcmode="lin" valueType="num">
                                      <p:cBhvr additive="base">
                                        <p:cTn dur="1000"/>
                                        <p:tgtEl>
                                          <p:spTgt spid="346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8"/>
                                        </p:tgtEl>
                                        <p:attrNameLst>
                                          <p:attrName>style.visibility</p:attrName>
                                        </p:attrNameLst>
                                      </p:cBhvr>
                                      <p:to>
                                        <p:strVal val="visible"/>
                                      </p:to>
                                    </p:set>
                                    <p:animEffect filter="fade" transition="in">
                                      <p:cBhvr>
                                        <p:cTn dur="1000"/>
                                        <p:tgtEl>
                                          <p:spTgt spid="3468"/>
                                        </p:tgtEl>
                                      </p:cBhvr>
                                    </p:animEffect>
                                  </p:childTnLst>
                                </p:cTn>
                              </p:par>
                              <p:par>
                                <p:cTn fill="hold" nodeType="withEffect" presetClass="entr" presetID="10" presetSubtype="0">
                                  <p:stCondLst>
                                    <p:cond delay="0"/>
                                  </p:stCondLst>
                                  <p:childTnLst>
                                    <p:set>
                                      <p:cBhvr>
                                        <p:cTn dur="1" fill="hold">
                                          <p:stCondLst>
                                            <p:cond delay="0"/>
                                          </p:stCondLst>
                                        </p:cTn>
                                        <p:tgtEl>
                                          <p:spTgt spid="3469"/>
                                        </p:tgtEl>
                                        <p:attrNameLst>
                                          <p:attrName>style.visibility</p:attrName>
                                        </p:attrNameLst>
                                      </p:cBhvr>
                                      <p:to>
                                        <p:strVal val="visible"/>
                                      </p:to>
                                    </p:set>
                                    <p:animEffect filter="fade" transition="in">
                                      <p:cBhvr>
                                        <p:cTn dur="1000"/>
                                        <p:tgtEl>
                                          <p:spTgt spid="3469"/>
                                        </p:tgtEl>
                                      </p:cBhvr>
                                    </p:animEffect>
                                  </p:childTnLst>
                                </p:cTn>
                              </p:par>
                              <p:par>
                                <p:cTn fill="hold" nodeType="withEffect" presetClass="entr" presetID="10" presetSubtype="0">
                                  <p:stCondLst>
                                    <p:cond delay="0"/>
                                  </p:stCondLst>
                                  <p:childTnLst>
                                    <p:set>
                                      <p:cBhvr>
                                        <p:cTn dur="1" fill="hold">
                                          <p:stCondLst>
                                            <p:cond delay="0"/>
                                          </p:stCondLst>
                                        </p:cTn>
                                        <p:tgtEl>
                                          <p:spTgt spid="3470"/>
                                        </p:tgtEl>
                                        <p:attrNameLst>
                                          <p:attrName>style.visibility</p:attrName>
                                        </p:attrNameLst>
                                      </p:cBhvr>
                                      <p:to>
                                        <p:strVal val="visible"/>
                                      </p:to>
                                    </p:set>
                                    <p:animEffect filter="fade" transition="in">
                                      <p:cBhvr>
                                        <p:cTn dur="1000"/>
                                        <p:tgtEl>
                                          <p:spTgt spid="3470"/>
                                        </p:tgtEl>
                                      </p:cBhvr>
                                    </p:animEffect>
                                  </p:childTnLst>
                                </p:cTn>
                              </p:par>
                              <p:par>
                                <p:cTn fill="hold" nodeType="withEffect" presetClass="entr" presetID="10" presetSubtype="0">
                                  <p:stCondLst>
                                    <p:cond delay="0"/>
                                  </p:stCondLst>
                                  <p:childTnLst>
                                    <p:set>
                                      <p:cBhvr>
                                        <p:cTn dur="1" fill="hold">
                                          <p:stCondLst>
                                            <p:cond delay="0"/>
                                          </p:stCondLst>
                                        </p:cTn>
                                        <p:tgtEl>
                                          <p:spTgt spid="3471"/>
                                        </p:tgtEl>
                                        <p:attrNameLst>
                                          <p:attrName>style.visibility</p:attrName>
                                        </p:attrNameLst>
                                      </p:cBhvr>
                                      <p:to>
                                        <p:strVal val="visible"/>
                                      </p:to>
                                    </p:set>
                                    <p:animEffect filter="fade" transition="in">
                                      <p:cBhvr>
                                        <p:cTn dur="1000"/>
                                        <p:tgtEl>
                                          <p:spTgt spid="3471"/>
                                        </p:tgtEl>
                                      </p:cBhvr>
                                    </p:animEffect>
                                  </p:childTnLst>
                                </p:cTn>
                              </p:par>
                              <p:par>
                                <p:cTn fill="hold" nodeType="withEffect" presetClass="entr" presetID="10" presetSubtype="0">
                                  <p:stCondLst>
                                    <p:cond delay="0"/>
                                  </p:stCondLst>
                                  <p:childTnLst>
                                    <p:set>
                                      <p:cBhvr>
                                        <p:cTn dur="1" fill="hold">
                                          <p:stCondLst>
                                            <p:cond delay="0"/>
                                          </p:stCondLst>
                                        </p:cTn>
                                        <p:tgtEl>
                                          <p:spTgt spid="3472"/>
                                        </p:tgtEl>
                                        <p:attrNameLst>
                                          <p:attrName>style.visibility</p:attrName>
                                        </p:attrNameLst>
                                      </p:cBhvr>
                                      <p:to>
                                        <p:strVal val="visible"/>
                                      </p:to>
                                    </p:set>
                                    <p:animEffect filter="fade" transition="in">
                                      <p:cBhvr>
                                        <p:cTn dur="1000"/>
                                        <p:tgtEl>
                                          <p:spTgt spid="3472"/>
                                        </p:tgtEl>
                                      </p:cBhvr>
                                    </p:animEffect>
                                  </p:childTnLst>
                                </p:cTn>
                              </p:par>
                              <p:par>
                                <p:cTn fill="hold" nodeType="withEffect" presetClass="entr" presetID="10" presetSubtype="0">
                                  <p:stCondLst>
                                    <p:cond delay="0"/>
                                  </p:stCondLst>
                                  <p:childTnLst>
                                    <p:set>
                                      <p:cBhvr>
                                        <p:cTn dur="1" fill="hold">
                                          <p:stCondLst>
                                            <p:cond delay="0"/>
                                          </p:stCondLst>
                                        </p:cTn>
                                        <p:tgtEl>
                                          <p:spTgt spid="3473"/>
                                        </p:tgtEl>
                                        <p:attrNameLst>
                                          <p:attrName>style.visibility</p:attrName>
                                        </p:attrNameLst>
                                      </p:cBhvr>
                                      <p:to>
                                        <p:strVal val="visible"/>
                                      </p:to>
                                    </p:set>
                                    <p:animEffect filter="fade" transition="in">
                                      <p:cBhvr>
                                        <p:cTn dur="1000"/>
                                        <p:tgtEl>
                                          <p:spTgt spid="3473"/>
                                        </p:tgtEl>
                                      </p:cBhvr>
                                    </p:animEffect>
                                  </p:childTnLst>
                                </p:cTn>
                              </p:par>
                              <p:par>
                                <p:cTn fill="hold" nodeType="withEffect" presetClass="entr" presetID="10" presetSubtype="0">
                                  <p:stCondLst>
                                    <p:cond delay="0"/>
                                  </p:stCondLst>
                                  <p:childTnLst>
                                    <p:set>
                                      <p:cBhvr>
                                        <p:cTn dur="1" fill="hold">
                                          <p:stCondLst>
                                            <p:cond delay="0"/>
                                          </p:stCondLst>
                                        </p:cTn>
                                        <p:tgtEl>
                                          <p:spTgt spid="3474"/>
                                        </p:tgtEl>
                                        <p:attrNameLst>
                                          <p:attrName>style.visibility</p:attrName>
                                        </p:attrNameLst>
                                      </p:cBhvr>
                                      <p:to>
                                        <p:strVal val="visible"/>
                                      </p:to>
                                    </p:set>
                                    <p:animEffect filter="fade" transition="in">
                                      <p:cBhvr>
                                        <p:cTn dur="1000"/>
                                        <p:tgtEl>
                                          <p:spTgt spid="34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478" name="Shape 3478"/>
        <p:cNvGrpSpPr/>
        <p:nvPr/>
      </p:nvGrpSpPr>
      <p:grpSpPr>
        <a:xfrm>
          <a:off x="0" y="0"/>
          <a:ext cx="0" cy="0"/>
          <a:chOff x="0" y="0"/>
          <a:chExt cx="0" cy="0"/>
        </a:xfrm>
      </p:grpSpPr>
      <p:sp>
        <p:nvSpPr>
          <p:cNvPr id="3479" name="Google Shape;3479;p193"/>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u="sng">
                <a:solidFill>
                  <a:srgbClr val="E09214"/>
                </a:solidFill>
                <a:latin typeface="Merriweather"/>
                <a:ea typeface="Merriweather"/>
                <a:cs typeface="Merriweather"/>
                <a:sym typeface="Merriweather"/>
              </a:rPr>
              <a:t>Advantages of MapReduce </a:t>
            </a:r>
            <a:endParaRPr b="1" sz="2500" u="sng">
              <a:solidFill>
                <a:srgbClr val="E09214"/>
              </a:solidFill>
              <a:latin typeface="Merriweather"/>
              <a:ea typeface="Merriweather"/>
              <a:cs typeface="Merriweather"/>
              <a:sym typeface="Merriweather"/>
            </a:endParaRPr>
          </a:p>
        </p:txBody>
      </p:sp>
      <p:pic>
        <p:nvPicPr>
          <p:cNvPr id="3480" name="Google Shape;3480;p193"/>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3481" name="Google Shape;3481;p193"/>
          <p:cNvSpPr txBox="1"/>
          <p:nvPr/>
        </p:nvSpPr>
        <p:spPr>
          <a:xfrm>
            <a:off x="163575" y="858625"/>
            <a:ext cx="6485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verage"/>
                <a:ea typeface="Average"/>
                <a:cs typeface="Average"/>
                <a:sym typeface="Average"/>
              </a:rPr>
              <a:t>Difference Between Traditional &amp; Map Reduce</a:t>
            </a:r>
            <a:endParaRPr b="0" i="0" sz="1800" u="none" cap="none" strike="noStrike">
              <a:solidFill>
                <a:srgbClr val="000000"/>
              </a:solidFill>
              <a:latin typeface="Average"/>
              <a:ea typeface="Average"/>
              <a:cs typeface="Average"/>
              <a:sym typeface="Average"/>
            </a:endParaRPr>
          </a:p>
        </p:txBody>
      </p:sp>
      <p:sp>
        <p:nvSpPr>
          <p:cNvPr id="3482" name="Google Shape;3482;p193"/>
          <p:cNvSpPr/>
          <p:nvPr/>
        </p:nvSpPr>
        <p:spPr>
          <a:xfrm>
            <a:off x="736350" y="2364452"/>
            <a:ext cx="727500" cy="818100"/>
          </a:xfrm>
          <a:prstGeom prst="rect">
            <a:avLst/>
          </a:prstGeom>
          <a:solidFill>
            <a:srgbClr val="65ABF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Master</a:t>
            </a:r>
            <a:endParaRPr b="0" i="0" sz="1400" u="none" cap="none" strike="noStrike">
              <a:solidFill>
                <a:srgbClr val="000000"/>
              </a:solidFill>
              <a:latin typeface="Arial"/>
              <a:ea typeface="Arial"/>
              <a:cs typeface="Arial"/>
              <a:sym typeface="Arial"/>
            </a:endParaRPr>
          </a:p>
        </p:txBody>
      </p:sp>
      <p:sp>
        <p:nvSpPr>
          <p:cNvPr id="3483" name="Google Shape;3483;p193"/>
          <p:cNvSpPr/>
          <p:nvPr/>
        </p:nvSpPr>
        <p:spPr>
          <a:xfrm>
            <a:off x="2320655" y="1858875"/>
            <a:ext cx="844800" cy="622200"/>
          </a:xfrm>
          <a:prstGeom prst="rect">
            <a:avLst/>
          </a:prstGeom>
          <a:solidFill>
            <a:srgbClr val="FCBD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verage"/>
                <a:ea typeface="Average"/>
                <a:cs typeface="Average"/>
                <a:sym typeface="Average"/>
              </a:rPr>
              <a:t>Slave</a:t>
            </a:r>
            <a:endParaRPr b="0" i="0" sz="1400" u="none" cap="none" strike="noStrike">
              <a:solidFill>
                <a:srgbClr val="000000"/>
              </a:solidFill>
              <a:latin typeface="Arial"/>
              <a:ea typeface="Arial"/>
              <a:cs typeface="Arial"/>
              <a:sym typeface="Arial"/>
            </a:endParaRPr>
          </a:p>
        </p:txBody>
      </p:sp>
      <p:sp>
        <p:nvSpPr>
          <p:cNvPr id="3484" name="Google Shape;3484;p193"/>
          <p:cNvSpPr/>
          <p:nvPr/>
        </p:nvSpPr>
        <p:spPr>
          <a:xfrm>
            <a:off x="2308756" y="2705275"/>
            <a:ext cx="856800" cy="622200"/>
          </a:xfrm>
          <a:prstGeom prst="rect">
            <a:avLst/>
          </a:prstGeom>
          <a:solidFill>
            <a:srgbClr val="FCBD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verage"/>
                <a:ea typeface="Average"/>
                <a:cs typeface="Average"/>
                <a:sym typeface="Average"/>
              </a:rPr>
              <a:t>Slave</a:t>
            </a:r>
            <a:endParaRPr b="0" i="0" sz="1400" u="none" cap="none" strike="noStrike">
              <a:solidFill>
                <a:srgbClr val="000000"/>
              </a:solidFill>
              <a:latin typeface="Arial"/>
              <a:ea typeface="Arial"/>
              <a:cs typeface="Arial"/>
              <a:sym typeface="Arial"/>
            </a:endParaRPr>
          </a:p>
        </p:txBody>
      </p:sp>
      <p:sp>
        <p:nvSpPr>
          <p:cNvPr id="3485" name="Google Shape;3485;p193"/>
          <p:cNvSpPr/>
          <p:nvPr/>
        </p:nvSpPr>
        <p:spPr>
          <a:xfrm>
            <a:off x="2308756" y="3505875"/>
            <a:ext cx="856800" cy="622200"/>
          </a:xfrm>
          <a:prstGeom prst="rect">
            <a:avLst/>
          </a:prstGeom>
          <a:solidFill>
            <a:srgbClr val="FCBD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verage"/>
                <a:ea typeface="Average"/>
                <a:cs typeface="Average"/>
                <a:sym typeface="Average"/>
              </a:rPr>
              <a:t>Slave</a:t>
            </a:r>
            <a:endParaRPr b="0" i="0" sz="1500" u="none" cap="none" strike="noStrike">
              <a:solidFill>
                <a:srgbClr val="000000"/>
              </a:solidFill>
              <a:latin typeface="Arial"/>
              <a:ea typeface="Arial"/>
              <a:cs typeface="Arial"/>
              <a:sym typeface="Arial"/>
            </a:endParaRPr>
          </a:p>
        </p:txBody>
      </p:sp>
      <p:cxnSp>
        <p:nvCxnSpPr>
          <p:cNvPr id="3486" name="Google Shape;3486;p193"/>
          <p:cNvCxnSpPr>
            <a:stCxn id="3482" idx="3"/>
            <a:endCxn id="3483" idx="1"/>
          </p:cNvCxnSpPr>
          <p:nvPr/>
        </p:nvCxnSpPr>
        <p:spPr>
          <a:xfrm flipH="1" rot="10800000">
            <a:off x="1463850" y="2169902"/>
            <a:ext cx="856800" cy="603600"/>
          </a:xfrm>
          <a:prstGeom prst="straightConnector1">
            <a:avLst/>
          </a:prstGeom>
          <a:noFill/>
          <a:ln cap="flat" cmpd="sng" w="9525">
            <a:solidFill>
              <a:srgbClr val="000000"/>
            </a:solidFill>
            <a:prstDash val="solid"/>
            <a:round/>
            <a:headEnd len="med" w="med" type="stealth"/>
            <a:tailEnd len="sm" w="sm" type="none"/>
          </a:ln>
        </p:spPr>
      </p:cxnSp>
      <p:cxnSp>
        <p:nvCxnSpPr>
          <p:cNvPr id="3487" name="Google Shape;3487;p193"/>
          <p:cNvCxnSpPr>
            <a:stCxn id="3482" idx="3"/>
            <a:endCxn id="3484" idx="1"/>
          </p:cNvCxnSpPr>
          <p:nvPr/>
        </p:nvCxnSpPr>
        <p:spPr>
          <a:xfrm>
            <a:off x="1463850" y="2773502"/>
            <a:ext cx="844800" cy="243000"/>
          </a:xfrm>
          <a:prstGeom prst="straightConnector1">
            <a:avLst/>
          </a:prstGeom>
          <a:noFill/>
          <a:ln cap="flat" cmpd="sng" w="9525">
            <a:solidFill>
              <a:srgbClr val="000000"/>
            </a:solidFill>
            <a:prstDash val="solid"/>
            <a:round/>
            <a:headEnd len="med" w="med" type="stealth"/>
            <a:tailEnd len="sm" w="sm" type="none"/>
          </a:ln>
        </p:spPr>
      </p:cxnSp>
      <p:cxnSp>
        <p:nvCxnSpPr>
          <p:cNvPr id="3488" name="Google Shape;3488;p193"/>
          <p:cNvCxnSpPr>
            <a:stCxn id="3482" idx="3"/>
            <a:endCxn id="3485" idx="1"/>
          </p:cNvCxnSpPr>
          <p:nvPr/>
        </p:nvCxnSpPr>
        <p:spPr>
          <a:xfrm>
            <a:off x="1463850" y="2773502"/>
            <a:ext cx="844800" cy="1043400"/>
          </a:xfrm>
          <a:prstGeom prst="straightConnector1">
            <a:avLst/>
          </a:prstGeom>
          <a:noFill/>
          <a:ln cap="flat" cmpd="sng" w="9525">
            <a:solidFill>
              <a:srgbClr val="000000"/>
            </a:solidFill>
            <a:prstDash val="solid"/>
            <a:round/>
            <a:headEnd len="med" w="med" type="stealth"/>
            <a:tailEnd len="sm" w="sm" type="none"/>
          </a:ln>
        </p:spPr>
      </p:cxnSp>
      <p:sp>
        <p:nvSpPr>
          <p:cNvPr id="3489" name="Google Shape;3489;p193"/>
          <p:cNvSpPr/>
          <p:nvPr/>
        </p:nvSpPr>
        <p:spPr>
          <a:xfrm>
            <a:off x="5681775" y="2387361"/>
            <a:ext cx="1029900" cy="963000"/>
          </a:xfrm>
          <a:prstGeom prst="rect">
            <a:avLst/>
          </a:prstGeom>
          <a:solidFill>
            <a:srgbClr val="65ABF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Master</a:t>
            </a:r>
            <a:endParaRPr b="0" i="0" sz="1400" u="none" cap="none" strike="noStrike">
              <a:solidFill>
                <a:srgbClr val="000000"/>
              </a:solidFill>
              <a:latin typeface="Arial"/>
              <a:ea typeface="Arial"/>
              <a:cs typeface="Arial"/>
              <a:sym typeface="Arial"/>
            </a:endParaRPr>
          </a:p>
        </p:txBody>
      </p:sp>
      <p:cxnSp>
        <p:nvCxnSpPr>
          <p:cNvPr id="3490" name="Google Shape;3490;p193"/>
          <p:cNvCxnSpPr>
            <a:stCxn id="3489" idx="3"/>
          </p:cNvCxnSpPr>
          <p:nvPr/>
        </p:nvCxnSpPr>
        <p:spPr>
          <a:xfrm flipH="1" rot="10800000">
            <a:off x="6711675" y="2192961"/>
            <a:ext cx="856800" cy="675900"/>
          </a:xfrm>
          <a:prstGeom prst="straightConnector1">
            <a:avLst/>
          </a:prstGeom>
          <a:noFill/>
          <a:ln cap="flat" cmpd="sng" w="9525">
            <a:solidFill>
              <a:srgbClr val="000000"/>
            </a:solidFill>
            <a:prstDash val="solid"/>
            <a:round/>
            <a:headEnd len="sm" w="sm" type="none"/>
            <a:tailEnd len="med" w="med" type="stealth"/>
          </a:ln>
        </p:spPr>
      </p:cxnSp>
      <p:cxnSp>
        <p:nvCxnSpPr>
          <p:cNvPr id="3491" name="Google Shape;3491;p193"/>
          <p:cNvCxnSpPr>
            <a:stCxn id="3489" idx="3"/>
          </p:cNvCxnSpPr>
          <p:nvPr/>
        </p:nvCxnSpPr>
        <p:spPr>
          <a:xfrm>
            <a:off x="6711675" y="2868861"/>
            <a:ext cx="844800" cy="170400"/>
          </a:xfrm>
          <a:prstGeom prst="straightConnector1">
            <a:avLst/>
          </a:prstGeom>
          <a:noFill/>
          <a:ln cap="flat" cmpd="sng" w="9525">
            <a:solidFill>
              <a:srgbClr val="000000"/>
            </a:solidFill>
            <a:prstDash val="solid"/>
            <a:round/>
            <a:headEnd len="sm" w="sm" type="none"/>
            <a:tailEnd len="med" w="med" type="stealth"/>
          </a:ln>
        </p:spPr>
      </p:cxnSp>
      <p:cxnSp>
        <p:nvCxnSpPr>
          <p:cNvPr id="3492" name="Google Shape;3492;p193"/>
          <p:cNvCxnSpPr>
            <a:stCxn id="3489" idx="3"/>
          </p:cNvCxnSpPr>
          <p:nvPr/>
        </p:nvCxnSpPr>
        <p:spPr>
          <a:xfrm>
            <a:off x="6711675" y="2868861"/>
            <a:ext cx="844800" cy="971100"/>
          </a:xfrm>
          <a:prstGeom prst="straightConnector1">
            <a:avLst/>
          </a:prstGeom>
          <a:noFill/>
          <a:ln cap="flat" cmpd="sng" w="9525">
            <a:solidFill>
              <a:srgbClr val="000000"/>
            </a:solidFill>
            <a:prstDash val="solid"/>
            <a:round/>
            <a:headEnd len="sm" w="sm" type="none"/>
            <a:tailEnd len="med" w="med" type="stealth"/>
          </a:ln>
        </p:spPr>
      </p:cxnSp>
      <p:sp>
        <p:nvSpPr>
          <p:cNvPr id="3493" name="Google Shape;3493;p193"/>
          <p:cNvSpPr/>
          <p:nvPr/>
        </p:nvSpPr>
        <p:spPr>
          <a:xfrm>
            <a:off x="7568380" y="1819450"/>
            <a:ext cx="844800" cy="622200"/>
          </a:xfrm>
          <a:prstGeom prst="rect">
            <a:avLst/>
          </a:prstGeom>
          <a:solidFill>
            <a:srgbClr val="FCBD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verage"/>
                <a:ea typeface="Average"/>
                <a:cs typeface="Average"/>
                <a:sym typeface="Average"/>
              </a:rPr>
              <a:t>Slave</a:t>
            </a:r>
            <a:endParaRPr b="0" i="0" sz="1400" u="none" cap="none" strike="noStrike">
              <a:solidFill>
                <a:srgbClr val="000000"/>
              </a:solidFill>
              <a:latin typeface="Arial"/>
              <a:ea typeface="Arial"/>
              <a:cs typeface="Arial"/>
              <a:sym typeface="Arial"/>
            </a:endParaRPr>
          </a:p>
        </p:txBody>
      </p:sp>
      <p:sp>
        <p:nvSpPr>
          <p:cNvPr id="3494" name="Google Shape;3494;p193"/>
          <p:cNvSpPr/>
          <p:nvPr/>
        </p:nvSpPr>
        <p:spPr>
          <a:xfrm>
            <a:off x="7556481" y="2665850"/>
            <a:ext cx="856800" cy="622200"/>
          </a:xfrm>
          <a:prstGeom prst="rect">
            <a:avLst/>
          </a:prstGeom>
          <a:solidFill>
            <a:srgbClr val="FCBD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verage"/>
                <a:ea typeface="Average"/>
                <a:cs typeface="Average"/>
                <a:sym typeface="Average"/>
              </a:rPr>
              <a:t>Slave</a:t>
            </a:r>
            <a:endParaRPr b="0" i="0" sz="1400" u="none" cap="none" strike="noStrike">
              <a:solidFill>
                <a:srgbClr val="000000"/>
              </a:solidFill>
              <a:latin typeface="Arial"/>
              <a:ea typeface="Arial"/>
              <a:cs typeface="Arial"/>
              <a:sym typeface="Arial"/>
            </a:endParaRPr>
          </a:p>
        </p:txBody>
      </p:sp>
      <p:sp>
        <p:nvSpPr>
          <p:cNvPr id="3495" name="Google Shape;3495;p193"/>
          <p:cNvSpPr/>
          <p:nvPr/>
        </p:nvSpPr>
        <p:spPr>
          <a:xfrm>
            <a:off x="7556481" y="3466450"/>
            <a:ext cx="856800" cy="622200"/>
          </a:xfrm>
          <a:prstGeom prst="rect">
            <a:avLst/>
          </a:prstGeom>
          <a:solidFill>
            <a:srgbClr val="FCBD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verage"/>
                <a:ea typeface="Average"/>
                <a:cs typeface="Average"/>
                <a:sym typeface="Average"/>
              </a:rPr>
              <a:t>Slave</a:t>
            </a:r>
            <a:endParaRPr b="0" i="0" sz="1500" u="none" cap="none" strike="noStrike">
              <a:solidFill>
                <a:srgbClr val="000000"/>
              </a:solidFill>
              <a:latin typeface="Arial"/>
              <a:ea typeface="Arial"/>
              <a:cs typeface="Arial"/>
              <a:sym typeface="Arial"/>
            </a:endParaRPr>
          </a:p>
        </p:txBody>
      </p:sp>
      <p:sp>
        <p:nvSpPr>
          <p:cNvPr id="3496" name="Google Shape;3496;p193"/>
          <p:cNvSpPr txBox="1"/>
          <p:nvPr/>
        </p:nvSpPr>
        <p:spPr>
          <a:xfrm>
            <a:off x="255650" y="1379800"/>
            <a:ext cx="3773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Moving Data to Processing Unit (Traditional)</a:t>
            </a:r>
            <a:endParaRPr b="0" i="0" sz="1400" u="none" cap="none" strike="noStrike">
              <a:solidFill>
                <a:srgbClr val="000000"/>
              </a:solidFill>
              <a:latin typeface="Average"/>
              <a:ea typeface="Average"/>
              <a:cs typeface="Average"/>
              <a:sym typeface="Average"/>
            </a:endParaRPr>
          </a:p>
        </p:txBody>
      </p:sp>
      <p:sp>
        <p:nvSpPr>
          <p:cNvPr id="3497" name="Google Shape;3497;p193"/>
          <p:cNvSpPr txBox="1"/>
          <p:nvPr/>
        </p:nvSpPr>
        <p:spPr>
          <a:xfrm>
            <a:off x="5311200" y="1282588"/>
            <a:ext cx="3773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Moving Processing Unit to Data (Mapreduce)</a:t>
            </a:r>
            <a:endParaRPr b="0" i="0" sz="14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481"/>
                                        </p:tgtEl>
                                        <p:attrNameLst>
                                          <p:attrName>style.visibility</p:attrName>
                                        </p:attrNameLst>
                                      </p:cBhvr>
                                      <p:to>
                                        <p:strVal val="visible"/>
                                      </p:to>
                                    </p:set>
                                    <p:anim calcmode="lin" valueType="num">
                                      <p:cBhvr additive="base">
                                        <p:cTn dur="1000"/>
                                        <p:tgtEl>
                                          <p:spTgt spid="348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6"/>
                                        </p:tgtEl>
                                        <p:attrNameLst>
                                          <p:attrName>style.visibility</p:attrName>
                                        </p:attrNameLst>
                                      </p:cBhvr>
                                      <p:to>
                                        <p:strVal val="visible"/>
                                      </p:to>
                                    </p:set>
                                    <p:animEffect filter="fade" transition="in">
                                      <p:cBhvr>
                                        <p:cTn dur="1000"/>
                                        <p:tgtEl>
                                          <p:spTgt spid="34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2"/>
                                        </p:tgtEl>
                                        <p:attrNameLst>
                                          <p:attrName>style.visibility</p:attrName>
                                        </p:attrNameLst>
                                      </p:cBhvr>
                                      <p:to>
                                        <p:strVal val="visible"/>
                                      </p:to>
                                    </p:set>
                                    <p:animEffect filter="fade" transition="in">
                                      <p:cBhvr>
                                        <p:cTn dur="1000"/>
                                        <p:tgtEl>
                                          <p:spTgt spid="3482"/>
                                        </p:tgtEl>
                                      </p:cBhvr>
                                    </p:animEffect>
                                  </p:childTnLst>
                                </p:cTn>
                              </p:par>
                              <p:par>
                                <p:cTn fill="hold" nodeType="withEffect" presetClass="entr" presetID="10" presetSubtype="0">
                                  <p:stCondLst>
                                    <p:cond delay="0"/>
                                  </p:stCondLst>
                                  <p:childTnLst>
                                    <p:set>
                                      <p:cBhvr>
                                        <p:cTn dur="1" fill="hold">
                                          <p:stCondLst>
                                            <p:cond delay="0"/>
                                          </p:stCondLst>
                                        </p:cTn>
                                        <p:tgtEl>
                                          <p:spTgt spid="3483"/>
                                        </p:tgtEl>
                                        <p:attrNameLst>
                                          <p:attrName>style.visibility</p:attrName>
                                        </p:attrNameLst>
                                      </p:cBhvr>
                                      <p:to>
                                        <p:strVal val="visible"/>
                                      </p:to>
                                    </p:set>
                                    <p:animEffect filter="fade" transition="in">
                                      <p:cBhvr>
                                        <p:cTn dur="1000"/>
                                        <p:tgtEl>
                                          <p:spTgt spid="3483"/>
                                        </p:tgtEl>
                                      </p:cBhvr>
                                    </p:animEffect>
                                  </p:childTnLst>
                                </p:cTn>
                              </p:par>
                              <p:par>
                                <p:cTn fill="hold" nodeType="withEffect" presetClass="entr" presetID="10" presetSubtype="0">
                                  <p:stCondLst>
                                    <p:cond delay="0"/>
                                  </p:stCondLst>
                                  <p:childTnLst>
                                    <p:set>
                                      <p:cBhvr>
                                        <p:cTn dur="1" fill="hold">
                                          <p:stCondLst>
                                            <p:cond delay="0"/>
                                          </p:stCondLst>
                                        </p:cTn>
                                        <p:tgtEl>
                                          <p:spTgt spid="3484"/>
                                        </p:tgtEl>
                                        <p:attrNameLst>
                                          <p:attrName>style.visibility</p:attrName>
                                        </p:attrNameLst>
                                      </p:cBhvr>
                                      <p:to>
                                        <p:strVal val="visible"/>
                                      </p:to>
                                    </p:set>
                                    <p:animEffect filter="fade" transition="in">
                                      <p:cBhvr>
                                        <p:cTn dur="1000"/>
                                        <p:tgtEl>
                                          <p:spTgt spid="3484"/>
                                        </p:tgtEl>
                                      </p:cBhvr>
                                    </p:animEffect>
                                  </p:childTnLst>
                                </p:cTn>
                              </p:par>
                              <p:par>
                                <p:cTn fill="hold" nodeType="withEffect" presetClass="entr" presetID="10" presetSubtype="0">
                                  <p:stCondLst>
                                    <p:cond delay="0"/>
                                  </p:stCondLst>
                                  <p:childTnLst>
                                    <p:set>
                                      <p:cBhvr>
                                        <p:cTn dur="1" fill="hold">
                                          <p:stCondLst>
                                            <p:cond delay="0"/>
                                          </p:stCondLst>
                                        </p:cTn>
                                        <p:tgtEl>
                                          <p:spTgt spid="3485"/>
                                        </p:tgtEl>
                                        <p:attrNameLst>
                                          <p:attrName>style.visibility</p:attrName>
                                        </p:attrNameLst>
                                      </p:cBhvr>
                                      <p:to>
                                        <p:strVal val="visible"/>
                                      </p:to>
                                    </p:set>
                                    <p:animEffect filter="fade" transition="in">
                                      <p:cBhvr>
                                        <p:cTn dur="1000"/>
                                        <p:tgtEl>
                                          <p:spTgt spid="3485"/>
                                        </p:tgtEl>
                                      </p:cBhvr>
                                    </p:animEffect>
                                  </p:childTnLst>
                                </p:cTn>
                              </p:par>
                              <p:par>
                                <p:cTn fill="hold" nodeType="withEffect" presetClass="entr" presetID="10" presetSubtype="0">
                                  <p:stCondLst>
                                    <p:cond delay="0"/>
                                  </p:stCondLst>
                                  <p:childTnLst>
                                    <p:set>
                                      <p:cBhvr>
                                        <p:cTn dur="1" fill="hold">
                                          <p:stCondLst>
                                            <p:cond delay="0"/>
                                          </p:stCondLst>
                                        </p:cTn>
                                        <p:tgtEl>
                                          <p:spTgt spid="3486"/>
                                        </p:tgtEl>
                                        <p:attrNameLst>
                                          <p:attrName>style.visibility</p:attrName>
                                        </p:attrNameLst>
                                      </p:cBhvr>
                                      <p:to>
                                        <p:strVal val="visible"/>
                                      </p:to>
                                    </p:set>
                                    <p:animEffect filter="fade" transition="in">
                                      <p:cBhvr>
                                        <p:cTn dur="1000"/>
                                        <p:tgtEl>
                                          <p:spTgt spid="3486"/>
                                        </p:tgtEl>
                                      </p:cBhvr>
                                    </p:animEffect>
                                  </p:childTnLst>
                                </p:cTn>
                              </p:par>
                              <p:par>
                                <p:cTn fill="hold" nodeType="withEffect" presetClass="entr" presetID="10" presetSubtype="0">
                                  <p:stCondLst>
                                    <p:cond delay="0"/>
                                  </p:stCondLst>
                                  <p:childTnLst>
                                    <p:set>
                                      <p:cBhvr>
                                        <p:cTn dur="1" fill="hold">
                                          <p:stCondLst>
                                            <p:cond delay="0"/>
                                          </p:stCondLst>
                                        </p:cTn>
                                        <p:tgtEl>
                                          <p:spTgt spid="3487"/>
                                        </p:tgtEl>
                                        <p:attrNameLst>
                                          <p:attrName>style.visibility</p:attrName>
                                        </p:attrNameLst>
                                      </p:cBhvr>
                                      <p:to>
                                        <p:strVal val="visible"/>
                                      </p:to>
                                    </p:set>
                                    <p:animEffect filter="fade" transition="in">
                                      <p:cBhvr>
                                        <p:cTn dur="1000"/>
                                        <p:tgtEl>
                                          <p:spTgt spid="3487"/>
                                        </p:tgtEl>
                                      </p:cBhvr>
                                    </p:animEffect>
                                  </p:childTnLst>
                                </p:cTn>
                              </p:par>
                              <p:par>
                                <p:cTn fill="hold" nodeType="withEffect" presetClass="entr" presetID="10" presetSubtype="0">
                                  <p:stCondLst>
                                    <p:cond delay="0"/>
                                  </p:stCondLst>
                                  <p:childTnLst>
                                    <p:set>
                                      <p:cBhvr>
                                        <p:cTn dur="1" fill="hold">
                                          <p:stCondLst>
                                            <p:cond delay="0"/>
                                          </p:stCondLst>
                                        </p:cTn>
                                        <p:tgtEl>
                                          <p:spTgt spid="3488"/>
                                        </p:tgtEl>
                                        <p:attrNameLst>
                                          <p:attrName>style.visibility</p:attrName>
                                        </p:attrNameLst>
                                      </p:cBhvr>
                                      <p:to>
                                        <p:strVal val="visible"/>
                                      </p:to>
                                    </p:set>
                                    <p:animEffect filter="fade" transition="in">
                                      <p:cBhvr>
                                        <p:cTn dur="1000"/>
                                        <p:tgtEl>
                                          <p:spTgt spid="34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7"/>
                                        </p:tgtEl>
                                        <p:attrNameLst>
                                          <p:attrName>style.visibility</p:attrName>
                                        </p:attrNameLst>
                                      </p:cBhvr>
                                      <p:to>
                                        <p:strVal val="visible"/>
                                      </p:to>
                                    </p:set>
                                    <p:animEffect filter="fade" transition="in">
                                      <p:cBhvr>
                                        <p:cTn dur="1000"/>
                                        <p:tgtEl>
                                          <p:spTgt spid="34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9"/>
                                        </p:tgtEl>
                                        <p:attrNameLst>
                                          <p:attrName>style.visibility</p:attrName>
                                        </p:attrNameLst>
                                      </p:cBhvr>
                                      <p:to>
                                        <p:strVal val="visible"/>
                                      </p:to>
                                    </p:set>
                                    <p:animEffect filter="fade" transition="in">
                                      <p:cBhvr>
                                        <p:cTn dur="1000"/>
                                        <p:tgtEl>
                                          <p:spTgt spid="3489"/>
                                        </p:tgtEl>
                                      </p:cBhvr>
                                    </p:animEffect>
                                  </p:childTnLst>
                                </p:cTn>
                              </p:par>
                              <p:par>
                                <p:cTn fill="hold" nodeType="withEffect" presetClass="entr" presetID="10" presetSubtype="0">
                                  <p:stCondLst>
                                    <p:cond delay="0"/>
                                  </p:stCondLst>
                                  <p:childTnLst>
                                    <p:set>
                                      <p:cBhvr>
                                        <p:cTn dur="1" fill="hold">
                                          <p:stCondLst>
                                            <p:cond delay="0"/>
                                          </p:stCondLst>
                                        </p:cTn>
                                        <p:tgtEl>
                                          <p:spTgt spid="3490"/>
                                        </p:tgtEl>
                                        <p:attrNameLst>
                                          <p:attrName>style.visibility</p:attrName>
                                        </p:attrNameLst>
                                      </p:cBhvr>
                                      <p:to>
                                        <p:strVal val="visible"/>
                                      </p:to>
                                    </p:set>
                                    <p:animEffect filter="fade" transition="in">
                                      <p:cBhvr>
                                        <p:cTn dur="1000"/>
                                        <p:tgtEl>
                                          <p:spTgt spid="3490"/>
                                        </p:tgtEl>
                                      </p:cBhvr>
                                    </p:animEffect>
                                  </p:childTnLst>
                                </p:cTn>
                              </p:par>
                              <p:par>
                                <p:cTn fill="hold" nodeType="withEffect" presetClass="entr" presetID="10" presetSubtype="0">
                                  <p:stCondLst>
                                    <p:cond delay="0"/>
                                  </p:stCondLst>
                                  <p:childTnLst>
                                    <p:set>
                                      <p:cBhvr>
                                        <p:cTn dur="1" fill="hold">
                                          <p:stCondLst>
                                            <p:cond delay="0"/>
                                          </p:stCondLst>
                                        </p:cTn>
                                        <p:tgtEl>
                                          <p:spTgt spid="3491"/>
                                        </p:tgtEl>
                                        <p:attrNameLst>
                                          <p:attrName>style.visibility</p:attrName>
                                        </p:attrNameLst>
                                      </p:cBhvr>
                                      <p:to>
                                        <p:strVal val="visible"/>
                                      </p:to>
                                    </p:set>
                                    <p:animEffect filter="fade" transition="in">
                                      <p:cBhvr>
                                        <p:cTn dur="1000"/>
                                        <p:tgtEl>
                                          <p:spTgt spid="3491"/>
                                        </p:tgtEl>
                                      </p:cBhvr>
                                    </p:animEffect>
                                  </p:childTnLst>
                                </p:cTn>
                              </p:par>
                              <p:par>
                                <p:cTn fill="hold" nodeType="withEffect" presetClass="entr" presetID="10" presetSubtype="0">
                                  <p:stCondLst>
                                    <p:cond delay="0"/>
                                  </p:stCondLst>
                                  <p:childTnLst>
                                    <p:set>
                                      <p:cBhvr>
                                        <p:cTn dur="1" fill="hold">
                                          <p:stCondLst>
                                            <p:cond delay="0"/>
                                          </p:stCondLst>
                                        </p:cTn>
                                        <p:tgtEl>
                                          <p:spTgt spid="3492"/>
                                        </p:tgtEl>
                                        <p:attrNameLst>
                                          <p:attrName>style.visibility</p:attrName>
                                        </p:attrNameLst>
                                      </p:cBhvr>
                                      <p:to>
                                        <p:strVal val="visible"/>
                                      </p:to>
                                    </p:set>
                                    <p:animEffect filter="fade" transition="in">
                                      <p:cBhvr>
                                        <p:cTn dur="1000"/>
                                        <p:tgtEl>
                                          <p:spTgt spid="3492"/>
                                        </p:tgtEl>
                                      </p:cBhvr>
                                    </p:animEffect>
                                  </p:childTnLst>
                                </p:cTn>
                              </p:par>
                              <p:par>
                                <p:cTn fill="hold" nodeType="withEffect" presetClass="entr" presetID="10" presetSubtype="0">
                                  <p:stCondLst>
                                    <p:cond delay="0"/>
                                  </p:stCondLst>
                                  <p:childTnLst>
                                    <p:set>
                                      <p:cBhvr>
                                        <p:cTn dur="1" fill="hold">
                                          <p:stCondLst>
                                            <p:cond delay="0"/>
                                          </p:stCondLst>
                                        </p:cTn>
                                        <p:tgtEl>
                                          <p:spTgt spid="3493"/>
                                        </p:tgtEl>
                                        <p:attrNameLst>
                                          <p:attrName>style.visibility</p:attrName>
                                        </p:attrNameLst>
                                      </p:cBhvr>
                                      <p:to>
                                        <p:strVal val="visible"/>
                                      </p:to>
                                    </p:set>
                                    <p:animEffect filter="fade" transition="in">
                                      <p:cBhvr>
                                        <p:cTn dur="1000"/>
                                        <p:tgtEl>
                                          <p:spTgt spid="3493"/>
                                        </p:tgtEl>
                                      </p:cBhvr>
                                    </p:animEffect>
                                  </p:childTnLst>
                                </p:cTn>
                              </p:par>
                              <p:par>
                                <p:cTn fill="hold" nodeType="withEffect" presetClass="entr" presetID="10" presetSubtype="0">
                                  <p:stCondLst>
                                    <p:cond delay="0"/>
                                  </p:stCondLst>
                                  <p:childTnLst>
                                    <p:set>
                                      <p:cBhvr>
                                        <p:cTn dur="1" fill="hold">
                                          <p:stCondLst>
                                            <p:cond delay="0"/>
                                          </p:stCondLst>
                                        </p:cTn>
                                        <p:tgtEl>
                                          <p:spTgt spid="3494"/>
                                        </p:tgtEl>
                                        <p:attrNameLst>
                                          <p:attrName>style.visibility</p:attrName>
                                        </p:attrNameLst>
                                      </p:cBhvr>
                                      <p:to>
                                        <p:strVal val="visible"/>
                                      </p:to>
                                    </p:set>
                                    <p:animEffect filter="fade" transition="in">
                                      <p:cBhvr>
                                        <p:cTn dur="1000"/>
                                        <p:tgtEl>
                                          <p:spTgt spid="3494"/>
                                        </p:tgtEl>
                                      </p:cBhvr>
                                    </p:animEffect>
                                  </p:childTnLst>
                                </p:cTn>
                              </p:par>
                              <p:par>
                                <p:cTn fill="hold" nodeType="withEffect" presetClass="entr" presetID="10" presetSubtype="0">
                                  <p:stCondLst>
                                    <p:cond delay="0"/>
                                  </p:stCondLst>
                                  <p:childTnLst>
                                    <p:set>
                                      <p:cBhvr>
                                        <p:cTn dur="1" fill="hold">
                                          <p:stCondLst>
                                            <p:cond delay="0"/>
                                          </p:stCondLst>
                                        </p:cTn>
                                        <p:tgtEl>
                                          <p:spTgt spid="3495"/>
                                        </p:tgtEl>
                                        <p:attrNameLst>
                                          <p:attrName>style.visibility</p:attrName>
                                        </p:attrNameLst>
                                      </p:cBhvr>
                                      <p:to>
                                        <p:strVal val="visible"/>
                                      </p:to>
                                    </p:set>
                                    <p:animEffect filter="fade" transition="in">
                                      <p:cBhvr>
                                        <p:cTn dur="1000"/>
                                        <p:tgtEl>
                                          <p:spTgt spid="34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501" name="Shape 3501"/>
        <p:cNvGrpSpPr/>
        <p:nvPr/>
      </p:nvGrpSpPr>
      <p:grpSpPr>
        <a:xfrm>
          <a:off x="0" y="0"/>
          <a:ext cx="0" cy="0"/>
          <a:chOff x="0" y="0"/>
          <a:chExt cx="0" cy="0"/>
        </a:xfrm>
      </p:grpSpPr>
      <p:sp>
        <p:nvSpPr>
          <p:cNvPr id="3502" name="Google Shape;3502;p194"/>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u="sng">
                <a:solidFill>
                  <a:srgbClr val="E09214"/>
                </a:solidFill>
                <a:latin typeface="Merriweather"/>
                <a:ea typeface="Merriweather"/>
                <a:cs typeface="Merriweather"/>
                <a:sym typeface="Merriweather"/>
              </a:rPr>
              <a:t>Advantages of MapReduce </a:t>
            </a:r>
            <a:endParaRPr b="1" sz="2500" u="sng">
              <a:solidFill>
                <a:srgbClr val="E09214"/>
              </a:solidFill>
              <a:latin typeface="Merriweather"/>
              <a:ea typeface="Merriweather"/>
              <a:cs typeface="Merriweather"/>
              <a:sym typeface="Merriweather"/>
            </a:endParaRPr>
          </a:p>
        </p:txBody>
      </p:sp>
      <p:pic>
        <p:nvPicPr>
          <p:cNvPr id="3503" name="Google Shape;3503;p194"/>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3504" name="Google Shape;3504;p194"/>
          <p:cNvSpPr txBox="1"/>
          <p:nvPr/>
        </p:nvSpPr>
        <p:spPr>
          <a:xfrm>
            <a:off x="40800" y="829575"/>
            <a:ext cx="64854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verage"/>
                <a:ea typeface="Average"/>
                <a:cs typeface="Average"/>
                <a:sym typeface="Average"/>
              </a:rPr>
              <a:t>2.  Data Locality:</a:t>
            </a:r>
            <a:endParaRPr b="1" i="0" sz="18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verage"/>
                <a:ea typeface="Average"/>
                <a:cs typeface="Average"/>
                <a:sym typeface="Average"/>
              </a:rPr>
              <a:t>Huge Data cannot bring to processing unit</a:t>
            </a:r>
            <a:endParaRPr b="0" i="0" sz="1800" u="none" cap="none" strike="noStrike">
              <a:solidFill>
                <a:srgbClr val="000000"/>
              </a:solidFill>
              <a:latin typeface="Average"/>
              <a:ea typeface="Average"/>
              <a:cs typeface="Average"/>
              <a:sym typeface="Average"/>
            </a:endParaRPr>
          </a:p>
        </p:txBody>
      </p:sp>
      <p:sp>
        <p:nvSpPr>
          <p:cNvPr id="3505" name="Google Shape;3505;p194"/>
          <p:cNvSpPr txBox="1"/>
          <p:nvPr/>
        </p:nvSpPr>
        <p:spPr>
          <a:xfrm>
            <a:off x="255650" y="1969738"/>
            <a:ext cx="3773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Moving Data to Processing Unit (Traditional)</a:t>
            </a:r>
            <a:endParaRPr b="0" i="0" sz="1400" u="none" cap="none" strike="noStrike">
              <a:solidFill>
                <a:srgbClr val="000000"/>
              </a:solidFill>
              <a:latin typeface="Average"/>
              <a:ea typeface="Average"/>
              <a:cs typeface="Average"/>
              <a:sym typeface="Average"/>
            </a:endParaRPr>
          </a:p>
        </p:txBody>
      </p:sp>
      <p:sp>
        <p:nvSpPr>
          <p:cNvPr id="3506" name="Google Shape;3506;p194"/>
          <p:cNvSpPr txBox="1"/>
          <p:nvPr/>
        </p:nvSpPr>
        <p:spPr>
          <a:xfrm>
            <a:off x="5311200" y="1872525"/>
            <a:ext cx="3773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Moving Processing Unit to Data (Mapreduce)</a:t>
            </a:r>
            <a:endParaRPr b="0" i="0" sz="1400" u="none" cap="none" strike="noStrike">
              <a:solidFill>
                <a:srgbClr val="000000"/>
              </a:solidFill>
              <a:latin typeface="Average"/>
              <a:ea typeface="Average"/>
              <a:cs typeface="Average"/>
              <a:sym typeface="Average"/>
            </a:endParaRPr>
          </a:p>
        </p:txBody>
      </p:sp>
      <p:sp>
        <p:nvSpPr>
          <p:cNvPr id="3507" name="Google Shape;3507;p194"/>
          <p:cNvSpPr/>
          <p:nvPr/>
        </p:nvSpPr>
        <p:spPr>
          <a:xfrm>
            <a:off x="594200" y="3039327"/>
            <a:ext cx="727500" cy="818100"/>
          </a:xfrm>
          <a:prstGeom prst="rect">
            <a:avLst/>
          </a:prstGeom>
          <a:solidFill>
            <a:srgbClr val="65ABF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Master</a:t>
            </a:r>
            <a:endParaRPr b="0" i="0" sz="1400" u="none" cap="none" strike="noStrike">
              <a:solidFill>
                <a:srgbClr val="000000"/>
              </a:solidFill>
              <a:latin typeface="Arial"/>
              <a:ea typeface="Arial"/>
              <a:cs typeface="Arial"/>
              <a:sym typeface="Arial"/>
            </a:endParaRPr>
          </a:p>
        </p:txBody>
      </p:sp>
      <p:sp>
        <p:nvSpPr>
          <p:cNvPr id="3508" name="Google Shape;3508;p194"/>
          <p:cNvSpPr/>
          <p:nvPr/>
        </p:nvSpPr>
        <p:spPr>
          <a:xfrm>
            <a:off x="2178505" y="2533750"/>
            <a:ext cx="844800" cy="622200"/>
          </a:xfrm>
          <a:prstGeom prst="rect">
            <a:avLst/>
          </a:prstGeom>
          <a:solidFill>
            <a:srgbClr val="FCBD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verage"/>
                <a:ea typeface="Average"/>
                <a:cs typeface="Average"/>
                <a:sym typeface="Average"/>
              </a:rPr>
              <a:t>Slave</a:t>
            </a:r>
            <a:endParaRPr b="0" i="0" sz="1400" u="none" cap="none" strike="noStrike">
              <a:solidFill>
                <a:srgbClr val="000000"/>
              </a:solidFill>
              <a:latin typeface="Arial"/>
              <a:ea typeface="Arial"/>
              <a:cs typeface="Arial"/>
              <a:sym typeface="Arial"/>
            </a:endParaRPr>
          </a:p>
        </p:txBody>
      </p:sp>
      <p:sp>
        <p:nvSpPr>
          <p:cNvPr id="3509" name="Google Shape;3509;p194"/>
          <p:cNvSpPr/>
          <p:nvPr/>
        </p:nvSpPr>
        <p:spPr>
          <a:xfrm>
            <a:off x="2166606" y="3380150"/>
            <a:ext cx="856800" cy="622200"/>
          </a:xfrm>
          <a:prstGeom prst="rect">
            <a:avLst/>
          </a:prstGeom>
          <a:solidFill>
            <a:srgbClr val="FCBD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verage"/>
                <a:ea typeface="Average"/>
                <a:cs typeface="Average"/>
                <a:sym typeface="Average"/>
              </a:rPr>
              <a:t>Slave</a:t>
            </a:r>
            <a:endParaRPr b="0" i="0" sz="1400" u="none" cap="none" strike="noStrike">
              <a:solidFill>
                <a:srgbClr val="000000"/>
              </a:solidFill>
              <a:latin typeface="Arial"/>
              <a:ea typeface="Arial"/>
              <a:cs typeface="Arial"/>
              <a:sym typeface="Arial"/>
            </a:endParaRPr>
          </a:p>
        </p:txBody>
      </p:sp>
      <p:sp>
        <p:nvSpPr>
          <p:cNvPr id="3510" name="Google Shape;3510;p194"/>
          <p:cNvSpPr/>
          <p:nvPr/>
        </p:nvSpPr>
        <p:spPr>
          <a:xfrm>
            <a:off x="2166606" y="4180750"/>
            <a:ext cx="856800" cy="622200"/>
          </a:xfrm>
          <a:prstGeom prst="rect">
            <a:avLst/>
          </a:prstGeom>
          <a:solidFill>
            <a:srgbClr val="FCBD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verage"/>
                <a:ea typeface="Average"/>
                <a:cs typeface="Average"/>
                <a:sym typeface="Average"/>
              </a:rPr>
              <a:t>Slave</a:t>
            </a:r>
            <a:endParaRPr b="0" i="0" sz="1500" u="none" cap="none" strike="noStrike">
              <a:solidFill>
                <a:srgbClr val="000000"/>
              </a:solidFill>
              <a:latin typeface="Arial"/>
              <a:ea typeface="Arial"/>
              <a:cs typeface="Arial"/>
              <a:sym typeface="Arial"/>
            </a:endParaRPr>
          </a:p>
        </p:txBody>
      </p:sp>
      <p:cxnSp>
        <p:nvCxnSpPr>
          <p:cNvPr id="3511" name="Google Shape;3511;p194"/>
          <p:cNvCxnSpPr>
            <a:stCxn id="3507" idx="3"/>
            <a:endCxn id="3508" idx="1"/>
          </p:cNvCxnSpPr>
          <p:nvPr/>
        </p:nvCxnSpPr>
        <p:spPr>
          <a:xfrm flipH="1" rot="10800000">
            <a:off x="1321700" y="2844777"/>
            <a:ext cx="856800" cy="603600"/>
          </a:xfrm>
          <a:prstGeom prst="straightConnector1">
            <a:avLst/>
          </a:prstGeom>
          <a:noFill/>
          <a:ln cap="flat" cmpd="sng" w="9525">
            <a:solidFill>
              <a:srgbClr val="000000"/>
            </a:solidFill>
            <a:prstDash val="solid"/>
            <a:round/>
            <a:headEnd len="med" w="med" type="stealth"/>
            <a:tailEnd len="sm" w="sm" type="none"/>
          </a:ln>
        </p:spPr>
      </p:cxnSp>
      <p:cxnSp>
        <p:nvCxnSpPr>
          <p:cNvPr id="3512" name="Google Shape;3512;p194"/>
          <p:cNvCxnSpPr>
            <a:stCxn id="3507" idx="3"/>
            <a:endCxn id="3509" idx="1"/>
          </p:cNvCxnSpPr>
          <p:nvPr/>
        </p:nvCxnSpPr>
        <p:spPr>
          <a:xfrm>
            <a:off x="1321700" y="3448377"/>
            <a:ext cx="844800" cy="243000"/>
          </a:xfrm>
          <a:prstGeom prst="straightConnector1">
            <a:avLst/>
          </a:prstGeom>
          <a:noFill/>
          <a:ln cap="flat" cmpd="sng" w="9525">
            <a:solidFill>
              <a:srgbClr val="000000"/>
            </a:solidFill>
            <a:prstDash val="solid"/>
            <a:round/>
            <a:headEnd len="med" w="med" type="stealth"/>
            <a:tailEnd len="sm" w="sm" type="none"/>
          </a:ln>
        </p:spPr>
      </p:cxnSp>
      <p:cxnSp>
        <p:nvCxnSpPr>
          <p:cNvPr id="3513" name="Google Shape;3513;p194"/>
          <p:cNvCxnSpPr>
            <a:stCxn id="3507" idx="3"/>
            <a:endCxn id="3510" idx="1"/>
          </p:cNvCxnSpPr>
          <p:nvPr/>
        </p:nvCxnSpPr>
        <p:spPr>
          <a:xfrm>
            <a:off x="1321700" y="3448377"/>
            <a:ext cx="844800" cy="1043400"/>
          </a:xfrm>
          <a:prstGeom prst="straightConnector1">
            <a:avLst/>
          </a:prstGeom>
          <a:noFill/>
          <a:ln cap="flat" cmpd="sng" w="9525">
            <a:solidFill>
              <a:srgbClr val="000000"/>
            </a:solidFill>
            <a:prstDash val="solid"/>
            <a:round/>
            <a:headEnd len="med" w="med" type="stealth"/>
            <a:tailEnd len="sm" w="sm" type="none"/>
          </a:ln>
        </p:spPr>
      </p:cxnSp>
      <p:sp>
        <p:nvSpPr>
          <p:cNvPr id="3514" name="Google Shape;3514;p194"/>
          <p:cNvSpPr/>
          <p:nvPr/>
        </p:nvSpPr>
        <p:spPr>
          <a:xfrm>
            <a:off x="5539625" y="3062236"/>
            <a:ext cx="1029900" cy="963000"/>
          </a:xfrm>
          <a:prstGeom prst="rect">
            <a:avLst/>
          </a:prstGeom>
          <a:solidFill>
            <a:srgbClr val="65ABF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Master</a:t>
            </a:r>
            <a:endParaRPr b="0" i="0" sz="1400" u="none" cap="none" strike="noStrike">
              <a:solidFill>
                <a:srgbClr val="000000"/>
              </a:solidFill>
              <a:latin typeface="Arial"/>
              <a:ea typeface="Arial"/>
              <a:cs typeface="Arial"/>
              <a:sym typeface="Arial"/>
            </a:endParaRPr>
          </a:p>
        </p:txBody>
      </p:sp>
      <p:cxnSp>
        <p:nvCxnSpPr>
          <p:cNvPr id="3515" name="Google Shape;3515;p194"/>
          <p:cNvCxnSpPr>
            <a:stCxn id="3514" idx="3"/>
          </p:cNvCxnSpPr>
          <p:nvPr/>
        </p:nvCxnSpPr>
        <p:spPr>
          <a:xfrm flipH="1" rot="10800000">
            <a:off x="6569525" y="2867836"/>
            <a:ext cx="856800" cy="675900"/>
          </a:xfrm>
          <a:prstGeom prst="straightConnector1">
            <a:avLst/>
          </a:prstGeom>
          <a:noFill/>
          <a:ln cap="flat" cmpd="sng" w="9525">
            <a:solidFill>
              <a:srgbClr val="000000"/>
            </a:solidFill>
            <a:prstDash val="solid"/>
            <a:round/>
            <a:headEnd len="sm" w="sm" type="none"/>
            <a:tailEnd len="med" w="med" type="stealth"/>
          </a:ln>
        </p:spPr>
      </p:cxnSp>
      <p:cxnSp>
        <p:nvCxnSpPr>
          <p:cNvPr id="3516" name="Google Shape;3516;p194"/>
          <p:cNvCxnSpPr>
            <a:stCxn id="3514" idx="3"/>
          </p:cNvCxnSpPr>
          <p:nvPr/>
        </p:nvCxnSpPr>
        <p:spPr>
          <a:xfrm>
            <a:off x="6569525" y="3543736"/>
            <a:ext cx="844800" cy="170400"/>
          </a:xfrm>
          <a:prstGeom prst="straightConnector1">
            <a:avLst/>
          </a:prstGeom>
          <a:noFill/>
          <a:ln cap="flat" cmpd="sng" w="9525">
            <a:solidFill>
              <a:srgbClr val="000000"/>
            </a:solidFill>
            <a:prstDash val="solid"/>
            <a:round/>
            <a:headEnd len="sm" w="sm" type="none"/>
            <a:tailEnd len="med" w="med" type="stealth"/>
          </a:ln>
        </p:spPr>
      </p:cxnSp>
      <p:cxnSp>
        <p:nvCxnSpPr>
          <p:cNvPr id="3517" name="Google Shape;3517;p194"/>
          <p:cNvCxnSpPr>
            <a:stCxn id="3514" idx="3"/>
          </p:cNvCxnSpPr>
          <p:nvPr/>
        </p:nvCxnSpPr>
        <p:spPr>
          <a:xfrm>
            <a:off x="6569525" y="3543736"/>
            <a:ext cx="844800" cy="971100"/>
          </a:xfrm>
          <a:prstGeom prst="straightConnector1">
            <a:avLst/>
          </a:prstGeom>
          <a:noFill/>
          <a:ln cap="flat" cmpd="sng" w="9525">
            <a:solidFill>
              <a:srgbClr val="000000"/>
            </a:solidFill>
            <a:prstDash val="solid"/>
            <a:round/>
            <a:headEnd len="sm" w="sm" type="none"/>
            <a:tailEnd len="med" w="med" type="stealth"/>
          </a:ln>
        </p:spPr>
      </p:cxnSp>
      <p:sp>
        <p:nvSpPr>
          <p:cNvPr id="3518" name="Google Shape;3518;p194"/>
          <p:cNvSpPr/>
          <p:nvPr/>
        </p:nvSpPr>
        <p:spPr>
          <a:xfrm>
            <a:off x="7426230" y="2494325"/>
            <a:ext cx="844800" cy="622200"/>
          </a:xfrm>
          <a:prstGeom prst="rect">
            <a:avLst/>
          </a:prstGeom>
          <a:solidFill>
            <a:srgbClr val="FCBD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verage"/>
                <a:ea typeface="Average"/>
                <a:cs typeface="Average"/>
                <a:sym typeface="Average"/>
              </a:rPr>
              <a:t>Slave</a:t>
            </a:r>
            <a:endParaRPr b="0" i="0" sz="1400" u="none" cap="none" strike="noStrike">
              <a:solidFill>
                <a:srgbClr val="000000"/>
              </a:solidFill>
              <a:latin typeface="Arial"/>
              <a:ea typeface="Arial"/>
              <a:cs typeface="Arial"/>
              <a:sym typeface="Arial"/>
            </a:endParaRPr>
          </a:p>
        </p:txBody>
      </p:sp>
      <p:sp>
        <p:nvSpPr>
          <p:cNvPr id="3519" name="Google Shape;3519;p194"/>
          <p:cNvSpPr/>
          <p:nvPr/>
        </p:nvSpPr>
        <p:spPr>
          <a:xfrm>
            <a:off x="7414331" y="3340725"/>
            <a:ext cx="856800" cy="622200"/>
          </a:xfrm>
          <a:prstGeom prst="rect">
            <a:avLst/>
          </a:prstGeom>
          <a:solidFill>
            <a:srgbClr val="FCBD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verage"/>
                <a:ea typeface="Average"/>
                <a:cs typeface="Average"/>
                <a:sym typeface="Average"/>
              </a:rPr>
              <a:t>Slave</a:t>
            </a:r>
            <a:endParaRPr b="0" i="0" sz="1400" u="none" cap="none" strike="noStrike">
              <a:solidFill>
                <a:srgbClr val="000000"/>
              </a:solidFill>
              <a:latin typeface="Arial"/>
              <a:ea typeface="Arial"/>
              <a:cs typeface="Arial"/>
              <a:sym typeface="Arial"/>
            </a:endParaRPr>
          </a:p>
        </p:txBody>
      </p:sp>
      <p:sp>
        <p:nvSpPr>
          <p:cNvPr id="3520" name="Google Shape;3520;p194"/>
          <p:cNvSpPr/>
          <p:nvPr/>
        </p:nvSpPr>
        <p:spPr>
          <a:xfrm>
            <a:off x="7414331" y="4141325"/>
            <a:ext cx="856800" cy="622200"/>
          </a:xfrm>
          <a:prstGeom prst="rect">
            <a:avLst/>
          </a:prstGeom>
          <a:solidFill>
            <a:srgbClr val="FCBD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verage"/>
                <a:ea typeface="Average"/>
                <a:cs typeface="Average"/>
                <a:sym typeface="Average"/>
              </a:rPr>
              <a:t>Slave</a:t>
            </a:r>
            <a:endParaRPr b="0" i="0" sz="15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504"/>
                                        </p:tgtEl>
                                        <p:attrNameLst>
                                          <p:attrName>style.visibility</p:attrName>
                                        </p:attrNameLst>
                                      </p:cBhvr>
                                      <p:to>
                                        <p:strVal val="visible"/>
                                      </p:to>
                                    </p:set>
                                    <p:anim calcmode="lin" valueType="num">
                                      <p:cBhvr additive="base">
                                        <p:cTn dur="1000"/>
                                        <p:tgtEl>
                                          <p:spTgt spid="350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5"/>
                                        </p:tgtEl>
                                        <p:attrNameLst>
                                          <p:attrName>style.visibility</p:attrName>
                                        </p:attrNameLst>
                                      </p:cBhvr>
                                      <p:to>
                                        <p:strVal val="visible"/>
                                      </p:to>
                                    </p:set>
                                    <p:animEffect filter="fade" transition="in">
                                      <p:cBhvr>
                                        <p:cTn dur="1000"/>
                                        <p:tgtEl>
                                          <p:spTgt spid="35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7"/>
                                        </p:tgtEl>
                                        <p:attrNameLst>
                                          <p:attrName>style.visibility</p:attrName>
                                        </p:attrNameLst>
                                      </p:cBhvr>
                                      <p:to>
                                        <p:strVal val="visible"/>
                                      </p:to>
                                    </p:set>
                                    <p:animEffect filter="fade" transition="in">
                                      <p:cBhvr>
                                        <p:cTn dur="1000"/>
                                        <p:tgtEl>
                                          <p:spTgt spid="3507"/>
                                        </p:tgtEl>
                                      </p:cBhvr>
                                    </p:animEffect>
                                  </p:childTnLst>
                                </p:cTn>
                              </p:par>
                              <p:par>
                                <p:cTn fill="hold" nodeType="withEffect" presetClass="entr" presetID="10" presetSubtype="0">
                                  <p:stCondLst>
                                    <p:cond delay="0"/>
                                  </p:stCondLst>
                                  <p:childTnLst>
                                    <p:set>
                                      <p:cBhvr>
                                        <p:cTn dur="1" fill="hold">
                                          <p:stCondLst>
                                            <p:cond delay="0"/>
                                          </p:stCondLst>
                                        </p:cTn>
                                        <p:tgtEl>
                                          <p:spTgt spid="3508"/>
                                        </p:tgtEl>
                                        <p:attrNameLst>
                                          <p:attrName>style.visibility</p:attrName>
                                        </p:attrNameLst>
                                      </p:cBhvr>
                                      <p:to>
                                        <p:strVal val="visible"/>
                                      </p:to>
                                    </p:set>
                                    <p:animEffect filter="fade" transition="in">
                                      <p:cBhvr>
                                        <p:cTn dur="1000"/>
                                        <p:tgtEl>
                                          <p:spTgt spid="3508"/>
                                        </p:tgtEl>
                                      </p:cBhvr>
                                    </p:animEffect>
                                  </p:childTnLst>
                                </p:cTn>
                              </p:par>
                              <p:par>
                                <p:cTn fill="hold" nodeType="withEffect" presetClass="entr" presetID="10" presetSubtype="0">
                                  <p:stCondLst>
                                    <p:cond delay="0"/>
                                  </p:stCondLst>
                                  <p:childTnLst>
                                    <p:set>
                                      <p:cBhvr>
                                        <p:cTn dur="1" fill="hold">
                                          <p:stCondLst>
                                            <p:cond delay="0"/>
                                          </p:stCondLst>
                                        </p:cTn>
                                        <p:tgtEl>
                                          <p:spTgt spid="3509"/>
                                        </p:tgtEl>
                                        <p:attrNameLst>
                                          <p:attrName>style.visibility</p:attrName>
                                        </p:attrNameLst>
                                      </p:cBhvr>
                                      <p:to>
                                        <p:strVal val="visible"/>
                                      </p:to>
                                    </p:set>
                                    <p:animEffect filter="fade" transition="in">
                                      <p:cBhvr>
                                        <p:cTn dur="1000"/>
                                        <p:tgtEl>
                                          <p:spTgt spid="3509"/>
                                        </p:tgtEl>
                                      </p:cBhvr>
                                    </p:animEffect>
                                  </p:childTnLst>
                                </p:cTn>
                              </p:par>
                              <p:par>
                                <p:cTn fill="hold" nodeType="withEffect" presetClass="entr" presetID="10" presetSubtype="0">
                                  <p:stCondLst>
                                    <p:cond delay="0"/>
                                  </p:stCondLst>
                                  <p:childTnLst>
                                    <p:set>
                                      <p:cBhvr>
                                        <p:cTn dur="1" fill="hold">
                                          <p:stCondLst>
                                            <p:cond delay="0"/>
                                          </p:stCondLst>
                                        </p:cTn>
                                        <p:tgtEl>
                                          <p:spTgt spid="3510"/>
                                        </p:tgtEl>
                                        <p:attrNameLst>
                                          <p:attrName>style.visibility</p:attrName>
                                        </p:attrNameLst>
                                      </p:cBhvr>
                                      <p:to>
                                        <p:strVal val="visible"/>
                                      </p:to>
                                    </p:set>
                                    <p:animEffect filter="fade" transition="in">
                                      <p:cBhvr>
                                        <p:cTn dur="1000"/>
                                        <p:tgtEl>
                                          <p:spTgt spid="3510"/>
                                        </p:tgtEl>
                                      </p:cBhvr>
                                    </p:animEffect>
                                  </p:childTnLst>
                                </p:cTn>
                              </p:par>
                              <p:par>
                                <p:cTn fill="hold" nodeType="withEffect" presetClass="entr" presetID="10" presetSubtype="0">
                                  <p:stCondLst>
                                    <p:cond delay="0"/>
                                  </p:stCondLst>
                                  <p:childTnLst>
                                    <p:set>
                                      <p:cBhvr>
                                        <p:cTn dur="1" fill="hold">
                                          <p:stCondLst>
                                            <p:cond delay="0"/>
                                          </p:stCondLst>
                                        </p:cTn>
                                        <p:tgtEl>
                                          <p:spTgt spid="3511"/>
                                        </p:tgtEl>
                                        <p:attrNameLst>
                                          <p:attrName>style.visibility</p:attrName>
                                        </p:attrNameLst>
                                      </p:cBhvr>
                                      <p:to>
                                        <p:strVal val="visible"/>
                                      </p:to>
                                    </p:set>
                                    <p:animEffect filter="fade" transition="in">
                                      <p:cBhvr>
                                        <p:cTn dur="1000"/>
                                        <p:tgtEl>
                                          <p:spTgt spid="3511"/>
                                        </p:tgtEl>
                                      </p:cBhvr>
                                    </p:animEffect>
                                  </p:childTnLst>
                                </p:cTn>
                              </p:par>
                              <p:par>
                                <p:cTn fill="hold" nodeType="withEffect" presetClass="entr" presetID="10" presetSubtype="0">
                                  <p:stCondLst>
                                    <p:cond delay="0"/>
                                  </p:stCondLst>
                                  <p:childTnLst>
                                    <p:set>
                                      <p:cBhvr>
                                        <p:cTn dur="1" fill="hold">
                                          <p:stCondLst>
                                            <p:cond delay="0"/>
                                          </p:stCondLst>
                                        </p:cTn>
                                        <p:tgtEl>
                                          <p:spTgt spid="3512"/>
                                        </p:tgtEl>
                                        <p:attrNameLst>
                                          <p:attrName>style.visibility</p:attrName>
                                        </p:attrNameLst>
                                      </p:cBhvr>
                                      <p:to>
                                        <p:strVal val="visible"/>
                                      </p:to>
                                    </p:set>
                                    <p:animEffect filter="fade" transition="in">
                                      <p:cBhvr>
                                        <p:cTn dur="1000"/>
                                        <p:tgtEl>
                                          <p:spTgt spid="3512"/>
                                        </p:tgtEl>
                                      </p:cBhvr>
                                    </p:animEffect>
                                  </p:childTnLst>
                                </p:cTn>
                              </p:par>
                              <p:par>
                                <p:cTn fill="hold" nodeType="withEffect" presetClass="entr" presetID="10" presetSubtype="0">
                                  <p:stCondLst>
                                    <p:cond delay="0"/>
                                  </p:stCondLst>
                                  <p:childTnLst>
                                    <p:set>
                                      <p:cBhvr>
                                        <p:cTn dur="1" fill="hold">
                                          <p:stCondLst>
                                            <p:cond delay="0"/>
                                          </p:stCondLst>
                                        </p:cTn>
                                        <p:tgtEl>
                                          <p:spTgt spid="3513"/>
                                        </p:tgtEl>
                                        <p:attrNameLst>
                                          <p:attrName>style.visibility</p:attrName>
                                        </p:attrNameLst>
                                      </p:cBhvr>
                                      <p:to>
                                        <p:strVal val="visible"/>
                                      </p:to>
                                    </p:set>
                                    <p:animEffect filter="fade" transition="in">
                                      <p:cBhvr>
                                        <p:cTn dur="1000"/>
                                        <p:tgtEl>
                                          <p:spTgt spid="35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6"/>
                                        </p:tgtEl>
                                        <p:attrNameLst>
                                          <p:attrName>style.visibility</p:attrName>
                                        </p:attrNameLst>
                                      </p:cBhvr>
                                      <p:to>
                                        <p:strVal val="visible"/>
                                      </p:to>
                                    </p:set>
                                    <p:animEffect filter="fade" transition="in">
                                      <p:cBhvr>
                                        <p:cTn dur="1000"/>
                                        <p:tgtEl>
                                          <p:spTgt spid="35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4"/>
                                        </p:tgtEl>
                                        <p:attrNameLst>
                                          <p:attrName>style.visibility</p:attrName>
                                        </p:attrNameLst>
                                      </p:cBhvr>
                                      <p:to>
                                        <p:strVal val="visible"/>
                                      </p:to>
                                    </p:set>
                                    <p:animEffect filter="fade" transition="in">
                                      <p:cBhvr>
                                        <p:cTn dur="1000"/>
                                        <p:tgtEl>
                                          <p:spTgt spid="3514"/>
                                        </p:tgtEl>
                                      </p:cBhvr>
                                    </p:animEffect>
                                  </p:childTnLst>
                                </p:cTn>
                              </p:par>
                              <p:par>
                                <p:cTn fill="hold" nodeType="withEffect" presetClass="entr" presetID="10" presetSubtype="0">
                                  <p:stCondLst>
                                    <p:cond delay="0"/>
                                  </p:stCondLst>
                                  <p:childTnLst>
                                    <p:set>
                                      <p:cBhvr>
                                        <p:cTn dur="1" fill="hold">
                                          <p:stCondLst>
                                            <p:cond delay="0"/>
                                          </p:stCondLst>
                                        </p:cTn>
                                        <p:tgtEl>
                                          <p:spTgt spid="3515"/>
                                        </p:tgtEl>
                                        <p:attrNameLst>
                                          <p:attrName>style.visibility</p:attrName>
                                        </p:attrNameLst>
                                      </p:cBhvr>
                                      <p:to>
                                        <p:strVal val="visible"/>
                                      </p:to>
                                    </p:set>
                                    <p:animEffect filter="fade" transition="in">
                                      <p:cBhvr>
                                        <p:cTn dur="1000"/>
                                        <p:tgtEl>
                                          <p:spTgt spid="3515"/>
                                        </p:tgtEl>
                                      </p:cBhvr>
                                    </p:animEffect>
                                  </p:childTnLst>
                                </p:cTn>
                              </p:par>
                              <p:par>
                                <p:cTn fill="hold" nodeType="withEffect" presetClass="entr" presetID="10" presetSubtype="0">
                                  <p:stCondLst>
                                    <p:cond delay="0"/>
                                  </p:stCondLst>
                                  <p:childTnLst>
                                    <p:set>
                                      <p:cBhvr>
                                        <p:cTn dur="1" fill="hold">
                                          <p:stCondLst>
                                            <p:cond delay="0"/>
                                          </p:stCondLst>
                                        </p:cTn>
                                        <p:tgtEl>
                                          <p:spTgt spid="3516"/>
                                        </p:tgtEl>
                                        <p:attrNameLst>
                                          <p:attrName>style.visibility</p:attrName>
                                        </p:attrNameLst>
                                      </p:cBhvr>
                                      <p:to>
                                        <p:strVal val="visible"/>
                                      </p:to>
                                    </p:set>
                                    <p:animEffect filter="fade" transition="in">
                                      <p:cBhvr>
                                        <p:cTn dur="1000"/>
                                        <p:tgtEl>
                                          <p:spTgt spid="3516"/>
                                        </p:tgtEl>
                                      </p:cBhvr>
                                    </p:animEffect>
                                  </p:childTnLst>
                                </p:cTn>
                              </p:par>
                              <p:par>
                                <p:cTn fill="hold" nodeType="withEffect" presetClass="entr" presetID="10" presetSubtype="0">
                                  <p:stCondLst>
                                    <p:cond delay="0"/>
                                  </p:stCondLst>
                                  <p:childTnLst>
                                    <p:set>
                                      <p:cBhvr>
                                        <p:cTn dur="1" fill="hold">
                                          <p:stCondLst>
                                            <p:cond delay="0"/>
                                          </p:stCondLst>
                                        </p:cTn>
                                        <p:tgtEl>
                                          <p:spTgt spid="3517"/>
                                        </p:tgtEl>
                                        <p:attrNameLst>
                                          <p:attrName>style.visibility</p:attrName>
                                        </p:attrNameLst>
                                      </p:cBhvr>
                                      <p:to>
                                        <p:strVal val="visible"/>
                                      </p:to>
                                    </p:set>
                                    <p:animEffect filter="fade" transition="in">
                                      <p:cBhvr>
                                        <p:cTn dur="1000"/>
                                        <p:tgtEl>
                                          <p:spTgt spid="3517"/>
                                        </p:tgtEl>
                                      </p:cBhvr>
                                    </p:animEffect>
                                  </p:childTnLst>
                                </p:cTn>
                              </p:par>
                              <p:par>
                                <p:cTn fill="hold" nodeType="withEffect" presetClass="entr" presetID="10" presetSubtype="0">
                                  <p:stCondLst>
                                    <p:cond delay="0"/>
                                  </p:stCondLst>
                                  <p:childTnLst>
                                    <p:set>
                                      <p:cBhvr>
                                        <p:cTn dur="1" fill="hold">
                                          <p:stCondLst>
                                            <p:cond delay="0"/>
                                          </p:stCondLst>
                                        </p:cTn>
                                        <p:tgtEl>
                                          <p:spTgt spid="3518"/>
                                        </p:tgtEl>
                                        <p:attrNameLst>
                                          <p:attrName>style.visibility</p:attrName>
                                        </p:attrNameLst>
                                      </p:cBhvr>
                                      <p:to>
                                        <p:strVal val="visible"/>
                                      </p:to>
                                    </p:set>
                                    <p:animEffect filter="fade" transition="in">
                                      <p:cBhvr>
                                        <p:cTn dur="1000"/>
                                        <p:tgtEl>
                                          <p:spTgt spid="3518"/>
                                        </p:tgtEl>
                                      </p:cBhvr>
                                    </p:animEffect>
                                  </p:childTnLst>
                                </p:cTn>
                              </p:par>
                              <p:par>
                                <p:cTn fill="hold" nodeType="withEffect" presetClass="entr" presetID="10" presetSubtype="0">
                                  <p:stCondLst>
                                    <p:cond delay="0"/>
                                  </p:stCondLst>
                                  <p:childTnLst>
                                    <p:set>
                                      <p:cBhvr>
                                        <p:cTn dur="1" fill="hold">
                                          <p:stCondLst>
                                            <p:cond delay="0"/>
                                          </p:stCondLst>
                                        </p:cTn>
                                        <p:tgtEl>
                                          <p:spTgt spid="3519"/>
                                        </p:tgtEl>
                                        <p:attrNameLst>
                                          <p:attrName>style.visibility</p:attrName>
                                        </p:attrNameLst>
                                      </p:cBhvr>
                                      <p:to>
                                        <p:strVal val="visible"/>
                                      </p:to>
                                    </p:set>
                                    <p:animEffect filter="fade" transition="in">
                                      <p:cBhvr>
                                        <p:cTn dur="1000"/>
                                        <p:tgtEl>
                                          <p:spTgt spid="3519"/>
                                        </p:tgtEl>
                                      </p:cBhvr>
                                    </p:animEffect>
                                  </p:childTnLst>
                                </p:cTn>
                              </p:par>
                              <p:par>
                                <p:cTn fill="hold" nodeType="withEffect" presetClass="entr" presetID="10" presetSubtype="0">
                                  <p:stCondLst>
                                    <p:cond delay="0"/>
                                  </p:stCondLst>
                                  <p:childTnLst>
                                    <p:set>
                                      <p:cBhvr>
                                        <p:cTn dur="1" fill="hold">
                                          <p:stCondLst>
                                            <p:cond delay="0"/>
                                          </p:stCondLst>
                                        </p:cTn>
                                        <p:tgtEl>
                                          <p:spTgt spid="3520"/>
                                        </p:tgtEl>
                                        <p:attrNameLst>
                                          <p:attrName>style.visibility</p:attrName>
                                        </p:attrNameLst>
                                      </p:cBhvr>
                                      <p:to>
                                        <p:strVal val="visible"/>
                                      </p:to>
                                    </p:set>
                                    <p:animEffect filter="fade" transition="in">
                                      <p:cBhvr>
                                        <p:cTn dur="1000"/>
                                        <p:tgtEl>
                                          <p:spTgt spid="35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524" name="Shape 3524"/>
        <p:cNvGrpSpPr/>
        <p:nvPr/>
      </p:nvGrpSpPr>
      <p:grpSpPr>
        <a:xfrm>
          <a:off x="0" y="0"/>
          <a:ext cx="0" cy="0"/>
          <a:chOff x="0" y="0"/>
          <a:chExt cx="0" cy="0"/>
        </a:xfrm>
      </p:grpSpPr>
      <p:sp>
        <p:nvSpPr>
          <p:cNvPr id="3525" name="Google Shape;3525;p195"/>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u="sng">
                <a:solidFill>
                  <a:srgbClr val="E09214"/>
                </a:solidFill>
                <a:latin typeface="Merriweather"/>
                <a:ea typeface="Merriweather"/>
                <a:cs typeface="Merriweather"/>
                <a:sym typeface="Merriweather"/>
              </a:rPr>
              <a:t>Advantages of MapReduce </a:t>
            </a:r>
            <a:endParaRPr b="1" sz="2500" u="sng">
              <a:solidFill>
                <a:srgbClr val="E09214"/>
              </a:solidFill>
              <a:latin typeface="Merriweather"/>
              <a:ea typeface="Merriweather"/>
              <a:cs typeface="Merriweather"/>
              <a:sym typeface="Merriweather"/>
            </a:endParaRPr>
          </a:p>
        </p:txBody>
      </p:sp>
      <p:pic>
        <p:nvPicPr>
          <p:cNvPr id="3526" name="Google Shape;3526;p195"/>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3527" name="Google Shape;3527;p195"/>
          <p:cNvSpPr txBox="1"/>
          <p:nvPr/>
        </p:nvSpPr>
        <p:spPr>
          <a:xfrm>
            <a:off x="281150" y="853625"/>
            <a:ext cx="8520600" cy="2447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i="0" lang="en" sz="2100" u="none" cap="none" strike="noStrike">
                <a:solidFill>
                  <a:srgbClr val="000000"/>
                </a:solidFill>
                <a:latin typeface="Average"/>
                <a:ea typeface="Average"/>
                <a:cs typeface="Average"/>
                <a:sym typeface="Average"/>
              </a:rPr>
              <a:t>2.  Data Locality:</a:t>
            </a:r>
            <a:endParaRPr b="1" i="0" sz="21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100"/>
              <a:buFont typeface="Arial"/>
              <a:buNone/>
            </a:pPr>
            <a:r>
              <a:rPr b="1" i="0" lang="en" sz="2100" u="none" cap="none" strike="noStrike">
                <a:solidFill>
                  <a:srgbClr val="000000"/>
                </a:solidFill>
                <a:latin typeface="Average"/>
                <a:ea typeface="Average"/>
                <a:cs typeface="Average"/>
                <a:sym typeface="Average"/>
              </a:rPr>
              <a:t>    </a:t>
            </a:r>
            <a:endParaRPr b="1" i="0" sz="21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100"/>
              <a:buFont typeface="Arial"/>
              <a:buNone/>
            </a:pPr>
            <a:r>
              <a:rPr b="1" i="0" lang="en" sz="2100" u="none" cap="none" strike="noStrike">
                <a:solidFill>
                  <a:srgbClr val="000000"/>
                </a:solidFill>
                <a:latin typeface="Average"/>
                <a:ea typeface="Average"/>
                <a:cs typeface="Average"/>
                <a:sym typeface="Average"/>
              </a:rPr>
              <a:t>Issues with processing unit</a:t>
            </a:r>
            <a:endParaRPr b="1" i="0" sz="2100" u="none" cap="none" strike="noStrike">
              <a:solidFill>
                <a:srgbClr val="000000"/>
              </a:solidFill>
              <a:latin typeface="Average"/>
              <a:ea typeface="Average"/>
              <a:cs typeface="Average"/>
              <a:sym typeface="Average"/>
            </a:endParaRPr>
          </a:p>
          <a:p>
            <a:pPr indent="-361950" lvl="0" marL="457200" marR="0" rtl="0" algn="l">
              <a:lnSpc>
                <a:spcPct val="100000"/>
              </a:lnSpc>
              <a:spcBef>
                <a:spcPts val="0"/>
              </a:spcBef>
              <a:spcAft>
                <a:spcPts val="0"/>
              </a:spcAft>
              <a:buClr>
                <a:srgbClr val="000000"/>
              </a:buClr>
              <a:buSzPts val="2100"/>
              <a:buFont typeface="Average"/>
              <a:buAutoNum type="arabicPeriod"/>
            </a:pPr>
            <a:r>
              <a:rPr b="0" i="0" lang="en" sz="2100" u="none" cap="none" strike="noStrike">
                <a:solidFill>
                  <a:srgbClr val="000000"/>
                </a:solidFill>
                <a:latin typeface="Average"/>
                <a:ea typeface="Average"/>
                <a:cs typeface="Average"/>
                <a:sym typeface="Average"/>
              </a:rPr>
              <a:t>Moving data to processing unit is costly it damage network performance</a:t>
            </a:r>
            <a:endParaRPr b="0" i="0" sz="2100" u="none" cap="none" strike="noStrike">
              <a:solidFill>
                <a:srgbClr val="000000"/>
              </a:solidFill>
              <a:latin typeface="Average"/>
              <a:ea typeface="Average"/>
              <a:cs typeface="Average"/>
              <a:sym typeface="Average"/>
            </a:endParaRPr>
          </a:p>
          <a:p>
            <a:pPr indent="-361950" lvl="0" marL="457200" marR="0" rtl="0" algn="l">
              <a:lnSpc>
                <a:spcPct val="100000"/>
              </a:lnSpc>
              <a:spcBef>
                <a:spcPts val="0"/>
              </a:spcBef>
              <a:spcAft>
                <a:spcPts val="0"/>
              </a:spcAft>
              <a:buClr>
                <a:srgbClr val="000000"/>
              </a:buClr>
              <a:buSzPts val="2100"/>
              <a:buFont typeface="Average"/>
              <a:buAutoNum type="arabicPeriod"/>
            </a:pPr>
            <a:r>
              <a:rPr b="0" i="0" lang="en" sz="2100" u="none" cap="none" strike="noStrike">
                <a:solidFill>
                  <a:srgbClr val="000000"/>
                </a:solidFill>
                <a:latin typeface="Average"/>
                <a:ea typeface="Average"/>
                <a:cs typeface="Average"/>
                <a:sym typeface="Average"/>
              </a:rPr>
              <a:t>Processing takes time if data processed by single unit</a:t>
            </a:r>
            <a:endParaRPr b="0" i="0" sz="2100" u="none" cap="none" strike="noStrike">
              <a:solidFill>
                <a:srgbClr val="000000"/>
              </a:solidFill>
              <a:latin typeface="Average"/>
              <a:ea typeface="Average"/>
              <a:cs typeface="Average"/>
              <a:sym typeface="Average"/>
            </a:endParaRPr>
          </a:p>
          <a:p>
            <a:pPr indent="-361950" lvl="0" marL="457200" marR="0" rtl="0" algn="l">
              <a:lnSpc>
                <a:spcPct val="100000"/>
              </a:lnSpc>
              <a:spcBef>
                <a:spcPts val="0"/>
              </a:spcBef>
              <a:spcAft>
                <a:spcPts val="0"/>
              </a:spcAft>
              <a:buClr>
                <a:srgbClr val="000000"/>
              </a:buClr>
              <a:buSzPts val="2100"/>
              <a:buFont typeface="Average"/>
              <a:buAutoNum type="arabicPeriod"/>
            </a:pPr>
            <a:r>
              <a:rPr b="0" i="0" lang="en" sz="2100" u="none" cap="none" strike="noStrike">
                <a:solidFill>
                  <a:srgbClr val="000000"/>
                </a:solidFill>
                <a:latin typeface="Average"/>
                <a:ea typeface="Average"/>
                <a:cs typeface="Average"/>
                <a:sym typeface="Average"/>
              </a:rPr>
              <a:t>Master node can get burdened may fail</a:t>
            </a:r>
            <a:endParaRPr b="0" i="0" sz="21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7"/>
                                        </p:tgtEl>
                                        <p:attrNameLst>
                                          <p:attrName>style.visibility</p:attrName>
                                        </p:attrNameLst>
                                      </p:cBhvr>
                                      <p:to>
                                        <p:strVal val="visible"/>
                                      </p:to>
                                    </p:set>
                                    <p:animEffect filter="fade" transition="in">
                                      <p:cBhvr>
                                        <p:cTn dur="1000"/>
                                        <p:tgtEl>
                                          <p:spTgt spid="35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531" name="Shape 3531"/>
        <p:cNvGrpSpPr/>
        <p:nvPr/>
      </p:nvGrpSpPr>
      <p:grpSpPr>
        <a:xfrm>
          <a:off x="0" y="0"/>
          <a:ext cx="0" cy="0"/>
          <a:chOff x="0" y="0"/>
          <a:chExt cx="0" cy="0"/>
        </a:xfrm>
      </p:grpSpPr>
      <p:sp>
        <p:nvSpPr>
          <p:cNvPr id="3532" name="Google Shape;3532;p196"/>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u="sng">
                <a:solidFill>
                  <a:srgbClr val="E09214"/>
                </a:solidFill>
                <a:latin typeface="Merriweather"/>
                <a:ea typeface="Merriweather"/>
                <a:cs typeface="Merriweather"/>
                <a:sym typeface="Merriweather"/>
              </a:rPr>
              <a:t>Advantages of MapReduce </a:t>
            </a:r>
            <a:endParaRPr b="1" sz="2500" u="sng">
              <a:solidFill>
                <a:srgbClr val="E09214"/>
              </a:solidFill>
              <a:latin typeface="Merriweather"/>
              <a:ea typeface="Merriweather"/>
              <a:cs typeface="Merriweather"/>
              <a:sym typeface="Merriweather"/>
            </a:endParaRPr>
          </a:p>
        </p:txBody>
      </p:sp>
      <p:pic>
        <p:nvPicPr>
          <p:cNvPr id="3533" name="Google Shape;3533;p196"/>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3534" name="Google Shape;3534;p196"/>
          <p:cNvSpPr txBox="1"/>
          <p:nvPr/>
        </p:nvSpPr>
        <p:spPr>
          <a:xfrm>
            <a:off x="281150" y="853625"/>
            <a:ext cx="8520600" cy="3093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1" i="0" lang="en" sz="2100" u="none" cap="none" strike="noStrike">
                <a:solidFill>
                  <a:srgbClr val="000000"/>
                </a:solidFill>
                <a:latin typeface="Average"/>
                <a:ea typeface="Average"/>
                <a:cs typeface="Average"/>
                <a:sym typeface="Average"/>
              </a:rPr>
              <a:t>2.  Data Locality:</a:t>
            </a:r>
            <a:endParaRPr b="1" i="0" sz="21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100"/>
              <a:buFont typeface="Arial"/>
              <a:buNone/>
            </a:pPr>
            <a:r>
              <a:rPr b="1" i="0" lang="en" sz="2100" u="none" cap="none" strike="noStrike">
                <a:solidFill>
                  <a:srgbClr val="000000"/>
                </a:solidFill>
                <a:latin typeface="Average"/>
                <a:ea typeface="Average"/>
                <a:cs typeface="Average"/>
                <a:sym typeface="Average"/>
              </a:rPr>
              <a:t>    </a:t>
            </a:r>
            <a:endParaRPr b="1" i="0" sz="21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100"/>
              <a:buFont typeface="Arial"/>
              <a:buNone/>
            </a:pPr>
            <a:r>
              <a:rPr b="1" i="0" lang="en" sz="2100" u="none" cap="none" strike="noStrike">
                <a:solidFill>
                  <a:srgbClr val="000000"/>
                </a:solidFill>
                <a:latin typeface="Average"/>
                <a:ea typeface="Average"/>
                <a:cs typeface="Average"/>
                <a:sym typeface="Average"/>
              </a:rPr>
              <a:t>Mapreduce Overcome these issues:</a:t>
            </a:r>
            <a:endParaRPr b="1" i="0" sz="21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Average"/>
                <a:ea typeface="Average"/>
                <a:cs typeface="Average"/>
                <a:sym typeface="Average"/>
              </a:rPr>
              <a:t>Data distributed among multiple nodes. Each node process the part of data</a:t>
            </a:r>
            <a:endParaRPr b="0" i="0" sz="21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2100"/>
              <a:buFont typeface="Arial"/>
              <a:buNone/>
            </a:pPr>
            <a:r>
              <a:rPr b="1" i="0" lang="en" sz="2100" u="none" cap="none" strike="noStrike">
                <a:solidFill>
                  <a:srgbClr val="000000"/>
                </a:solidFill>
                <a:latin typeface="Average"/>
                <a:ea typeface="Average"/>
                <a:cs typeface="Average"/>
                <a:sym typeface="Average"/>
              </a:rPr>
              <a:t>Advantages:</a:t>
            </a:r>
            <a:endParaRPr b="1" i="0" sz="2100" u="none" cap="none" strike="noStrike">
              <a:solidFill>
                <a:srgbClr val="000000"/>
              </a:solidFill>
              <a:latin typeface="Average"/>
              <a:ea typeface="Average"/>
              <a:cs typeface="Average"/>
              <a:sym typeface="Average"/>
            </a:endParaRPr>
          </a:p>
          <a:p>
            <a:pPr indent="-361950" lvl="0" marL="457200" marR="0" rtl="0" algn="l">
              <a:lnSpc>
                <a:spcPct val="100000"/>
              </a:lnSpc>
              <a:spcBef>
                <a:spcPts val="0"/>
              </a:spcBef>
              <a:spcAft>
                <a:spcPts val="0"/>
              </a:spcAft>
              <a:buClr>
                <a:srgbClr val="000000"/>
              </a:buClr>
              <a:buSzPts val="2100"/>
              <a:buFont typeface="Average"/>
              <a:buAutoNum type="arabicPeriod"/>
            </a:pPr>
            <a:r>
              <a:rPr b="0" i="0" lang="en" sz="2100" u="none" cap="none" strike="noStrike">
                <a:solidFill>
                  <a:srgbClr val="000000"/>
                </a:solidFill>
                <a:latin typeface="Average"/>
                <a:ea typeface="Average"/>
                <a:cs typeface="Average"/>
                <a:sym typeface="Average"/>
              </a:rPr>
              <a:t>Cost Effective to move processing unit to data</a:t>
            </a:r>
            <a:endParaRPr b="0" i="0" sz="2100" u="none" cap="none" strike="noStrike">
              <a:solidFill>
                <a:srgbClr val="000000"/>
              </a:solidFill>
              <a:latin typeface="Average"/>
              <a:ea typeface="Average"/>
              <a:cs typeface="Average"/>
              <a:sym typeface="Average"/>
            </a:endParaRPr>
          </a:p>
          <a:p>
            <a:pPr indent="-361950" lvl="0" marL="457200" marR="0" rtl="0" algn="l">
              <a:lnSpc>
                <a:spcPct val="100000"/>
              </a:lnSpc>
              <a:spcBef>
                <a:spcPts val="0"/>
              </a:spcBef>
              <a:spcAft>
                <a:spcPts val="0"/>
              </a:spcAft>
              <a:buClr>
                <a:srgbClr val="000000"/>
              </a:buClr>
              <a:buSzPts val="2100"/>
              <a:buFont typeface="Average"/>
              <a:buAutoNum type="arabicPeriod"/>
            </a:pPr>
            <a:r>
              <a:rPr b="0" i="0" lang="en" sz="2100" u="none" cap="none" strike="noStrike">
                <a:solidFill>
                  <a:srgbClr val="000000"/>
                </a:solidFill>
                <a:latin typeface="Average"/>
                <a:ea typeface="Average"/>
                <a:cs typeface="Average"/>
                <a:sym typeface="Average"/>
              </a:rPr>
              <a:t>Processing time reduce as all nodes working</a:t>
            </a:r>
            <a:endParaRPr b="0" i="0" sz="2100" u="none" cap="none" strike="noStrike">
              <a:solidFill>
                <a:srgbClr val="000000"/>
              </a:solidFill>
              <a:latin typeface="Average"/>
              <a:ea typeface="Average"/>
              <a:cs typeface="Average"/>
              <a:sym typeface="Average"/>
            </a:endParaRPr>
          </a:p>
          <a:p>
            <a:pPr indent="-361950" lvl="0" marL="457200" marR="0" rtl="0" algn="l">
              <a:lnSpc>
                <a:spcPct val="100000"/>
              </a:lnSpc>
              <a:spcBef>
                <a:spcPts val="0"/>
              </a:spcBef>
              <a:spcAft>
                <a:spcPts val="0"/>
              </a:spcAft>
              <a:buClr>
                <a:srgbClr val="000000"/>
              </a:buClr>
              <a:buSzPts val="2100"/>
              <a:buFont typeface="Average"/>
              <a:buAutoNum type="arabicPeriod"/>
            </a:pPr>
            <a:r>
              <a:rPr b="0" i="0" lang="en" sz="2100" u="none" cap="none" strike="noStrike">
                <a:solidFill>
                  <a:srgbClr val="000000"/>
                </a:solidFill>
                <a:latin typeface="Average"/>
                <a:ea typeface="Average"/>
                <a:cs typeface="Average"/>
                <a:sym typeface="Average"/>
              </a:rPr>
              <a:t>Every node get part of data no chance to overburdened</a:t>
            </a:r>
            <a:endParaRPr b="0" i="0" sz="21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4"/>
                                        </p:tgtEl>
                                        <p:attrNameLst>
                                          <p:attrName>style.visibility</p:attrName>
                                        </p:attrNameLst>
                                      </p:cBhvr>
                                      <p:to>
                                        <p:strVal val="visible"/>
                                      </p:to>
                                    </p:set>
                                    <p:animEffect filter="fade" transition="in">
                                      <p:cBhvr>
                                        <p:cTn dur="1000"/>
                                        <p:tgtEl>
                                          <p:spTgt spid="35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8" name="Shape 3538"/>
        <p:cNvGrpSpPr/>
        <p:nvPr/>
      </p:nvGrpSpPr>
      <p:grpSpPr>
        <a:xfrm>
          <a:off x="0" y="0"/>
          <a:ext cx="0" cy="0"/>
          <a:chOff x="0" y="0"/>
          <a:chExt cx="0" cy="0"/>
        </a:xfrm>
      </p:grpSpPr>
      <p:sp>
        <p:nvSpPr>
          <p:cNvPr id="3539" name="Google Shape;3539;p197"/>
          <p:cNvSpPr txBox="1"/>
          <p:nvPr>
            <p:ph type="title"/>
          </p:nvPr>
        </p:nvSpPr>
        <p:spPr>
          <a:xfrm>
            <a:off x="3824850" y="1607100"/>
            <a:ext cx="4424400" cy="1929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sz="6500">
                <a:solidFill>
                  <a:srgbClr val="FFFF00"/>
                </a:solidFill>
                <a:latin typeface="Impact"/>
                <a:ea typeface="Impact"/>
                <a:cs typeface="Impact"/>
                <a:sym typeface="Impact"/>
              </a:rPr>
              <a:t>A P A C H E </a:t>
            </a:r>
            <a:endParaRPr sz="6500">
              <a:solidFill>
                <a:srgbClr val="FFFF00"/>
              </a:solidFill>
              <a:latin typeface="Impact"/>
              <a:ea typeface="Impact"/>
              <a:cs typeface="Impact"/>
              <a:sym typeface="Impact"/>
            </a:endParaRPr>
          </a:p>
          <a:p>
            <a:pPr indent="0" lvl="0" marL="0" rtl="0" algn="l">
              <a:lnSpc>
                <a:spcPct val="100000"/>
              </a:lnSpc>
              <a:spcBef>
                <a:spcPts val="0"/>
              </a:spcBef>
              <a:spcAft>
                <a:spcPts val="0"/>
              </a:spcAft>
              <a:buSzPts val="3600"/>
              <a:buNone/>
            </a:pPr>
            <a:r>
              <a:rPr b="1" lang="en" sz="7000">
                <a:solidFill>
                  <a:srgbClr val="FFFF00"/>
                </a:solidFill>
                <a:latin typeface="Impact"/>
                <a:ea typeface="Impact"/>
                <a:cs typeface="Impact"/>
                <a:sym typeface="Impact"/>
              </a:rPr>
              <a:t>P I G</a:t>
            </a:r>
            <a:endParaRPr b="1" sz="7000">
              <a:solidFill>
                <a:srgbClr val="FFFF00"/>
              </a:solidFill>
              <a:latin typeface="Impact"/>
              <a:ea typeface="Impact"/>
              <a:cs typeface="Impact"/>
              <a:sym typeface="Impact"/>
            </a:endParaRPr>
          </a:p>
          <a:p>
            <a:pPr indent="0" lvl="0" marL="0" rtl="0" algn="l">
              <a:lnSpc>
                <a:spcPct val="100000"/>
              </a:lnSpc>
              <a:spcBef>
                <a:spcPts val="0"/>
              </a:spcBef>
              <a:spcAft>
                <a:spcPts val="0"/>
              </a:spcAft>
              <a:buSzPts val="3600"/>
              <a:buNone/>
            </a:pPr>
            <a:r>
              <a:t/>
            </a:r>
            <a:endParaRPr sz="6500">
              <a:solidFill>
                <a:srgbClr val="FFFF00"/>
              </a:solidFill>
              <a:latin typeface="Impact"/>
              <a:ea typeface="Impact"/>
              <a:cs typeface="Impact"/>
              <a:sym typeface="Impact"/>
            </a:endParaRPr>
          </a:p>
        </p:txBody>
      </p:sp>
      <p:pic>
        <p:nvPicPr>
          <p:cNvPr id="3540" name="Google Shape;3540;p197"/>
          <p:cNvPicPr preferRelativeResize="0"/>
          <p:nvPr/>
        </p:nvPicPr>
        <p:blipFill rotWithShape="1">
          <a:blip r:embed="rId3">
            <a:alphaModFix/>
          </a:blip>
          <a:srcRect b="0" l="0" r="69784" t="0"/>
          <a:stretch/>
        </p:blipFill>
        <p:spPr>
          <a:xfrm>
            <a:off x="1503000" y="586675"/>
            <a:ext cx="2153601" cy="3106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9"/>
                                        </p:tgtEl>
                                        <p:attrNameLst>
                                          <p:attrName>style.visibility</p:attrName>
                                        </p:attrNameLst>
                                      </p:cBhvr>
                                      <p:to>
                                        <p:strVal val="visible"/>
                                      </p:to>
                                    </p:set>
                                    <p:animEffect filter="fade" transition="in">
                                      <p:cBhvr>
                                        <p:cTn dur="1000"/>
                                        <p:tgtEl>
                                          <p:spTgt spid="3539"/>
                                        </p:tgtEl>
                                      </p:cBhvr>
                                    </p:animEffect>
                                  </p:childTnLst>
                                </p:cTn>
                              </p:par>
                              <p:par>
                                <p:cTn fill="hold" nodeType="withEffect" presetClass="entr" presetID="10" presetSubtype="0">
                                  <p:stCondLst>
                                    <p:cond delay="0"/>
                                  </p:stCondLst>
                                  <p:childTnLst>
                                    <p:set>
                                      <p:cBhvr>
                                        <p:cTn dur="1" fill="hold">
                                          <p:stCondLst>
                                            <p:cond delay="0"/>
                                          </p:stCondLst>
                                        </p:cTn>
                                        <p:tgtEl>
                                          <p:spTgt spid="3540"/>
                                        </p:tgtEl>
                                        <p:attrNameLst>
                                          <p:attrName>style.visibility</p:attrName>
                                        </p:attrNameLst>
                                      </p:cBhvr>
                                      <p:to>
                                        <p:strVal val="visible"/>
                                      </p:to>
                                    </p:set>
                                    <p:animEffect filter="fade" transition="in">
                                      <p:cBhvr>
                                        <p:cTn dur="1000"/>
                                        <p:tgtEl>
                                          <p:spTgt spid="35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544" name="Shape 3544"/>
        <p:cNvGrpSpPr/>
        <p:nvPr/>
      </p:nvGrpSpPr>
      <p:grpSpPr>
        <a:xfrm>
          <a:off x="0" y="0"/>
          <a:ext cx="0" cy="0"/>
          <a:chOff x="0" y="0"/>
          <a:chExt cx="0" cy="0"/>
        </a:xfrm>
      </p:grpSpPr>
      <p:sp>
        <p:nvSpPr>
          <p:cNvPr id="3545" name="Google Shape;3545;p198"/>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u="sng">
                <a:solidFill>
                  <a:srgbClr val="E09214"/>
                </a:solidFill>
                <a:latin typeface="Merriweather"/>
                <a:ea typeface="Merriweather"/>
                <a:cs typeface="Merriweather"/>
                <a:sym typeface="Merriweather"/>
              </a:rPr>
              <a:t>APACHE PIG</a:t>
            </a:r>
            <a:endParaRPr b="1" sz="2500" u="sng">
              <a:solidFill>
                <a:srgbClr val="E09214"/>
              </a:solidFill>
              <a:latin typeface="Merriweather"/>
              <a:ea typeface="Merriweather"/>
              <a:cs typeface="Merriweather"/>
              <a:sym typeface="Merriweather"/>
            </a:endParaRPr>
          </a:p>
          <a:p>
            <a:pPr indent="0" lvl="0" marL="0" rtl="0" algn="l">
              <a:lnSpc>
                <a:spcPct val="100000"/>
              </a:lnSpc>
              <a:spcBef>
                <a:spcPts val="0"/>
              </a:spcBef>
              <a:spcAft>
                <a:spcPts val="0"/>
              </a:spcAft>
              <a:buSzPts val="3000"/>
              <a:buNone/>
            </a:pPr>
            <a:r>
              <a:t/>
            </a:r>
            <a:endParaRPr b="1" sz="2500" u="sng">
              <a:solidFill>
                <a:srgbClr val="E09214"/>
              </a:solidFill>
              <a:latin typeface="Merriweather"/>
              <a:ea typeface="Merriweather"/>
              <a:cs typeface="Merriweather"/>
              <a:sym typeface="Merriweather"/>
            </a:endParaRPr>
          </a:p>
        </p:txBody>
      </p:sp>
      <p:sp>
        <p:nvSpPr>
          <p:cNvPr id="3546" name="Google Shape;3546;p198"/>
          <p:cNvSpPr txBox="1"/>
          <p:nvPr/>
        </p:nvSpPr>
        <p:spPr>
          <a:xfrm>
            <a:off x="319100" y="863250"/>
            <a:ext cx="8520600" cy="37404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00000"/>
              </a:lnSpc>
              <a:spcBef>
                <a:spcPts val="0"/>
              </a:spcBef>
              <a:spcAft>
                <a:spcPts val="0"/>
              </a:spcAft>
              <a:buClr>
                <a:srgbClr val="000000"/>
              </a:buClr>
              <a:buSzPts val="2100"/>
              <a:buFont typeface="Average"/>
              <a:buChar char="●"/>
            </a:pPr>
            <a:r>
              <a:rPr b="0" i="0" lang="en" sz="2100" u="none" cap="none" strike="noStrike">
                <a:solidFill>
                  <a:srgbClr val="000000"/>
                </a:solidFill>
                <a:latin typeface="Average"/>
                <a:ea typeface="Average"/>
                <a:cs typeface="Average"/>
                <a:sym typeface="Average"/>
              </a:rPr>
              <a:t>10 lines of pig code= 200 lines of mapreduce code</a:t>
            </a:r>
            <a:endParaRPr b="0" i="0" sz="2100" u="none" cap="none" strike="noStrike">
              <a:solidFill>
                <a:srgbClr val="000000"/>
              </a:solidFill>
              <a:latin typeface="Average"/>
              <a:ea typeface="Average"/>
              <a:cs typeface="Average"/>
              <a:sym typeface="Average"/>
            </a:endParaRPr>
          </a:p>
          <a:p>
            <a:pPr indent="-361950" lvl="0" marL="457200" marR="0" rtl="0" algn="l">
              <a:lnSpc>
                <a:spcPct val="100000"/>
              </a:lnSpc>
              <a:spcBef>
                <a:spcPts val="0"/>
              </a:spcBef>
              <a:spcAft>
                <a:spcPts val="0"/>
              </a:spcAft>
              <a:buClr>
                <a:srgbClr val="000000"/>
              </a:buClr>
              <a:buSzPts val="2100"/>
              <a:buFont typeface="Average"/>
              <a:buChar char="●"/>
            </a:pPr>
            <a:r>
              <a:rPr b="0" i="0" lang="en" sz="2100" u="none" cap="none" strike="noStrike">
                <a:solidFill>
                  <a:srgbClr val="000000"/>
                </a:solidFill>
                <a:latin typeface="Average"/>
                <a:ea typeface="Average"/>
                <a:cs typeface="Average"/>
                <a:sym typeface="Average"/>
              </a:rPr>
              <a:t>Mapreduce written in java</a:t>
            </a:r>
            <a:endParaRPr b="0" i="0" sz="2100" u="none" cap="none" strike="noStrike">
              <a:solidFill>
                <a:srgbClr val="000000"/>
              </a:solidFill>
              <a:latin typeface="Average"/>
              <a:ea typeface="Average"/>
              <a:cs typeface="Average"/>
              <a:sym typeface="Average"/>
            </a:endParaRPr>
          </a:p>
          <a:p>
            <a:pPr indent="-361950" lvl="0" marL="457200" marR="0" rtl="0" algn="l">
              <a:lnSpc>
                <a:spcPct val="100000"/>
              </a:lnSpc>
              <a:spcBef>
                <a:spcPts val="0"/>
              </a:spcBef>
              <a:spcAft>
                <a:spcPts val="0"/>
              </a:spcAft>
              <a:buClr>
                <a:srgbClr val="000000"/>
              </a:buClr>
              <a:buSzPts val="2100"/>
              <a:buFont typeface="Average"/>
              <a:buChar char="●"/>
            </a:pPr>
            <a:r>
              <a:rPr b="0" i="0" lang="en" sz="2100" u="none" cap="none" strike="noStrike">
                <a:solidFill>
                  <a:srgbClr val="000000"/>
                </a:solidFill>
                <a:latin typeface="Average"/>
                <a:ea typeface="Average"/>
                <a:cs typeface="Average"/>
                <a:sym typeface="Average"/>
              </a:rPr>
              <a:t>Pig is not related to python or java</a:t>
            </a:r>
            <a:endParaRPr b="0" i="0" sz="2100" u="none" cap="none" strike="noStrike">
              <a:solidFill>
                <a:srgbClr val="000000"/>
              </a:solidFill>
              <a:latin typeface="Average"/>
              <a:ea typeface="Average"/>
              <a:cs typeface="Average"/>
              <a:sym typeface="Average"/>
            </a:endParaRPr>
          </a:p>
          <a:p>
            <a:pPr indent="-361950" lvl="0" marL="457200" marR="0" rtl="0" algn="l">
              <a:lnSpc>
                <a:spcPct val="100000"/>
              </a:lnSpc>
              <a:spcBef>
                <a:spcPts val="0"/>
              </a:spcBef>
              <a:spcAft>
                <a:spcPts val="0"/>
              </a:spcAft>
              <a:buClr>
                <a:srgbClr val="000000"/>
              </a:buClr>
              <a:buSzPts val="2100"/>
              <a:buFont typeface="Average"/>
              <a:buChar char="●"/>
            </a:pPr>
            <a:r>
              <a:rPr b="0" i="0" lang="en" sz="2100" u="none" cap="none" strike="noStrike">
                <a:solidFill>
                  <a:srgbClr val="000000"/>
                </a:solidFill>
                <a:latin typeface="Average"/>
                <a:ea typeface="Average"/>
                <a:cs typeface="Average"/>
                <a:sym typeface="Average"/>
              </a:rPr>
              <a:t>It is easy to learn</a:t>
            </a:r>
            <a:endParaRPr b="0" i="0" sz="2100" u="none" cap="none" strike="noStrike">
              <a:solidFill>
                <a:srgbClr val="000000"/>
              </a:solidFill>
              <a:latin typeface="Average"/>
              <a:ea typeface="Average"/>
              <a:cs typeface="Average"/>
              <a:sym typeface="Average"/>
            </a:endParaRPr>
          </a:p>
          <a:p>
            <a:pPr indent="-361950" lvl="0" marL="457200" marR="0" rtl="0" algn="l">
              <a:lnSpc>
                <a:spcPct val="100000"/>
              </a:lnSpc>
              <a:spcBef>
                <a:spcPts val="0"/>
              </a:spcBef>
              <a:spcAft>
                <a:spcPts val="0"/>
              </a:spcAft>
              <a:buClr>
                <a:srgbClr val="000000"/>
              </a:buClr>
              <a:buSzPts val="2100"/>
              <a:buFont typeface="Average"/>
              <a:buChar char="●"/>
            </a:pPr>
            <a:r>
              <a:rPr b="0" i="0" lang="en" sz="2100" u="none" cap="none" strike="noStrike">
                <a:solidFill>
                  <a:srgbClr val="000000"/>
                </a:solidFill>
                <a:latin typeface="Average"/>
                <a:ea typeface="Average"/>
                <a:cs typeface="Average"/>
                <a:sym typeface="Average"/>
              </a:rPr>
              <a:t>Pig is 2 parts</a:t>
            </a:r>
            <a:endParaRPr b="0" i="0" sz="2100" u="none" cap="none" strike="noStrike">
              <a:solidFill>
                <a:srgbClr val="000000"/>
              </a:solidFill>
              <a:latin typeface="Average"/>
              <a:ea typeface="Average"/>
              <a:cs typeface="Average"/>
              <a:sym typeface="Average"/>
            </a:endParaRPr>
          </a:p>
          <a:p>
            <a:pPr indent="-361950" lvl="1" marL="914400" marR="0" rtl="0" algn="l">
              <a:lnSpc>
                <a:spcPct val="100000"/>
              </a:lnSpc>
              <a:spcBef>
                <a:spcPts val="0"/>
              </a:spcBef>
              <a:spcAft>
                <a:spcPts val="0"/>
              </a:spcAft>
              <a:buClr>
                <a:srgbClr val="000000"/>
              </a:buClr>
              <a:buSzPts val="2100"/>
              <a:buFont typeface="Average"/>
              <a:buChar char="○"/>
            </a:pPr>
            <a:r>
              <a:rPr b="0" i="0" lang="en" sz="2100" u="none" cap="none" strike="noStrike">
                <a:solidFill>
                  <a:srgbClr val="000000"/>
                </a:solidFill>
                <a:latin typeface="Average"/>
                <a:ea typeface="Average"/>
                <a:cs typeface="Average"/>
                <a:sym typeface="Average"/>
              </a:rPr>
              <a:t>Pig Latin →Language[Like SQL]</a:t>
            </a:r>
            <a:endParaRPr b="0" i="0" sz="2100" u="none" cap="none" strike="noStrike">
              <a:solidFill>
                <a:srgbClr val="000000"/>
              </a:solidFill>
              <a:latin typeface="Average"/>
              <a:ea typeface="Average"/>
              <a:cs typeface="Average"/>
              <a:sym typeface="Average"/>
            </a:endParaRPr>
          </a:p>
          <a:p>
            <a:pPr indent="-361950" lvl="1" marL="914400" marR="0" rtl="0" algn="l">
              <a:lnSpc>
                <a:spcPct val="100000"/>
              </a:lnSpc>
              <a:spcBef>
                <a:spcPts val="0"/>
              </a:spcBef>
              <a:spcAft>
                <a:spcPts val="0"/>
              </a:spcAft>
              <a:buClr>
                <a:srgbClr val="000000"/>
              </a:buClr>
              <a:buSzPts val="2100"/>
              <a:buFont typeface="Average"/>
              <a:buChar char="○"/>
            </a:pPr>
            <a:r>
              <a:rPr b="0" i="0" lang="en" sz="2100" u="none" cap="none" strike="noStrike">
                <a:solidFill>
                  <a:srgbClr val="000000"/>
                </a:solidFill>
                <a:latin typeface="Average"/>
                <a:ea typeface="Average"/>
                <a:cs typeface="Average"/>
                <a:sym typeface="Average"/>
              </a:rPr>
              <a:t>Pig runtime→ Every backend of pig job mapreduce job executes</a:t>
            </a:r>
            <a:endParaRPr b="0" i="0" sz="2100" u="none" cap="none" strike="noStrike">
              <a:solidFill>
                <a:srgbClr val="000000"/>
              </a:solidFill>
              <a:latin typeface="Average"/>
              <a:ea typeface="Average"/>
              <a:cs typeface="Average"/>
              <a:sym typeface="Average"/>
            </a:endParaRPr>
          </a:p>
          <a:p>
            <a:pPr indent="-361950" lvl="0" marL="457200" marR="0" rtl="0" algn="l">
              <a:lnSpc>
                <a:spcPct val="100000"/>
              </a:lnSpc>
              <a:spcBef>
                <a:spcPts val="0"/>
              </a:spcBef>
              <a:spcAft>
                <a:spcPts val="0"/>
              </a:spcAft>
              <a:buClr>
                <a:srgbClr val="000000"/>
              </a:buClr>
              <a:buSzPts val="2100"/>
              <a:buFont typeface="Average"/>
              <a:buChar char="●"/>
            </a:pPr>
            <a:r>
              <a:rPr b="0" i="0" lang="en" sz="2100" u="none" cap="none" strike="noStrike">
                <a:solidFill>
                  <a:srgbClr val="000000"/>
                </a:solidFill>
                <a:latin typeface="Average"/>
                <a:ea typeface="Average"/>
                <a:cs typeface="Average"/>
                <a:sym typeface="Average"/>
              </a:rPr>
              <a:t>Compiler internally convert pig latin to mapreduce</a:t>
            </a:r>
            <a:endParaRPr b="0" i="0" sz="2100" u="none" cap="none" strike="noStrike">
              <a:solidFill>
                <a:srgbClr val="000000"/>
              </a:solidFill>
              <a:latin typeface="Average"/>
              <a:ea typeface="Average"/>
              <a:cs typeface="Average"/>
              <a:sym typeface="Average"/>
            </a:endParaRPr>
          </a:p>
          <a:p>
            <a:pPr indent="-361950" lvl="0" marL="457200" marR="0" rtl="0" algn="l">
              <a:lnSpc>
                <a:spcPct val="100000"/>
              </a:lnSpc>
              <a:spcBef>
                <a:spcPts val="0"/>
              </a:spcBef>
              <a:spcAft>
                <a:spcPts val="0"/>
              </a:spcAft>
              <a:buClr>
                <a:srgbClr val="000000"/>
              </a:buClr>
              <a:buSzPts val="2100"/>
              <a:buFont typeface="Average"/>
              <a:buChar char="●"/>
            </a:pPr>
            <a:r>
              <a:rPr b="0" i="0" lang="en" sz="2100" u="none" cap="none" strike="noStrike">
                <a:solidFill>
                  <a:srgbClr val="000000"/>
                </a:solidFill>
                <a:latin typeface="Average"/>
                <a:ea typeface="Average"/>
                <a:cs typeface="Average"/>
                <a:sym typeface="Average"/>
              </a:rPr>
              <a:t>Pig Developed by Yahoo</a:t>
            </a:r>
            <a:endParaRPr b="0" i="0" sz="2100" u="none" cap="none" strike="noStrike">
              <a:solidFill>
                <a:srgbClr val="000000"/>
              </a:solidFill>
              <a:latin typeface="Average"/>
              <a:ea typeface="Average"/>
              <a:cs typeface="Average"/>
              <a:sym typeface="Average"/>
            </a:endParaRPr>
          </a:p>
          <a:p>
            <a:pPr indent="-361950" lvl="0" marL="457200" marR="0" rtl="0" algn="l">
              <a:lnSpc>
                <a:spcPct val="100000"/>
              </a:lnSpc>
              <a:spcBef>
                <a:spcPts val="0"/>
              </a:spcBef>
              <a:spcAft>
                <a:spcPts val="0"/>
              </a:spcAft>
              <a:buClr>
                <a:srgbClr val="000000"/>
              </a:buClr>
              <a:buSzPts val="2100"/>
              <a:buFont typeface="Average"/>
              <a:buChar char="●"/>
            </a:pPr>
            <a:r>
              <a:rPr b="0" i="0" lang="en" sz="2100" u="none" cap="none" strike="noStrike">
                <a:solidFill>
                  <a:srgbClr val="000000"/>
                </a:solidFill>
                <a:latin typeface="Average"/>
                <a:ea typeface="Average"/>
                <a:cs typeface="Average"/>
                <a:sym typeface="Average"/>
              </a:rPr>
              <a:t>It gives platform for building data flow for ETL (Extract, Transform, Load) Processing &amp; analysing huge datasets</a:t>
            </a:r>
            <a:endParaRPr b="0" i="0" sz="2100" u="none" cap="none" strike="noStrike">
              <a:solidFill>
                <a:srgbClr val="000000"/>
              </a:solidFill>
              <a:latin typeface="Average"/>
              <a:ea typeface="Average"/>
              <a:cs typeface="Average"/>
              <a:sym typeface="Average"/>
            </a:endParaRPr>
          </a:p>
        </p:txBody>
      </p:sp>
      <p:pic>
        <p:nvPicPr>
          <p:cNvPr id="3547" name="Google Shape;3547;p198"/>
          <p:cNvPicPr preferRelativeResize="0"/>
          <p:nvPr/>
        </p:nvPicPr>
        <p:blipFill rotWithShape="1">
          <a:blip r:embed="rId3">
            <a:alphaModFix/>
          </a:blip>
          <a:srcRect b="0" l="0" r="0" t="0"/>
          <a:stretch/>
        </p:blipFill>
        <p:spPr>
          <a:xfrm>
            <a:off x="6841250" y="81625"/>
            <a:ext cx="2230626" cy="972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3545"/>
                                        </p:tgtEl>
                                        <p:attrNameLst>
                                          <p:attrName>style.visibility</p:attrName>
                                        </p:attrNameLst>
                                      </p:cBhvr>
                                      <p:to>
                                        <p:strVal val="visible"/>
                                      </p:to>
                                    </p:set>
                                    <p:anim calcmode="lin" valueType="num">
                                      <p:cBhvr additive="base">
                                        <p:cTn dur="1000"/>
                                        <p:tgtEl>
                                          <p:spTgt spid="354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6"/>
                                        </p:tgtEl>
                                        <p:attrNameLst>
                                          <p:attrName>style.visibility</p:attrName>
                                        </p:attrNameLst>
                                      </p:cBhvr>
                                      <p:to>
                                        <p:strVal val="visible"/>
                                      </p:to>
                                    </p:set>
                                    <p:animEffect filter="fade" transition="in">
                                      <p:cBhvr>
                                        <p:cTn dur="1000"/>
                                        <p:tgtEl>
                                          <p:spTgt spid="35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551" name="Shape 3551"/>
        <p:cNvGrpSpPr/>
        <p:nvPr/>
      </p:nvGrpSpPr>
      <p:grpSpPr>
        <a:xfrm>
          <a:off x="0" y="0"/>
          <a:ext cx="0" cy="0"/>
          <a:chOff x="0" y="0"/>
          <a:chExt cx="0" cy="0"/>
        </a:xfrm>
      </p:grpSpPr>
      <p:sp>
        <p:nvSpPr>
          <p:cNvPr id="3552" name="Google Shape;3552;p199"/>
          <p:cNvSpPr txBox="1"/>
          <p:nvPr>
            <p:ph type="title"/>
          </p:nvPr>
        </p:nvSpPr>
        <p:spPr>
          <a:xfrm>
            <a:off x="75813"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u="sng">
                <a:solidFill>
                  <a:srgbClr val="E09214"/>
                </a:solidFill>
                <a:latin typeface="Merriweather"/>
                <a:ea typeface="Merriweather"/>
                <a:cs typeface="Merriweather"/>
                <a:sym typeface="Merriweather"/>
              </a:rPr>
              <a:t>APACHE PIG</a:t>
            </a:r>
            <a:endParaRPr b="1" sz="2500" u="sng">
              <a:solidFill>
                <a:srgbClr val="E09214"/>
              </a:solidFill>
              <a:latin typeface="Merriweather"/>
              <a:ea typeface="Merriweather"/>
              <a:cs typeface="Merriweather"/>
              <a:sym typeface="Merriweather"/>
            </a:endParaRPr>
          </a:p>
          <a:p>
            <a:pPr indent="0" lvl="0" marL="0" rtl="0" algn="l">
              <a:lnSpc>
                <a:spcPct val="100000"/>
              </a:lnSpc>
              <a:spcBef>
                <a:spcPts val="0"/>
              </a:spcBef>
              <a:spcAft>
                <a:spcPts val="0"/>
              </a:spcAft>
              <a:buSzPts val="3000"/>
              <a:buNone/>
            </a:pPr>
            <a:r>
              <a:t/>
            </a:r>
            <a:endParaRPr b="1" sz="2500" u="sng">
              <a:solidFill>
                <a:srgbClr val="E09214"/>
              </a:solidFill>
              <a:latin typeface="Merriweather"/>
              <a:ea typeface="Merriweather"/>
              <a:cs typeface="Merriweather"/>
              <a:sym typeface="Merriweather"/>
            </a:endParaRPr>
          </a:p>
        </p:txBody>
      </p:sp>
      <p:sp>
        <p:nvSpPr>
          <p:cNvPr id="3553" name="Google Shape;3553;p199"/>
          <p:cNvSpPr txBox="1"/>
          <p:nvPr/>
        </p:nvSpPr>
        <p:spPr>
          <a:xfrm>
            <a:off x="354113" y="863250"/>
            <a:ext cx="85206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Average"/>
                <a:ea typeface="Average"/>
                <a:cs typeface="Average"/>
                <a:sym typeface="Average"/>
              </a:rPr>
              <a:t>How Pig Works:</a:t>
            </a:r>
            <a:endParaRPr b="0" i="0" sz="21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Average"/>
              <a:ea typeface="Average"/>
              <a:cs typeface="Average"/>
              <a:sym typeface="Average"/>
            </a:endParaRPr>
          </a:p>
        </p:txBody>
      </p:sp>
      <p:sp>
        <p:nvSpPr>
          <p:cNvPr id="3554" name="Google Shape;3554;p199"/>
          <p:cNvSpPr/>
          <p:nvPr/>
        </p:nvSpPr>
        <p:spPr>
          <a:xfrm>
            <a:off x="616738" y="1683725"/>
            <a:ext cx="1378800" cy="19227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Load Commands, Load Data</a:t>
            </a:r>
            <a:endParaRPr b="0" i="0" sz="1400" u="none" cap="none" strike="noStrike">
              <a:solidFill>
                <a:srgbClr val="000000"/>
              </a:solidFill>
              <a:latin typeface="Arial"/>
              <a:ea typeface="Arial"/>
              <a:cs typeface="Arial"/>
              <a:sym typeface="Arial"/>
            </a:endParaRPr>
          </a:p>
        </p:txBody>
      </p:sp>
      <p:cxnSp>
        <p:nvCxnSpPr>
          <p:cNvPr id="3555" name="Google Shape;3555;p199"/>
          <p:cNvCxnSpPr>
            <a:stCxn id="3554" idx="3"/>
            <a:endCxn id="3556" idx="1"/>
          </p:cNvCxnSpPr>
          <p:nvPr/>
        </p:nvCxnSpPr>
        <p:spPr>
          <a:xfrm>
            <a:off x="1995538" y="2645075"/>
            <a:ext cx="1244100" cy="15000"/>
          </a:xfrm>
          <a:prstGeom prst="straightConnector1">
            <a:avLst/>
          </a:prstGeom>
          <a:noFill/>
          <a:ln cap="flat" cmpd="sng" w="9525">
            <a:solidFill>
              <a:srgbClr val="000000"/>
            </a:solidFill>
            <a:prstDash val="solid"/>
            <a:round/>
            <a:headEnd len="sm" w="sm" type="none"/>
            <a:tailEnd len="med" w="med" type="stealth"/>
          </a:ln>
        </p:spPr>
      </p:cxnSp>
      <p:sp>
        <p:nvSpPr>
          <p:cNvPr id="3556" name="Google Shape;3556;p199"/>
          <p:cNvSpPr/>
          <p:nvPr/>
        </p:nvSpPr>
        <p:spPr>
          <a:xfrm>
            <a:off x="3239726" y="2244277"/>
            <a:ext cx="1144200" cy="8313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Perform various functions</a:t>
            </a:r>
            <a:endParaRPr b="0" i="0" sz="1400" u="none" cap="none" strike="noStrike">
              <a:solidFill>
                <a:srgbClr val="000000"/>
              </a:solidFill>
              <a:latin typeface="Arial"/>
              <a:ea typeface="Arial"/>
              <a:cs typeface="Arial"/>
              <a:sym typeface="Arial"/>
            </a:endParaRPr>
          </a:p>
        </p:txBody>
      </p:sp>
      <p:cxnSp>
        <p:nvCxnSpPr>
          <p:cNvPr id="3557" name="Google Shape;3557;p199"/>
          <p:cNvCxnSpPr>
            <a:stCxn id="3556" idx="3"/>
            <a:endCxn id="3558" idx="1"/>
          </p:cNvCxnSpPr>
          <p:nvPr/>
        </p:nvCxnSpPr>
        <p:spPr>
          <a:xfrm flipH="1" rot="10800000">
            <a:off x="4383926" y="2640727"/>
            <a:ext cx="1387800" cy="19200"/>
          </a:xfrm>
          <a:prstGeom prst="straightConnector1">
            <a:avLst/>
          </a:prstGeom>
          <a:noFill/>
          <a:ln cap="flat" cmpd="sng" w="9525">
            <a:solidFill>
              <a:srgbClr val="000000"/>
            </a:solidFill>
            <a:prstDash val="solid"/>
            <a:round/>
            <a:headEnd len="sm" w="sm" type="none"/>
            <a:tailEnd len="med" w="med" type="stealth"/>
          </a:ln>
        </p:spPr>
      </p:cxnSp>
      <p:sp>
        <p:nvSpPr>
          <p:cNvPr id="3558" name="Google Shape;3558;p199"/>
          <p:cNvSpPr/>
          <p:nvPr/>
        </p:nvSpPr>
        <p:spPr>
          <a:xfrm>
            <a:off x="5771784" y="2286283"/>
            <a:ext cx="990300" cy="7086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HDFS</a:t>
            </a:r>
            <a:endParaRPr b="0" i="0" sz="1400" u="none" cap="none" strike="noStrike">
              <a:solidFill>
                <a:srgbClr val="000000"/>
              </a:solidFill>
              <a:latin typeface="Arial"/>
              <a:ea typeface="Arial"/>
              <a:cs typeface="Arial"/>
              <a:sym typeface="Arial"/>
            </a:endParaRPr>
          </a:p>
        </p:txBody>
      </p:sp>
      <p:sp>
        <p:nvSpPr>
          <p:cNvPr id="3559" name="Google Shape;3559;p199"/>
          <p:cNvSpPr txBox="1"/>
          <p:nvPr/>
        </p:nvSpPr>
        <p:spPr>
          <a:xfrm>
            <a:off x="2899800" y="3075575"/>
            <a:ext cx="1672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Grouping, Filtering,</a:t>
            </a:r>
            <a:endParaRPr b="0" i="0" sz="14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Joining, Sorting</a:t>
            </a:r>
            <a:endParaRPr b="0" i="0" sz="1400" u="none" cap="none" strike="noStrike">
              <a:solidFill>
                <a:srgbClr val="000000"/>
              </a:solidFill>
              <a:latin typeface="Average"/>
              <a:ea typeface="Average"/>
              <a:cs typeface="Average"/>
              <a:sym typeface="Average"/>
            </a:endParaRPr>
          </a:p>
        </p:txBody>
      </p:sp>
      <p:sp>
        <p:nvSpPr>
          <p:cNvPr id="3560" name="Google Shape;3560;p199"/>
          <p:cNvSpPr txBox="1"/>
          <p:nvPr/>
        </p:nvSpPr>
        <p:spPr>
          <a:xfrm>
            <a:off x="4465775" y="2113613"/>
            <a:ext cx="1672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Store results in HDFS</a:t>
            </a:r>
            <a:endParaRPr b="0" i="0" sz="1400" u="none" cap="none" strike="noStrike">
              <a:solidFill>
                <a:srgbClr val="000000"/>
              </a:solidFill>
              <a:latin typeface="Average"/>
              <a:ea typeface="Average"/>
              <a:cs typeface="Average"/>
              <a:sym typeface="Average"/>
            </a:endParaRPr>
          </a:p>
        </p:txBody>
      </p:sp>
      <p:sp>
        <p:nvSpPr>
          <p:cNvPr id="3561" name="Google Shape;3561;p199"/>
          <p:cNvSpPr txBox="1"/>
          <p:nvPr/>
        </p:nvSpPr>
        <p:spPr>
          <a:xfrm>
            <a:off x="233025" y="3934700"/>
            <a:ext cx="7555800" cy="9696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rgbClr val="000000"/>
              </a:buClr>
              <a:buSzPts val="1700"/>
              <a:buFont typeface="Average"/>
              <a:buChar char="●"/>
            </a:pPr>
            <a:r>
              <a:rPr b="0" i="0" lang="en" sz="1700" u="none" cap="none" strike="noStrike">
                <a:solidFill>
                  <a:srgbClr val="000000"/>
                </a:solidFill>
                <a:latin typeface="Average"/>
                <a:ea typeface="Average"/>
                <a:cs typeface="Average"/>
                <a:sym typeface="Average"/>
              </a:rPr>
              <a:t>We can use pig for huge data, streaming, online data</a:t>
            </a:r>
            <a:endParaRPr b="0" i="0" sz="1700" u="none" cap="none" strike="noStrike">
              <a:solidFill>
                <a:srgbClr val="000000"/>
              </a:solidFill>
              <a:latin typeface="Average"/>
              <a:ea typeface="Average"/>
              <a:cs typeface="Average"/>
              <a:sym typeface="Average"/>
            </a:endParaRPr>
          </a:p>
          <a:p>
            <a:pPr indent="-336550" lvl="0" marL="457200" marR="0" rtl="0" algn="l">
              <a:lnSpc>
                <a:spcPct val="100000"/>
              </a:lnSpc>
              <a:spcBef>
                <a:spcPts val="0"/>
              </a:spcBef>
              <a:spcAft>
                <a:spcPts val="0"/>
              </a:spcAft>
              <a:buClr>
                <a:srgbClr val="000000"/>
              </a:buClr>
              <a:buSzPts val="1700"/>
              <a:buFont typeface="Average"/>
              <a:buChar char="●"/>
            </a:pPr>
            <a:r>
              <a:rPr b="0" i="0" lang="en" sz="1700" u="none" cap="none" strike="noStrike">
                <a:solidFill>
                  <a:srgbClr val="000000"/>
                </a:solidFill>
                <a:latin typeface="Average"/>
                <a:ea typeface="Average"/>
                <a:cs typeface="Average"/>
                <a:sym typeface="Average"/>
              </a:rPr>
              <a:t>We can use for data processing for search platforms</a:t>
            </a:r>
            <a:endParaRPr b="0" i="0" sz="1700" u="none" cap="none" strike="noStrike">
              <a:solidFill>
                <a:srgbClr val="000000"/>
              </a:solidFill>
              <a:latin typeface="Average"/>
              <a:ea typeface="Average"/>
              <a:cs typeface="Average"/>
              <a:sym typeface="Average"/>
            </a:endParaRPr>
          </a:p>
          <a:p>
            <a:pPr indent="-336550" lvl="0" marL="457200" marR="0" rtl="0" algn="l">
              <a:lnSpc>
                <a:spcPct val="100000"/>
              </a:lnSpc>
              <a:spcBef>
                <a:spcPts val="0"/>
              </a:spcBef>
              <a:spcAft>
                <a:spcPts val="0"/>
              </a:spcAft>
              <a:buClr>
                <a:srgbClr val="000000"/>
              </a:buClr>
              <a:buSzPts val="1700"/>
              <a:buFont typeface="Average"/>
              <a:buChar char="●"/>
            </a:pPr>
            <a:r>
              <a:rPr b="0" i="0" lang="en" sz="1700" u="none" cap="none" strike="noStrike">
                <a:solidFill>
                  <a:srgbClr val="000000"/>
                </a:solidFill>
                <a:latin typeface="Average"/>
                <a:ea typeface="Average"/>
                <a:cs typeface="Average"/>
                <a:sym typeface="Average"/>
              </a:rPr>
              <a:t>We can use to process sensitive data</a:t>
            </a:r>
            <a:endParaRPr b="0" i="0" sz="1700" u="none" cap="none" strike="noStrike">
              <a:solidFill>
                <a:srgbClr val="000000"/>
              </a:solidFill>
              <a:latin typeface="Average"/>
              <a:ea typeface="Average"/>
              <a:cs typeface="Average"/>
              <a:sym typeface="Average"/>
            </a:endParaRPr>
          </a:p>
        </p:txBody>
      </p:sp>
      <p:pic>
        <p:nvPicPr>
          <p:cNvPr id="3562" name="Google Shape;3562;p199"/>
          <p:cNvPicPr preferRelativeResize="0"/>
          <p:nvPr/>
        </p:nvPicPr>
        <p:blipFill rotWithShape="1">
          <a:blip r:embed="rId3">
            <a:alphaModFix/>
          </a:blip>
          <a:srcRect b="0" l="0" r="0" t="0"/>
          <a:stretch/>
        </p:blipFill>
        <p:spPr>
          <a:xfrm>
            <a:off x="6841250" y="81625"/>
            <a:ext cx="2230626" cy="972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553"/>
                                        </p:tgtEl>
                                        <p:attrNameLst>
                                          <p:attrName>style.visibility</p:attrName>
                                        </p:attrNameLst>
                                      </p:cBhvr>
                                      <p:to>
                                        <p:strVal val="visible"/>
                                      </p:to>
                                    </p:set>
                                    <p:anim calcmode="lin" valueType="num">
                                      <p:cBhvr additive="base">
                                        <p:cTn dur="1000"/>
                                        <p:tgtEl>
                                          <p:spTgt spid="355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4"/>
                                        </p:tgtEl>
                                        <p:attrNameLst>
                                          <p:attrName>style.visibility</p:attrName>
                                        </p:attrNameLst>
                                      </p:cBhvr>
                                      <p:to>
                                        <p:strVal val="visible"/>
                                      </p:to>
                                    </p:set>
                                    <p:animEffect filter="fade" transition="in">
                                      <p:cBhvr>
                                        <p:cTn dur="1000"/>
                                        <p:tgtEl>
                                          <p:spTgt spid="3554"/>
                                        </p:tgtEl>
                                      </p:cBhvr>
                                    </p:animEffect>
                                  </p:childTnLst>
                                </p:cTn>
                              </p:par>
                              <p:par>
                                <p:cTn fill="hold" nodeType="withEffect" presetClass="entr" presetID="10" presetSubtype="0">
                                  <p:stCondLst>
                                    <p:cond delay="0"/>
                                  </p:stCondLst>
                                  <p:childTnLst>
                                    <p:set>
                                      <p:cBhvr>
                                        <p:cTn dur="1" fill="hold">
                                          <p:stCondLst>
                                            <p:cond delay="0"/>
                                          </p:stCondLst>
                                        </p:cTn>
                                        <p:tgtEl>
                                          <p:spTgt spid="3555"/>
                                        </p:tgtEl>
                                        <p:attrNameLst>
                                          <p:attrName>style.visibility</p:attrName>
                                        </p:attrNameLst>
                                      </p:cBhvr>
                                      <p:to>
                                        <p:strVal val="visible"/>
                                      </p:to>
                                    </p:set>
                                    <p:animEffect filter="fade" transition="in">
                                      <p:cBhvr>
                                        <p:cTn dur="1000"/>
                                        <p:tgtEl>
                                          <p:spTgt spid="3555"/>
                                        </p:tgtEl>
                                      </p:cBhvr>
                                    </p:animEffect>
                                  </p:childTnLst>
                                </p:cTn>
                              </p:par>
                              <p:par>
                                <p:cTn fill="hold" nodeType="withEffect" presetClass="entr" presetID="10" presetSubtype="0">
                                  <p:stCondLst>
                                    <p:cond delay="0"/>
                                  </p:stCondLst>
                                  <p:childTnLst>
                                    <p:set>
                                      <p:cBhvr>
                                        <p:cTn dur="1" fill="hold">
                                          <p:stCondLst>
                                            <p:cond delay="0"/>
                                          </p:stCondLst>
                                        </p:cTn>
                                        <p:tgtEl>
                                          <p:spTgt spid="3556"/>
                                        </p:tgtEl>
                                        <p:attrNameLst>
                                          <p:attrName>style.visibility</p:attrName>
                                        </p:attrNameLst>
                                      </p:cBhvr>
                                      <p:to>
                                        <p:strVal val="visible"/>
                                      </p:to>
                                    </p:set>
                                    <p:animEffect filter="fade" transition="in">
                                      <p:cBhvr>
                                        <p:cTn dur="1000"/>
                                        <p:tgtEl>
                                          <p:spTgt spid="3556"/>
                                        </p:tgtEl>
                                      </p:cBhvr>
                                    </p:animEffect>
                                  </p:childTnLst>
                                </p:cTn>
                              </p:par>
                              <p:par>
                                <p:cTn fill="hold" nodeType="withEffect" presetClass="entr" presetID="10" presetSubtype="0">
                                  <p:stCondLst>
                                    <p:cond delay="0"/>
                                  </p:stCondLst>
                                  <p:childTnLst>
                                    <p:set>
                                      <p:cBhvr>
                                        <p:cTn dur="1" fill="hold">
                                          <p:stCondLst>
                                            <p:cond delay="0"/>
                                          </p:stCondLst>
                                        </p:cTn>
                                        <p:tgtEl>
                                          <p:spTgt spid="3557"/>
                                        </p:tgtEl>
                                        <p:attrNameLst>
                                          <p:attrName>style.visibility</p:attrName>
                                        </p:attrNameLst>
                                      </p:cBhvr>
                                      <p:to>
                                        <p:strVal val="visible"/>
                                      </p:to>
                                    </p:set>
                                    <p:animEffect filter="fade" transition="in">
                                      <p:cBhvr>
                                        <p:cTn dur="1000"/>
                                        <p:tgtEl>
                                          <p:spTgt spid="3557"/>
                                        </p:tgtEl>
                                      </p:cBhvr>
                                    </p:animEffect>
                                  </p:childTnLst>
                                </p:cTn>
                              </p:par>
                              <p:par>
                                <p:cTn fill="hold" nodeType="withEffect" presetClass="entr" presetID="10" presetSubtype="0">
                                  <p:stCondLst>
                                    <p:cond delay="0"/>
                                  </p:stCondLst>
                                  <p:childTnLst>
                                    <p:set>
                                      <p:cBhvr>
                                        <p:cTn dur="1" fill="hold">
                                          <p:stCondLst>
                                            <p:cond delay="0"/>
                                          </p:stCondLst>
                                        </p:cTn>
                                        <p:tgtEl>
                                          <p:spTgt spid="3558"/>
                                        </p:tgtEl>
                                        <p:attrNameLst>
                                          <p:attrName>style.visibility</p:attrName>
                                        </p:attrNameLst>
                                      </p:cBhvr>
                                      <p:to>
                                        <p:strVal val="visible"/>
                                      </p:to>
                                    </p:set>
                                    <p:animEffect filter="fade" transition="in">
                                      <p:cBhvr>
                                        <p:cTn dur="1000"/>
                                        <p:tgtEl>
                                          <p:spTgt spid="3558"/>
                                        </p:tgtEl>
                                      </p:cBhvr>
                                    </p:animEffect>
                                  </p:childTnLst>
                                </p:cTn>
                              </p:par>
                              <p:par>
                                <p:cTn fill="hold" nodeType="withEffect" presetClass="entr" presetID="10" presetSubtype="0">
                                  <p:stCondLst>
                                    <p:cond delay="0"/>
                                  </p:stCondLst>
                                  <p:childTnLst>
                                    <p:set>
                                      <p:cBhvr>
                                        <p:cTn dur="1" fill="hold">
                                          <p:stCondLst>
                                            <p:cond delay="0"/>
                                          </p:stCondLst>
                                        </p:cTn>
                                        <p:tgtEl>
                                          <p:spTgt spid="3559"/>
                                        </p:tgtEl>
                                        <p:attrNameLst>
                                          <p:attrName>style.visibility</p:attrName>
                                        </p:attrNameLst>
                                      </p:cBhvr>
                                      <p:to>
                                        <p:strVal val="visible"/>
                                      </p:to>
                                    </p:set>
                                    <p:animEffect filter="fade" transition="in">
                                      <p:cBhvr>
                                        <p:cTn dur="1000"/>
                                        <p:tgtEl>
                                          <p:spTgt spid="3559"/>
                                        </p:tgtEl>
                                      </p:cBhvr>
                                    </p:animEffect>
                                  </p:childTnLst>
                                </p:cTn>
                              </p:par>
                              <p:par>
                                <p:cTn fill="hold" nodeType="withEffect" presetClass="entr" presetID="10" presetSubtype="0">
                                  <p:stCondLst>
                                    <p:cond delay="0"/>
                                  </p:stCondLst>
                                  <p:childTnLst>
                                    <p:set>
                                      <p:cBhvr>
                                        <p:cTn dur="1" fill="hold">
                                          <p:stCondLst>
                                            <p:cond delay="0"/>
                                          </p:stCondLst>
                                        </p:cTn>
                                        <p:tgtEl>
                                          <p:spTgt spid="3560"/>
                                        </p:tgtEl>
                                        <p:attrNameLst>
                                          <p:attrName>style.visibility</p:attrName>
                                        </p:attrNameLst>
                                      </p:cBhvr>
                                      <p:to>
                                        <p:strVal val="visible"/>
                                      </p:to>
                                    </p:set>
                                    <p:animEffect filter="fade" transition="in">
                                      <p:cBhvr>
                                        <p:cTn dur="1000"/>
                                        <p:tgtEl>
                                          <p:spTgt spid="35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1"/>
                                        </p:tgtEl>
                                        <p:attrNameLst>
                                          <p:attrName>style.visibility</p:attrName>
                                        </p:attrNameLst>
                                      </p:cBhvr>
                                      <p:to>
                                        <p:strVal val="visible"/>
                                      </p:to>
                                    </p:set>
                                    <p:animEffect filter="fade" transition="in">
                                      <p:cBhvr>
                                        <p:cTn dur="1000"/>
                                        <p:tgtEl>
                                          <p:spTgt spid="35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2"/>
          <p:cNvSpPr txBox="1"/>
          <p:nvPr/>
        </p:nvSpPr>
        <p:spPr>
          <a:xfrm>
            <a:off x="210225" y="2407950"/>
            <a:ext cx="80445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Average"/>
                <a:ea typeface="Average"/>
                <a:cs typeface="Average"/>
                <a:sym typeface="Average"/>
              </a:rPr>
              <a:t>Introduction to Big data</a:t>
            </a:r>
            <a:endParaRPr b="0" i="0" sz="4800" u="none" cap="none" strike="noStrike">
              <a:solidFill>
                <a:srgbClr val="000000"/>
              </a:solidFill>
              <a:latin typeface="Average"/>
              <a:ea typeface="Average"/>
              <a:cs typeface="Average"/>
              <a:sym typeface="Average"/>
            </a:endParaRPr>
          </a:p>
        </p:txBody>
      </p:sp>
      <p:cxnSp>
        <p:nvCxnSpPr>
          <p:cNvPr id="86" name="Google Shape;86;p2"/>
          <p:cNvCxnSpPr/>
          <p:nvPr/>
        </p:nvCxnSpPr>
        <p:spPr>
          <a:xfrm flipH="1" rot="10800000">
            <a:off x="210225" y="3670375"/>
            <a:ext cx="6348900" cy="14100"/>
          </a:xfrm>
          <a:prstGeom prst="straightConnector1">
            <a:avLst/>
          </a:prstGeom>
          <a:noFill/>
          <a:ln cap="flat" cmpd="sng" w="38100">
            <a:solidFill>
              <a:srgbClr val="000000"/>
            </a:solidFill>
            <a:prstDash val="solid"/>
            <a:round/>
            <a:headEnd len="sm" w="sm" type="none"/>
            <a:tailEnd len="sm" w="sm" type="none"/>
          </a:ln>
        </p:spPr>
      </p:cxn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6"/>
                                        </p:tgtEl>
                                        <p:attrNameLst>
                                          <p:attrName>style.visibility</p:attrName>
                                        </p:attrNameLst>
                                      </p:cBhvr>
                                      <p:to>
                                        <p:strVal val="visible"/>
                                      </p:to>
                                    </p:set>
                                    <p:anim calcmode="lin" valueType="num">
                                      <p:cBhvr additive="base">
                                        <p:cTn dur="1000"/>
                                        <p:tgtEl>
                                          <p:spTgt spid="86"/>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1000"/>
                                        <p:tgtEl>
                                          <p:spTgt spid="8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5" name="Shape 275"/>
        <p:cNvGrpSpPr/>
        <p:nvPr/>
      </p:nvGrpSpPr>
      <p:grpSpPr>
        <a:xfrm>
          <a:off x="0" y="0"/>
          <a:ext cx="0" cy="0"/>
          <a:chOff x="0" y="0"/>
          <a:chExt cx="0" cy="0"/>
        </a:xfrm>
      </p:grpSpPr>
      <p:sp>
        <p:nvSpPr>
          <p:cNvPr id="276" name="Google Shape;276;p20"/>
          <p:cNvSpPr txBox="1"/>
          <p:nvPr>
            <p:ph type="title"/>
          </p:nvPr>
        </p:nvSpPr>
        <p:spPr>
          <a:xfrm>
            <a:off x="129175" y="2459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3100" u="sng">
                <a:solidFill>
                  <a:srgbClr val="E09214"/>
                </a:solidFill>
                <a:latin typeface="Merriweather"/>
                <a:ea typeface="Merriweather"/>
                <a:cs typeface="Merriweather"/>
                <a:sym typeface="Merriweather"/>
              </a:rPr>
              <a:t>How  Hadoop Started?</a:t>
            </a:r>
            <a:endParaRPr b="1" sz="3100" u="sng">
              <a:solidFill>
                <a:srgbClr val="E09214"/>
              </a:solidFill>
              <a:latin typeface="Merriweather"/>
              <a:ea typeface="Merriweather"/>
              <a:cs typeface="Merriweather"/>
              <a:sym typeface="Merriweather"/>
            </a:endParaRPr>
          </a:p>
        </p:txBody>
      </p:sp>
      <p:sp>
        <p:nvSpPr>
          <p:cNvPr id="277" name="Google Shape;277;p20"/>
          <p:cNvSpPr txBox="1"/>
          <p:nvPr/>
        </p:nvSpPr>
        <p:spPr>
          <a:xfrm>
            <a:off x="101400" y="1203575"/>
            <a:ext cx="8941200" cy="153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In 2003 GFS(Google Distributed File System)  Introduced</a:t>
            </a:r>
            <a:endParaRPr b="0" i="0" sz="22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verage"/>
              <a:ea typeface="Average"/>
              <a:cs typeface="Average"/>
              <a:sym typeface="Average"/>
            </a:endParaRPr>
          </a:p>
        </p:txBody>
      </p:sp>
      <p:pic>
        <p:nvPicPr>
          <p:cNvPr id="278" name="Google Shape;278;p20"/>
          <p:cNvPicPr preferRelativeResize="0"/>
          <p:nvPr/>
        </p:nvPicPr>
        <p:blipFill rotWithShape="1">
          <a:blip r:embed="rId3">
            <a:alphaModFix/>
          </a:blip>
          <a:srcRect b="0" l="0" r="0" t="0"/>
          <a:stretch/>
        </p:blipFill>
        <p:spPr>
          <a:xfrm>
            <a:off x="6403325" y="131125"/>
            <a:ext cx="2650650" cy="687500"/>
          </a:xfrm>
          <a:prstGeom prst="rect">
            <a:avLst/>
          </a:prstGeom>
          <a:noFill/>
          <a:ln>
            <a:noFill/>
          </a:ln>
        </p:spPr>
      </p:pic>
      <p:pic>
        <p:nvPicPr>
          <p:cNvPr id="279" name="Google Shape;279;p20"/>
          <p:cNvPicPr preferRelativeResize="0"/>
          <p:nvPr/>
        </p:nvPicPr>
        <p:blipFill rotWithShape="1">
          <a:blip r:embed="rId4">
            <a:alphaModFix/>
          </a:blip>
          <a:srcRect b="0" l="0" r="0" t="0"/>
          <a:stretch/>
        </p:blipFill>
        <p:spPr>
          <a:xfrm>
            <a:off x="1749825" y="1778150"/>
            <a:ext cx="5185976" cy="3077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76"/>
                                        </p:tgtEl>
                                        <p:attrNameLst>
                                          <p:attrName>style.visibility</p:attrName>
                                        </p:attrNameLst>
                                      </p:cBhvr>
                                      <p:to>
                                        <p:strVal val="visible"/>
                                      </p:to>
                                    </p:set>
                                    <p:anim calcmode="lin" valueType="num">
                                      <p:cBhvr additive="base">
                                        <p:cTn dur="1000"/>
                                        <p:tgtEl>
                                          <p:spTgt spid="27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77"/>
                                        </p:tgtEl>
                                        <p:attrNameLst>
                                          <p:attrName>style.visibility</p:attrName>
                                        </p:attrNameLst>
                                      </p:cBhvr>
                                      <p:to>
                                        <p:strVal val="visible"/>
                                      </p:to>
                                    </p:set>
                                    <p:anim calcmode="lin" valueType="num">
                                      <p:cBhvr additive="base">
                                        <p:cTn dur="1000"/>
                                        <p:tgtEl>
                                          <p:spTgt spid="27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6" name="Shape 3566"/>
        <p:cNvGrpSpPr/>
        <p:nvPr/>
      </p:nvGrpSpPr>
      <p:grpSpPr>
        <a:xfrm>
          <a:off x="0" y="0"/>
          <a:ext cx="0" cy="0"/>
          <a:chOff x="0" y="0"/>
          <a:chExt cx="0" cy="0"/>
        </a:xfrm>
      </p:grpSpPr>
      <p:pic>
        <p:nvPicPr>
          <p:cNvPr id="3567" name="Google Shape;3567;p200"/>
          <p:cNvPicPr preferRelativeResize="0"/>
          <p:nvPr/>
        </p:nvPicPr>
        <p:blipFill rotWithShape="1">
          <a:blip r:embed="rId3">
            <a:alphaModFix/>
          </a:blip>
          <a:srcRect b="0" l="0" r="0" t="0"/>
          <a:stretch/>
        </p:blipFill>
        <p:spPr>
          <a:xfrm>
            <a:off x="2073800" y="548975"/>
            <a:ext cx="4274724" cy="38472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7"/>
                                        </p:tgtEl>
                                        <p:attrNameLst>
                                          <p:attrName>style.visibility</p:attrName>
                                        </p:attrNameLst>
                                      </p:cBhvr>
                                      <p:to>
                                        <p:strVal val="visible"/>
                                      </p:to>
                                    </p:set>
                                    <p:animEffect filter="fade" transition="in">
                                      <p:cBhvr>
                                        <p:cTn dur="1000"/>
                                        <p:tgtEl>
                                          <p:spTgt spid="35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571" name="Shape 3571"/>
        <p:cNvGrpSpPr/>
        <p:nvPr/>
      </p:nvGrpSpPr>
      <p:grpSpPr>
        <a:xfrm>
          <a:off x="0" y="0"/>
          <a:ext cx="0" cy="0"/>
          <a:chOff x="0" y="0"/>
          <a:chExt cx="0" cy="0"/>
        </a:xfrm>
      </p:grpSpPr>
      <p:sp>
        <p:nvSpPr>
          <p:cNvPr id="3572" name="Google Shape;3572;p201"/>
          <p:cNvSpPr txBox="1"/>
          <p:nvPr>
            <p:ph type="title"/>
          </p:nvPr>
        </p:nvSpPr>
        <p:spPr>
          <a:xfrm>
            <a:off x="75813"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u="sng">
                <a:solidFill>
                  <a:srgbClr val="E09214"/>
                </a:solidFill>
                <a:latin typeface="Merriweather"/>
                <a:ea typeface="Merriweather"/>
                <a:cs typeface="Merriweather"/>
                <a:sym typeface="Merriweather"/>
              </a:rPr>
              <a:t>APACHE HIVE</a:t>
            </a:r>
            <a:endParaRPr b="1" sz="2500" u="sng">
              <a:solidFill>
                <a:srgbClr val="E09214"/>
              </a:solidFill>
              <a:latin typeface="Merriweather"/>
              <a:ea typeface="Merriweather"/>
              <a:cs typeface="Merriweather"/>
              <a:sym typeface="Merriweather"/>
            </a:endParaRPr>
          </a:p>
          <a:p>
            <a:pPr indent="0" lvl="0" marL="0" rtl="0" algn="l">
              <a:lnSpc>
                <a:spcPct val="100000"/>
              </a:lnSpc>
              <a:spcBef>
                <a:spcPts val="0"/>
              </a:spcBef>
              <a:spcAft>
                <a:spcPts val="0"/>
              </a:spcAft>
              <a:buSzPts val="3000"/>
              <a:buNone/>
            </a:pPr>
            <a:r>
              <a:t/>
            </a:r>
            <a:endParaRPr b="1" sz="2500" u="sng">
              <a:solidFill>
                <a:srgbClr val="E09214"/>
              </a:solidFill>
              <a:latin typeface="Merriweather"/>
              <a:ea typeface="Merriweather"/>
              <a:cs typeface="Merriweather"/>
              <a:sym typeface="Merriweather"/>
            </a:endParaRPr>
          </a:p>
        </p:txBody>
      </p:sp>
      <p:sp>
        <p:nvSpPr>
          <p:cNvPr id="3573" name="Google Shape;3573;p201"/>
          <p:cNvSpPr txBox="1"/>
          <p:nvPr/>
        </p:nvSpPr>
        <p:spPr>
          <a:xfrm>
            <a:off x="354124" y="863250"/>
            <a:ext cx="7640700" cy="427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verage"/>
                <a:ea typeface="Average"/>
                <a:cs typeface="Average"/>
                <a:sym typeface="Average"/>
              </a:rPr>
              <a:t>Facebook created hive</a:t>
            </a:r>
            <a:endParaRPr b="0" i="0" sz="19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verage"/>
                <a:ea typeface="Average"/>
                <a:cs typeface="Average"/>
                <a:sym typeface="Average"/>
              </a:rPr>
              <a:t>Hive written in SQL</a:t>
            </a:r>
            <a:endParaRPr b="0" i="0" sz="19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verage"/>
                <a:ea typeface="Average"/>
                <a:cs typeface="Average"/>
                <a:sym typeface="Average"/>
              </a:rPr>
              <a:t>Easy with Hive while working in hadoop</a:t>
            </a:r>
            <a:endParaRPr b="0" i="0" sz="19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rgbClr val="000000"/>
                </a:solidFill>
                <a:latin typeface="Average"/>
                <a:ea typeface="Average"/>
                <a:cs typeface="Average"/>
                <a:sym typeface="Average"/>
              </a:rPr>
              <a:t>What is HIVE?</a:t>
            </a:r>
            <a:endParaRPr b="1" i="0" sz="19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verage"/>
                <a:ea typeface="Average"/>
                <a:cs typeface="Average"/>
                <a:sym typeface="Average"/>
              </a:rPr>
              <a:t> Data warehouse component</a:t>
            </a:r>
            <a:endParaRPr b="0" i="0" sz="19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verage"/>
                <a:ea typeface="Average"/>
                <a:cs typeface="Average"/>
                <a:sym typeface="Average"/>
              </a:rPr>
              <a:t>Performs Reading,Writing, Managing large datasets in </a:t>
            </a:r>
            <a:r>
              <a:rPr b="0" i="0" lang="en" sz="1900" u="none" cap="none" strike="noStrike">
                <a:solidFill>
                  <a:srgbClr val="4A4A4A"/>
                </a:solidFill>
                <a:highlight>
                  <a:srgbClr val="FFFFFF"/>
                </a:highlight>
                <a:latin typeface="Average"/>
                <a:ea typeface="Average"/>
                <a:cs typeface="Average"/>
                <a:sym typeface="Average"/>
              </a:rPr>
              <a:t> distributed environment </a:t>
            </a:r>
            <a:r>
              <a:rPr b="0" i="0" lang="en" sz="1900" u="none" cap="none" strike="noStrike">
                <a:solidFill>
                  <a:srgbClr val="000000"/>
                </a:solidFill>
                <a:highlight>
                  <a:srgbClr val="FFFFFF"/>
                </a:highlight>
                <a:latin typeface="Average"/>
                <a:ea typeface="Average"/>
                <a:cs typeface="Average"/>
                <a:sym typeface="Average"/>
              </a:rPr>
              <a:t>using SQL-like interface.</a:t>
            </a:r>
            <a:endParaRPr b="0" i="0" sz="1900" u="none" cap="none" strike="noStrike">
              <a:solidFill>
                <a:srgbClr val="000000"/>
              </a:solidFill>
              <a:highlight>
                <a:srgbClr val="FFFFFF"/>
              </a:highlight>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highlight>
                <a:srgbClr val="FFFFFF"/>
              </a:highlight>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highlight>
                  <a:srgbClr val="FFFFFF"/>
                </a:highlight>
                <a:latin typeface="Average"/>
                <a:ea typeface="Average"/>
                <a:cs typeface="Average"/>
                <a:sym typeface="Average"/>
              </a:rPr>
              <a:t>HIVE + SQL = HQL [Hive Query Language]</a:t>
            </a:r>
            <a:endParaRPr b="0" i="0" sz="1900" u="none" cap="none" strike="noStrike">
              <a:solidFill>
                <a:srgbClr val="000000"/>
              </a:solidFill>
              <a:highlight>
                <a:srgbClr val="FFFFFF"/>
              </a:highlight>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highlight>
                <a:srgbClr val="FFFFFF"/>
              </a:highlight>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highlight>
                <a:srgbClr val="FFFFFF"/>
              </a:highlight>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verage"/>
                <a:ea typeface="Average"/>
                <a:cs typeface="Average"/>
                <a:sym typeface="Average"/>
              </a:rPr>
              <a:t> </a:t>
            </a:r>
            <a:endParaRPr b="0" i="0" sz="19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verage"/>
              <a:ea typeface="Average"/>
              <a:cs typeface="Average"/>
              <a:sym typeface="Average"/>
            </a:endParaRPr>
          </a:p>
        </p:txBody>
      </p:sp>
      <p:pic>
        <p:nvPicPr>
          <p:cNvPr id="3574" name="Google Shape;3574;p201"/>
          <p:cNvPicPr preferRelativeResize="0"/>
          <p:nvPr/>
        </p:nvPicPr>
        <p:blipFill rotWithShape="1">
          <a:blip r:embed="rId3">
            <a:alphaModFix/>
          </a:blip>
          <a:srcRect b="0" l="0" r="0" t="0"/>
          <a:stretch/>
        </p:blipFill>
        <p:spPr>
          <a:xfrm>
            <a:off x="7786149" y="81625"/>
            <a:ext cx="1230276" cy="11072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3572"/>
                                        </p:tgtEl>
                                        <p:attrNameLst>
                                          <p:attrName>style.visibility</p:attrName>
                                        </p:attrNameLst>
                                      </p:cBhvr>
                                      <p:to>
                                        <p:strVal val="visible"/>
                                      </p:to>
                                    </p:set>
                                    <p:anim calcmode="lin" valueType="num">
                                      <p:cBhvr additive="base">
                                        <p:cTn dur="1000"/>
                                        <p:tgtEl>
                                          <p:spTgt spid="357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3"/>
                                        </p:tgtEl>
                                        <p:attrNameLst>
                                          <p:attrName>style.visibility</p:attrName>
                                        </p:attrNameLst>
                                      </p:cBhvr>
                                      <p:to>
                                        <p:strVal val="visible"/>
                                      </p:to>
                                    </p:set>
                                    <p:animEffect filter="fade" transition="in">
                                      <p:cBhvr>
                                        <p:cTn dur="1000"/>
                                        <p:tgtEl>
                                          <p:spTgt spid="35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578" name="Shape 3578"/>
        <p:cNvGrpSpPr/>
        <p:nvPr/>
      </p:nvGrpSpPr>
      <p:grpSpPr>
        <a:xfrm>
          <a:off x="0" y="0"/>
          <a:ext cx="0" cy="0"/>
          <a:chOff x="0" y="0"/>
          <a:chExt cx="0" cy="0"/>
        </a:xfrm>
      </p:grpSpPr>
      <p:sp>
        <p:nvSpPr>
          <p:cNvPr id="3579" name="Google Shape;3579;p202"/>
          <p:cNvSpPr txBox="1"/>
          <p:nvPr>
            <p:ph type="title"/>
          </p:nvPr>
        </p:nvSpPr>
        <p:spPr>
          <a:xfrm>
            <a:off x="75813"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u="sng">
                <a:solidFill>
                  <a:srgbClr val="E09214"/>
                </a:solidFill>
                <a:latin typeface="Merriweather"/>
                <a:ea typeface="Merriweather"/>
                <a:cs typeface="Merriweather"/>
                <a:sym typeface="Merriweather"/>
              </a:rPr>
              <a:t>APACHE HIVE</a:t>
            </a:r>
            <a:endParaRPr b="1" sz="2500" u="sng">
              <a:solidFill>
                <a:srgbClr val="E09214"/>
              </a:solidFill>
              <a:latin typeface="Merriweather"/>
              <a:ea typeface="Merriweather"/>
              <a:cs typeface="Merriweather"/>
              <a:sym typeface="Merriweather"/>
            </a:endParaRPr>
          </a:p>
          <a:p>
            <a:pPr indent="0" lvl="0" marL="0" rtl="0" algn="l">
              <a:lnSpc>
                <a:spcPct val="100000"/>
              </a:lnSpc>
              <a:spcBef>
                <a:spcPts val="0"/>
              </a:spcBef>
              <a:spcAft>
                <a:spcPts val="0"/>
              </a:spcAft>
              <a:buSzPts val="3000"/>
              <a:buNone/>
            </a:pPr>
            <a:r>
              <a:t/>
            </a:r>
            <a:endParaRPr b="1" sz="2500" u="sng">
              <a:solidFill>
                <a:srgbClr val="E09214"/>
              </a:solidFill>
              <a:latin typeface="Merriweather"/>
              <a:ea typeface="Merriweather"/>
              <a:cs typeface="Merriweather"/>
              <a:sym typeface="Merriweather"/>
            </a:endParaRPr>
          </a:p>
        </p:txBody>
      </p:sp>
      <p:sp>
        <p:nvSpPr>
          <p:cNvPr id="3580" name="Google Shape;3580;p202"/>
          <p:cNvSpPr txBox="1"/>
          <p:nvPr/>
        </p:nvSpPr>
        <p:spPr>
          <a:xfrm>
            <a:off x="354113" y="822450"/>
            <a:ext cx="8520600" cy="3694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verage"/>
                <a:ea typeface="Average"/>
                <a:cs typeface="Average"/>
                <a:sym typeface="Average"/>
              </a:rPr>
              <a:t>HIVE have 2 components:</a:t>
            </a:r>
            <a:endParaRPr b="0" i="0" sz="1900" u="none" cap="none" strike="noStrike">
              <a:solidFill>
                <a:srgbClr val="000000"/>
              </a:solidFill>
              <a:latin typeface="Average"/>
              <a:ea typeface="Average"/>
              <a:cs typeface="Average"/>
              <a:sym typeface="Average"/>
            </a:endParaRPr>
          </a:p>
          <a:p>
            <a:pPr indent="-349250" lvl="0" marL="457200" marR="0" rtl="0" algn="l">
              <a:lnSpc>
                <a:spcPct val="100000"/>
              </a:lnSpc>
              <a:spcBef>
                <a:spcPts val="0"/>
              </a:spcBef>
              <a:spcAft>
                <a:spcPts val="0"/>
              </a:spcAft>
              <a:buClr>
                <a:srgbClr val="000000"/>
              </a:buClr>
              <a:buSzPts val="1900"/>
              <a:buFont typeface="Average"/>
              <a:buAutoNum type="arabicPeriod"/>
            </a:pPr>
            <a:r>
              <a:rPr b="0" i="0" lang="en" sz="1900" u="none" cap="none" strike="noStrike">
                <a:solidFill>
                  <a:srgbClr val="000000"/>
                </a:solidFill>
                <a:latin typeface="Average"/>
                <a:ea typeface="Average"/>
                <a:cs typeface="Average"/>
                <a:sym typeface="Average"/>
              </a:rPr>
              <a:t>HIVE Command Line</a:t>
            </a:r>
            <a:endParaRPr b="0" i="0" sz="1900" u="none" cap="none" strike="noStrike">
              <a:solidFill>
                <a:srgbClr val="000000"/>
              </a:solidFill>
              <a:latin typeface="Average"/>
              <a:ea typeface="Average"/>
              <a:cs typeface="Average"/>
              <a:sym typeface="Average"/>
            </a:endParaRPr>
          </a:p>
          <a:p>
            <a:pPr indent="-349250" lvl="0" marL="457200" marR="0" rtl="0" algn="l">
              <a:lnSpc>
                <a:spcPct val="100000"/>
              </a:lnSpc>
              <a:spcBef>
                <a:spcPts val="0"/>
              </a:spcBef>
              <a:spcAft>
                <a:spcPts val="0"/>
              </a:spcAft>
              <a:buClr>
                <a:srgbClr val="000000"/>
              </a:buClr>
              <a:buSzPts val="1900"/>
              <a:buFont typeface="Average"/>
              <a:buAutoNum type="arabicPeriod"/>
            </a:pPr>
            <a:r>
              <a:rPr b="0" i="0" lang="en" sz="1900" u="none" cap="none" strike="noStrike">
                <a:solidFill>
                  <a:srgbClr val="000000"/>
                </a:solidFill>
                <a:latin typeface="Average"/>
                <a:ea typeface="Average"/>
                <a:cs typeface="Average"/>
                <a:sym typeface="Average"/>
              </a:rPr>
              <a:t>JDBC/ ODBC Driver– Used to establish connection from database storage</a:t>
            </a:r>
            <a:endParaRPr b="0" i="0" sz="19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verage"/>
                <a:ea typeface="Average"/>
                <a:cs typeface="Average"/>
                <a:sym typeface="Average"/>
              </a:rPr>
              <a:t>JDBC→ Java Database Connectivity</a:t>
            </a:r>
            <a:endParaRPr b="0" i="0" sz="19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verage"/>
                <a:ea typeface="Average"/>
                <a:cs typeface="Average"/>
                <a:sym typeface="Average"/>
              </a:rPr>
              <a:t>       ODBC→ Object Database Connectivity</a:t>
            </a:r>
            <a:endParaRPr b="0" i="0" sz="19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verage"/>
                <a:ea typeface="Average"/>
                <a:cs typeface="Average"/>
                <a:sym typeface="Average"/>
              </a:rPr>
              <a:t>Hive is highly scalable</a:t>
            </a:r>
            <a:endParaRPr b="0" i="0" sz="19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verage"/>
                <a:ea typeface="Average"/>
                <a:cs typeface="Average"/>
                <a:sym typeface="Average"/>
              </a:rPr>
              <a:t>It can serve for large datasets processing (Batch Query Processing)&amp; Real time processing (Intermediate Query Processing)</a:t>
            </a:r>
            <a:endParaRPr b="0" i="0" sz="19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verage"/>
              <a:ea typeface="Average"/>
              <a:cs typeface="Average"/>
              <a:sym typeface="Average"/>
            </a:endParaRPr>
          </a:p>
        </p:txBody>
      </p:sp>
      <p:pic>
        <p:nvPicPr>
          <p:cNvPr id="3581" name="Google Shape;3581;p202"/>
          <p:cNvPicPr preferRelativeResize="0"/>
          <p:nvPr/>
        </p:nvPicPr>
        <p:blipFill rotWithShape="1">
          <a:blip r:embed="rId3">
            <a:alphaModFix/>
          </a:blip>
          <a:srcRect b="0" l="0" r="0" t="0"/>
          <a:stretch/>
        </p:blipFill>
        <p:spPr>
          <a:xfrm>
            <a:off x="7786149" y="81625"/>
            <a:ext cx="1230276" cy="11072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0"/>
                                        </p:tgtEl>
                                        <p:attrNameLst>
                                          <p:attrName>style.visibility</p:attrName>
                                        </p:attrNameLst>
                                      </p:cBhvr>
                                      <p:to>
                                        <p:strVal val="visible"/>
                                      </p:to>
                                    </p:set>
                                    <p:animEffect filter="fade" transition="in">
                                      <p:cBhvr>
                                        <p:cTn dur="1000"/>
                                        <p:tgtEl>
                                          <p:spTgt spid="35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5" name="Shape 3585"/>
        <p:cNvGrpSpPr/>
        <p:nvPr/>
      </p:nvGrpSpPr>
      <p:grpSpPr>
        <a:xfrm>
          <a:off x="0" y="0"/>
          <a:ext cx="0" cy="0"/>
          <a:chOff x="0" y="0"/>
          <a:chExt cx="0" cy="0"/>
        </a:xfrm>
      </p:grpSpPr>
      <p:pic>
        <p:nvPicPr>
          <p:cNvPr id="3586" name="Google Shape;3586;p203"/>
          <p:cNvPicPr preferRelativeResize="0"/>
          <p:nvPr/>
        </p:nvPicPr>
        <p:blipFill rotWithShape="1">
          <a:blip r:embed="rId3">
            <a:alphaModFix/>
          </a:blip>
          <a:srcRect b="0" l="0" r="0" t="0"/>
          <a:stretch/>
        </p:blipFill>
        <p:spPr>
          <a:xfrm>
            <a:off x="1661675" y="825375"/>
            <a:ext cx="5935875" cy="3081701"/>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590" name="Shape 3590"/>
        <p:cNvGrpSpPr/>
        <p:nvPr/>
      </p:nvGrpSpPr>
      <p:grpSpPr>
        <a:xfrm>
          <a:off x="0" y="0"/>
          <a:ext cx="0" cy="0"/>
          <a:chOff x="0" y="0"/>
          <a:chExt cx="0" cy="0"/>
        </a:xfrm>
      </p:grpSpPr>
      <p:sp>
        <p:nvSpPr>
          <p:cNvPr id="3591" name="Google Shape;3591;p204"/>
          <p:cNvSpPr txBox="1"/>
          <p:nvPr>
            <p:ph type="title"/>
          </p:nvPr>
        </p:nvSpPr>
        <p:spPr>
          <a:xfrm>
            <a:off x="75813"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u="sng">
                <a:solidFill>
                  <a:srgbClr val="E09214"/>
                </a:solidFill>
                <a:latin typeface="Merriweather"/>
                <a:ea typeface="Merriweather"/>
                <a:cs typeface="Merriweather"/>
                <a:sym typeface="Merriweather"/>
              </a:rPr>
              <a:t>APACHE SPARK</a:t>
            </a:r>
            <a:endParaRPr b="1" sz="2500" u="sng">
              <a:solidFill>
                <a:srgbClr val="E09214"/>
              </a:solidFill>
              <a:latin typeface="Merriweather"/>
              <a:ea typeface="Merriweather"/>
              <a:cs typeface="Merriweather"/>
              <a:sym typeface="Merriweather"/>
            </a:endParaRPr>
          </a:p>
          <a:p>
            <a:pPr indent="0" lvl="0" marL="0" rtl="0" algn="l">
              <a:lnSpc>
                <a:spcPct val="100000"/>
              </a:lnSpc>
              <a:spcBef>
                <a:spcPts val="0"/>
              </a:spcBef>
              <a:spcAft>
                <a:spcPts val="0"/>
              </a:spcAft>
              <a:buSzPts val="3000"/>
              <a:buNone/>
            </a:pPr>
            <a:r>
              <a:t/>
            </a:r>
            <a:endParaRPr b="1" sz="2500" u="sng">
              <a:solidFill>
                <a:srgbClr val="E09214"/>
              </a:solidFill>
              <a:latin typeface="Merriweather"/>
              <a:ea typeface="Merriweather"/>
              <a:cs typeface="Merriweather"/>
              <a:sym typeface="Merriweather"/>
            </a:endParaRPr>
          </a:p>
        </p:txBody>
      </p:sp>
      <p:sp>
        <p:nvSpPr>
          <p:cNvPr id="3592" name="Google Shape;3592;p204"/>
          <p:cNvSpPr txBox="1"/>
          <p:nvPr/>
        </p:nvSpPr>
        <p:spPr>
          <a:xfrm>
            <a:off x="354125" y="863250"/>
            <a:ext cx="8292900" cy="3109200"/>
          </a:xfrm>
          <a:prstGeom prst="rect">
            <a:avLst/>
          </a:prstGeom>
          <a:noFill/>
          <a:ln>
            <a:noFill/>
          </a:ln>
        </p:spPr>
        <p:txBody>
          <a:bodyPr anchorCtr="0" anchor="t" bIns="91425" lIns="91425" spcFirstLastPara="1" rIns="91425" wrap="square" tIns="91425">
            <a:spAutoFit/>
          </a:bodyPr>
          <a:lstStyle/>
          <a:p>
            <a:pPr indent="-349250" lvl="0" marL="457200" marR="0" rtl="0" algn="l">
              <a:lnSpc>
                <a:spcPct val="100000"/>
              </a:lnSpc>
              <a:spcBef>
                <a:spcPts val="0"/>
              </a:spcBef>
              <a:spcAft>
                <a:spcPts val="0"/>
              </a:spcAft>
              <a:buClr>
                <a:srgbClr val="000000"/>
              </a:buClr>
              <a:buSzPts val="1900"/>
              <a:buFont typeface="Average"/>
              <a:buChar char="●"/>
            </a:pPr>
            <a:r>
              <a:rPr b="0" i="0" lang="en" sz="1900" u="none" cap="none" strike="noStrike">
                <a:solidFill>
                  <a:srgbClr val="000000"/>
                </a:solidFill>
                <a:latin typeface="Average"/>
                <a:ea typeface="Average"/>
                <a:cs typeface="Average"/>
                <a:sym typeface="Average"/>
              </a:rPr>
              <a:t>Framework for real time processing data analytics in a distributed computing</a:t>
            </a:r>
            <a:endParaRPr b="0" i="0" sz="1900" u="none" cap="none" strike="noStrike">
              <a:solidFill>
                <a:srgbClr val="000000"/>
              </a:solidFill>
              <a:latin typeface="Average"/>
              <a:ea typeface="Average"/>
              <a:cs typeface="Average"/>
              <a:sym typeface="Average"/>
            </a:endParaRPr>
          </a:p>
          <a:p>
            <a:pPr indent="-349250" lvl="0" marL="457200" marR="0" rtl="0" algn="l">
              <a:lnSpc>
                <a:spcPct val="100000"/>
              </a:lnSpc>
              <a:spcBef>
                <a:spcPts val="0"/>
              </a:spcBef>
              <a:spcAft>
                <a:spcPts val="0"/>
              </a:spcAft>
              <a:buClr>
                <a:srgbClr val="000000"/>
              </a:buClr>
              <a:buSzPts val="1900"/>
              <a:buFont typeface="Average"/>
              <a:buChar char="●"/>
            </a:pPr>
            <a:r>
              <a:rPr b="0" i="0" lang="en" sz="1900" u="none" cap="none" strike="noStrike">
                <a:solidFill>
                  <a:srgbClr val="000000"/>
                </a:solidFill>
                <a:latin typeface="Average"/>
                <a:ea typeface="Average"/>
                <a:cs typeface="Average"/>
                <a:sym typeface="Average"/>
              </a:rPr>
              <a:t>Spark written in scala</a:t>
            </a:r>
            <a:endParaRPr b="0" i="0" sz="1900" u="none" cap="none" strike="noStrike">
              <a:solidFill>
                <a:srgbClr val="000000"/>
              </a:solidFill>
              <a:latin typeface="Average"/>
              <a:ea typeface="Average"/>
              <a:cs typeface="Average"/>
              <a:sym typeface="Average"/>
            </a:endParaRPr>
          </a:p>
          <a:p>
            <a:pPr indent="-349250" lvl="0" marL="457200" marR="0" rtl="0" algn="l">
              <a:lnSpc>
                <a:spcPct val="100000"/>
              </a:lnSpc>
              <a:spcBef>
                <a:spcPts val="0"/>
              </a:spcBef>
              <a:spcAft>
                <a:spcPts val="0"/>
              </a:spcAft>
              <a:buClr>
                <a:srgbClr val="000000"/>
              </a:buClr>
              <a:buSzPts val="1900"/>
              <a:buFont typeface="Average"/>
              <a:buChar char="●"/>
            </a:pPr>
            <a:r>
              <a:rPr b="0" i="0" lang="en" sz="1900" u="none" cap="none" strike="noStrike">
                <a:solidFill>
                  <a:srgbClr val="000000"/>
                </a:solidFill>
                <a:latin typeface="Average"/>
                <a:ea typeface="Average"/>
                <a:cs typeface="Average"/>
                <a:sym typeface="Average"/>
              </a:rPr>
              <a:t>Executes in memory computation to increase speed of data processing over mapreduce</a:t>
            </a:r>
            <a:endParaRPr b="0" i="0" sz="1900" u="none" cap="none" strike="noStrike">
              <a:solidFill>
                <a:srgbClr val="000000"/>
              </a:solidFill>
              <a:latin typeface="Average"/>
              <a:ea typeface="Average"/>
              <a:cs typeface="Average"/>
              <a:sym typeface="Average"/>
            </a:endParaRPr>
          </a:p>
          <a:p>
            <a:pPr indent="-349250" lvl="0" marL="457200" marR="0" rtl="0" algn="l">
              <a:lnSpc>
                <a:spcPct val="100000"/>
              </a:lnSpc>
              <a:spcBef>
                <a:spcPts val="0"/>
              </a:spcBef>
              <a:spcAft>
                <a:spcPts val="0"/>
              </a:spcAft>
              <a:buClr>
                <a:srgbClr val="000000"/>
              </a:buClr>
              <a:buSzPts val="1900"/>
              <a:buFont typeface="Average"/>
              <a:buChar char="●"/>
            </a:pPr>
            <a:r>
              <a:rPr b="0" i="0" lang="en" sz="1900" u="none" cap="none" strike="noStrike">
                <a:solidFill>
                  <a:srgbClr val="000000"/>
                </a:solidFill>
                <a:latin typeface="Average"/>
                <a:ea typeface="Average"/>
                <a:cs typeface="Average"/>
                <a:sym typeface="Average"/>
              </a:rPr>
              <a:t>It is 100x faster because of In-memory computation while comparing hadoop</a:t>
            </a:r>
            <a:endParaRPr b="0" i="0" sz="1900" u="none" cap="none" strike="noStrike">
              <a:solidFill>
                <a:srgbClr val="000000"/>
              </a:solidFill>
              <a:latin typeface="Average"/>
              <a:ea typeface="Average"/>
              <a:cs typeface="Average"/>
              <a:sym typeface="Average"/>
            </a:endParaRPr>
          </a:p>
          <a:p>
            <a:pPr indent="-349250" lvl="0" marL="457200" marR="0" rtl="0" algn="l">
              <a:lnSpc>
                <a:spcPct val="100000"/>
              </a:lnSpc>
              <a:spcBef>
                <a:spcPts val="0"/>
              </a:spcBef>
              <a:spcAft>
                <a:spcPts val="0"/>
              </a:spcAft>
              <a:buClr>
                <a:srgbClr val="000000"/>
              </a:buClr>
              <a:buSzPts val="1900"/>
              <a:buFont typeface="Average"/>
              <a:buChar char="●"/>
            </a:pPr>
            <a:r>
              <a:rPr b="0" i="0" lang="en" sz="1900" u="none" cap="none" strike="noStrike">
                <a:solidFill>
                  <a:srgbClr val="000000"/>
                </a:solidFill>
                <a:latin typeface="Average"/>
                <a:ea typeface="Average"/>
                <a:cs typeface="Average"/>
                <a:sym typeface="Average"/>
              </a:rPr>
              <a:t>Spark is pack of all libraries -R, SQL, Python, Scala,Java, Spark SQL+Dataframes,Streaming, MiLib, GraphX</a:t>
            </a:r>
            <a:endParaRPr b="0" i="0" sz="19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verage"/>
              <a:ea typeface="Average"/>
              <a:cs typeface="Average"/>
              <a:sym typeface="Average"/>
            </a:endParaRPr>
          </a:p>
        </p:txBody>
      </p:sp>
      <p:pic>
        <p:nvPicPr>
          <p:cNvPr id="3593" name="Google Shape;3593;p204"/>
          <p:cNvPicPr preferRelativeResize="0"/>
          <p:nvPr/>
        </p:nvPicPr>
        <p:blipFill rotWithShape="1">
          <a:blip r:embed="rId3">
            <a:alphaModFix/>
          </a:blip>
          <a:srcRect b="0" l="0" r="0" t="0"/>
          <a:stretch/>
        </p:blipFill>
        <p:spPr>
          <a:xfrm>
            <a:off x="7670450" y="198124"/>
            <a:ext cx="1473549" cy="765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3591"/>
                                        </p:tgtEl>
                                        <p:attrNameLst>
                                          <p:attrName>style.visibility</p:attrName>
                                        </p:attrNameLst>
                                      </p:cBhvr>
                                      <p:to>
                                        <p:strVal val="visible"/>
                                      </p:to>
                                    </p:set>
                                    <p:anim calcmode="lin" valueType="num">
                                      <p:cBhvr additive="base">
                                        <p:cTn dur="1000"/>
                                        <p:tgtEl>
                                          <p:spTgt spid="359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2"/>
                                        </p:tgtEl>
                                        <p:attrNameLst>
                                          <p:attrName>style.visibility</p:attrName>
                                        </p:attrNameLst>
                                      </p:cBhvr>
                                      <p:to>
                                        <p:strVal val="visible"/>
                                      </p:to>
                                    </p:set>
                                    <p:animEffect filter="fade" transition="in">
                                      <p:cBhvr>
                                        <p:cTn dur="1000"/>
                                        <p:tgtEl>
                                          <p:spTgt spid="35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597" name="Shape 3597"/>
        <p:cNvGrpSpPr/>
        <p:nvPr/>
      </p:nvGrpSpPr>
      <p:grpSpPr>
        <a:xfrm>
          <a:off x="0" y="0"/>
          <a:ext cx="0" cy="0"/>
          <a:chOff x="0" y="0"/>
          <a:chExt cx="0" cy="0"/>
        </a:xfrm>
      </p:grpSpPr>
      <p:sp>
        <p:nvSpPr>
          <p:cNvPr id="3598" name="Google Shape;3598;p205"/>
          <p:cNvSpPr txBox="1"/>
          <p:nvPr>
            <p:ph type="title"/>
          </p:nvPr>
        </p:nvSpPr>
        <p:spPr>
          <a:xfrm>
            <a:off x="75813"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u="sng">
                <a:solidFill>
                  <a:srgbClr val="E09214"/>
                </a:solidFill>
                <a:latin typeface="Merriweather"/>
                <a:ea typeface="Merriweather"/>
                <a:cs typeface="Merriweather"/>
                <a:sym typeface="Merriweather"/>
              </a:rPr>
              <a:t>APACHE SPARK</a:t>
            </a:r>
            <a:endParaRPr b="1" sz="2500" u="sng">
              <a:solidFill>
                <a:srgbClr val="E09214"/>
              </a:solidFill>
              <a:latin typeface="Merriweather"/>
              <a:ea typeface="Merriweather"/>
              <a:cs typeface="Merriweather"/>
              <a:sym typeface="Merriweather"/>
            </a:endParaRPr>
          </a:p>
          <a:p>
            <a:pPr indent="0" lvl="0" marL="0" rtl="0" algn="l">
              <a:lnSpc>
                <a:spcPct val="100000"/>
              </a:lnSpc>
              <a:spcBef>
                <a:spcPts val="0"/>
              </a:spcBef>
              <a:spcAft>
                <a:spcPts val="0"/>
              </a:spcAft>
              <a:buSzPts val="3000"/>
              <a:buNone/>
            </a:pPr>
            <a:r>
              <a:t/>
            </a:r>
            <a:endParaRPr b="1" sz="2500" u="sng">
              <a:solidFill>
                <a:srgbClr val="E09214"/>
              </a:solidFill>
              <a:latin typeface="Merriweather"/>
              <a:ea typeface="Merriweather"/>
              <a:cs typeface="Merriweather"/>
              <a:sym typeface="Merriweather"/>
            </a:endParaRPr>
          </a:p>
        </p:txBody>
      </p:sp>
      <p:sp>
        <p:nvSpPr>
          <p:cNvPr id="3599" name="Google Shape;3599;p205"/>
          <p:cNvSpPr txBox="1"/>
          <p:nvPr/>
        </p:nvSpPr>
        <p:spPr>
          <a:xfrm>
            <a:off x="354125" y="863250"/>
            <a:ext cx="8292900" cy="2524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verage"/>
                <a:ea typeface="Average"/>
                <a:cs typeface="Average"/>
                <a:sym typeface="Average"/>
              </a:rPr>
              <a:t>Q) Apache Spark Killer or Saviour of Hadoop</a:t>
            </a:r>
            <a:endParaRPr b="0" i="0" sz="19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verage"/>
                <a:ea typeface="Average"/>
                <a:cs typeface="Average"/>
                <a:sym typeface="Average"/>
              </a:rPr>
              <a:t>Spark→ Real time processing</a:t>
            </a:r>
            <a:endParaRPr b="0" i="0" sz="19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verage"/>
                <a:ea typeface="Average"/>
                <a:cs typeface="Average"/>
                <a:sym typeface="Average"/>
              </a:rPr>
              <a:t>Hadoop→ Designed to store unstructured data and processing over it.</a:t>
            </a:r>
            <a:endParaRPr b="0" i="0" sz="19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verage"/>
                <a:ea typeface="Average"/>
                <a:cs typeface="Average"/>
                <a:sym typeface="Average"/>
              </a:rPr>
              <a:t>Spark Features + Hadoop Features = Low cost Hardware</a:t>
            </a:r>
            <a:endParaRPr b="0" i="0" sz="19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verage"/>
                <a:ea typeface="Average"/>
                <a:cs typeface="Average"/>
                <a:sym typeface="Average"/>
              </a:rPr>
              <a:t>So this reason so many companies using these technologies together.</a:t>
            </a:r>
            <a:endParaRPr b="0" i="0" sz="19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verage"/>
              <a:ea typeface="Average"/>
              <a:cs typeface="Average"/>
              <a:sym typeface="Average"/>
            </a:endParaRPr>
          </a:p>
        </p:txBody>
      </p:sp>
      <p:pic>
        <p:nvPicPr>
          <p:cNvPr id="3600" name="Google Shape;3600;p205"/>
          <p:cNvPicPr preferRelativeResize="0"/>
          <p:nvPr/>
        </p:nvPicPr>
        <p:blipFill rotWithShape="1">
          <a:blip r:embed="rId3">
            <a:alphaModFix/>
          </a:blip>
          <a:srcRect b="0" l="0" r="0" t="0"/>
          <a:stretch/>
        </p:blipFill>
        <p:spPr>
          <a:xfrm>
            <a:off x="7670450" y="198124"/>
            <a:ext cx="1473549" cy="765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9"/>
                                        </p:tgtEl>
                                        <p:attrNameLst>
                                          <p:attrName>style.visibility</p:attrName>
                                        </p:attrNameLst>
                                      </p:cBhvr>
                                      <p:to>
                                        <p:strVal val="visible"/>
                                      </p:to>
                                    </p:set>
                                    <p:animEffect filter="fade" transition="in">
                                      <p:cBhvr>
                                        <p:cTn dur="1000"/>
                                        <p:tgtEl>
                                          <p:spTgt spid="35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4" name="Shape 3604"/>
        <p:cNvGrpSpPr/>
        <p:nvPr/>
      </p:nvGrpSpPr>
      <p:grpSpPr>
        <a:xfrm>
          <a:off x="0" y="0"/>
          <a:ext cx="0" cy="0"/>
          <a:chOff x="0" y="0"/>
          <a:chExt cx="0" cy="0"/>
        </a:xfrm>
      </p:grpSpPr>
      <p:pic>
        <p:nvPicPr>
          <p:cNvPr id="3605" name="Google Shape;3605;p206"/>
          <p:cNvPicPr preferRelativeResize="0"/>
          <p:nvPr/>
        </p:nvPicPr>
        <p:blipFill rotWithShape="1">
          <a:blip r:embed="rId3">
            <a:alphaModFix/>
          </a:blip>
          <a:srcRect b="0" l="0" r="0" t="0"/>
          <a:stretch/>
        </p:blipFill>
        <p:spPr>
          <a:xfrm>
            <a:off x="128375" y="1245975"/>
            <a:ext cx="8525900" cy="2176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05"/>
                                        </p:tgtEl>
                                        <p:attrNameLst>
                                          <p:attrName>style.visibility</p:attrName>
                                        </p:attrNameLst>
                                      </p:cBhvr>
                                      <p:to>
                                        <p:strVal val="visible"/>
                                      </p:to>
                                    </p:set>
                                    <p:animEffect filter="fade" transition="in">
                                      <p:cBhvr>
                                        <p:cTn dur="1000"/>
                                        <p:tgtEl>
                                          <p:spTgt spid="36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609" name="Shape 3609"/>
        <p:cNvGrpSpPr/>
        <p:nvPr/>
      </p:nvGrpSpPr>
      <p:grpSpPr>
        <a:xfrm>
          <a:off x="0" y="0"/>
          <a:ext cx="0" cy="0"/>
          <a:chOff x="0" y="0"/>
          <a:chExt cx="0" cy="0"/>
        </a:xfrm>
      </p:grpSpPr>
      <p:sp>
        <p:nvSpPr>
          <p:cNvPr id="3610" name="Google Shape;3610;p207"/>
          <p:cNvSpPr txBox="1"/>
          <p:nvPr>
            <p:ph type="title"/>
          </p:nvPr>
        </p:nvSpPr>
        <p:spPr>
          <a:xfrm>
            <a:off x="75813"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u="sng">
                <a:solidFill>
                  <a:srgbClr val="E09214"/>
                </a:solidFill>
                <a:latin typeface="Merriweather"/>
                <a:ea typeface="Merriweather"/>
                <a:cs typeface="Merriweather"/>
                <a:sym typeface="Merriweather"/>
              </a:rPr>
              <a:t>APACHE HBASE</a:t>
            </a:r>
            <a:endParaRPr b="1" sz="2500" u="sng">
              <a:solidFill>
                <a:srgbClr val="E09214"/>
              </a:solidFill>
              <a:latin typeface="Merriweather"/>
              <a:ea typeface="Merriweather"/>
              <a:cs typeface="Merriweather"/>
              <a:sym typeface="Merriweather"/>
            </a:endParaRPr>
          </a:p>
          <a:p>
            <a:pPr indent="0" lvl="0" marL="0" rtl="0" algn="l">
              <a:lnSpc>
                <a:spcPct val="100000"/>
              </a:lnSpc>
              <a:spcBef>
                <a:spcPts val="0"/>
              </a:spcBef>
              <a:spcAft>
                <a:spcPts val="0"/>
              </a:spcAft>
              <a:buSzPts val="3000"/>
              <a:buNone/>
            </a:pPr>
            <a:r>
              <a:t/>
            </a:r>
            <a:endParaRPr b="1" sz="2500" u="sng">
              <a:solidFill>
                <a:srgbClr val="E09214"/>
              </a:solidFill>
              <a:latin typeface="Merriweather"/>
              <a:ea typeface="Merriweather"/>
              <a:cs typeface="Merriweather"/>
              <a:sym typeface="Merriweather"/>
            </a:endParaRPr>
          </a:p>
        </p:txBody>
      </p:sp>
      <p:sp>
        <p:nvSpPr>
          <p:cNvPr id="3611" name="Google Shape;3611;p207"/>
          <p:cNvSpPr txBox="1"/>
          <p:nvPr/>
        </p:nvSpPr>
        <p:spPr>
          <a:xfrm>
            <a:off x="354125" y="863250"/>
            <a:ext cx="8349900" cy="340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verage"/>
                <a:ea typeface="Average"/>
                <a:cs typeface="Average"/>
                <a:sym typeface="Average"/>
              </a:rPr>
              <a:t>Open Source, Non relational distributed database, NoSQL database.</a:t>
            </a:r>
            <a:endParaRPr b="0" i="0" sz="19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verage"/>
                <a:ea typeface="Average"/>
                <a:cs typeface="Average"/>
                <a:sym typeface="Average"/>
              </a:rPr>
              <a:t>Support all types of data</a:t>
            </a:r>
            <a:endParaRPr b="0" i="0" sz="19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verage"/>
                <a:ea typeface="Average"/>
                <a:cs typeface="Average"/>
                <a:sym typeface="Average"/>
              </a:rPr>
              <a:t>Capable to handle anything in hadoop</a:t>
            </a:r>
            <a:endParaRPr b="0" i="0" sz="19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verage"/>
                <a:ea typeface="Average"/>
                <a:cs typeface="Average"/>
                <a:sym typeface="Average"/>
              </a:rPr>
              <a:t>Modelled after google big table (Distributed Storage System)</a:t>
            </a:r>
            <a:endParaRPr b="0" i="0" sz="19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verage"/>
                <a:ea typeface="Average"/>
                <a:cs typeface="Average"/>
                <a:sym typeface="Average"/>
              </a:rPr>
              <a:t>HBase was designed to run on top of HDFS</a:t>
            </a:r>
            <a:endParaRPr b="0" i="0" sz="19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verage"/>
                <a:ea typeface="Average"/>
                <a:cs typeface="Average"/>
                <a:sym typeface="Average"/>
              </a:rPr>
              <a:t>It store small data without fault.</a:t>
            </a:r>
            <a:endParaRPr b="0" i="0" sz="19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verage"/>
                <a:ea typeface="Average"/>
                <a:cs typeface="Average"/>
                <a:sym typeface="Average"/>
              </a:rPr>
              <a:t>HBase written in java</a:t>
            </a:r>
            <a:endParaRPr b="0" i="0" sz="19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verage"/>
                <a:ea typeface="Average"/>
                <a:cs typeface="Average"/>
                <a:sym typeface="Average"/>
              </a:rPr>
              <a:t>Ex: Email –Billions of users </a:t>
            </a:r>
            <a:endParaRPr b="0" i="0" sz="19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verage"/>
              <a:ea typeface="Average"/>
              <a:cs typeface="Average"/>
              <a:sym typeface="Average"/>
            </a:endParaRPr>
          </a:p>
        </p:txBody>
      </p:sp>
      <p:pic>
        <p:nvPicPr>
          <p:cNvPr id="3612" name="Google Shape;3612;p207"/>
          <p:cNvPicPr preferRelativeResize="0"/>
          <p:nvPr/>
        </p:nvPicPr>
        <p:blipFill rotWithShape="1">
          <a:blip r:embed="rId3">
            <a:alphaModFix/>
          </a:blip>
          <a:srcRect b="0" l="0" r="0" t="0"/>
          <a:stretch/>
        </p:blipFill>
        <p:spPr>
          <a:xfrm>
            <a:off x="6900924" y="81625"/>
            <a:ext cx="2243075" cy="572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3610"/>
                                        </p:tgtEl>
                                        <p:attrNameLst>
                                          <p:attrName>style.visibility</p:attrName>
                                        </p:attrNameLst>
                                      </p:cBhvr>
                                      <p:to>
                                        <p:strVal val="visible"/>
                                      </p:to>
                                    </p:set>
                                    <p:anim calcmode="lin" valueType="num">
                                      <p:cBhvr additive="base">
                                        <p:cTn dur="1000"/>
                                        <p:tgtEl>
                                          <p:spTgt spid="361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1"/>
                                        </p:tgtEl>
                                        <p:attrNameLst>
                                          <p:attrName>style.visibility</p:attrName>
                                        </p:attrNameLst>
                                      </p:cBhvr>
                                      <p:to>
                                        <p:strVal val="visible"/>
                                      </p:to>
                                    </p:set>
                                    <p:animEffect filter="fade" transition="in">
                                      <p:cBhvr>
                                        <p:cTn dur="1000"/>
                                        <p:tgtEl>
                                          <p:spTgt spid="36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6" name="Shape 3616"/>
        <p:cNvGrpSpPr/>
        <p:nvPr/>
      </p:nvGrpSpPr>
      <p:grpSpPr>
        <a:xfrm>
          <a:off x="0" y="0"/>
          <a:ext cx="0" cy="0"/>
          <a:chOff x="0" y="0"/>
          <a:chExt cx="0" cy="0"/>
        </a:xfrm>
      </p:grpSpPr>
      <p:pic>
        <p:nvPicPr>
          <p:cNvPr id="3617" name="Google Shape;3617;p208"/>
          <p:cNvPicPr preferRelativeResize="0"/>
          <p:nvPr/>
        </p:nvPicPr>
        <p:blipFill rotWithShape="1">
          <a:blip r:embed="rId3">
            <a:alphaModFix/>
          </a:blip>
          <a:srcRect b="0" l="0" r="0" t="0"/>
          <a:stretch/>
        </p:blipFill>
        <p:spPr>
          <a:xfrm>
            <a:off x="1294050" y="1074725"/>
            <a:ext cx="6063926" cy="29940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7"/>
                                        </p:tgtEl>
                                        <p:attrNameLst>
                                          <p:attrName>style.visibility</p:attrName>
                                        </p:attrNameLst>
                                      </p:cBhvr>
                                      <p:to>
                                        <p:strVal val="visible"/>
                                      </p:to>
                                    </p:set>
                                    <p:animEffect filter="fade" transition="in">
                                      <p:cBhvr>
                                        <p:cTn dur="1000"/>
                                        <p:tgtEl>
                                          <p:spTgt spid="36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621" name="Shape 3621"/>
        <p:cNvGrpSpPr/>
        <p:nvPr/>
      </p:nvGrpSpPr>
      <p:grpSpPr>
        <a:xfrm>
          <a:off x="0" y="0"/>
          <a:ext cx="0" cy="0"/>
          <a:chOff x="0" y="0"/>
          <a:chExt cx="0" cy="0"/>
        </a:xfrm>
      </p:grpSpPr>
      <p:sp>
        <p:nvSpPr>
          <p:cNvPr id="3622" name="Google Shape;3622;p209"/>
          <p:cNvSpPr txBox="1"/>
          <p:nvPr>
            <p:ph type="title"/>
          </p:nvPr>
        </p:nvSpPr>
        <p:spPr>
          <a:xfrm>
            <a:off x="75813"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u="sng">
                <a:solidFill>
                  <a:srgbClr val="E09214"/>
                </a:solidFill>
                <a:latin typeface="Merriweather"/>
                <a:ea typeface="Merriweather"/>
                <a:cs typeface="Merriweather"/>
                <a:sym typeface="Merriweather"/>
              </a:rPr>
              <a:t>APACHE DRILL</a:t>
            </a:r>
            <a:endParaRPr b="1" sz="2500" u="sng">
              <a:solidFill>
                <a:srgbClr val="E09214"/>
              </a:solidFill>
              <a:latin typeface="Merriweather"/>
              <a:ea typeface="Merriweather"/>
              <a:cs typeface="Merriweather"/>
              <a:sym typeface="Merriweather"/>
            </a:endParaRPr>
          </a:p>
          <a:p>
            <a:pPr indent="0" lvl="0" marL="0" rtl="0" algn="l">
              <a:lnSpc>
                <a:spcPct val="100000"/>
              </a:lnSpc>
              <a:spcBef>
                <a:spcPts val="0"/>
              </a:spcBef>
              <a:spcAft>
                <a:spcPts val="0"/>
              </a:spcAft>
              <a:buSzPts val="3000"/>
              <a:buNone/>
            </a:pPr>
            <a:r>
              <a:t/>
            </a:r>
            <a:endParaRPr b="1" sz="2500" u="sng">
              <a:solidFill>
                <a:srgbClr val="E09214"/>
              </a:solidFill>
              <a:latin typeface="Merriweather"/>
              <a:ea typeface="Merriweather"/>
              <a:cs typeface="Merriweather"/>
              <a:sym typeface="Merriweather"/>
            </a:endParaRPr>
          </a:p>
        </p:txBody>
      </p:sp>
      <p:sp>
        <p:nvSpPr>
          <p:cNvPr id="3623" name="Google Shape;3623;p209"/>
          <p:cNvSpPr txBox="1"/>
          <p:nvPr/>
        </p:nvSpPr>
        <p:spPr>
          <a:xfrm>
            <a:off x="109175" y="770850"/>
            <a:ext cx="8349900" cy="34170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rgbClr val="000000"/>
              </a:buClr>
              <a:buSzPts val="1700"/>
              <a:buFont typeface="Average"/>
              <a:buAutoNum type="arabicPeriod"/>
            </a:pPr>
            <a:r>
              <a:rPr b="0" i="0" lang="en" sz="1700" u="none" cap="none" strike="noStrike">
                <a:solidFill>
                  <a:srgbClr val="000000"/>
                </a:solidFill>
                <a:latin typeface="Average"/>
                <a:ea typeface="Average"/>
                <a:cs typeface="Average"/>
                <a:sym typeface="Average"/>
              </a:rPr>
              <a:t>Drill to any kind of data</a:t>
            </a:r>
            <a:endParaRPr b="0" i="0" sz="1700" u="none" cap="none" strike="noStrike">
              <a:solidFill>
                <a:srgbClr val="000000"/>
              </a:solidFill>
              <a:latin typeface="Average"/>
              <a:ea typeface="Average"/>
              <a:cs typeface="Average"/>
              <a:sym typeface="Average"/>
            </a:endParaRPr>
          </a:p>
          <a:p>
            <a:pPr indent="-336550" lvl="0" marL="457200" marR="0" rtl="0" algn="l">
              <a:lnSpc>
                <a:spcPct val="100000"/>
              </a:lnSpc>
              <a:spcBef>
                <a:spcPts val="0"/>
              </a:spcBef>
              <a:spcAft>
                <a:spcPts val="0"/>
              </a:spcAft>
              <a:buClr>
                <a:srgbClr val="000000"/>
              </a:buClr>
              <a:buSzPts val="1700"/>
              <a:buFont typeface="Average"/>
              <a:buAutoNum type="arabicPeriod"/>
            </a:pPr>
            <a:r>
              <a:rPr b="0" i="0" lang="en" sz="1700" u="none" cap="none" strike="noStrike">
                <a:solidFill>
                  <a:srgbClr val="000000"/>
                </a:solidFill>
                <a:latin typeface="Average"/>
                <a:ea typeface="Average"/>
                <a:cs typeface="Average"/>
                <a:sym typeface="Average"/>
              </a:rPr>
              <a:t>Open source application worked on distributed environment to analyze large datasets</a:t>
            </a:r>
            <a:endParaRPr b="0" i="0" sz="1700" u="none" cap="none" strike="noStrike">
              <a:solidFill>
                <a:srgbClr val="000000"/>
              </a:solidFill>
              <a:latin typeface="Average"/>
              <a:ea typeface="Average"/>
              <a:cs typeface="Average"/>
              <a:sym typeface="Average"/>
            </a:endParaRPr>
          </a:p>
          <a:p>
            <a:pPr indent="-336550" lvl="0" marL="457200" marR="0" rtl="0" algn="l">
              <a:lnSpc>
                <a:spcPct val="100000"/>
              </a:lnSpc>
              <a:spcBef>
                <a:spcPts val="0"/>
              </a:spcBef>
              <a:spcAft>
                <a:spcPts val="0"/>
              </a:spcAft>
              <a:buClr>
                <a:srgbClr val="000000"/>
              </a:buClr>
              <a:buSzPts val="1700"/>
              <a:buFont typeface="Average"/>
              <a:buAutoNum type="arabicPeriod"/>
            </a:pPr>
            <a:r>
              <a:rPr b="0" i="0" lang="en" sz="1700" u="none" cap="none" strike="noStrike">
                <a:solidFill>
                  <a:srgbClr val="000000"/>
                </a:solidFill>
                <a:latin typeface="Average"/>
                <a:ea typeface="Average"/>
                <a:cs typeface="Average"/>
                <a:sym typeface="Average"/>
              </a:rPr>
              <a:t>Replica of Google Dremel</a:t>
            </a:r>
            <a:endParaRPr b="0" i="0" sz="1700" u="none" cap="none" strike="noStrike">
              <a:solidFill>
                <a:srgbClr val="000000"/>
              </a:solidFill>
              <a:latin typeface="Average"/>
              <a:ea typeface="Average"/>
              <a:cs typeface="Average"/>
              <a:sym typeface="Average"/>
            </a:endParaRPr>
          </a:p>
          <a:p>
            <a:pPr indent="-336550" lvl="0" marL="457200" marR="0" rtl="0" algn="l">
              <a:lnSpc>
                <a:spcPct val="100000"/>
              </a:lnSpc>
              <a:spcBef>
                <a:spcPts val="0"/>
              </a:spcBef>
              <a:spcAft>
                <a:spcPts val="0"/>
              </a:spcAft>
              <a:buClr>
                <a:srgbClr val="000000"/>
              </a:buClr>
              <a:buSzPts val="1700"/>
              <a:buFont typeface="Average"/>
              <a:buAutoNum type="arabicPeriod"/>
            </a:pPr>
            <a:r>
              <a:rPr b="0" i="0" lang="en" sz="1700" u="none" cap="none" strike="noStrike">
                <a:solidFill>
                  <a:srgbClr val="000000"/>
                </a:solidFill>
                <a:latin typeface="Average"/>
                <a:ea typeface="Average"/>
                <a:cs typeface="Average"/>
                <a:sym typeface="Average"/>
              </a:rPr>
              <a:t>Support NoSQL database, File Systems</a:t>
            </a:r>
            <a:endParaRPr b="0" i="0" sz="1700" u="none" cap="none" strike="noStrike">
              <a:solidFill>
                <a:srgbClr val="000000"/>
              </a:solidFill>
              <a:latin typeface="Average"/>
              <a:ea typeface="Average"/>
              <a:cs typeface="Average"/>
              <a:sym typeface="Average"/>
            </a:endParaRPr>
          </a:p>
          <a:p>
            <a:pPr indent="-317500" lvl="0" marL="457200" marR="0" rtl="0" algn="l">
              <a:lnSpc>
                <a:spcPct val="100000"/>
              </a:lnSpc>
              <a:spcBef>
                <a:spcPts val="0"/>
              </a:spcBef>
              <a:spcAft>
                <a:spcPts val="0"/>
              </a:spcAft>
              <a:buClr>
                <a:srgbClr val="000000"/>
              </a:buClr>
              <a:buSzPts val="1400"/>
              <a:buFont typeface="Arial"/>
              <a:buAutoNum type="arabicPeriod"/>
            </a:pPr>
            <a:r>
              <a:rPr b="1" i="0" lang="en" sz="1700" u="none" cap="none" strike="noStrike">
                <a:solidFill>
                  <a:srgbClr val="000000"/>
                </a:solidFill>
                <a:latin typeface="Average"/>
                <a:ea typeface="Average"/>
                <a:cs typeface="Average"/>
                <a:sym typeface="Average"/>
              </a:rPr>
              <a:t>Ex: </a:t>
            </a:r>
            <a:r>
              <a:rPr b="0" i="0" lang="en" sz="1400" u="none" cap="none" strike="noStrike">
                <a:solidFill>
                  <a:srgbClr val="4A4A4A"/>
                </a:solidFill>
                <a:highlight>
                  <a:srgbClr val="FFFFFF"/>
                </a:highlight>
                <a:latin typeface="Average"/>
                <a:ea typeface="Average"/>
                <a:cs typeface="Average"/>
                <a:sym typeface="Average"/>
              </a:rPr>
              <a:t> </a:t>
            </a:r>
            <a:r>
              <a:rPr b="0" i="0" lang="en" sz="1600" u="none" cap="none" strike="noStrike">
                <a:solidFill>
                  <a:srgbClr val="000000"/>
                </a:solidFill>
                <a:highlight>
                  <a:srgbClr val="FFFFFF"/>
                </a:highlight>
                <a:latin typeface="Average"/>
                <a:ea typeface="Average"/>
                <a:cs typeface="Average"/>
                <a:sym typeface="Average"/>
              </a:rPr>
              <a:t>Azure Blob Storage, Google Cloud Storage, HBase, MongoDB, MapR-DB HDFS, MapR-FS, Amazon S3, Swift, NAS and local files</a:t>
            </a:r>
            <a:r>
              <a:rPr b="0" i="0" lang="en" sz="1200" u="none" cap="none" strike="noStrike">
                <a:solidFill>
                  <a:srgbClr val="000000"/>
                </a:solidFill>
                <a:highlight>
                  <a:srgbClr val="FFFFFF"/>
                </a:highlight>
                <a:latin typeface="Arial"/>
                <a:ea typeface="Arial"/>
                <a:cs typeface="Arial"/>
                <a:sym typeface="Arial"/>
              </a:rPr>
              <a:t>.</a:t>
            </a:r>
            <a:endParaRPr b="0" i="0" sz="1200" u="none" cap="none" strike="noStrike">
              <a:solidFill>
                <a:srgbClr val="000000"/>
              </a:solidFill>
              <a:highlight>
                <a:srgbClr val="FFFFFF"/>
              </a:highlight>
              <a:latin typeface="Arial"/>
              <a:ea typeface="Arial"/>
              <a:cs typeface="Arial"/>
              <a:sym typeface="Arial"/>
            </a:endParaRPr>
          </a:p>
          <a:p>
            <a:pPr indent="0" lvl="0" marL="45720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000000"/>
                </a:solidFill>
                <a:highlight>
                  <a:srgbClr val="FFFFFF"/>
                </a:highlight>
                <a:latin typeface="Average"/>
                <a:ea typeface="Average"/>
                <a:cs typeface="Average"/>
                <a:sym typeface="Average"/>
              </a:rPr>
              <a:t>Drill Scalable</a:t>
            </a:r>
            <a:endParaRPr b="1" i="0" sz="1600" u="none" cap="none" strike="noStrike">
              <a:solidFill>
                <a:srgbClr val="000000"/>
              </a:solidFill>
              <a:highlight>
                <a:srgbClr val="FFFFFF"/>
              </a:highlight>
              <a:latin typeface="Average"/>
              <a:ea typeface="Average"/>
              <a:cs typeface="Average"/>
              <a:sym typeface="Average"/>
            </a:endParaRPr>
          </a:p>
          <a:p>
            <a:pPr indent="-330200" lvl="0" marL="457200" marR="0" rtl="0" algn="l">
              <a:lnSpc>
                <a:spcPct val="100000"/>
              </a:lnSpc>
              <a:spcBef>
                <a:spcPts val="0"/>
              </a:spcBef>
              <a:spcAft>
                <a:spcPts val="0"/>
              </a:spcAft>
              <a:buClr>
                <a:srgbClr val="000000"/>
              </a:buClr>
              <a:buSzPts val="1600"/>
              <a:buFont typeface="Average"/>
              <a:buAutoNum type="arabicPeriod"/>
            </a:pPr>
            <a:r>
              <a:rPr b="0" i="0" lang="en" sz="1600" u="none" cap="none" strike="noStrike">
                <a:solidFill>
                  <a:srgbClr val="000000"/>
                </a:solidFill>
                <a:highlight>
                  <a:srgbClr val="FFFFFF"/>
                </a:highlight>
                <a:latin typeface="Average"/>
                <a:ea typeface="Average"/>
                <a:cs typeface="Average"/>
                <a:sym typeface="Average"/>
              </a:rPr>
              <a:t>We can process petabytes, exabytes of data in minutes</a:t>
            </a:r>
            <a:endParaRPr b="0" i="0" sz="1600" u="none" cap="none" strike="noStrike">
              <a:solidFill>
                <a:srgbClr val="000000"/>
              </a:solidFill>
              <a:highlight>
                <a:srgbClr val="FFFFFF"/>
              </a:highlight>
              <a:latin typeface="Average"/>
              <a:ea typeface="Average"/>
              <a:cs typeface="Average"/>
              <a:sym typeface="Average"/>
            </a:endParaRPr>
          </a:p>
          <a:p>
            <a:pPr indent="-330200" lvl="0" marL="457200" marR="0" rtl="0" algn="l">
              <a:lnSpc>
                <a:spcPct val="100000"/>
              </a:lnSpc>
              <a:spcBef>
                <a:spcPts val="0"/>
              </a:spcBef>
              <a:spcAft>
                <a:spcPts val="0"/>
              </a:spcAft>
              <a:buClr>
                <a:srgbClr val="000000"/>
              </a:buClr>
              <a:buSzPts val="1600"/>
              <a:buFont typeface="Average"/>
              <a:buAutoNum type="arabicPeriod"/>
            </a:pPr>
            <a:r>
              <a:rPr b="0" i="0" lang="en" sz="1600" u="none" cap="none" strike="noStrike">
                <a:solidFill>
                  <a:srgbClr val="000000"/>
                </a:solidFill>
                <a:highlight>
                  <a:srgbClr val="FFFFFF"/>
                </a:highlight>
                <a:latin typeface="Average"/>
                <a:ea typeface="Average"/>
                <a:cs typeface="Average"/>
                <a:sym typeface="Average"/>
              </a:rPr>
              <a:t>Combine various data stores just by single Query.</a:t>
            </a:r>
            <a:endParaRPr b="0" i="0" sz="1600" u="none" cap="none" strike="noStrike">
              <a:solidFill>
                <a:srgbClr val="000000"/>
              </a:solidFill>
              <a:highlight>
                <a:srgbClr val="FFFFFF"/>
              </a:highlight>
              <a:latin typeface="Average"/>
              <a:ea typeface="Average"/>
              <a:cs typeface="Average"/>
              <a:sym typeface="Average"/>
            </a:endParaRPr>
          </a:p>
          <a:p>
            <a:pPr indent="-330200" lvl="0" marL="457200" marR="0" rtl="0" algn="l">
              <a:lnSpc>
                <a:spcPct val="100000"/>
              </a:lnSpc>
              <a:spcBef>
                <a:spcPts val="0"/>
              </a:spcBef>
              <a:spcAft>
                <a:spcPts val="0"/>
              </a:spcAft>
              <a:buClr>
                <a:srgbClr val="000000"/>
              </a:buClr>
              <a:buSzPts val="1600"/>
              <a:buFont typeface="Average"/>
              <a:buAutoNum type="arabicPeriod"/>
            </a:pPr>
            <a:r>
              <a:rPr b="0" i="0" lang="en" sz="1600" u="none" cap="none" strike="noStrike">
                <a:solidFill>
                  <a:srgbClr val="000000"/>
                </a:solidFill>
                <a:highlight>
                  <a:srgbClr val="FFFFFF"/>
                </a:highlight>
                <a:latin typeface="Average"/>
                <a:ea typeface="Average"/>
                <a:cs typeface="Average"/>
                <a:sym typeface="Average"/>
              </a:rPr>
              <a:t>Follow ANSI SQL</a:t>
            </a:r>
            <a:endParaRPr b="0" i="0" sz="1600" u="none" cap="none" strike="noStrike">
              <a:solidFill>
                <a:srgbClr val="000000"/>
              </a:solidFill>
              <a:highlight>
                <a:srgbClr val="FFFFFF"/>
              </a:highlight>
              <a:latin typeface="Average"/>
              <a:ea typeface="Average"/>
              <a:cs typeface="Average"/>
              <a:sym typeface="Average"/>
            </a:endParaRPr>
          </a:p>
          <a:p>
            <a:pPr indent="-330200" lvl="0" marL="457200" marR="0" rtl="0" algn="l">
              <a:lnSpc>
                <a:spcPct val="100000"/>
              </a:lnSpc>
              <a:spcBef>
                <a:spcPts val="0"/>
              </a:spcBef>
              <a:spcAft>
                <a:spcPts val="0"/>
              </a:spcAft>
              <a:buClr>
                <a:srgbClr val="000000"/>
              </a:buClr>
              <a:buSzPts val="1600"/>
              <a:buFont typeface="Average"/>
              <a:buAutoNum type="arabicPeriod"/>
            </a:pPr>
            <a:r>
              <a:rPr b="0" i="0" lang="en" sz="1600" u="none" cap="none" strike="noStrike">
                <a:solidFill>
                  <a:srgbClr val="000000"/>
                </a:solidFill>
                <a:highlight>
                  <a:srgbClr val="FFFFFF"/>
                </a:highlight>
                <a:latin typeface="Average"/>
                <a:ea typeface="Average"/>
                <a:cs typeface="Average"/>
                <a:sym typeface="Average"/>
              </a:rPr>
              <a:t>Powerful scalability factor, serve their query request’s over large data</a:t>
            </a:r>
            <a:endParaRPr b="0" i="0" sz="1600" u="none" cap="none" strike="noStrike">
              <a:solidFill>
                <a:srgbClr val="000000"/>
              </a:solidFill>
              <a:highlight>
                <a:srgbClr val="FFFFFF"/>
              </a:highlight>
              <a:latin typeface="Average"/>
              <a:ea typeface="Average"/>
              <a:cs typeface="Average"/>
              <a:sym typeface="Average"/>
            </a:endParaRPr>
          </a:p>
        </p:txBody>
      </p:sp>
      <p:pic>
        <p:nvPicPr>
          <p:cNvPr id="3624" name="Google Shape;3624;p209"/>
          <p:cNvPicPr preferRelativeResize="0"/>
          <p:nvPr/>
        </p:nvPicPr>
        <p:blipFill rotWithShape="1">
          <a:blip r:embed="rId3">
            <a:alphaModFix/>
          </a:blip>
          <a:srcRect b="0" l="0" r="0" t="0"/>
          <a:stretch/>
        </p:blipFill>
        <p:spPr>
          <a:xfrm>
            <a:off x="7309925" y="81625"/>
            <a:ext cx="1834074" cy="905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3622"/>
                                        </p:tgtEl>
                                        <p:attrNameLst>
                                          <p:attrName>style.visibility</p:attrName>
                                        </p:attrNameLst>
                                      </p:cBhvr>
                                      <p:to>
                                        <p:strVal val="visible"/>
                                      </p:to>
                                    </p:set>
                                    <p:anim calcmode="lin" valueType="num">
                                      <p:cBhvr additive="base">
                                        <p:cTn dur="1000"/>
                                        <p:tgtEl>
                                          <p:spTgt spid="362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3"/>
                                        </p:tgtEl>
                                        <p:attrNameLst>
                                          <p:attrName>style.visibility</p:attrName>
                                        </p:attrNameLst>
                                      </p:cBhvr>
                                      <p:to>
                                        <p:strVal val="visible"/>
                                      </p:to>
                                    </p:set>
                                    <p:animEffect filter="fade" transition="in">
                                      <p:cBhvr>
                                        <p:cTn dur="1000"/>
                                        <p:tgtEl>
                                          <p:spTgt spid="36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3" name="Shape 283"/>
        <p:cNvGrpSpPr/>
        <p:nvPr/>
      </p:nvGrpSpPr>
      <p:grpSpPr>
        <a:xfrm>
          <a:off x="0" y="0"/>
          <a:ext cx="0" cy="0"/>
          <a:chOff x="0" y="0"/>
          <a:chExt cx="0" cy="0"/>
        </a:xfrm>
      </p:grpSpPr>
      <p:sp>
        <p:nvSpPr>
          <p:cNvPr id="284" name="Google Shape;284;p21"/>
          <p:cNvSpPr txBox="1"/>
          <p:nvPr>
            <p:ph type="title"/>
          </p:nvPr>
        </p:nvSpPr>
        <p:spPr>
          <a:xfrm>
            <a:off x="129175" y="2459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3100" u="sng">
                <a:solidFill>
                  <a:srgbClr val="E09214"/>
                </a:solidFill>
                <a:latin typeface="Merriweather"/>
                <a:ea typeface="Merriweather"/>
                <a:cs typeface="Merriweather"/>
                <a:sym typeface="Merriweather"/>
              </a:rPr>
              <a:t>How  Hadoop Started?</a:t>
            </a:r>
            <a:endParaRPr b="1" sz="3100" u="sng">
              <a:solidFill>
                <a:srgbClr val="E09214"/>
              </a:solidFill>
              <a:latin typeface="Merriweather"/>
              <a:ea typeface="Merriweather"/>
              <a:cs typeface="Merriweather"/>
              <a:sym typeface="Merriweather"/>
            </a:endParaRPr>
          </a:p>
        </p:txBody>
      </p:sp>
      <p:sp>
        <p:nvSpPr>
          <p:cNvPr id="285" name="Google Shape;285;p21"/>
          <p:cNvSpPr txBox="1"/>
          <p:nvPr/>
        </p:nvSpPr>
        <p:spPr>
          <a:xfrm>
            <a:off x="101400" y="1101600"/>
            <a:ext cx="8941200" cy="1200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In 2004 Google again  Introduced MapReduce  </a:t>
            </a:r>
            <a:endParaRPr b="0" i="0" sz="22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verage"/>
              <a:ea typeface="Average"/>
              <a:cs typeface="Average"/>
              <a:sym typeface="Average"/>
            </a:endParaRPr>
          </a:p>
        </p:txBody>
      </p:sp>
      <p:pic>
        <p:nvPicPr>
          <p:cNvPr id="286" name="Google Shape;286;p21"/>
          <p:cNvPicPr preferRelativeResize="0"/>
          <p:nvPr/>
        </p:nvPicPr>
        <p:blipFill rotWithShape="1">
          <a:blip r:embed="rId3">
            <a:alphaModFix/>
          </a:blip>
          <a:srcRect b="0" l="0" r="0" t="0"/>
          <a:stretch/>
        </p:blipFill>
        <p:spPr>
          <a:xfrm>
            <a:off x="6403325" y="131125"/>
            <a:ext cx="2650650" cy="687500"/>
          </a:xfrm>
          <a:prstGeom prst="rect">
            <a:avLst/>
          </a:prstGeom>
          <a:noFill/>
          <a:ln>
            <a:noFill/>
          </a:ln>
        </p:spPr>
      </p:pic>
      <p:pic>
        <p:nvPicPr>
          <p:cNvPr id="287" name="Google Shape;287;p21"/>
          <p:cNvPicPr preferRelativeResize="0"/>
          <p:nvPr/>
        </p:nvPicPr>
        <p:blipFill rotWithShape="1">
          <a:blip r:embed="rId4">
            <a:alphaModFix/>
          </a:blip>
          <a:srcRect b="6203" l="1747" r="-3372" t="7378"/>
          <a:stretch/>
        </p:blipFill>
        <p:spPr>
          <a:xfrm>
            <a:off x="1599675" y="1741650"/>
            <a:ext cx="5334118" cy="34018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84"/>
                                        </p:tgtEl>
                                        <p:attrNameLst>
                                          <p:attrName>style.visibility</p:attrName>
                                        </p:attrNameLst>
                                      </p:cBhvr>
                                      <p:to>
                                        <p:strVal val="visible"/>
                                      </p:to>
                                    </p:set>
                                    <p:anim calcmode="lin" valueType="num">
                                      <p:cBhvr additive="base">
                                        <p:cTn dur="1000"/>
                                        <p:tgtEl>
                                          <p:spTgt spid="284"/>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285"/>
                                        </p:tgtEl>
                                        <p:attrNameLst>
                                          <p:attrName>style.visibility</p:attrName>
                                        </p:attrNameLst>
                                      </p:cBhvr>
                                      <p:to>
                                        <p:strVal val="visible"/>
                                      </p:to>
                                    </p:set>
                                    <p:anim calcmode="lin" valueType="num">
                                      <p:cBhvr additive="base">
                                        <p:cTn dur="1000"/>
                                        <p:tgtEl>
                                          <p:spTgt spid="285"/>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8" name="Shape 3628"/>
        <p:cNvGrpSpPr/>
        <p:nvPr/>
      </p:nvGrpSpPr>
      <p:grpSpPr>
        <a:xfrm>
          <a:off x="0" y="0"/>
          <a:ext cx="0" cy="0"/>
          <a:chOff x="0" y="0"/>
          <a:chExt cx="0" cy="0"/>
        </a:xfrm>
      </p:grpSpPr>
      <p:pic>
        <p:nvPicPr>
          <p:cNvPr id="3629" name="Google Shape;3629;p210"/>
          <p:cNvPicPr preferRelativeResize="0"/>
          <p:nvPr/>
        </p:nvPicPr>
        <p:blipFill rotWithShape="1">
          <a:blip r:embed="rId3">
            <a:alphaModFix/>
          </a:blip>
          <a:srcRect b="0" l="0" r="0" t="0"/>
          <a:stretch/>
        </p:blipFill>
        <p:spPr>
          <a:xfrm>
            <a:off x="633100" y="538701"/>
            <a:ext cx="7121475" cy="3851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9"/>
                                        </p:tgtEl>
                                        <p:attrNameLst>
                                          <p:attrName>style.visibility</p:attrName>
                                        </p:attrNameLst>
                                      </p:cBhvr>
                                      <p:to>
                                        <p:strVal val="visible"/>
                                      </p:to>
                                    </p:set>
                                    <p:animEffect filter="fade" transition="in">
                                      <p:cBhvr>
                                        <p:cTn dur="1000"/>
                                        <p:tgtEl>
                                          <p:spTgt spid="36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633" name="Shape 3633"/>
        <p:cNvGrpSpPr/>
        <p:nvPr/>
      </p:nvGrpSpPr>
      <p:grpSpPr>
        <a:xfrm>
          <a:off x="0" y="0"/>
          <a:ext cx="0" cy="0"/>
          <a:chOff x="0" y="0"/>
          <a:chExt cx="0" cy="0"/>
        </a:xfrm>
      </p:grpSpPr>
      <p:sp>
        <p:nvSpPr>
          <p:cNvPr id="3634" name="Google Shape;3634;p211"/>
          <p:cNvSpPr txBox="1"/>
          <p:nvPr>
            <p:ph type="title"/>
          </p:nvPr>
        </p:nvSpPr>
        <p:spPr>
          <a:xfrm>
            <a:off x="75813"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u="sng">
                <a:solidFill>
                  <a:srgbClr val="E09214"/>
                </a:solidFill>
                <a:latin typeface="Merriweather"/>
                <a:ea typeface="Merriweather"/>
                <a:cs typeface="Merriweather"/>
                <a:sym typeface="Merriweather"/>
              </a:rPr>
              <a:t>APACHE ZOOKEEPER</a:t>
            </a:r>
            <a:endParaRPr b="1" sz="2500" u="sng">
              <a:solidFill>
                <a:srgbClr val="E09214"/>
              </a:solidFill>
              <a:latin typeface="Merriweather"/>
              <a:ea typeface="Merriweather"/>
              <a:cs typeface="Merriweather"/>
              <a:sym typeface="Merriweather"/>
            </a:endParaRPr>
          </a:p>
          <a:p>
            <a:pPr indent="0" lvl="0" marL="0" rtl="0" algn="l">
              <a:lnSpc>
                <a:spcPct val="100000"/>
              </a:lnSpc>
              <a:spcBef>
                <a:spcPts val="0"/>
              </a:spcBef>
              <a:spcAft>
                <a:spcPts val="0"/>
              </a:spcAft>
              <a:buSzPts val="3000"/>
              <a:buNone/>
            </a:pPr>
            <a:r>
              <a:t/>
            </a:r>
            <a:endParaRPr b="1" sz="2500" u="sng">
              <a:solidFill>
                <a:srgbClr val="E09214"/>
              </a:solidFill>
              <a:latin typeface="Merriweather"/>
              <a:ea typeface="Merriweather"/>
              <a:cs typeface="Merriweather"/>
              <a:sym typeface="Merriweather"/>
            </a:endParaRPr>
          </a:p>
        </p:txBody>
      </p:sp>
      <p:sp>
        <p:nvSpPr>
          <p:cNvPr id="3635" name="Google Shape;3635;p211"/>
          <p:cNvSpPr txBox="1"/>
          <p:nvPr/>
        </p:nvSpPr>
        <p:spPr>
          <a:xfrm>
            <a:off x="354125" y="863250"/>
            <a:ext cx="8349900" cy="4279200"/>
          </a:xfrm>
          <a:prstGeom prst="rect">
            <a:avLst/>
          </a:prstGeom>
          <a:noFill/>
          <a:ln>
            <a:noFill/>
          </a:ln>
        </p:spPr>
        <p:txBody>
          <a:bodyPr anchorCtr="0" anchor="t" bIns="91425" lIns="91425" spcFirstLastPara="1" rIns="91425" wrap="square" tIns="91425">
            <a:spAutoFit/>
          </a:bodyPr>
          <a:lstStyle/>
          <a:p>
            <a:pPr indent="-349250" lvl="0" marL="457200" marR="0" rtl="0" algn="l">
              <a:lnSpc>
                <a:spcPct val="100000"/>
              </a:lnSpc>
              <a:spcBef>
                <a:spcPts val="0"/>
              </a:spcBef>
              <a:spcAft>
                <a:spcPts val="0"/>
              </a:spcAft>
              <a:buClr>
                <a:srgbClr val="000000"/>
              </a:buClr>
              <a:buSzPts val="1900"/>
              <a:buFont typeface="Average"/>
              <a:buChar char="●"/>
            </a:pPr>
            <a:r>
              <a:rPr b="0" i="0" lang="en" sz="1900" u="none" cap="none" strike="noStrike">
                <a:solidFill>
                  <a:srgbClr val="000000"/>
                </a:solidFill>
                <a:latin typeface="Average"/>
                <a:ea typeface="Average"/>
                <a:cs typeface="Average"/>
                <a:sym typeface="Average"/>
              </a:rPr>
              <a:t>Coordinates of any hadoop job</a:t>
            </a:r>
            <a:endParaRPr b="0" i="0" sz="1900" u="none" cap="none" strike="noStrike">
              <a:solidFill>
                <a:srgbClr val="000000"/>
              </a:solidFill>
              <a:latin typeface="Average"/>
              <a:ea typeface="Average"/>
              <a:cs typeface="Average"/>
              <a:sym typeface="Average"/>
            </a:endParaRPr>
          </a:p>
          <a:p>
            <a:pPr indent="-349250" lvl="0" marL="457200" marR="0" rtl="0" algn="l">
              <a:lnSpc>
                <a:spcPct val="100000"/>
              </a:lnSpc>
              <a:spcBef>
                <a:spcPts val="0"/>
              </a:spcBef>
              <a:spcAft>
                <a:spcPts val="0"/>
              </a:spcAft>
              <a:buClr>
                <a:srgbClr val="000000"/>
              </a:buClr>
              <a:buSzPts val="1900"/>
              <a:buFont typeface="Average"/>
              <a:buChar char="●"/>
            </a:pPr>
            <a:r>
              <a:rPr b="0" i="0" lang="en" sz="1900" u="none" cap="none" strike="noStrike">
                <a:solidFill>
                  <a:srgbClr val="000000"/>
                </a:solidFill>
                <a:latin typeface="Average"/>
                <a:ea typeface="Average"/>
                <a:cs typeface="Average"/>
                <a:sym typeface="Average"/>
              </a:rPr>
              <a:t>Coordinates with various services</a:t>
            </a:r>
            <a:endParaRPr b="0" i="0" sz="1900" u="none" cap="none" strike="noStrike">
              <a:solidFill>
                <a:srgbClr val="000000"/>
              </a:solidFill>
              <a:latin typeface="Average"/>
              <a:ea typeface="Average"/>
              <a:cs typeface="Average"/>
              <a:sym typeface="Average"/>
            </a:endParaRPr>
          </a:p>
          <a:p>
            <a:pPr indent="-349250" lvl="0" marL="457200" marR="0" rtl="0" algn="l">
              <a:lnSpc>
                <a:spcPct val="100000"/>
              </a:lnSpc>
              <a:spcBef>
                <a:spcPts val="0"/>
              </a:spcBef>
              <a:spcAft>
                <a:spcPts val="0"/>
              </a:spcAft>
              <a:buClr>
                <a:srgbClr val="000000"/>
              </a:buClr>
              <a:buSzPts val="1900"/>
              <a:buFont typeface="Average"/>
              <a:buChar char="●"/>
            </a:pPr>
            <a:r>
              <a:rPr b="0" i="0" lang="en" sz="1900" u="none" cap="none" strike="noStrike">
                <a:solidFill>
                  <a:srgbClr val="000000"/>
                </a:solidFill>
                <a:latin typeface="Average"/>
                <a:ea typeface="Average"/>
                <a:cs typeface="Average"/>
                <a:sym typeface="Average"/>
              </a:rPr>
              <a:t>To coordinate before zookeeper it is time consuming</a:t>
            </a:r>
            <a:endParaRPr b="0" i="0" sz="1900" u="none" cap="none" strike="noStrike">
              <a:solidFill>
                <a:srgbClr val="000000"/>
              </a:solidFill>
              <a:latin typeface="Average"/>
              <a:ea typeface="Average"/>
              <a:cs typeface="Average"/>
              <a:sym typeface="Average"/>
            </a:endParaRPr>
          </a:p>
          <a:p>
            <a:pPr indent="-349250" lvl="0" marL="457200" marR="0" rtl="0" algn="l">
              <a:lnSpc>
                <a:spcPct val="100000"/>
              </a:lnSpc>
              <a:spcBef>
                <a:spcPts val="0"/>
              </a:spcBef>
              <a:spcAft>
                <a:spcPts val="0"/>
              </a:spcAft>
              <a:buClr>
                <a:srgbClr val="000000"/>
              </a:buClr>
              <a:buSzPts val="1900"/>
              <a:buFont typeface="Average"/>
              <a:buChar char="●"/>
            </a:pPr>
            <a:r>
              <a:rPr b="0" i="0" lang="en" sz="1900" u="none" cap="none" strike="noStrike">
                <a:solidFill>
                  <a:srgbClr val="000000"/>
                </a:solidFill>
                <a:latin typeface="Average"/>
                <a:ea typeface="Average"/>
                <a:cs typeface="Average"/>
                <a:sym typeface="Average"/>
              </a:rPr>
              <a:t>Services earlier we have so many issues like common configurations (Services with same names)</a:t>
            </a:r>
            <a:endParaRPr b="0" i="0" sz="1900" u="none" cap="none" strike="noStrike">
              <a:solidFill>
                <a:srgbClr val="000000"/>
              </a:solidFill>
              <a:latin typeface="Average"/>
              <a:ea typeface="Average"/>
              <a:cs typeface="Average"/>
              <a:sym typeface="Average"/>
            </a:endParaRPr>
          </a:p>
          <a:p>
            <a:pPr indent="-349250" lvl="0" marL="457200" marR="0" rtl="0" algn="l">
              <a:lnSpc>
                <a:spcPct val="100000"/>
              </a:lnSpc>
              <a:spcBef>
                <a:spcPts val="0"/>
              </a:spcBef>
              <a:spcAft>
                <a:spcPts val="0"/>
              </a:spcAft>
              <a:buClr>
                <a:srgbClr val="000000"/>
              </a:buClr>
              <a:buSzPts val="1900"/>
              <a:buFont typeface="Average"/>
              <a:buChar char="●"/>
            </a:pPr>
            <a:r>
              <a:rPr b="0" i="0" lang="en" sz="1900" u="none" cap="none" strike="noStrike">
                <a:solidFill>
                  <a:srgbClr val="000000"/>
                </a:solidFill>
                <a:latin typeface="Average"/>
                <a:ea typeface="Average"/>
                <a:cs typeface="Average"/>
                <a:sym typeface="Average"/>
              </a:rPr>
              <a:t>Grouping &amp; Naming also time consuming factor</a:t>
            </a:r>
            <a:endParaRPr b="0" i="0" sz="1900" u="none" cap="none" strike="noStrike">
              <a:solidFill>
                <a:srgbClr val="000000"/>
              </a:solidFill>
              <a:latin typeface="Average"/>
              <a:ea typeface="Average"/>
              <a:cs typeface="Average"/>
              <a:sym typeface="Average"/>
            </a:endParaRPr>
          </a:p>
          <a:p>
            <a:pPr indent="0" lvl="0" marL="91440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rgbClr val="000000"/>
                </a:solidFill>
                <a:latin typeface="Average"/>
                <a:ea typeface="Average"/>
                <a:cs typeface="Average"/>
                <a:sym typeface="Average"/>
              </a:rPr>
              <a:t>Main Goals:</a:t>
            </a:r>
            <a:endParaRPr b="1" i="0" sz="1900" u="none" cap="none" strike="noStrike">
              <a:solidFill>
                <a:srgbClr val="000000"/>
              </a:solidFill>
              <a:latin typeface="Average"/>
              <a:ea typeface="Average"/>
              <a:cs typeface="Average"/>
              <a:sym typeface="Average"/>
            </a:endParaRPr>
          </a:p>
          <a:p>
            <a:pPr indent="-349250" lvl="0" marL="457200" marR="0" rtl="0" algn="l">
              <a:lnSpc>
                <a:spcPct val="100000"/>
              </a:lnSpc>
              <a:spcBef>
                <a:spcPts val="0"/>
              </a:spcBef>
              <a:spcAft>
                <a:spcPts val="0"/>
              </a:spcAft>
              <a:buClr>
                <a:srgbClr val="000000"/>
              </a:buClr>
              <a:buSzPts val="1900"/>
              <a:buFont typeface="Average"/>
              <a:buAutoNum type="arabicPeriod"/>
            </a:pPr>
            <a:r>
              <a:rPr b="0" i="0" lang="en" sz="1900" u="none" cap="none" strike="noStrike">
                <a:solidFill>
                  <a:srgbClr val="000000"/>
                </a:solidFill>
                <a:latin typeface="Average"/>
                <a:ea typeface="Average"/>
                <a:cs typeface="Average"/>
                <a:sym typeface="Average"/>
              </a:rPr>
              <a:t>Synchronization</a:t>
            </a:r>
            <a:endParaRPr b="0" i="0" sz="1900" u="none" cap="none" strike="noStrike">
              <a:solidFill>
                <a:srgbClr val="000000"/>
              </a:solidFill>
              <a:latin typeface="Average"/>
              <a:ea typeface="Average"/>
              <a:cs typeface="Average"/>
              <a:sym typeface="Average"/>
            </a:endParaRPr>
          </a:p>
          <a:p>
            <a:pPr indent="-349250" lvl="0" marL="457200" marR="0" rtl="0" algn="l">
              <a:lnSpc>
                <a:spcPct val="100000"/>
              </a:lnSpc>
              <a:spcBef>
                <a:spcPts val="0"/>
              </a:spcBef>
              <a:spcAft>
                <a:spcPts val="0"/>
              </a:spcAft>
              <a:buClr>
                <a:srgbClr val="000000"/>
              </a:buClr>
              <a:buSzPts val="1900"/>
              <a:buFont typeface="Average"/>
              <a:buAutoNum type="arabicPeriod"/>
            </a:pPr>
            <a:r>
              <a:rPr b="0" i="0" lang="en" sz="1900" u="none" cap="none" strike="noStrike">
                <a:solidFill>
                  <a:srgbClr val="000000"/>
                </a:solidFill>
                <a:latin typeface="Average"/>
                <a:ea typeface="Average"/>
                <a:cs typeface="Average"/>
                <a:sym typeface="Average"/>
              </a:rPr>
              <a:t>Configuration</a:t>
            </a:r>
            <a:endParaRPr b="0" i="0" sz="1900" u="none" cap="none" strike="noStrike">
              <a:solidFill>
                <a:srgbClr val="000000"/>
              </a:solidFill>
              <a:latin typeface="Average"/>
              <a:ea typeface="Average"/>
              <a:cs typeface="Average"/>
              <a:sym typeface="Average"/>
            </a:endParaRPr>
          </a:p>
          <a:p>
            <a:pPr indent="-349250" lvl="0" marL="457200" marR="0" rtl="0" algn="l">
              <a:lnSpc>
                <a:spcPct val="100000"/>
              </a:lnSpc>
              <a:spcBef>
                <a:spcPts val="0"/>
              </a:spcBef>
              <a:spcAft>
                <a:spcPts val="0"/>
              </a:spcAft>
              <a:buClr>
                <a:srgbClr val="000000"/>
              </a:buClr>
              <a:buSzPts val="1900"/>
              <a:buFont typeface="Average"/>
              <a:buAutoNum type="arabicPeriod"/>
            </a:pPr>
            <a:r>
              <a:rPr b="0" i="0" lang="en" sz="1900" u="none" cap="none" strike="noStrike">
                <a:solidFill>
                  <a:srgbClr val="000000"/>
                </a:solidFill>
                <a:latin typeface="Average"/>
                <a:ea typeface="Average"/>
                <a:cs typeface="Average"/>
                <a:sym typeface="Average"/>
              </a:rPr>
              <a:t>Maintenance</a:t>
            </a:r>
            <a:endParaRPr b="0" i="0" sz="1900" u="none" cap="none" strike="noStrike">
              <a:solidFill>
                <a:srgbClr val="000000"/>
              </a:solidFill>
              <a:latin typeface="Average"/>
              <a:ea typeface="Average"/>
              <a:cs typeface="Average"/>
              <a:sym typeface="Average"/>
            </a:endParaRPr>
          </a:p>
          <a:p>
            <a:pPr indent="-349250" lvl="0" marL="457200" marR="0" rtl="0" algn="l">
              <a:lnSpc>
                <a:spcPct val="100000"/>
              </a:lnSpc>
              <a:spcBef>
                <a:spcPts val="0"/>
              </a:spcBef>
              <a:spcAft>
                <a:spcPts val="0"/>
              </a:spcAft>
              <a:buClr>
                <a:srgbClr val="000000"/>
              </a:buClr>
              <a:buSzPts val="1900"/>
              <a:buFont typeface="Average"/>
              <a:buAutoNum type="arabicPeriod"/>
            </a:pPr>
            <a:r>
              <a:rPr b="0" i="0" lang="en" sz="1900" u="none" cap="none" strike="noStrike">
                <a:solidFill>
                  <a:srgbClr val="000000"/>
                </a:solidFill>
                <a:latin typeface="Average"/>
                <a:ea typeface="Average"/>
                <a:cs typeface="Average"/>
                <a:sym typeface="Average"/>
              </a:rPr>
              <a:t>Grouping</a:t>
            </a:r>
            <a:endParaRPr b="0" i="0" sz="1900" u="none" cap="none" strike="noStrike">
              <a:solidFill>
                <a:srgbClr val="000000"/>
              </a:solidFill>
              <a:latin typeface="Average"/>
              <a:ea typeface="Average"/>
              <a:cs typeface="Average"/>
              <a:sym typeface="Average"/>
            </a:endParaRPr>
          </a:p>
          <a:p>
            <a:pPr indent="-349250" lvl="0" marL="457200" marR="0" rtl="0" algn="l">
              <a:lnSpc>
                <a:spcPct val="100000"/>
              </a:lnSpc>
              <a:spcBef>
                <a:spcPts val="0"/>
              </a:spcBef>
              <a:spcAft>
                <a:spcPts val="0"/>
              </a:spcAft>
              <a:buClr>
                <a:srgbClr val="000000"/>
              </a:buClr>
              <a:buSzPts val="1900"/>
              <a:buFont typeface="Average"/>
              <a:buAutoNum type="arabicPeriod"/>
            </a:pPr>
            <a:r>
              <a:rPr b="0" i="0" lang="en" sz="1900" u="none" cap="none" strike="noStrike">
                <a:solidFill>
                  <a:srgbClr val="000000"/>
                </a:solidFill>
                <a:latin typeface="Average"/>
                <a:ea typeface="Average"/>
                <a:cs typeface="Average"/>
                <a:sym typeface="Average"/>
              </a:rPr>
              <a:t>Naming</a:t>
            </a:r>
            <a:endParaRPr b="0" i="0" sz="19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verage"/>
              <a:ea typeface="Average"/>
              <a:cs typeface="Average"/>
              <a:sym typeface="Average"/>
            </a:endParaRPr>
          </a:p>
        </p:txBody>
      </p:sp>
      <p:pic>
        <p:nvPicPr>
          <p:cNvPr id="3636" name="Google Shape;3636;p211"/>
          <p:cNvPicPr preferRelativeResize="0"/>
          <p:nvPr/>
        </p:nvPicPr>
        <p:blipFill rotWithShape="1">
          <a:blip r:embed="rId3">
            <a:alphaModFix/>
          </a:blip>
          <a:srcRect b="0" l="0" r="0" t="0"/>
          <a:stretch/>
        </p:blipFill>
        <p:spPr>
          <a:xfrm>
            <a:off x="7202925" y="154150"/>
            <a:ext cx="1777449" cy="961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3634"/>
                                        </p:tgtEl>
                                        <p:attrNameLst>
                                          <p:attrName>style.visibility</p:attrName>
                                        </p:attrNameLst>
                                      </p:cBhvr>
                                      <p:to>
                                        <p:strVal val="visible"/>
                                      </p:to>
                                    </p:set>
                                    <p:anim calcmode="lin" valueType="num">
                                      <p:cBhvr additive="base">
                                        <p:cTn dur="1000"/>
                                        <p:tgtEl>
                                          <p:spTgt spid="363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5"/>
                                        </p:tgtEl>
                                        <p:attrNameLst>
                                          <p:attrName>style.visibility</p:attrName>
                                        </p:attrNameLst>
                                      </p:cBhvr>
                                      <p:to>
                                        <p:strVal val="visible"/>
                                      </p:to>
                                    </p:set>
                                    <p:animEffect filter="fade" transition="in">
                                      <p:cBhvr>
                                        <p:cTn dur="1000"/>
                                        <p:tgtEl>
                                          <p:spTgt spid="36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0" name="Shape 3640"/>
        <p:cNvGrpSpPr/>
        <p:nvPr/>
      </p:nvGrpSpPr>
      <p:grpSpPr>
        <a:xfrm>
          <a:off x="0" y="0"/>
          <a:ext cx="0" cy="0"/>
          <a:chOff x="0" y="0"/>
          <a:chExt cx="0" cy="0"/>
        </a:xfrm>
      </p:grpSpPr>
      <p:pic>
        <p:nvPicPr>
          <p:cNvPr id="3641" name="Google Shape;3641;p212"/>
          <p:cNvPicPr preferRelativeResize="0"/>
          <p:nvPr/>
        </p:nvPicPr>
        <p:blipFill rotWithShape="1">
          <a:blip r:embed="rId3">
            <a:alphaModFix/>
          </a:blip>
          <a:srcRect b="0" l="0" r="0" t="0"/>
          <a:stretch/>
        </p:blipFill>
        <p:spPr>
          <a:xfrm>
            <a:off x="464875" y="1370425"/>
            <a:ext cx="7373824" cy="1775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1"/>
                                        </p:tgtEl>
                                        <p:attrNameLst>
                                          <p:attrName>style.visibility</p:attrName>
                                        </p:attrNameLst>
                                      </p:cBhvr>
                                      <p:to>
                                        <p:strVal val="visible"/>
                                      </p:to>
                                    </p:set>
                                    <p:animEffect filter="fade" transition="in">
                                      <p:cBhvr>
                                        <p:cTn dur="1000"/>
                                        <p:tgtEl>
                                          <p:spTgt spid="36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645" name="Shape 3645"/>
        <p:cNvGrpSpPr/>
        <p:nvPr/>
      </p:nvGrpSpPr>
      <p:grpSpPr>
        <a:xfrm>
          <a:off x="0" y="0"/>
          <a:ext cx="0" cy="0"/>
          <a:chOff x="0" y="0"/>
          <a:chExt cx="0" cy="0"/>
        </a:xfrm>
      </p:grpSpPr>
      <p:sp>
        <p:nvSpPr>
          <p:cNvPr id="3646" name="Google Shape;3646;p213"/>
          <p:cNvSpPr txBox="1"/>
          <p:nvPr>
            <p:ph type="title"/>
          </p:nvPr>
        </p:nvSpPr>
        <p:spPr>
          <a:xfrm>
            <a:off x="75813"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u="sng">
                <a:solidFill>
                  <a:srgbClr val="E09214"/>
                </a:solidFill>
                <a:latin typeface="Merriweather"/>
                <a:ea typeface="Merriweather"/>
                <a:cs typeface="Merriweather"/>
                <a:sym typeface="Merriweather"/>
              </a:rPr>
              <a:t>APACHE OOZIE</a:t>
            </a:r>
            <a:endParaRPr b="1" sz="2500" u="sng">
              <a:solidFill>
                <a:srgbClr val="E09214"/>
              </a:solidFill>
              <a:latin typeface="Merriweather"/>
              <a:ea typeface="Merriweather"/>
              <a:cs typeface="Merriweather"/>
              <a:sym typeface="Merriweather"/>
            </a:endParaRPr>
          </a:p>
          <a:p>
            <a:pPr indent="0" lvl="0" marL="0" rtl="0" algn="l">
              <a:lnSpc>
                <a:spcPct val="100000"/>
              </a:lnSpc>
              <a:spcBef>
                <a:spcPts val="0"/>
              </a:spcBef>
              <a:spcAft>
                <a:spcPts val="0"/>
              </a:spcAft>
              <a:buSzPts val="3000"/>
              <a:buNone/>
            </a:pPr>
            <a:r>
              <a:t/>
            </a:r>
            <a:endParaRPr b="1" sz="2500" u="sng">
              <a:solidFill>
                <a:srgbClr val="E09214"/>
              </a:solidFill>
              <a:latin typeface="Merriweather"/>
              <a:ea typeface="Merriweather"/>
              <a:cs typeface="Merriweather"/>
              <a:sym typeface="Merriweather"/>
            </a:endParaRPr>
          </a:p>
        </p:txBody>
      </p:sp>
      <p:sp>
        <p:nvSpPr>
          <p:cNvPr id="3647" name="Google Shape;3647;p213"/>
          <p:cNvSpPr txBox="1"/>
          <p:nvPr/>
        </p:nvSpPr>
        <p:spPr>
          <a:xfrm>
            <a:off x="354125" y="863250"/>
            <a:ext cx="8349900" cy="281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verage"/>
                <a:ea typeface="Average"/>
                <a:cs typeface="Average"/>
                <a:sym typeface="Average"/>
              </a:rPr>
              <a:t>Clock &amp; Alarm service inside hadoop for apache jobs. Oozie is like scheduler</a:t>
            </a:r>
            <a:endParaRPr b="0" i="0" sz="19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verage"/>
                <a:ea typeface="Average"/>
                <a:cs typeface="Average"/>
                <a:sym typeface="Average"/>
              </a:rPr>
              <a:t>It schedules hadoop jobs and binds them together as on logical work.</a:t>
            </a:r>
            <a:endParaRPr b="0" i="0" sz="19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verage"/>
                <a:ea typeface="Average"/>
                <a:cs typeface="Average"/>
                <a:sym typeface="Average"/>
              </a:rPr>
              <a:t>2 OOzie Jobs:</a:t>
            </a:r>
            <a:endParaRPr b="0" i="0" sz="1900" u="none" cap="none" strike="noStrike">
              <a:solidFill>
                <a:srgbClr val="000000"/>
              </a:solidFill>
              <a:latin typeface="Average"/>
              <a:ea typeface="Average"/>
              <a:cs typeface="Average"/>
              <a:sym typeface="Average"/>
            </a:endParaRPr>
          </a:p>
          <a:p>
            <a:pPr indent="-349250" lvl="0" marL="457200" marR="0" rtl="0" algn="l">
              <a:lnSpc>
                <a:spcPct val="100000"/>
              </a:lnSpc>
              <a:spcBef>
                <a:spcPts val="0"/>
              </a:spcBef>
              <a:spcAft>
                <a:spcPts val="0"/>
              </a:spcAft>
              <a:buClr>
                <a:srgbClr val="000000"/>
              </a:buClr>
              <a:buSzPts val="1900"/>
              <a:buFont typeface="Average"/>
              <a:buAutoNum type="arabicPeriod"/>
            </a:pPr>
            <a:r>
              <a:rPr b="0" i="0" lang="en" sz="1900" u="none" cap="none" strike="noStrike">
                <a:solidFill>
                  <a:srgbClr val="000000"/>
                </a:solidFill>
                <a:latin typeface="Average"/>
                <a:ea typeface="Average"/>
                <a:cs typeface="Average"/>
                <a:sym typeface="Average"/>
              </a:rPr>
              <a:t>Oozie workflow: </a:t>
            </a:r>
            <a:endParaRPr b="0" i="0" sz="19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verage"/>
                <a:ea typeface="Average"/>
                <a:cs typeface="Average"/>
                <a:sym typeface="Average"/>
              </a:rPr>
              <a:t>     Sequence set of actions to executed assume it to relay race</a:t>
            </a:r>
            <a:endParaRPr b="0" i="0" sz="1900" u="none" cap="none" strike="noStrike">
              <a:solidFill>
                <a:srgbClr val="000000"/>
              </a:solidFill>
              <a:latin typeface="Average"/>
              <a:ea typeface="Average"/>
              <a:cs typeface="Average"/>
              <a:sym typeface="Average"/>
            </a:endParaRPr>
          </a:p>
          <a:p>
            <a:pPr indent="-349250" lvl="0" marL="457200" marR="0" rtl="0" algn="l">
              <a:lnSpc>
                <a:spcPct val="100000"/>
              </a:lnSpc>
              <a:spcBef>
                <a:spcPts val="0"/>
              </a:spcBef>
              <a:spcAft>
                <a:spcPts val="0"/>
              </a:spcAft>
              <a:buClr>
                <a:srgbClr val="000000"/>
              </a:buClr>
              <a:buSzPts val="1900"/>
              <a:buFont typeface="Average"/>
              <a:buAutoNum type="arabicPeriod"/>
            </a:pPr>
            <a:r>
              <a:rPr b="0" i="0" lang="en" sz="1900" u="none" cap="none" strike="noStrike">
                <a:solidFill>
                  <a:srgbClr val="000000"/>
                </a:solidFill>
                <a:latin typeface="Average"/>
                <a:ea typeface="Average"/>
                <a:cs typeface="Average"/>
                <a:sym typeface="Average"/>
              </a:rPr>
              <a:t>Oozie Coordinator: </a:t>
            </a:r>
            <a:endParaRPr b="0" i="0" sz="19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verage"/>
                <a:ea typeface="Average"/>
                <a:cs typeface="Average"/>
                <a:sym typeface="Average"/>
              </a:rPr>
              <a:t>     Jobs triggered when data is made available</a:t>
            </a:r>
            <a:endParaRPr b="0" i="0" sz="19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verage"/>
              <a:ea typeface="Average"/>
              <a:cs typeface="Average"/>
              <a:sym typeface="Average"/>
            </a:endParaRPr>
          </a:p>
        </p:txBody>
      </p:sp>
      <p:pic>
        <p:nvPicPr>
          <p:cNvPr id="3648" name="Google Shape;3648;p213"/>
          <p:cNvPicPr preferRelativeResize="0"/>
          <p:nvPr/>
        </p:nvPicPr>
        <p:blipFill rotWithShape="1">
          <a:blip r:embed="rId3">
            <a:alphaModFix/>
          </a:blip>
          <a:srcRect b="0" l="0" r="0" t="0"/>
          <a:stretch/>
        </p:blipFill>
        <p:spPr>
          <a:xfrm>
            <a:off x="6156250" y="81625"/>
            <a:ext cx="2908252" cy="700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3646"/>
                                        </p:tgtEl>
                                        <p:attrNameLst>
                                          <p:attrName>style.visibility</p:attrName>
                                        </p:attrNameLst>
                                      </p:cBhvr>
                                      <p:to>
                                        <p:strVal val="visible"/>
                                      </p:to>
                                    </p:set>
                                    <p:anim calcmode="lin" valueType="num">
                                      <p:cBhvr additive="base">
                                        <p:cTn dur="1000"/>
                                        <p:tgtEl>
                                          <p:spTgt spid="364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7"/>
                                        </p:tgtEl>
                                        <p:attrNameLst>
                                          <p:attrName>style.visibility</p:attrName>
                                        </p:attrNameLst>
                                      </p:cBhvr>
                                      <p:to>
                                        <p:strVal val="visible"/>
                                      </p:to>
                                    </p:set>
                                    <p:animEffect filter="fade" transition="in">
                                      <p:cBhvr>
                                        <p:cTn dur="1000"/>
                                        <p:tgtEl>
                                          <p:spTgt spid="36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2" name="Shape 3652"/>
        <p:cNvGrpSpPr/>
        <p:nvPr/>
      </p:nvGrpSpPr>
      <p:grpSpPr>
        <a:xfrm>
          <a:off x="0" y="0"/>
          <a:ext cx="0" cy="0"/>
          <a:chOff x="0" y="0"/>
          <a:chExt cx="0" cy="0"/>
        </a:xfrm>
      </p:grpSpPr>
      <p:pic>
        <p:nvPicPr>
          <p:cNvPr id="3653" name="Google Shape;3653;p214"/>
          <p:cNvPicPr preferRelativeResize="0"/>
          <p:nvPr/>
        </p:nvPicPr>
        <p:blipFill rotWithShape="1">
          <a:blip r:embed="rId3">
            <a:alphaModFix/>
          </a:blip>
          <a:srcRect b="0" l="0" r="0" t="0"/>
          <a:stretch/>
        </p:blipFill>
        <p:spPr>
          <a:xfrm>
            <a:off x="2051150" y="236525"/>
            <a:ext cx="4838700" cy="4838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3"/>
                                        </p:tgtEl>
                                        <p:attrNameLst>
                                          <p:attrName>style.visibility</p:attrName>
                                        </p:attrNameLst>
                                      </p:cBhvr>
                                      <p:to>
                                        <p:strVal val="visible"/>
                                      </p:to>
                                    </p:set>
                                    <p:animEffect filter="fade" transition="in">
                                      <p:cBhvr>
                                        <p:cTn dur="1000"/>
                                        <p:tgtEl>
                                          <p:spTgt spid="36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657" name="Shape 3657"/>
        <p:cNvGrpSpPr/>
        <p:nvPr/>
      </p:nvGrpSpPr>
      <p:grpSpPr>
        <a:xfrm>
          <a:off x="0" y="0"/>
          <a:ext cx="0" cy="0"/>
          <a:chOff x="0" y="0"/>
          <a:chExt cx="0" cy="0"/>
        </a:xfrm>
      </p:grpSpPr>
      <p:sp>
        <p:nvSpPr>
          <p:cNvPr id="3658" name="Google Shape;3658;p215"/>
          <p:cNvSpPr txBox="1"/>
          <p:nvPr>
            <p:ph type="title"/>
          </p:nvPr>
        </p:nvSpPr>
        <p:spPr>
          <a:xfrm>
            <a:off x="75813"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u="sng">
                <a:solidFill>
                  <a:srgbClr val="E09214"/>
                </a:solidFill>
                <a:latin typeface="Merriweather"/>
                <a:ea typeface="Merriweather"/>
                <a:cs typeface="Merriweather"/>
                <a:sym typeface="Merriweather"/>
              </a:rPr>
              <a:t>APACHE FLUME</a:t>
            </a:r>
            <a:endParaRPr b="1" sz="2500" u="sng">
              <a:solidFill>
                <a:srgbClr val="E09214"/>
              </a:solidFill>
              <a:latin typeface="Merriweather"/>
              <a:ea typeface="Merriweather"/>
              <a:cs typeface="Merriweather"/>
              <a:sym typeface="Merriweather"/>
            </a:endParaRPr>
          </a:p>
          <a:p>
            <a:pPr indent="0" lvl="0" marL="0" rtl="0" algn="l">
              <a:lnSpc>
                <a:spcPct val="100000"/>
              </a:lnSpc>
              <a:spcBef>
                <a:spcPts val="0"/>
              </a:spcBef>
              <a:spcAft>
                <a:spcPts val="0"/>
              </a:spcAft>
              <a:buSzPts val="3000"/>
              <a:buNone/>
            </a:pPr>
            <a:r>
              <a:t/>
            </a:r>
            <a:endParaRPr b="1" sz="2500" u="sng">
              <a:solidFill>
                <a:srgbClr val="E09214"/>
              </a:solidFill>
              <a:latin typeface="Merriweather"/>
              <a:ea typeface="Merriweather"/>
              <a:cs typeface="Merriweather"/>
              <a:sym typeface="Merriweather"/>
            </a:endParaRPr>
          </a:p>
        </p:txBody>
      </p:sp>
      <p:sp>
        <p:nvSpPr>
          <p:cNvPr id="3659" name="Google Shape;3659;p215"/>
          <p:cNvSpPr txBox="1"/>
          <p:nvPr/>
        </p:nvSpPr>
        <p:spPr>
          <a:xfrm>
            <a:off x="354125" y="863250"/>
            <a:ext cx="8349900" cy="1939500"/>
          </a:xfrm>
          <a:prstGeom prst="rect">
            <a:avLst/>
          </a:prstGeom>
          <a:noFill/>
          <a:ln>
            <a:noFill/>
          </a:ln>
        </p:spPr>
        <p:txBody>
          <a:bodyPr anchorCtr="0" anchor="t" bIns="91425" lIns="91425" spcFirstLastPara="1" rIns="91425" wrap="square" tIns="91425">
            <a:spAutoFit/>
          </a:bodyPr>
          <a:lstStyle/>
          <a:p>
            <a:pPr indent="-349250" lvl="0" marL="457200" marR="0" rtl="0" algn="l">
              <a:lnSpc>
                <a:spcPct val="100000"/>
              </a:lnSpc>
              <a:spcBef>
                <a:spcPts val="0"/>
              </a:spcBef>
              <a:spcAft>
                <a:spcPts val="0"/>
              </a:spcAft>
              <a:buClr>
                <a:srgbClr val="000000"/>
              </a:buClr>
              <a:buSzPts val="1900"/>
              <a:buFont typeface="Average"/>
              <a:buChar char="●"/>
            </a:pPr>
            <a:r>
              <a:rPr b="0" i="0" lang="en" sz="1900" u="none" cap="none" strike="noStrike">
                <a:solidFill>
                  <a:srgbClr val="000000"/>
                </a:solidFill>
                <a:latin typeface="Average"/>
                <a:ea typeface="Average"/>
                <a:cs typeface="Average"/>
                <a:sym typeface="Average"/>
              </a:rPr>
              <a:t>Ingesting Data is an important art of hadoop </a:t>
            </a:r>
            <a:endParaRPr b="0" i="0" sz="1900" u="none" cap="none" strike="noStrike">
              <a:solidFill>
                <a:srgbClr val="000000"/>
              </a:solidFill>
              <a:latin typeface="Average"/>
              <a:ea typeface="Average"/>
              <a:cs typeface="Average"/>
              <a:sym typeface="Average"/>
            </a:endParaRPr>
          </a:p>
          <a:p>
            <a:pPr indent="-349250" lvl="0" marL="457200" marR="0" rtl="0" algn="l">
              <a:lnSpc>
                <a:spcPct val="100000"/>
              </a:lnSpc>
              <a:spcBef>
                <a:spcPts val="0"/>
              </a:spcBef>
              <a:spcAft>
                <a:spcPts val="0"/>
              </a:spcAft>
              <a:buClr>
                <a:srgbClr val="000000"/>
              </a:buClr>
              <a:buSzPts val="1900"/>
              <a:buFont typeface="Average"/>
              <a:buChar char="●"/>
            </a:pPr>
            <a:r>
              <a:rPr b="0" i="0" lang="en" sz="1900" u="none" cap="none" strike="noStrike">
                <a:solidFill>
                  <a:srgbClr val="000000"/>
                </a:solidFill>
                <a:latin typeface="Average"/>
                <a:ea typeface="Average"/>
                <a:cs typeface="Average"/>
                <a:sym typeface="Average"/>
              </a:rPr>
              <a:t>Flume helps in ingesting unstructured , semi structured data into HDFS</a:t>
            </a:r>
            <a:endParaRPr b="0" i="0" sz="1900" u="none" cap="none" strike="noStrike">
              <a:solidFill>
                <a:srgbClr val="000000"/>
              </a:solidFill>
              <a:latin typeface="Average"/>
              <a:ea typeface="Average"/>
              <a:cs typeface="Average"/>
              <a:sym typeface="Average"/>
            </a:endParaRPr>
          </a:p>
          <a:p>
            <a:pPr indent="-349250" lvl="0" marL="457200" marR="0" rtl="0" algn="l">
              <a:lnSpc>
                <a:spcPct val="100000"/>
              </a:lnSpc>
              <a:spcBef>
                <a:spcPts val="0"/>
              </a:spcBef>
              <a:spcAft>
                <a:spcPts val="0"/>
              </a:spcAft>
              <a:buClr>
                <a:srgbClr val="000000"/>
              </a:buClr>
              <a:buSzPts val="1900"/>
              <a:buFont typeface="Average"/>
              <a:buChar char="●"/>
            </a:pPr>
            <a:r>
              <a:rPr b="0" i="0" lang="en" sz="1900" u="none" cap="none" strike="noStrike">
                <a:solidFill>
                  <a:srgbClr val="000000"/>
                </a:solidFill>
                <a:latin typeface="Average"/>
                <a:ea typeface="Average"/>
                <a:cs typeface="Average"/>
                <a:sym typeface="Average"/>
              </a:rPr>
              <a:t>It helps in collecting, aggregating, moving large datasets</a:t>
            </a:r>
            <a:endParaRPr b="0" i="0" sz="1900" u="none" cap="none" strike="noStrike">
              <a:solidFill>
                <a:srgbClr val="000000"/>
              </a:solidFill>
              <a:latin typeface="Average"/>
              <a:ea typeface="Average"/>
              <a:cs typeface="Average"/>
              <a:sym typeface="Average"/>
            </a:endParaRPr>
          </a:p>
          <a:p>
            <a:pPr indent="-349250" lvl="0" marL="457200" marR="0" rtl="0" algn="l">
              <a:lnSpc>
                <a:spcPct val="100000"/>
              </a:lnSpc>
              <a:spcBef>
                <a:spcPts val="0"/>
              </a:spcBef>
              <a:spcAft>
                <a:spcPts val="0"/>
              </a:spcAft>
              <a:buClr>
                <a:srgbClr val="000000"/>
              </a:buClr>
              <a:buSzPts val="1900"/>
              <a:buFont typeface="Average"/>
              <a:buChar char="●"/>
            </a:pPr>
            <a:r>
              <a:rPr b="0" i="0" lang="en" sz="1900" u="none" cap="none" strike="noStrike">
                <a:solidFill>
                  <a:srgbClr val="000000"/>
                </a:solidFill>
                <a:latin typeface="Average"/>
                <a:ea typeface="Average"/>
                <a:cs typeface="Average"/>
                <a:sym typeface="Average"/>
              </a:rPr>
              <a:t>Ingest online streaming data from various sources like network traffic social media, email, msgs in HDFS</a:t>
            </a:r>
            <a:endParaRPr b="0" i="0" sz="19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verage"/>
              <a:ea typeface="Average"/>
              <a:cs typeface="Average"/>
              <a:sym typeface="Average"/>
            </a:endParaRPr>
          </a:p>
        </p:txBody>
      </p:sp>
      <p:pic>
        <p:nvPicPr>
          <p:cNvPr id="3660" name="Google Shape;3660;p215"/>
          <p:cNvPicPr preferRelativeResize="0"/>
          <p:nvPr/>
        </p:nvPicPr>
        <p:blipFill rotWithShape="1">
          <a:blip r:embed="rId3">
            <a:alphaModFix/>
          </a:blip>
          <a:srcRect b="0" l="0" r="0" t="0"/>
          <a:stretch/>
        </p:blipFill>
        <p:spPr>
          <a:xfrm>
            <a:off x="7946850" y="0"/>
            <a:ext cx="1118175" cy="1118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3658"/>
                                        </p:tgtEl>
                                        <p:attrNameLst>
                                          <p:attrName>style.visibility</p:attrName>
                                        </p:attrNameLst>
                                      </p:cBhvr>
                                      <p:to>
                                        <p:strVal val="visible"/>
                                      </p:to>
                                    </p:set>
                                    <p:anim calcmode="lin" valueType="num">
                                      <p:cBhvr additive="base">
                                        <p:cTn dur="1000"/>
                                        <p:tgtEl>
                                          <p:spTgt spid="365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9"/>
                                        </p:tgtEl>
                                        <p:attrNameLst>
                                          <p:attrName>style.visibility</p:attrName>
                                        </p:attrNameLst>
                                      </p:cBhvr>
                                      <p:to>
                                        <p:strVal val="visible"/>
                                      </p:to>
                                    </p:set>
                                    <p:animEffect filter="fade" transition="in">
                                      <p:cBhvr>
                                        <p:cTn dur="1000"/>
                                        <p:tgtEl>
                                          <p:spTgt spid="36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664" name="Shape 3664"/>
        <p:cNvGrpSpPr/>
        <p:nvPr/>
      </p:nvGrpSpPr>
      <p:grpSpPr>
        <a:xfrm>
          <a:off x="0" y="0"/>
          <a:ext cx="0" cy="0"/>
          <a:chOff x="0" y="0"/>
          <a:chExt cx="0" cy="0"/>
        </a:xfrm>
      </p:grpSpPr>
      <p:sp>
        <p:nvSpPr>
          <p:cNvPr id="3665" name="Google Shape;3665;p216"/>
          <p:cNvSpPr txBox="1"/>
          <p:nvPr>
            <p:ph type="title"/>
          </p:nvPr>
        </p:nvSpPr>
        <p:spPr>
          <a:xfrm>
            <a:off x="75813"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u="sng">
                <a:solidFill>
                  <a:srgbClr val="E09214"/>
                </a:solidFill>
                <a:latin typeface="Merriweather"/>
                <a:ea typeface="Merriweather"/>
                <a:cs typeface="Merriweather"/>
                <a:sym typeface="Merriweather"/>
              </a:rPr>
              <a:t>APACHE FLUME</a:t>
            </a:r>
            <a:endParaRPr b="1" sz="2500" u="sng">
              <a:solidFill>
                <a:srgbClr val="E09214"/>
              </a:solidFill>
              <a:latin typeface="Merriweather"/>
              <a:ea typeface="Merriweather"/>
              <a:cs typeface="Merriweather"/>
              <a:sym typeface="Merriweather"/>
            </a:endParaRPr>
          </a:p>
          <a:p>
            <a:pPr indent="0" lvl="0" marL="0" rtl="0" algn="l">
              <a:lnSpc>
                <a:spcPct val="100000"/>
              </a:lnSpc>
              <a:spcBef>
                <a:spcPts val="0"/>
              </a:spcBef>
              <a:spcAft>
                <a:spcPts val="0"/>
              </a:spcAft>
              <a:buSzPts val="3000"/>
              <a:buNone/>
            </a:pPr>
            <a:r>
              <a:t/>
            </a:r>
            <a:endParaRPr b="1" sz="2500" u="sng">
              <a:solidFill>
                <a:srgbClr val="E09214"/>
              </a:solidFill>
              <a:latin typeface="Merriweather"/>
              <a:ea typeface="Merriweather"/>
              <a:cs typeface="Merriweather"/>
              <a:sym typeface="Merriweather"/>
            </a:endParaRPr>
          </a:p>
        </p:txBody>
      </p:sp>
      <p:sp>
        <p:nvSpPr>
          <p:cNvPr id="3666" name="Google Shape;3666;p216"/>
          <p:cNvSpPr txBox="1"/>
          <p:nvPr/>
        </p:nvSpPr>
        <p:spPr>
          <a:xfrm>
            <a:off x="328200" y="2886075"/>
            <a:ext cx="8349900" cy="2232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rgbClr val="000000"/>
                </a:solidFill>
                <a:latin typeface="Average"/>
                <a:ea typeface="Average"/>
                <a:cs typeface="Average"/>
                <a:sym typeface="Average"/>
              </a:rPr>
              <a:t>Flume Agent:</a:t>
            </a:r>
            <a:r>
              <a:rPr b="0" i="0" lang="en" sz="1900" u="none" cap="none" strike="noStrike">
                <a:solidFill>
                  <a:srgbClr val="000000"/>
                </a:solidFill>
                <a:latin typeface="Average"/>
                <a:ea typeface="Average"/>
                <a:cs typeface="Average"/>
                <a:sym typeface="Average"/>
              </a:rPr>
              <a:t> Ingests streaming Data from various sources to HDFS</a:t>
            </a:r>
            <a:endParaRPr b="0" i="0" sz="19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verage"/>
                <a:ea typeface="Average"/>
                <a:cs typeface="Average"/>
                <a:sym typeface="Average"/>
              </a:rPr>
              <a:t> It have 3 components</a:t>
            </a:r>
            <a:endParaRPr b="0" i="0" sz="1900" u="none" cap="none" strike="noStrike">
              <a:solidFill>
                <a:srgbClr val="000000"/>
              </a:solidFill>
              <a:latin typeface="Average"/>
              <a:ea typeface="Average"/>
              <a:cs typeface="Average"/>
              <a:sym typeface="Average"/>
            </a:endParaRPr>
          </a:p>
          <a:p>
            <a:pPr indent="-349250" lvl="0" marL="457200" marR="0" rtl="0" algn="l">
              <a:lnSpc>
                <a:spcPct val="100000"/>
              </a:lnSpc>
              <a:spcBef>
                <a:spcPts val="0"/>
              </a:spcBef>
              <a:spcAft>
                <a:spcPts val="0"/>
              </a:spcAft>
              <a:buClr>
                <a:srgbClr val="000000"/>
              </a:buClr>
              <a:buSzPts val="1900"/>
              <a:buFont typeface="Average"/>
              <a:buChar char="●"/>
            </a:pPr>
            <a:r>
              <a:rPr b="1" i="0" lang="en" sz="1900" u="none" cap="none" strike="noStrike">
                <a:solidFill>
                  <a:srgbClr val="000000"/>
                </a:solidFill>
                <a:latin typeface="Average"/>
                <a:ea typeface="Average"/>
                <a:cs typeface="Average"/>
                <a:sym typeface="Average"/>
              </a:rPr>
              <a:t>Source:</a:t>
            </a:r>
            <a:r>
              <a:rPr b="0" i="0" lang="en" sz="1900" u="none" cap="none" strike="noStrike">
                <a:solidFill>
                  <a:srgbClr val="000000"/>
                </a:solidFill>
                <a:latin typeface="Average"/>
                <a:ea typeface="Average"/>
                <a:cs typeface="Average"/>
                <a:sym typeface="Average"/>
              </a:rPr>
              <a:t> Accept Data from incoming stream line &amp; stores in channel</a:t>
            </a:r>
            <a:endParaRPr b="0" i="0" sz="1900" u="none" cap="none" strike="noStrike">
              <a:solidFill>
                <a:srgbClr val="000000"/>
              </a:solidFill>
              <a:latin typeface="Average"/>
              <a:ea typeface="Average"/>
              <a:cs typeface="Average"/>
              <a:sym typeface="Average"/>
            </a:endParaRPr>
          </a:p>
          <a:p>
            <a:pPr indent="-349250" lvl="0" marL="457200" marR="0" rtl="0" algn="l">
              <a:lnSpc>
                <a:spcPct val="100000"/>
              </a:lnSpc>
              <a:spcBef>
                <a:spcPts val="0"/>
              </a:spcBef>
              <a:spcAft>
                <a:spcPts val="0"/>
              </a:spcAft>
              <a:buClr>
                <a:srgbClr val="000000"/>
              </a:buClr>
              <a:buSzPts val="1900"/>
              <a:buFont typeface="Average"/>
              <a:buChar char="●"/>
            </a:pPr>
            <a:r>
              <a:rPr b="1" i="0" lang="en" sz="1900" u="none" cap="none" strike="noStrike">
                <a:solidFill>
                  <a:srgbClr val="000000"/>
                </a:solidFill>
                <a:latin typeface="Average"/>
                <a:ea typeface="Average"/>
                <a:cs typeface="Average"/>
                <a:sym typeface="Average"/>
              </a:rPr>
              <a:t>Channel:</a:t>
            </a:r>
            <a:r>
              <a:rPr b="0" i="0" lang="en" sz="1900" u="none" cap="none" strike="noStrike">
                <a:solidFill>
                  <a:srgbClr val="000000"/>
                </a:solidFill>
                <a:latin typeface="Average"/>
                <a:ea typeface="Average"/>
                <a:cs typeface="Average"/>
                <a:sym typeface="Average"/>
              </a:rPr>
              <a:t> Local Storage or primary storage, Channel is temporary storage between	source data &amp; persisted HDFS data</a:t>
            </a:r>
            <a:endParaRPr b="0" i="0" sz="1900" u="none" cap="none" strike="noStrike">
              <a:solidFill>
                <a:srgbClr val="000000"/>
              </a:solidFill>
              <a:latin typeface="Average"/>
              <a:ea typeface="Average"/>
              <a:cs typeface="Average"/>
              <a:sym typeface="Average"/>
            </a:endParaRPr>
          </a:p>
          <a:p>
            <a:pPr indent="-349250" lvl="0" marL="457200" marR="0" rtl="0" algn="l">
              <a:lnSpc>
                <a:spcPct val="100000"/>
              </a:lnSpc>
              <a:spcBef>
                <a:spcPts val="0"/>
              </a:spcBef>
              <a:spcAft>
                <a:spcPts val="0"/>
              </a:spcAft>
              <a:buClr>
                <a:srgbClr val="000000"/>
              </a:buClr>
              <a:buSzPts val="1900"/>
              <a:buFont typeface="Average"/>
              <a:buChar char="●"/>
            </a:pPr>
            <a:r>
              <a:rPr b="1" i="0" lang="en" sz="1900" u="none" cap="none" strike="noStrike">
                <a:solidFill>
                  <a:srgbClr val="000000"/>
                </a:solidFill>
                <a:latin typeface="Average"/>
                <a:ea typeface="Average"/>
                <a:cs typeface="Average"/>
                <a:sym typeface="Average"/>
              </a:rPr>
              <a:t>Sink: </a:t>
            </a:r>
            <a:r>
              <a:rPr b="0" i="0" lang="en" sz="1900" u="none" cap="none" strike="noStrike">
                <a:solidFill>
                  <a:srgbClr val="000000"/>
                </a:solidFill>
                <a:latin typeface="Average"/>
                <a:ea typeface="Average"/>
                <a:cs typeface="Average"/>
                <a:sym typeface="Average"/>
              </a:rPr>
              <a:t>Collects data from channel &amp; commits or writes the  data in HDFS</a:t>
            </a:r>
            <a:endParaRPr b="0" i="0" sz="1900" u="none" cap="none" strike="noStrike">
              <a:solidFill>
                <a:srgbClr val="000000"/>
              </a:solidFill>
              <a:latin typeface="Average"/>
              <a:ea typeface="Average"/>
              <a:cs typeface="Average"/>
              <a:sym typeface="Average"/>
            </a:endParaRPr>
          </a:p>
          <a:p>
            <a:pPr indent="0" lvl="0" marL="91440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verage"/>
              <a:ea typeface="Average"/>
              <a:cs typeface="Average"/>
              <a:sym typeface="Average"/>
            </a:endParaRPr>
          </a:p>
        </p:txBody>
      </p:sp>
      <p:sp>
        <p:nvSpPr>
          <p:cNvPr id="3667" name="Google Shape;3667;p216"/>
          <p:cNvSpPr/>
          <p:nvPr/>
        </p:nvSpPr>
        <p:spPr>
          <a:xfrm>
            <a:off x="2352300" y="997000"/>
            <a:ext cx="3293700" cy="16944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8" name="Google Shape;3668;p216"/>
          <p:cNvSpPr/>
          <p:nvPr/>
        </p:nvSpPr>
        <p:spPr>
          <a:xfrm>
            <a:off x="2577050" y="1299575"/>
            <a:ext cx="829800" cy="3630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Source</a:t>
            </a:r>
            <a:endParaRPr b="0" i="0" sz="1400" u="none" cap="none" strike="noStrike">
              <a:solidFill>
                <a:srgbClr val="000000"/>
              </a:solidFill>
              <a:latin typeface="Arial"/>
              <a:ea typeface="Arial"/>
              <a:cs typeface="Arial"/>
              <a:sym typeface="Arial"/>
            </a:endParaRPr>
          </a:p>
        </p:txBody>
      </p:sp>
      <p:sp>
        <p:nvSpPr>
          <p:cNvPr id="3669" name="Google Shape;3669;p216"/>
          <p:cNvSpPr/>
          <p:nvPr/>
        </p:nvSpPr>
        <p:spPr>
          <a:xfrm>
            <a:off x="3406850" y="1944725"/>
            <a:ext cx="951000" cy="363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Channel</a:t>
            </a:r>
            <a:endParaRPr b="0" i="0" sz="1400" u="none" cap="none" strike="noStrike">
              <a:solidFill>
                <a:srgbClr val="000000"/>
              </a:solidFill>
              <a:latin typeface="Arial"/>
              <a:ea typeface="Arial"/>
              <a:cs typeface="Arial"/>
              <a:sym typeface="Arial"/>
            </a:endParaRPr>
          </a:p>
        </p:txBody>
      </p:sp>
      <p:sp>
        <p:nvSpPr>
          <p:cNvPr id="3670" name="Google Shape;3670;p216"/>
          <p:cNvSpPr/>
          <p:nvPr/>
        </p:nvSpPr>
        <p:spPr>
          <a:xfrm>
            <a:off x="4420575" y="1299575"/>
            <a:ext cx="829800" cy="363000"/>
          </a:xfrm>
          <a:prstGeom prst="rect">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Sink</a:t>
            </a:r>
            <a:endParaRPr b="0" i="0" sz="1400" u="none" cap="none" strike="noStrike">
              <a:solidFill>
                <a:srgbClr val="000000"/>
              </a:solidFill>
              <a:latin typeface="Arial"/>
              <a:ea typeface="Arial"/>
              <a:cs typeface="Arial"/>
              <a:sym typeface="Arial"/>
            </a:endParaRPr>
          </a:p>
        </p:txBody>
      </p:sp>
      <p:sp>
        <p:nvSpPr>
          <p:cNvPr id="3671" name="Google Shape;3671;p216"/>
          <p:cNvSpPr/>
          <p:nvPr/>
        </p:nvSpPr>
        <p:spPr>
          <a:xfrm>
            <a:off x="6664875" y="1291775"/>
            <a:ext cx="829800" cy="3630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HDFS</a:t>
            </a:r>
            <a:endParaRPr b="0" i="0" sz="1400" u="none" cap="none" strike="noStrike">
              <a:solidFill>
                <a:srgbClr val="000000"/>
              </a:solidFill>
              <a:latin typeface="Arial"/>
              <a:ea typeface="Arial"/>
              <a:cs typeface="Arial"/>
              <a:sym typeface="Arial"/>
            </a:endParaRPr>
          </a:p>
        </p:txBody>
      </p:sp>
      <p:sp>
        <p:nvSpPr>
          <p:cNvPr id="3672" name="Google Shape;3672;p216"/>
          <p:cNvSpPr/>
          <p:nvPr/>
        </p:nvSpPr>
        <p:spPr>
          <a:xfrm>
            <a:off x="452725" y="1214825"/>
            <a:ext cx="1110600" cy="501300"/>
          </a:xfrm>
          <a:prstGeom prst="rect">
            <a:avLst/>
          </a:prstGeom>
          <a:solidFill>
            <a:srgbClr val="5EB2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Web Server</a:t>
            </a:r>
            <a:endParaRPr b="0" i="0" sz="1400" u="none" cap="none" strike="noStrike">
              <a:solidFill>
                <a:srgbClr val="000000"/>
              </a:solidFill>
              <a:latin typeface="Arial"/>
              <a:ea typeface="Arial"/>
              <a:cs typeface="Arial"/>
              <a:sym typeface="Arial"/>
            </a:endParaRPr>
          </a:p>
        </p:txBody>
      </p:sp>
      <p:cxnSp>
        <p:nvCxnSpPr>
          <p:cNvPr id="3673" name="Google Shape;3673;p216"/>
          <p:cNvCxnSpPr>
            <a:stCxn id="3672" idx="3"/>
            <a:endCxn id="3668" idx="1"/>
          </p:cNvCxnSpPr>
          <p:nvPr/>
        </p:nvCxnSpPr>
        <p:spPr>
          <a:xfrm>
            <a:off x="1563325" y="1465475"/>
            <a:ext cx="1013700" cy="15600"/>
          </a:xfrm>
          <a:prstGeom prst="straightConnector1">
            <a:avLst/>
          </a:prstGeom>
          <a:noFill/>
          <a:ln cap="flat" cmpd="sng" w="19050">
            <a:solidFill>
              <a:srgbClr val="000000"/>
            </a:solidFill>
            <a:prstDash val="solid"/>
            <a:round/>
            <a:headEnd len="sm" w="sm" type="none"/>
            <a:tailEnd len="med" w="med" type="stealth"/>
          </a:ln>
        </p:spPr>
      </p:cxnSp>
      <p:cxnSp>
        <p:nvCxnSpPr>
          <p:cNvPr id="3674" name="Google Shape;3674;p216"/>
          <p:cNvCxnSpPr>
            <a:stCxn id="3668" idx="2"/>
            <a:endCxn id="3669" idx="1"/>
          </p:cNvCxnSpPr>
          <p:nvPr/>
        </p:nvCxnSpPr>
        <p:spPr>
          <a:xfrm>
            <a:off x="2991950" y="1662575"/>
            <a:ext cx="414900" cy="463800"/>
          </a:xfrm>
          <a:prstGeom prst="straightConnector1">
            <a:avLst/>
          </a:prstGeom>
          <a:noFill/>
          <a:ln cap="flat" cmpd="sng" w="19050">
            <a:solidFill>
              <a:srgbClr val="000000"/>
            </a:solidFill>
            <a:prstDash val="solid"/>
            <a:round/>
            <a:headEnd len="sm" w="sm" type="none"/>
            <a:tailEnd len="med" w="med" type="stealth"/>
          </a:ln>
        </p:spPr>
      </p:cxnSp>
      <p:cxnSp>
        <p:nvCxnSpPr>
          <p:cNvPr id="3675" name="Google Shape;3675;p216"/>
          <p:cNvCxnSpPr>
            <a:stCxn id="3669" idx="3"/>
            <a:endCxn id="3670" idx="2"/>
          </p:cNvCxnSpPr>
          <p:nvPr/>
        </p:nvCxnSpPr>
        <p:spPr>
          <a:xfrm flipH="1" rot="10800000">
            <a:off x="4357850" y="1662425"/>
            <a:ext cx="477600" cy="463800"/>
          </a:xfrm>
          <a:prstGeom prst="straightConnector1">
            <a:avLst/>
          </a:prstGeom>
          <a:noFill/>
          <a:ln cap="flat" cmpd="sng" w="19050">
            <a:solidFill>
              <a:srgbClr val="000000"/>
            </a:solidFill>
            <a:prstDash val="solid"/>
            <a:round/>
            <a:headEnd len="sm" w="sm" type="none"/>
            <a:tailEnd len="med" w="med" type="stealth"/>
          </a:ln>
        </p:spPr>
      </p:cxnSp>
      <p:cxnSp>
        <p:nvCxnSpPr>
          <p:cNvPr id="3676" name="Google Shape;3676;p216"/>
          <p:cNvCxnSpPr>
            <a:stCxn id="3670" idx="3"/>
            <a:endCxn id="3671" idx="1"/>
          </p:cNvCxnSpPr>
          <p:nvPr/>
        </p:nvCxnSpPr>
        <p:spPr>
          <a:xfrm flipH="1" rot="10800000">
            <a:off x="5250375" y="1473275"/>
            <a:ext cx="1414500" cy="7800"/>
          </a:xfrm>
          <a:prstGeom prst="straightConnector1">
            <a:avLst/>
          </a:prstGeom>
          <a:noFill/>
          <a:ln cap="flat" cmpd="sng" w="19050">
            <a:solidFill>
              <a:srgbClr val="000000"/>
            </a:solidFill>
            <a:prstDash val="solid"/>
            <a:round/>
            <a:headEnd len="sm" w="sm" type="none"/>
            <a:tailEnd len="med" w="med" type="stealth"/>
          </a:ln>
        </p:spPr>
      </p:cxnSp>
      <p:sp>
        <p:nvSpPr>
          <p:cNvPr id="3677" name="Google Shape;3677;p216"/>
          <p:cNvSpPr txBox="1"/>
          <p:nvPr/>
        </p:nvSpPr>
        <p:spPr>
          <a:xfrm>
            <a:off x="4020675" y="2396800"/>
            <a:ext cx="1193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Flume Agent</a:t>
            </a:r>
            <a:endParaRPr b="0" i="0" sz="1400" u="none" cap="none" strike="noStrike">
              <a:solidFill>
                <a:srgbClr val="000000"/>
              </a:solidFill>
              <a:latin typeface="Average"/>
              <a:ea typeface="Average"/>
              <a:cs typeface="Average"/>
              <a:sym typeface="Average"/>
            </a:endParaRPr>
          </a:p>
        </p:txBody>
      </p:sp>
      <p:pic>
        <p:nvPicPr>
          <p:cNvPr id="3678" name="Google Shape;3678;p216"/>
          <p:cNvPicPr preferRelativeResize="0"/>
          <p:nvPr/>
        </p:nvPicPr>
        <p:blipFill rotWithShape="1">
          <a:blip r:embed="rId3">
            <a:alphaModFix/>
          </a:blip>
          <a:srcRect b="0" l="0" r="0" t="0"/>
          <a:stretch/>
        </p:blipFill>
        <p:spPr>
          <a:xfrm>
            <a:off x="7946850" y="0"/>
            <a:ext cx="1118175" cy="1118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7"/>
                                        </p:tgtEl>
                                        <p:attrNameLst>
                                          <p:attrName>style.visibility</p:attrName>
                                        </p:attrNameLst>
                                      </p:cBhvr>
                                      <p:to>
                                        <p:strVal val="visible"/>
                                      </p:to>
                                    </p:set>
                                    <p:animEffect filter="fade" transition="in">
                                      <p:cBhvr>
                                        <p:cTn dur="1000"/>
                                        <p:tgtEl>
                                          <p:spTgt spid="3667"/>
                                        </p:tgtEl>
                                      </p:cBhvr>
                                    </p:animEffect>
                                  </p:childTnLst>
                                </p:cTn>
                              </p:par>
                              <p:par>
                                <p:cTn fill="hold" nodeType="withEffect" presetClass="entr" presetID="10" presetSubtype="0">
                                  <p:stCondLst>
                                    <p:cond delay="0"/>
                                  </p:stCondLst>
                                  <p:childTnLst>
                                    <p:set>
                                      <p:cBhvr>
                                        <p:cTn dur="1" fill="hold">
                                          <p:stCondLst>
                                            <p:cond delay="0"/>
                                          </p:stCondLst>
                                        </p:cTn>
                                        <p:tgtEl>
                                          <p:spTgt spid="3668"/>
                                        </p:tgtEl>
                                        <p:attrNameLst>
                                          <p:attrName>style.visibility</p:attrName>
                                        </p:attrNameLst>
                                      </p:cBhvr>
                                      <p:to>
                                        <p:strVal val="visible"/>
                                      </p:to>
                                    </p:set>
                                    <p:animEffect filter="fade" transition="in">
                                      <p:cBhvr>
                                        <p:cTn dur="1000"/>
                                        <p:tgtEl>
                                          <p:spTgt spid="3668"/>
                                        </p:tgtEl>
                                      </p:cBhvr>
                                    </p:animEffect>
                                  </p:childTnLst>
                                </p:cTn>
                              </p:par>
                              <p:par>
                                <p:cTn fill="hold" nodeType="withEffect" presetClass="entr" presetID="10" presetSubtype="0">
                                  <p:stCondLst>
                                    <p:cond delay="0"/>
                                  </p:stCondLst>
                                  <p:childTnLst>
                                    <p:set>
                                      <p:cBhvr>
                                        <p:cTn dur="1" fill="hold">
                                          <p:stCondLst>
                                            <p:cond delay="0"/>
                                          </p:stCondLst>
                                        </p:cTn>
                                        <p:tgtEl>
                                          <p:spTgt spid="3669"/>
                                        </p:tgtEl>
                                        <p:attrNameLst>
                                          <p:attrName>style.visibility</p:attrName>
                                        </p:attrNameLst>
                                      </p:cBhvr>
                                      <p:to>
                                        <p:strVal val="visible"/>
                                      </p:to>
                                    </p:set>
                                    <p:animEffect filter="fade" transition="in">
                                      <p:cBhvr>
                                        <p:cTn dur="1000"/>
                                        <p:tgtEl>
                                          <p:spTgt spid="3669"/>
                                        </p:tgtEl>
                                      </p:cBhvr>
                                    </p:animEffect>
                                  </p:childTnLst>
                                </p:cTn>
                              </p:par>
                              <p:par>
                                <p:cTn fill="hold" nodeType="withEffect" presetClass="entr" presetID="10" presetSubtype="0">
                                  <p:stCondLst>
                                    <p:cond delay="0"/>
                                  </p:stCondLst>
                                  <p:childTnLst>
                                    <p:set>
                                      <p:cBhvr>
                                        <p:cTn dur="1" fill="hold">
                                          <p:stCondLst>
                                            <p:cond delay="0"/>
                                          </p:stCondLst>
                                        </p:cTn>
                                        <p:tgtEl>
                                          <p:spTgt spid="3670"/>
                                        </p:tgtEl>
                                        <p:attrNameLst>
                                          <p:attrName>style.visibility</p:attrName>
                                        </p:attrNameLst>
                                      </p:cBhvr>
                                      <p:to>
                                        <p:strVal val="visible"/>
                                      </p:to>
                                    </p:set>
                                    <p:animEffect filter="fade" transition="in">
                                      <p:cBhvr>
                                        <p:cTn dur="1000"/>
                                        <p:tgtEl>
                                          <p:spTgt spid="3670"/>
                                        </p:tgtEl>
                                      </p:cBhvr>
                                    </p:animEffect>
                                  </p:childTnLst>
                                </p:cTn>
                              </p:par>
                              <p:par>
                                <p:cTn fill="hold" nodeType="withEffect" presetClass="entr" presetID="10" presetSubtype="0">
                                  <p:stCondLst>
                                    <p:cond delay="0"/>
                                  </p:stCondLst>
                                  <p:childTnLst>
                                    <p:set>
                                      <p:cBhvr>
                                        <p:cTn dur="1" fill="hold">
                                          <p:stCondLst>
                                            <p:cond delay="0"/>
                                          </p:stCondLst>
                                        </p:cTn>
                                        <p:tgtEl>
                                          <p:spTgt spid="3671"/>
                                        </p:tgtEl>
                                        <p:attrNameLst>
                                          <p:attrName>style.visibility</p:attrName>
                                        </p:attrNameLst>
                                      </p:cBhvr>
                                      <p:to>
                                        <p:strVal val="visible"/>
                                      </p:to>
                                    </p:set>
                                    <p:animEffect filter="fade" transition="in">
                                      <p:cBhvr>
                                        <p:cTn dur="1000"/>
                                        <p:tgtEl>
                                          <p:spTgt spid="3671"/>
                                        </p:tgtEl>
                                      </p:cBhvr>
                                    </p:animEffect>
                                  </p:childTnLst>
                                </p:cTn>
                              </p:par>
                              <p:par>
                                <p:cTn fill="hold" nodeType="withEffect" presetClass="entr" presetID="10" presetSubtype="0">
                                  <p:stCondLst>
                                    <p:cond delay="0"/>
                                  </p:stCondLst>
                                  <p:childTnLst>
                                    <p:set>
                                      <p:cBhvr>
                                        <p:cTn dur="1" fill="hold">
                                          <p:stCondLst>
                                            <p:cond delay="0"/>
                                          </p:stCondLst>
                                        </p:cTn>
                                        <p:tgtEl>
                                          <p:spTgt spid="3672"/>
                                        </p:tgtEl>
                                        <p:attrNameLst>
                                          <p:attrName>style.visibility</p:attrName>
                                        </p:attrNameLst>
                                      </p:cBhvr>
                                      <p:to>
                                        <p:strVal val="visible"/>
                                      </p:to>
                                    </p:set>
                                    <p:animEffect filter="fade" transition="in">
                                      <p:cBhvr>
                                        <p:cTn dur="1000"/>
                                        <p:tgtEl>
                                          <p:spTgt spid="3672"/>
                                        </p:tgtEl>
                                      </p:cBhvr>
                                    </p:animEffect>
                                  </p:childTnLst>
                                </p:cTn>
                              </p:par>
                              <p:par>
                                <p:cTn fill="hold" nodeType="withEffect" presetClass="entr" presetID="10" presetSubtype="0">
                                  <p:stCondLst>
                                    <p:cond delay="0"/>
                                  </p:stCondLst>
                                  <p:childTnLst>
                                    <p:set>
                                      <p:cBhvr>
                                        <p:cTn dur="1" fill="hold">
                                          <p:stCondLst>
                                            <p:cond delay="0"/>
                                          </p:stCondLst>
                                        </p:cTn>
                                        <p:tgtEl>
                                          <p:spTgt spid="3673"/>
                                        </p:tgtEl>
                                        <p:attrNameLst>
                                          <p:attrName>style.visibility</p:attrName>
                                        </p:attrNameLst>
                                      </p:cBhvr>
                                      <p:to>
                                        <p:strVal val="visible"/>
                                      </p:to>
                                    </p:set>
                                    <p:animEffect filter="fade" transition="in">
                                      <p:cBhvr>
                                        <p:cTn dur="1000"/>
                                        <p:tgtEl>
                                          <p:spTgt spid="3673"/>
                                        </p:tgtEl>
                                      </p:cBhvr>
                                    </p:animEffect>
                                  </p:childTnLst>
                                </p:cTn>
                              </p:par>
                              <p:par>
                                <p:cTn fill="hold" nodeType="withEffect" presetClass="entr" presetID="10" presetSubtype="0">
                                  <p:stCondLst>
                                    <p:cond delay="0"/>
                                  </p:stCondLst>
                                  <p:childTnLst>
                                    <p:set>
                                      <p:cBhvr>
                                        <p:cTn dur="1" fill="hold">
                                          <p:stCondLst>
                                            <p:cond delay="0"/>
                                          </p:stCondLst>
                                        </p:cTn>
                                        <p:tgtEl>
                                          <p:spTgt spid="3674"/>
                                        </p:tgtEl>
                                        <p:attrNameLst>
                                          <p:attrName>style.visibility</p:attrName>
                                        </p:attrNameLst>
                                      </p:cBhvr>
                                      <p:to>
                                        <p:strVal val="visible"/>
                                      </p:to>
                                    </p:set>
                                    <p:animEffect filter="fade" transition="in">
                                      <p:cBhvr>
                                        <p:cTn dur="1000"/>
                                        <p:tgtEl>
                                          <p:spTgt spid="3674"/>
                                        </p:tgtEl>
                                      </p:cBhvr>
                                    </p:animEffect>
                                  </p:childTnLst>
                                </p:cTn>
                              </p:par>
                              <p:par>
                                <p:cTn fill="hold" nodeType="withEffect" presetClass="entr" presetID="10" presetSubtype="0">
                                  <p:stCondLst>
                                    <p:cond delay="0"/>
                                  </p:stCondLst>
                                  <p:childTnLst>
                                    <p:set>
                                      <p:cBhvr>
                                        <p:cTn dur="1" fill="hold">
                                          <p:stCondLst>
                                            <p:cond delay="0"/>
                                          </p:stCondLst>
                                        </p:cTn>
                                        <p:tgtEl>
                                          <p:spTgt spid="3675"/>
                                        </p:tgtEl>
                                        <p:attrNameLst>
                                          <p:attrName>style.visibility</p:attrName>
                                        </p:attrNameLst>
                                      </p:cBhvr>
                                      <p:to>
                                        <p:strVal val="visible"/>
                                      </p:to>
                                    </p:set>
                                    <p:animEffect filter="fade" transition="in">
                                      <p:cBhvr>
                                        <p:cTn dur="1000"/>
                                        <p:tgtEl>
                                          <p:spTgt spid="3675"/>
                                        </p:tgtEl>
                                      </p:cBhvr>
                                    </p:animEffect>
                                  </p:childTnLst>
                                </p:cTn>
                              </p:par>
                              <p:par>
                                <p:cTn fill="hold" nodeType="withEffect" presetClass="entr" presetID="10" presetSubtype="0">
                                  <p:stCondLst>
                                    <p:cond delay="0"/>
                                  </p:stCondLst>
                                  <p:childTnLst>
                                    <p:set>
                                      <p:cBhvr>
                                        <p:cTn dur="1" fill="hold">
                                          <p:stCondLst>
                                            <p:cond delay="0"/>
                                          </p:stCondLst>
                                        </p:cTn>
                                        <p:tgtEl>
                                          <p:spTgt spid="3676"/>
                                        </p:tgtEl>
                                        <p:attrNameLst>
                                          <p:attrName>style.visibility</p:attrName>
                                        </p:attrNameLst>
                                      </p:cBhvr>
                                      <p:to>
                                        <p:strVal val="visible"/>
                                      </p:to>
                                    </p:set>
                                    <p:animEffect filter="fade" transition="in">
                                      <p:cBhvr>
                                        <p:cTn dur="1000"/>
                                        <p:tgtEl>
                                          <p:spTgt spid="3676"/>
                                        </p:tgtEl>
                                      </p:cBhvr>
                                    </p:animEffect>
                                  </p:childTnLst>
                                </p:cTn>
                              </p:par>
                              <p:par>
                                <p:cTn fill="hold" nodeType="withEffect" presetClass="entr" presetID="10" presetSubtype="0">
                                  <p:stCondLst>
                                    <p:cond delay="0"/>
                                  </p:stCondLst>
                                  <p:childTnLst>
                                    <p:set>
                                      <p:cBhvr>
                                        <p:cTn dur="1" fill="hold">
                                          <p:stCondLst>
                                            <p:cond delay="0"/>
                                          </p:stCondLst>
                                        </p:cTn>
                                        <p:tgtEl>
                                          <p:spTgt spid="3677"/>
                                        </p:tgtEl>
                                        <p:attrNameLst>
                                          <p:attrName>style.visibility</p:attrName>
                                        </p:attrNameLst>
                                      </p:cBhvr>
                                      <p:to>
                                        <p:strVal val="visible"/>
                                      </p:to>
                                    </p:set>
                                    <p:animEffect filter="fade" transition="in">
                                      <p:cBhvr>
                                        <p:cTn dur="1000"/>
                                        <p:tgtEl>
                                          <p:spTgt spid="36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6"/>
                                        </p:tgtEl>
                                        <p:attrNameLst>
                                          <p:attrName>style.visibility</p:attrName>
                                        </p:attrNameLst>
                                      </p:cBhvr>
                                      <p:to>
                                        <p:strVal val="visible"/>
                                      </p:to>
                                    </p:set>
                                    <p:animEffect filter="fade" transition="in">
                                      <p:cBhvr>
                                        <p:cTn dur="1000"/>
                                        <p:tgtEl>
                                          <p:spTgt spid="36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2" name="Shape 3682"/>
        <p:cNvGrpSpPr/>
        <p:nvPr/>
      </p:nvGrpSpPr>
      <p:grpSpPr>
        <a:xfrm>
          <a:off x="0" y="0"/>
          <a:ext cx="0" cy="0"/>
          <a:chOff x="0" y="0"/>
          <a:chExt cx="0" cy="0"/>
        </a:xfrm>
      </p:grpSpPr>
      <p:sp>
        <p:nvSpPr>
          <p:cNvPr id="3683" name="Google Shape;3683;p217"/>
          <p:cNvSpPr txBox="1"/>
          <p:nvPr>
            <p:ph type="title"/>
          </p:nvPr>
        </p:nvSpPr>
        <p:spPr>
          <a:xfrm>
            <a:off x="2943238" y="3220700"/>
            <a:ext cx="3437100" cy="927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sz="4500">
                <a:solidFill>
                  <a:srgbClr val="B6D7A8"/>
                </a:solidFill>
                <a:latin typeface="Average"/>
                <a:ea typeface="Average"/>
                <a:cs typeface="Average"/>
                <a:sym typeface="Average"/>
              </a:rPr>
              <a:t>SQOOP</a:t>
            </a:r>
            <a:endParaRPr sz="4500">
              <a:solidFill>
                <a:srgbClr val="B6D7A8"/>
              </a:solidFill>
              <a:latin typeface="Average"/>
              <a:ea typeface="Average"/>
              <a:cs typeface="Average"/>
              <a:sym typeface="Average"/>
            </a:endParaRPr>
          </a:p>
          <a:p>
            <a:pPr indent="0" lvl="0" marL="0" rtl="0" algn="l">
              <a:lnSpc>
                <a:spcPct val="100000"/>
              </a:lnSpc>
              <a:spcBef>
                <a:spcPts val="0"/>
              </a:spcBef>
              <a:spcAft>
                <a:spcPts val="0"/>
              </a:spcAft>
              <a:buSzPts val="3600"/>
              <a:buNone/>
            </a:pPr>
            <a:r>
              <a:t/>
            </a:r>
            <a:endParaRPr sz="4500">
              <a:solidFill>
                <a:srgbClr val="B6D7A8"/>
              </a:solidFill>
              <a:latin typeface="Average"/>
              <a:ea typeface="Average"/>
              <a:cs typeface="Average"/>
              <a:sym typeface="Average"/>
            </a:endParaRPr>
          </a:p>
        </p:txBody>
      </p:sp>
      <p:pic>
        <p:nvPicPr>
          <p:cNvPr id="3684" name="Google Shape;3684;p217"/>
          <p:cNvPicPr preferRelativeResize="0"/>
          <p:nvPr/>
        </p:nvPicPr>
        <p:blipFill rotWithShape="1">
          <a:blip r:embed="rId3">
            <a:alphaModFix/>
          </a:blip>
          <a:srcRect b="0" l="0" r="0" t="0"/>
          <a:stretch/>
        </p:blipFill>
        <p:spPr>
          <a:xfrm>
            <a:off x="1161175" y="1137850"/>
            <a:ext cx="6712774" cy="1720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3"/>
                                        </p:tgtEl>
                                        <p:attrNameLst>
                                          <p:attrName>style.visibility</p:attrName>
                                        </p:attrNameLst>
                                      </p:cBhvr>
                                      <p:to>
                                        <p:strVal val="visible"/>
                                      </p:to>
                                    </p:set>
                                    <p:animEffect filter="fade" transition="in">
                                      <p:cBhvr>
                                        <p:cTn dur="1000"/>
                                        <p:tgtEl>
                                          <p:spTgt spid="3683"/>
                                        </p:tgtEl>
                                      </p:cBhvr>
                                    </p:animEffect>
                                  </p:childTnLst>
                                </p:cTn>
                              </p:par>
                              <p:par>
                                <p:cTn fill="hold" nodeType="withEffect" presetClass="entr" presetID="10" presetSubtype="0">
                                  <p:stCondLst>
                                    <p:cond delay="0"/>
                                  </p:stCondLst>
                                  <p:childTnLst>
                                    <p:set>
                                      <p:cBhvr>
                                        <p:cTn dur="1" fill="hold">
                                          <p:stCondLst>
                                            <p:cond delay="0"/>
                                          </p:stCondLst>
                                        </p:cTn>
                                        <p:tgtEl>
                                          <p:spTgt spid="3684"/>
                                        </p:tgtEl>
                                        <p:attrNameLst>
                                          <p:attrName>style.visibility</p:attrName>
                                        </p:attrNameLst>
                                      </p:cBhvr>
                                      <p:to>
                                        <p:strVal val="visible"/>
                                      </p:to>
                                    </p:set>
                                    <p:animEffect filter="fade" transition="in">
                                      <p:cBhvr>
                                        <p:cTn dur="1000"/>
                                        <p:tgtEl>
                                          <p:spTgt spid="36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688" name="Shape 3688"/>
        <p:cNvGrpSpPr/>
        <p:nvPr/>
      </p:nvGrpSpPr>
      <p:grpSpPr>
        <a:xfrm>
          <a:off x="0" y="0"/>
          <a:ext cx="0" cy="0"/>
          <a:chOff x="0" y="0"/>
          <a:chExt cx="0" cy="0"/>
        </a:xfrm>
      </p:grpSpPr>
      <p:sp>
        <p:nvSpPr>
          <p:cNvPr id="3689" name="Google Shape;3689;p218"/>
          <p:cNvSpPr txBox="1"/>
          <p:nvPr>
            <p:ph type="title"/>
          </p:nvPr>
        </p:nvSpPr>
        <p:spPr>
          <a:xfrm>
            <a:off x="75813"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u="sng">
                <a:solidFill>
                  <a:srgbClr val="E09214"/>
                </a:solidFill>
                <a:latin typeface="Merriweather"/>
                <a:ea typeface="Merriweather"/>
                <a:cs typeface="Merriweather"/>
                <a:sym typeface="Merriweather"/>
              </a:rPr>
              <a:t>APACHE SQOOP</a:t>
            </a:r>
            <a:endParaRPr b="1" sz="2500" u="sng">
              <a:solidFill>
                <a:srgbClr val="E09214"/>
              </a:solidFill>
              <a:latin typeface="Merriweather"/>
              <a:ea typeface="Merriweather"/>
              <a:cs typeface="Merriweather"/>
              <a:sym typeface="Merriweather"/>
            </a:endParaRPr>
          </a:p>
          <a:p>
            <a:pPr indent="0" lvl="0" marL="0" rtl="0" algn="l">
              <a:lnSpc>
                <a:spcPct val="100000"/>
              </a:lnSpc>
              <a:spcBef>
                <a:spcPts val="0"/>
              </a:spcBef>
              <a:spcAft>
                <a:spcPts val="0"/>
              </a:spcAft>
              <a:buSzPts val="3000"/>
              <a:buNone/>
            </a:pPr>
            <a:r>
              <a:t/>
            </a:r>
            <a:endParaRPr b="1" sz="2300" u="sng">
              <a:solidFill>
                <a:srgbClr val="E09214"/>
              </a:solidFill>
              <a:latin typeface="Merriweather"/>
              <a:ea typeface="Merriweather"/>
              <a:cs typeface="Merriweather"/>
              <a:sym typeface="Merriweather"/>
            </a:endParaRPr>
          </a:p>
        </p:txBody>
      </p:sp>
      <p:sp>
        <p:nvSpPr>
          <p:cNvPr id="3690" name="Google Shape;3690;p218"/>
          <p:cNvSpPr txBox="1"/>
          <p:nvPr/>
        </p:nvSpPr>
        <p:spPr>
          <a:xfrm>
            <a:off x="225250" y="1286825"/>
            <a:ext cx="8520600" cy="17238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Data ingest  service</a:t>
            </a:r>
            <a:endParaRPr b="0" i="0" sz="20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Major Difference between Flume &amp; Sqoop:</a:t>
            </a:r>
            <a:endParaRPr b="0" i="0" sz="2000" u="none" cap="none" strike="noStrike">
              <a:solidFill>
                <a:srgbClr val="000000"/>
              </a:solidFill>
              <a:latin typeface="Average"/>
              <a:ea typeface="Average"/>
              <a:cs typeface="Average"/>
              <a:sym typeface="Average"/>
            </a:endParaRPr>
          </a:p>
          <a:p>
            <a:pPr indent="-355600" lvl="0" marL="457200" marR="0" rtl="0" algn="l">
              <a:lnSpc>
                <a:spcPct val="100000"/>
              </a:lnSpc>
              <a:spcBef>
                <a:spcPts val="0"/>
              </a:spcBef>
              <a:spcAft>
                <a:spcPts val="0"/>
              </a:spcAft>
              <a:buClr>
                <a:srgbClr val="000000"/>
              </a:buClr>
              <a:buSzPts val="2000"/>
              <a:buFont typeface="Average"/>
              <a:buAutoNum type="arabicPeriod"/>
            </a:pPr>
            <a:r>
              <a:rPr b="0" i="0" lang="en" sz="2000" u="none" cap="none" strike="noStrike">
                <a:solidFill>
                  <a:srgbClr val="000000"/>
                </a:solidFill>
                <a:latin typeface="Average"/>
                <a:ea typeface="Average"/>
                <a:cs typeface="Average"/>
                <a:sym typeface="Average"/>
              </a:rPr>
              <a:t>Flume only ingest Unstructured, Semi-structured data into HDFS</a:t>
            </a:r>
            <a:endParaRPr b="0" i="0" sz="2000" u="none" cap="none" strike="noStrike">
              <a:solidFill>
                <a:srgbClr val="000000"/>
              </a:solidFill>
              <a:latin typeface="Average"/>
              <a:ea typeface="Average"/>
              <a:cs typeface="Average"/>
              <a:sym typeface="Average"/>
            </a:endParaRPr>
          </a:p>
          <a:p>
            <a:pPr indent="-355600" lvl="0" marL="457200" marR="0" rtl="0" algn="l">
              <a:lnSpc>
                <a:spcPct val="100000"/>
              </a:lnSpc>
              <a:spcBef>
                <a:spcPts val="0"/>
              </a:spcBef>
              <a:spcAft>
                <a:spcPts val="0"/>
              </a:spcAft>
              <a:buClr>
                <a:srgbClr val="000000"/>
              </a:buClr>
              <a:buSzPts val="2000"/>
              <a:buFont typeface="Average"/>
              <a:buAutoNum type="arabicPeriod"/>
            </a:pPr>
            <a:r>
              <a:rPr b="0" i="0" lang="en" sz="2000" u="none" cap="none" strike="noStrike">
                <a:solidFill>
                  <a:srgbClr val="000000"/>
                </a:solidFill>
                <a:latin typeface="Average"/>
                <a:ea typeface="Average"/>
                <a:cs typeface="Average"/>
                <a:sym typeface="Average"/>
              </a:rPr>
              <a:t>SQOOP can import as well as export structured data from RDBMS or Enterprise data warehouse to HDFS (vice versa) </a:t>
            </a:r>
            <a:endParaRPr b="0" i="0" sz="2000" u="none" cap="none" strike="noStrike">
              <a:solidFill>
                <a:srgbClr val="000000"/>
              </a:solidFill>
              <a:latin typeface="Average"/>
              <a:ea typeface="Average"/>
              <a:cs typeface="Average"/>
              <a:sym typeface="Average"/>
            </a:endParaRPr>
          </a:p>
        </p:txBody>
      </p:sp>
      <p:pic>
        <p:nvPicPr>
          <p:cNvPr id="3691" name="Google Shape;3691;p218"/>
          <p:cNvPicPr preferRelativeResize="0"/>
          <p:nvPr/>
        </p:nvPicPr>
        <p:blipFill rotWithShape="1">
          <a:blip r:embed="rId3">
            <a:alphaModFix/>
          </a:blip>
          <a:srcRect b="0" l="0" r="0" t="0"/>
          <a:stretch/>
        </p:blipFill>
        <p:spPr>
          <a:xfrm>
            <a:off x="6113575" y="81625"/>
            <a:ext cx="2914051" cy="746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3689"/>
                                        </p:tgtEl>
                                        <p:attrNameLst>
                                          <p:attrName>style.visibility</p:attrName>
                                        </p:attrNameLst>
                                      </p:cBhvr>
                                      <p:to>
                                        <p:strVal val="visible"/>
                                      </p:to>
                                    </p:set>
                                    <p:anim calcmode="lin" valueType="num">
                                      <p:cBhvr additive="base">
                                        <p:cTn dur="1000"/>
                                        <p:tgtEl>
                                          <p:spTgt spid="368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0"/>
                                        </p:tgtEl>
                                        <p:attrNameLst>
                                          <p:attrName>style.visibility</p:attrName>
                                        </p:attrNameLst>
                                      </p:cBhvr>
                                      <p:to>
                                        <p:strVal val="visible"/>
                                      </p:to>
                                    </p:set>
                                    <p:animEffect filter="fade" transition="in">
                                      <p:cBhvr>
                                        <p:cTn dur="1000"/>
                                        <p:tgtEl>
                                          <p:spTgt spid="36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695" name="Shape 3695"/>
        <p:cNvGrpSpPr/>
        <p:nvPr/>
      </p:nvGrpSpPr>
      <p:grpSpPr>
        <a:xfrm>
          <a:off x="0" y="0"/>
          <a:ext cx="0" cy="0"/>
          <a:chOff x="0" y="0"/>
          <a:chExt cx="0" cy="0"/>
        </a:xfrm>
      </p:grpSpPr>
      <p:sp>
        <p:nvSpPr>
          <p:cNvPr id="3696" name="Google Shape;3696;p219"/>
          <p:cNvSpPr txBox="1"/>
          <p:nvPr>
            <p:ph type="title"/>
          </p:nvPr>
        </p:nvSpPr>
        <p:spPr>
          <a:xfrm>
            <a:off x="75813"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u="sng">
                <a:solidFill>
                  <a:srgbClr val="E09214"/>
                </a:solidFill>
                <a:latin typeface="Merriweather"/>
                <a:ea typeface="Merriweather"/>
                <a:cs typeface="Merriweather"/>
                <a:sym typeface="Merriweather"/>
              </a:rPr>
              <a:t>APACHE SQOOP</a:t>
            </a:r>
            <a:endParaRPr b="1" sz="2500" u="sng">
              <a:solidFill>
                <a:srgbClr val="E09214"/>
              </a:solidFill>
              <a:latin typeface="Merriweather"/>
              <a:ea typeface="Merriweather"/>
              <a:cs typeface="Merriweather"/>
              <a:sym typeface="Merriweather"/>
            </a:endParaRPr>
          </a:p>
          <a:p>
            <a:pPr indent="0" lvl="0" marL="0" rtl="0" algn="l">
              <a:lnSpc>
                <a:spcPct val="100000"/>
              </a:lnSpc>
              <a:spcBef>
                <a:spcPts val="0"/>
              </a:spcBef>
              <a:spcAft>
                <a:spcPts val="0"/>
              </a:spcAft>
              <a:buSzPts val="3000"/>
              <a:buNone/>
            </a:pPr>
            <a:r>
              <a:t/>
            </a:r>
            <a:endParaRPr b="1" sz="2300" u="sng">
              <a:solidFill>
                <a:srgbClr val="E09214"/>
              </a:solidFill>
              <a:latin typeface="Merriweather"/>
              <a:ea typeface="Merriweather"/>
              <a:cs typeface="Merriweather"/>
              <a:sym typeface="Merriweather"/>
            </a:endParaRPr>
          </a:p>
        </p:txBody>
      </p:sp>
      <p:sp>
        <p:nvSpPr>
          <p:cNvPr id="3697" name="Google Shape;3697;p219"/>
          <p:cNvSpPr txBox="1"/>
          <p:nvPr/>
        </p:nvSpPr>
        <p:spPr>
          <a:xfrm>
            <a:off x="233900" y="603925"/>
            <a:ext cx="85206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4A4A4A"/>
                </a:solidFill>
                <a:highlight>
                  <a:srgbClr val="FFFFFF"/>
                </a:highlight>
                <a:latin typeface="Average"/>
                <a:ea typeface="Average"/>
                <a:cs typeface="Average"/>
                <a:sym typeface="Average"/>
              </a:rPr>
              <a:t>When we submit Sqoop command, our main task gets divided into sub tasks which is handled by individual Map Task internally. Map Task is the sub task, which imports part of data to the Hadoop Ecosystem. Collectively, all Map tasks imports the whole data.</a:t>
            </a:r>
            <a:endParaRPr b="0" i="0" sz="1800" u="none" cap="none" strike="noStrike">
              <a:solidFill>
                <a:srgbClr val="000000"/>
              </a:solidFill>
              <a:latin typeface="Average"/>
              <a:ea typeface="Average"/>
              <a:cs typeface="Average"/>
              <a:sym typeface="Average"/>
            </a:endParaRPr>
          </a:p>
        </p:txBody>
      </p:sp>
      <p:sp>
        <p:nvSpPr>
          <p:cNvPr id="3698" name="Google Shape;3698;p219"/>
          <p:cNvSpPr/>
          <p:nvPr/>
        </p:nvSpPr>
        <p:spPr>
          <a:xfrm>
            <a:off x="2793175" y="1982475"/>
            <a:ext cx="4158000" cy="15663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9" name="Google Shape;3699;p219"/>
          <p:cNvSpPr/>
          <p:nvPr/>
        </p:nvSpPr>
        <p:spPr>
          <a:xfrm>
            <a:off x="3017925" y="2188425"/>
            <a:ext cx="1244700" cy="6909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Enterprise  data warehouse</a:t>
            </a:r>
            <a:endParaRPr b="0" i="0" sz="1400" u="none" cap="none" strike="noStrike">
              <a:solidFill>
                <a:srgbClr val="000000"/>
              </a:solidFill>
              <a:latin typeface="Arial"/>
              <a:ea typeface="Arial"/>
              <a:cs typeface="Arial"/>
              <a:sym typeface="Arial"/>
            </a:endParaRPr>
          </a:p>
        </p:txBody>
      </p:sp>
      <p:sp>
        <p:nvSpPr>
          <p:cNvPr id="3700" name="Google Shape;3700;p219"/>
          <p:cNvSpPr/>
          <p:nvPr/>
        </p:nvSpPr>
        <p:spPr>
          <a:xfrm>
            <a:off x="5797000" y="3047825"/>
            <a:ext cx="1110600" cy="3630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Relational DB</a:t>
            </a:r>
            <a:endParaRPr b="0" i="0" sz="1400" u="none" cap="none" strike="noStrike">
              <a:solidFill>
                <a:srgbClr val="000000"/>
              </a:solidFill>
              <a:latin typeface="Arial"/>
              <a:ea typeface="Arial"/>
              <a:cs typeface="Arial"/>
              <a:sym typeface="Arial"/>
            </a:endParaRPr>
          </a:p>
        </p:txBody>
      </p:sp>
      <p:sp>
        <p:nvSpPr>
          <p:cNvPr id="3701" name="Google Shape;3701;p219"/>
          <p:cNvSpPr/>
          <p:nvPr/>
        </p:nvSpPr>
        <p:spPr>
          <a:xfrm>
            <a:off x="4861400" y="2216775"/>
            <a:ext cx="1350900" cy="634200"/>
          </a:xfrm>
          <a:prstGeom prst="rect">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Document based system</a:t>
            </a:r>
            <a:endParaRPr b="0" i="0" sz="1400" u="none" cap="none" strike="noStrike">
              <a:solidFill>
                <a:srgbClr val="000000"/>
              </a:solidFill>
              <a:latin typeface="Arial"/>
              <a:ea typeface="Arial"/>
              <a:cs typeface="Arial"/>
              <a:sym typeface="Arial"/>
            </a:endParaRPr>
          </a:p>
        </p:txBody>
      </p:sp>
      <p:sp>
        <p:nvSpPr>
          <p:cNvPr id="3702" name="Google Shape;3702;p219"/>
          <p:cNvSpPr/>
          <p:nvPr/>
        </p:nvSpPr>
        <p:spPr>
          <a:xfrm>
            <a:off x="893600" y="3170100"/>
            <a:ext cx="1110600" cy="5013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Web Server</a:t>
            </a:r>
            <a:endParaRPr b="0" i="0" sz="1400" u="none" cap="none" strike="noStrike">
              <a:solidFill>
                <a:srgbClr val="000000"/>
              </a:solidFill>
              <a:latin typeface="Arial"/>
              <a:ea typeface="Arial"/>
              <a:cs typeface="Arial"/>
              <a:sym typeface="Arial"/>
            </a:endParaRPr>
          </a:p>
        </p:txBody>
      </p:sp>
      <p:sp>
        <p:nvSpPr>
          <p:cNvPr id="3703" name="Google Shape;3703;p219"/>
          <p:cNvSpPr/>
          <p:nvPr/>
        </p:nvSpPr>
        <p:spPr>
          <a:xfrm>
            <a:off x="893600" y="2359425"/>
            <a:ext cx="1110600" cy="501300"/>
          </a:xfrm>
          <a:prstGeom prst="rect">
            <a:avLst/>
          </a:prstGeom>
          <a:solidFill>
            <a:srgbClr val="65ABF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Command</a:t>
            </a:r>
            <a:endParaRPr b="0" i="0" sz="1400" u="none" cap="none" strike="noStrike">
              <a:solidFill>
                <a:srgbClr val="000000"/>
              </a:solidFill>
              <a:latin typeface="Arial"/>
              <a:ea typeface="Arial"/>
              <a:cs typeface="Arial"/>
              <a:sym typeface="Arial"/>
            </a:endParaRPr>
          </a:p>
        </p:txBody>
      </p:sp>
      <p:cxnSp>
        <p:nvCxnSpPr>
          <p:cNvPr id="3704" name="Google Shape;3704;p219"/>
          <p:cNvCxnSpPr>
            <a:stCxn id="3703" idx="2"/>
            <a:endCxn id="3702" idx="0"/>
          </p:cNvCxnSpPr>
          <p:nvPr/>
        </p:nvCxnSpPr>
        <p:spPr>
          <a:xfrm>
            <a:off x="1448900" y="2860725"/>
            <a:ext cx="0" cy="309300"/>
          </a:xfrm>
          <a:prstGeom prst="straightConnector1">
            <a:avLst/>
          </a:prstGeom>
          <a:noFill/>
          <a:ln cap="flat" cmpd="sng" w="19050">
            <a:solidFill>
              <a:srgbClr val="000000"/>
            </a:solidFill>
            <a:prstDash val="solid"/>
            <a:round/>
            <a:headEnd len="sm" w="sm" type="none"/>
            <a:tailEnd len="med" w="med" type="stealth"/>
          </a:ln>
        </p:spPr>
      </p:cxnSp>
      <p:sp>
        <p:nvSpPr>
          <p:cNvPr id="3705" name="Google Shape;3705;p219"/>
          <p:cNvSpPr/>
          <p:nvPr/>
        </p:nvSpPr>
        <p:spPr>
          <a:xfrm>
            <a:off x="2793175" y="3607675"/>
            <a:ext cx="4158000" cy="1484100"/>
          </a:xfrm>
          <a:prstGeom prst="rect">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6" name="Google Shape;3706;p219"/>
          <p:cNvSpPr/>
          <p:nvPr/>
        </p:nvSpPr>
        <p:spPr>
          <a:xfrm>
            <a:off x="3101150" y="3671400"/>
            <a:ext cx="1013700" cy="572700"/>
          </a:xfrm>
          <a:prstGeom prst="rect">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Map Task</a:t>
            </a:r>
            <a:endParaRPr b="0" i="0" sz="1400" u="none" cap="none" strike="noStrike">
              <a:solidFill>
                <a:srgbClr val="000000"/>
              </a:solidFill>
              <a:latin typeface="Arial"/>
              <a:ea typeface="Arial"/>
              <a:cs typeface="Arial"/>
              <a:sym typeface="Arial"/>
            </a:endParaRPr>
          </a:p>
        </p:txBody>
      </p:sp>
      <p:sp>
        <p:nvSpPr>
          <p:cNvPr id="3707" name="Google Shape;3707;p219"/>
          <p:cNvSpPr/>
          <p:nvPr/>
        </p:nvSpPr>
        <p:spPr>
          <a:xfrm>
            <a:off x="5198600" y="4342450"/>
            <a:ext cx="1244700" cy="572700"/>
          </a:xfrm>
          <a:prstGeom prst="rect">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HDFS / Hive/ Hbase</a:t>
            </a:r>
            <a:endParaRPr b="0" i="0" sz="1400" u="none" cap="none" strike="noStrike">
              <a:solidFill>
                <a:srgbClr val="000000"/>
              </a:solidFill>
              <a:latin typeface="Arial"/>
              <a:ea typeface="Arial"/>
              <a:cs typeface="Arial"/>
              <a:sym typeface="Arial"/>
            </a:endParaRPr>
          </a:p>
        </p:txBody>
      </p:sp>
      <p:sp>
        <p:nvSpPr>
          <p:cNvPr id="3708" name="Google Shape;3708;p219"/>
          <p:cNvSpPr txBox="1"/>
          <p:nvPr/>
        </p:nvSpPr>
        <p:spPr>
          <a:xfrm>
            <a:off x="2879600" y="4644375"/>
            <a:ext cx="1193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Hadoop</a:t>
            </a:r>
            <a:endParaRPr b="0" i="0" sz="1400" u="none" cap="none" strike="noStrike">
              <a:solidFill>
                <a:srgbClr val="000000"/>
              </a:solidFill>
              <a:latin typeface="Average"/>
              <a:ea typeface="Average"/>
              <a:cs typeface="Average"/>
              <a:sym typeface="Average"/>
            </a:endParaRPr>
          </a:p>
        </p:txBody>
      </p:sp>
      <p:cxnSp>
        <p:nvCxnSpPr>
          <p:cNvPr id="3709" name="Google Shape;3709;p219"/>
          <p:cNvCxnSpPr/>
          <p:nvPr/>
        </p:nvCxnSpPr>
        <p:spPr>
          <a:xfrm>
            <a:off x="2004200" y="3420750"/>
            <a:ext cx="1097100" cy="537000"/>
          </a:xfrm>
          <a:prstGeom prst="straightConnector1">
            <a:avLst/>
          </a:prstGeom>
          <a:noFill/>
          <a:ln cap="flat" cmpd="sng" w="19050">
            <a:solidFill>
              <a:srgbClr val="000000"/>
            </a:solidFill>
            <a:prstDash val="solid"/>
            <a:round/>
            <a:headEnd len="sm" w="sm" type="none"/>
            <a:tailEnd len="med" w="med" type="stealth"/>
          </a:ln>
        </p:spPr>
      </p:cxnSp>
      <p:cxnSp>
        <p:nvCxnSpPr>
          <p:cNvPr id="3710" name="Google Shape;3710;p219"/>
          <p:cNvCxnSpPr>
            <a:stCxn id="3706" idx="0"/>
            <a:endCxn id="3699" idx="2"/>
          </p:cNvCxnSpPr>
          <p:nvPr/>
        </p:nvCxnSpPr>
        <p:spPr>
          <a:xfrm flipH="1" rot="10800000">
            <a:off x="3608000" y="2879400"/>
            <a:ext cx="32400" cy="792000"/>
          </a:xfrm>
          <a:prstGeom prst="straightConnector1">
            <a:avLst/>
          </a:prstGeom>
          <a:noFill/>
          <a:ln cap="flat" cmpd="sng" w="19050">
            <a:solidFill>
              <a:srgbClr val="000000"/>
            </a:solidFill>
            <a:prstDash val="solid"/>
            <a:round/>
            <a:headEnd len="sm" w="sm" type="none"/>
            <a:tailEnd len="med" w="med" type="stealth"/>
          </a:ln>
        </p:spPr>
      </p:cxnSp>
      <p:cxnSp>
        <p:nvCxnSpPr>
          <p:cNvPr id="3711" name="Google Shape;3711;p219"/>
          <p:cNvCxnSpPr>
            <a:stCxn id="3706" idx="0"/>
            <a:endCxn id="3701" idx="2"/>
          </p:cNvCxnSpPr>
          <p:nvPr/>
        </p:nvCxnSpPr>
        <p:spPr>
          <a:xfrm flipH="1" rot="10800000">
            <a:off x="3608000" y="2850900"/>
            <a:ext cx="1929000" cy="820500"/>
          </a:xfrm>
          <a:prstGeom prst="straightConnector1">
            <a:avLst/>
          </a:prstGeom>
          <a:noFill/>
          <a:ln cap="flat" cmpd="sng" w="19050">
            <a:solidFill>
              <a:srgbClr val="000000"/>
            </a:solidFill>
            <a:prstDash val="solid"/>
            <a:round/>
            <a:headEnd len="sm" w="sm" type="none"/>
            <a:tailEnd len="med" w="med" type="stealth"/>
          </a:ln>
        </p:spPr>
      </p:cxnSp>
      <p:cxnSp>
        <p:nvCxnSpPr>
          <p:cNvPr id="3712" name="Google Shape;3712;p219"/>
          <p:cNvCxnSpPr>
            <a:stCxn id="3706" idx="3"/>
            <a:endCxn id="3700" idx="2"/>
          </p:cNvCxnSpPr>
          <p:nvPr/>
        </p:nvCxnSpPr>
        <p:spPr>
          <a:xfrm flipH="1" rot="10800000">
            <a:off x="4114850" y="3410850"/>
            <a:ext cx="2237400" cy="546900"/>
          </a:xfrm>
          <a:prstGeom prst="straightConnector1">
            <a:avLst/>
          </a:prstGeom>
          <a:noFill/>
          <a:ln cap="flat" cmpd="sng" w="19050">
            <a:solidFill>
              <a:srgbClr val="000000"/>
            </a:solidFill>
            <a:prstDash val="solid"/>
            <a:round/>
            <a:headEnd len="sm" w="sm" type="none"/>
            <a:tailEnd len="med" w="med" type="stealth"/>
          </a:ln>
        </p:spPr>
      </p:cxnSp>
      <p:cxnSp>
        <p:nvCxnSpPr>
          <p:cNvPr id="3713" name="Google Shape;3713;p219"/>
          <p:cNvCxnSpPr>
            <a:stCxn id="3706" idx="3"/>
            <a:endCxn id="3707" idx="1"/>
          </p:cNvCxnSpPr>
          <p:nvPr/>
        </p:nvCxnSpPr>
        <p:spPr>
          <a:xfrm>
            <a:off x="4114850" y="3957750"/>
            <a:ext cx="1083900" cy="671100"/>
          </a:xfrm>
          <a:prstGeom prst="straightConnector1">
            <a:avLst/>
          </a:prstGeom>
          <a:noFill/>
          <a:ln cap="flat" cmpd="sng" w="19050">
            <a:solidFill>
              <a:srgbClr val="000000"/>
            </a:solidFill>
            <a:prstDash val="solid"/>
            <a:round/>
            <a:headEnd len="sm" w="sm" type="none"/>
            <a:tailEnd len="med" w="med" type="stealth"/>
          </a:ln>
        </p:spPr>
      </p:cxnSp>
      <p:pic>
        <p:nvPicPr>
          <p:cNvPr id="3714" name="Google Shape;3714;p219"/>
          <p:cNvPicPr preferRelativeResize="0"/>
          <p:nvPr/>
        </p:nvPicPr>
        <p:blipFill rotWithShape="1">
          <a:blip r:embed="rId3">
            <a:alphaModFix/>
          </a:blip>
          <a:srcRect b="0" l="0" r="0" t="0"/>
          <a:stretch/>
        </p:blipFill>
        <p:spPr>
          <a:xfrm>
            <a:off x="6651422" y="81625"/>
            <a:ext cx="2474928" cy="634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7"/>
                                        </p:tgtEl>
                                        <p:attrNameLst>
                                          <p:attrName>style.visibility</p:attrName>
                                        </p:attrNameLst>
                                      </p:cBhvr>
                                      <p:to>
                                        <p:strVal val="visible"/>
                                      </p:to>
                                    </p:set>
                                    <p:animEffect filter="fade" transition="in">
                                      <p:cBhvr>
                                        <p:cTn dur="1000"/>
                                        <p:tgtEl>
                                          <p:spTgt spid="36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8"/>
                                        </p:tgtEl>
                                        <p:attrNameLst>
                                          <p:attrName>style.visibility</p:attrName>
                                        </p:attrNameLst>
                                      </p:cBhvr>
                                      <p:to>
                                        <p:strVal val="visible"/>
                                      </p:to>
                                    </p:set>
                                    <p:animEffect filter="fade" transition="in">
                                      <p:cBhvr>
                                        <p:cTn dur="1000"/>
                                        <p:tgtEl>
                                          <p:spTgt spid="3698"/>
                                        </p:tgtEl>
                                      </p:cBhvr>
                                    </p:animEffect>
                                  </p:childTnLst>
                                </p:cTn>
                              </p:par>
                              <p:par>
                                <p:cTn fill="hold" nodeType="withEffect" presetClass="entr" presetID="10" presetSubtype="0">
                                  <p:stCondLst>
                                    <p:cond delay="0"/>
                                  </p:stCondLst>
                                  <p:childTnLst>
                                    <p:set>
                                      <p:cBhvr>
                                        <p:cTn dur="1" fill="hold">
                                          <p:stCondLst>
                                            <p:cond delay="0"/>
                                          </p:stCondLst>
                                        </p:cTn>
                                        <p:tgtEl>
                                          <p:spTgt spid="3699"/>
                                        </p:tgtEl>
                                        <p:attrNameLst>
                                          <p:attrName>style.visibility</p:attrName>
                                        </p:attrNameLst>
                                      </p:cBhvr>
                                      <p:to>
                                        <p:strVal val="visible"/>
                                      </p:to>
                                    </p:set>
                                    <p:animEffect filter="fade" transition="in">
                                      <p:cBhvr>
                                        <p:cTn dur="1000"/>
                                        <p:tgtEl>
                                          <p:spTgt spid="3699"/>
                                        </p:tgtEl>
                                      </p:cBhvr>
                                    </p:animEffect>
                                  </p:childTnLst>
                                </p:cTn>
                              </p:par>
                              <p:par>
                                <p:cTn fill="hold" nodeType="withEffect" presetClass="entr" presetID="10" presetSubtype="0">
                                  <p:stCondLst>
                                    <p:cond delay="0"/>
                                  </p:stCondLst>
                                  <p:childTnLst>
                                    <p:set>
                                      <p:cBhvr>
                                        <p:cTn dur="1" fill="hold">
                                          <p:stCondLst>
                                            <p:cond delay="0"/>
                                          </p:stCondLst>
                                        </p:cTn>
                                        <p:tgtEl>
                                          <p:spTgt spid="3700"/>
                                        </p:tgtEl>
                                        <p:attrNameLst>
                                          <p:attrName>style.visibility</p:attrName>
                                        </p:attrNameLst>
                                      </p:cBhvr>
                                      <p:to>
                                        <p:strVal val="visible"/>
                                      </p:to>
                                    </p:set>
                                    <p:animEffect filter="fade" transition="in">
                                      <p:cBhvr>
                                        <p:cTn dur="1000"/>
                                        <p:tgtEl>
                                          <p:spTgt spid="3700"/>
                                        </p:tgtEl>
                                      </p:cBhvr>
                                    </p:animEffect>
                                  </p:childTnLst>
                                </p:cTn>
                              </p:par>
                              <p:par>
                                <p:cTn fill="hold" nodeType="withEffect" presetClass="entr" presetID="10" presetSubtype="0">
                                  <p:stCondLst>
                                    <p:cond delay="0"/>
                                  </p:stCondLst>
                                  <p:childTnLst>
                                    <p:set>
                                      <p:cBhvr>
                                        <p:cTn dur="1" fill="hold">
                                          <p:stCondLst>
                                            <p:cond delay="0"/>
                                          </p:stCondLst>
                                        </p:cTn>
                                        <p:tgtEl>
                                          <p:spTgt spid="3701"/>
                                        </p:tgtEl>
                                        <p:attrNameLst>
                                          <p:attrName>style.visibility</p:attrName>
                                        </p:attrNameLst>
                                      </p:cBhvr>
                                      <p:to>
                                        <p:strVal val="visible"/>
                                      </p:to>
                                    </p:set>
                                    <p:animEffect filter="fade" transition="in">
                                      <p:cBhvr>
                                        <p:cTn dur="1000"/>
                                        <p:tgtEl>
                                          <p:spTgt spid="3701"/>
                                        </p:tgtEl>
                                      </p:cBhvr>
                                    </p:animEffect>
                                  </p:childTnLst>
                                </p:cTn>
                              </p:par>
                              <p:par>
                                <p:cTn fill="hold" nodeType="withEffect" presetClass="entr" presetID="10" presetSubtype="0">
                                  <p:stCondLst>
                                    <p:cond delay="0"/>
                                  </p:stCondLst>
                                  <p:childTnLst>
                                    <p:set>
                                      <p:cBhvr>
                                        <p:cTn dur="1" fill="hold">
                                          <p:stCondLst>
                                            <p:cond delay="0"/>
                                          </p:stCondLst>
                                        </p:cTn>
                                        <p:tgtEl>
                                          <p:spTgt spid="3702"/>
                                        </p:tgtEl>
                                        <p:attrNameLst>
                                          <p:attrName>style.visibility</p:attrName>
                                        </p:attrNameLst>
                                      </p:cBhvr>
                                      <p:to>
                                        <p:strVal val="visible"/>
                                      </p:to>
                                    </p:set>
                                    <p:animEffect filter="fade" transition="in">
                                      <p:cBhvr>
                                        <p:cTn dur="1000"/>
                                        <p:tgtEl>
                                          <p:spTgt spid="3702"/>
                                        </p:tgtEl>
                                      </p:cBhvr>
                                    </p:animEffect>
                                  </p:childTnLst>
                                </p:cTn>
                              </p:par>
                              <p:par>
                                <p:cTn fill="hold" nodeType="withEffect" presetClass="entr" presetID="10" presetSubtype="0">
                                  <p:stCondLst>
                                    <p:cond delay="0"/>
                                  </p:stCondLst>
                                  <p:childTnLst>
                                    <p:set>
                                      <p:cBhvr>
                                        <p:cTn dur="1" fill="hold">
                                          <p:stCondLst>
                                            <p:cond delay="0"/>
                                          </p:stCondLst>
                                        </p:cTn>
                                        <p:tgtEl>
                                          <p:spTgt spid="3703"/>
                                        </p:tgtEl>
                                        <p:attrNameLst>
                                          <p:attrName>style.visibility</p:attrName>
                                        </p:attrNameLst>
                                      </p:cBhvr>
                                      <p:to>
                                        <p:strVal val="visible"/>
                                      </p:to>
                                    </p:set>
                                    <p:animEffect filter="fade" transition="in">
                                      <p:cBhvr>
                                        <p:cTn dur="1000"/>
                                        <p:tgtEl>
                                          <p:spTgt spid="3703"/>
                                        </p:tgtEl>
                                      </p:cBhvr>
                                    </p:animEffect>
                                  </p:childTnLst>
                                </p:cTn>
                              </p:par>
                              <p:par>
                                <p:cTn fill="hold" nodeType="withEffect" presetClass="entr" presetID="10" presetSubtype="0">
                                  <p:stCondLst>
                                    <p:cond delay="0"/>
                                  </p:stCondLst>
                                  <p:childTnLst>
                                    <p:set>
                                      <p:cBhvr>
                                        <p:cTn dur="1" fill="hold">
                                          <p:stCondLst>
                                            <p:cond delay="0"/>
                                          </p:stCondLst>
                                        </p:cTn>
                                        <p:tgtEl>
                                          <p:spTgt spid="3704"/>
                                        </p:tgtEl>
                                        <p:attrNameLst>
                                          <p:attrName>style.visibility</p:attrName>
                                        </p:attrNameLst>
                                      </p:cBhvr>
                                      <p:to>
                                        <p:strVal val="visible"/>
                                      </p:to>
                                    </p:set>
                                    <p:animEffect filter="fade" transition="in">
                                      <p:cBhvr>
                                        <p:cTn dur="1000"/>
                                        <p:tgtEl>
                                          <p:spTgt spid="3704"/>
                                        </p:tgtEl>
                                      </p:cBhvr>
                                    </p:animEffect>
                                  </p:childTnLst>
                                </p:cTn>
                              </p:par>
                              <p:par>
                                <p:cTn fill="hold" nodeType="withEffect" presetClass="entr" presetID="10" presetSubtype="0">
                                  <p:stCondLst>
                                    <p:cond delay="0"/>
                                  </p:stCondLst>
                                  <p:childTnLst>
                                    <p:set>
                                      <p:cBhvr>
                                        <p:cTn dur="1" fill="hold">
                                          <p:stCondLst>
                                            <p:cond delay="0"/>
                                          </p:stCondLst>
                                        </p:cTn>
                                        <p:tgtEl>
                                          <p:spTgt spid="3705"/>
                                        </p:tgtEl>
                                        <p:attrNameLst>
                                          <p:attrName>style.visibility</p:attrName>
                                        </p:attrNameLst>
                                      </p:cBhvr>
                                      <p:to>
                                        <p:strVal val="visible"/>
                                      </p:to>
                                    </p:set>
                                    <p:animEffect filter="fade" transition="in">
                                      <p:cBhvr>
                                        <p:cTn dur="1000"/>
                                        <p:tgtEl>
                                          <p:spTgt spid="3705"/>
                                        </p:tgtEl>
                                      </p:cBhvr>
                                    </p:animEffect>
                                  </p:childTnLst>
                                </p:cTn>
                              </p:par>
                              <p:par>
                                <p:cTn fill="hold" nodeType="withEffect" presetClass="entr" presetID="10" presetSubtype="0">
                                  <p:stCondLst>
                                    <p:cond delay="0"/>
                                  </p:stCondLst>
                                  <p:childTnLst>
                                    <p:set>
                                      <p:cBhvr>
                                        <p:cTn dur="1" fill="hold">
                                          <p:stCondLst>
                                            <p:cond delay="0"/>
                                          </p:stCondLst>
                                        </p:cTn>
                                        <p:tgtEl>
                                          <p:spTgt spid="3706"/>
                                        </p:tgtEl>
                                        <p:attrNameLst>
                                          <p:attrName>style.visibility</p:attrName>
                                        </p:attrNameLst>
                                      </p:cBhvr>
                                      <p:to>
                                        <p:strVal val="visible"/>
                                      </p:to>
                                    </p:set>
                                    <p:animEffect filter="fade" transition="in">
                                      <p:cBhvr>
                                        <p:cTn dur="1000"/>
                                        <p:tgtEl>
                                          <p:spTgt spid="3706"/>
                                        </p:tgtEl>
                                      </p:cBhvr>
                                    </p:animEffect>
                                  </p:childTnLst>
                                </p:cTn>
                              </p:par>
                              <p:par>
                                <p:cTn fill="hold" nodeType="withEffect" presetClass="entr" presetID="10" presetSubtype="0">
                                  <p:stCondLst>
                                    <p:cond delay="0"/>
                                  </p:stCondLst>
                                  <p:childTnLst>
                                    <p:set>
                                      <p:cBhvr>
                                        <p:cTn dur="1" fill="hold">
                                          <p:stCondLst>
                                            <p:cond delay="0"/>
                                          </p:stCondLst>
                                        </p:cTn>
                                        <p:tgtEl>
                                          <p:spTgt spid="3707"/>
                                        </p:tgtEl>
                                        <p:attrNameLst>
                                          <p:attrName>style.visibility</p:attrName>
                                        </p:attrNameLst>
                                      </p:cBhvr>
                                      <p:to>
                                        <p:strVal val="visible"/>
                                      </p:to>
                                    </p:set>
                                    <p:animEffect filter="fade" transition="in">
                                      <p:cBhvr>
                                        <p:cTn dur="1000"/>
                                        <p:tgtEl>
                                          <p:spTgt spid="3707"/>
                                        </p:tgtEl>
                                      </p:cBhvr>
                                    </p:animEffect>
                                  </p:childTnLst>
                                </p:cTn>
                              </p:par>
                              <p:par>
                                <p:cTn fill="hold" nodeType="withEffect" presetClass="entr" presetID="10" presetSubtype="0">
                                  <p:stCondLst>
                                    <p:cond delay="0"/>
                                  </p:stCondLst>
                                  <p:childTnLst>
                                    <p:set>
                                      <p:cBhvr>
                                        <p:cTn dur="1" fill="hold">
                                          <p:stCondLst>
                                            <p:cond delay="0"/>
                                          </p:stCondLst>
                                        </p:cTn>
                                        <p:tgtEl>
                                          <p:spTgt spid="3708"/>
                                        </p:tgtEl>
                                        <p:attrNameLst>
                                          <p:attrName>style.visibility</p:attrName>
                                        </p:attrNameLst>
                                      </p:cBhvr>
                                      <p:to>
                                        <p:strVal val="visible"/>
                                      </p:to>
                                    </p:set>
                                    <p:animEffect filter="fade" transition="in">
                                      <p:cBhvr>
                                        <p:cTn dur="1000"/>
                                        <p:tgtEl>
                                          <p:spTgt spid="3708"/>
                                        </p:tgtEl>
                                      </p:cBhvr>
                                    </p:animEffect>
                                  </p:childTnLst>
                                </p:cTn>
                              </p:par>
                              <p:par>
                                <p:cTn fill="hold" nodeType="withEffect" presetClass="entr" presetID="10" presetSubtype="0">
                                  <p:stCondLst>
                                    <p:cond delay="0"/>
                                  </p:stCondLst>
                                  <p:childTnLst>
                                    <p:set>
                                      <p:cBhvr>
                                        <p:cTn dur="1" fill="hold">
                                          <p:stCondLst>
                                            <p:cond delay="0"/>
                                          </p:stCondLst>
                                        </p:cTn>
                                        <p:tgtEl>
                                          <p:spTgt spid="3709"/>
                                        </p:tgtEl>
                                        <p:attrNameLst>
                                          <p:attrName>style.visibility</p:attrName>
                                        </p:attrNameLst>
                                      </p:cBhvr>
                                      <p:to>
                                        <p:strVal val="visible"/>
                                      </p:to>
                                    </p:set>
                                    <p:animEffect filter="fade" transition="in">
                                      <p:cBhvr>
                                        <p:cTn dur="1000"/>
                                        <p:tgtEl>
                                          <p:spTgt spid="3709"/>
                                        </p:tgtEl>
                                      </p:cBhvr>
                                    </p:animEffect>
                                  </p:childTnLst>
                                </p:cTn>
                              </p:par>
                              <p:par>
                                <p:cTn fill="hold" nodeType="withEffect" presetClass="entr" presetID="10" presetSubtype="0">
                                  <p:stCondLst>
                                    <p:cond delay="0"/>
                                  </p:stCondLst>
                                  <p:childTnLst>
                                    <p:set>
                                      <p:cBhvr>
                                        <p:cTn dur="1" fill="hold">
                                          <p:stCondLst>
                                            <p:cond delay="0"/>
                                          </p:stCondLst>
                                        </p:cTn>
                                        <p:tgtEl>
                                          <p:spTgt spid="3710"/>
                                        </p:tgtEl>
                                        <p:attrNameLst>
                                          <p:attrName>style.visibility</p:attrName>
                                        </p:attrNameLst>
                                      </p:cBhvr>
                                      <p:to>
                                        <p:strVal val="visible"/>
                                      </p:to>
                                    </p:set>
                                    <p:animEffect filter="fade" transition="in">
                                      <p:cBhvr>
                                        <p:cTn dur="1000"/>
                                        <p:tgtEl>
                                          <p:spTgt spid="3710"/>
                                        </p:tgtEl>
                                      </p:cBhvr>
                                    </p:animEffect>
                                  </p:childTnLst>
                                </p:cTn>
                              </p:par>
                              <p:par>
                                <p:cTn fill="hold" nodeType="withEffect" presetClass="entr" presetID="10" presetSubtype="0">
                                  <p:stCondLst>
                                    <p:cond delay="0"/>
                                  </p:stCondLst>
                                  <p:childTnLst>
                                    <p:set>
                                      <p:cBhvr>
                                        <p:cTn dur="1" fill="hold">
                                          <p:stCondLst>
                                            <p:cond delay="0"/>
                                          </p:stCondLst>
                                        </p:cTn>
                                        <p:tgtEl>
                                          <p:spTgt spid="3711"/>
                                        </p:tgtEl>
                                        <p:attrNameLst>
                                          <p:attrName>style.visibility</p:attrName>
                                        </p:attrNameLst>
                                      </p:cBhvr>
                                      <p:to>
                                        <p:strVal val="visible"/>
                                      </p:to>
                                    </p:set>
                                    <p:animEffect filter="fade" transition="in">
                                      <p:cBhvr>
                                        <p:cTn dur="1000"/>
                                        <p:tgtEl>
                                          <p:spTgt spid="3711"/>
                                        </p:tgtEl>
                                      </p:cBhvr>
                                    </p:animEffect>
                                  </p:childTnLst>
                                </p:cTn>
                              </p:par>
                              <p:par>
                                <p:cTn fill="hold" nodeType="withEffect" presetClass="entr" presetID="10" presetSubtype="0">
                                  <p:stCondLst>
                                    <p:cond delay="0"/>
                                  </p:stCondLst>
                                  <p:childTnLst>
                                    <p:set>
                                      <p:cBhvr>
                                        <p:cTn dur="1" fill="hold">
                                          <p:stCondLst>
                                            <p:cond delay="0"/>
                                          </p:stCondLst>
                                        </p:cTn>
                                        <p:tgtEl>
                                          <p:spTgt spid="3712"/>
                                        </p:tgtEl>
                                        <p:attrNameLst>
                                          <p:attrName>style.visibility</p:attrName>
                                        </p:attrNameLst>
                                      </p:cBhvr>
                                      <p:to>
                                        <p:strVal val="visible"/>
                                      </p:to>
                                    </p:set>
                                    <p:animEffect filter="fade" transition="in">
                                      <p:cBhvr>
                                        <p:cTn dur="1000"/>
                                        <p:tgtEl>
                                          <p:spTgt spid="3712"/>
                                        </p:tgtEl>
                                      </p:cBhvr>
                                    </p:animEffect>
                                  </p:childTnLst>
                                </p:cTn>
                              </p:par>
                              <p:par>
                                <p:cTn fill="hold" nodeType="withEffect" presetClass="entr" presetID="10" presetSubtype="0">
                                  <p:stCondLst>
                                    <p:cond delay="0"/>
                                  </p:stCondLst>
                                  <p:childTnLst>
                                    <p:set>
                                      <p:cBhvr>
                                        <p:cTn dur="1" fill="hold">
                                          <p:stCondLst>
                                            <p:cond delay="0"/>
                                          </p:stCondLst>
                                        </p:cTn>
                                        <p:tgtEl>
                                          <p:spTgt spid="3713"/>
                                        </p:tgtEl>
                                        <p:attrNameLst>
                                          <p:attrName>style.visibility</p:attrName>
                                        </p:attrNameLst>
                                      </p:cBhvr>
                                      <p:to>
                                        <p:strVal val="visible"/>
                                      </p:to>
                                    </p:set>
                                    <p:animEffect filter="fade" transition="in">
                                      <p:cBhvr>
                                        <p:cTn dur="1000"/>
                                        <p:tgtEl>
                                          <p:spTgt spid="37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1" name="Shape 291"/>
        <p:cNvGrpSpPr/>
        <p:nvPr/>
      </p:nvGrpSpPr>
      <p:grpSpPr>
        <a:xfrm>
          <a:off x="0" y="0"/>
          <a:ext cx="0" cy="0"/>
          <a:chOff x="0" y="0"/>
          <a:chExt cx="0" cy="0"/>
        </a:xfrm>
      </p:grpSpPr>
      <p:sp>
        <p:nvSpPr>
          <p:cNvPr id="292" name="Google Shape;292;p22"/>
          <p:cNvSpPr txBox="1"/>
          <p:nvPr>
            <p:ph type="title"/>
          </p:nvPr>
        </p:nvSpPr>
        <p:spPr>
          <a:xfrm>
            <a:off x="129175" y="2459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3100" u="sng">
                <a:solidFill>
                  <a:srgbClr val="E09214"/>
                </a:solidFill>
                <a:latin typeface="Merriweather"/>
                <a:ea typeface="Merriweather"/>
                <a:cs typeface="Merriweather"/>
                <a:sym typeface="Merriweather"/>
              </a:rPr>
              <a:t>How  Hadoop Started?</a:t>
            </a:r>
            <a:endParaRPr b="1" sz="3100" u="sng">
              <a:solidFill>
                <a:srgbClr val="E09214"/>
              </a:solidFill>
              <a:latin typeface="Merriweather"/>
              <a:ea typeface="Merriweather"/>
              <a:cs typeface="Merriweather"/>
              <a:sym typeface="Merriweather"/>
            </a:endParaRPr>
          </a:p>
        </p:txBody>
      </p:sp>
      <p:sp>
        <p:nvSpPr>
          <p:cNvPr id="293" name="Google Shape;293;p22"/>
          <p:cNvSpPr txBox="1"/>
          <p:nvPr/>
        </p:nvSpPr>
        <p:spPr>
          <a:xfrm>
            <a:off x="101400" y="1101600"/>
            <a:ext cx="5565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HADOOP = GFS + MapReduce</a:t>
            </a:r>
            <a:endParaRPr b="0" i="0" sz="2200" u="none" cap="none" strike="noStrike">
              <a:solidFill>
                <a:srgbClr val="000000"/>
              </a:solidFill>
              <a:latin typeface="Average"/>
              <a:ea typeface="Average"/>
              <a:cs typeface="Average"/>
              <a:sym typeface="Average"/>
            </a:endParaRPr>
          </a:p>
        </p:txBody>
      </p:sp>
      <p:pic>
        <p:nvPicPr>
          <p:cNvPr id="294" name="Google Shape;294;p22"/>
          <p:cNvPicPr preferRelativeResize="0"/>
          <p:nvPr/>
        </p:nvPicPr>
        <p:blipFill rotWithShape="1">
          <a:blip r:embed="rId3">
            <a:alphaModFix/>
          </a:blip>
          <a:srcRect b="0" l="0" r="0" t="0"/>
          <a:stretch/>
        </p:blipFill>
        <p:spPr>
          <a:xfrm>
            <a:off x="6403325" y="131125"/>
            <a:ext cx="2650650" cy="687500"/>
          </a:xfrm>
          <a:prstGeom prst="rect">
            <a:avLst/>
          </a:prstGeom>
          <a:noFill/>
          <a:ln>
            <a:noFill/>
          </a:ln>
        </p:spPr>
      </p:pic>
      <p:cxnSp>
        <p:nvCxnSpPr>
          <p:cNvPr id="295" name="Google Shape;295;p22"/>
          <p:cNvCxnSpPr/>
          <p:nvPr/>
        </p:nvCxnSpPr>
        <p:spPr>
          <a:xfrm flipH="1">
            <a:off x="1985050" y="1604225"/>
            <a:ext cx="22500" cy="1461600"/>
          </a:xfrm>
          <a:prstGeom prst="straightConnector1">
            <a:avLst/>
          </a:prstGeom>
          <a:noFill/>
          <a:ln cap="flat" cmpd="sng" w="38100">
            <a:solidFill>
              <a:srgbClr val="000000"/>
            </a:solidFill>
            <a:prstDash val="solid"/>
            <a:round/>
            <a:headEnd len="sm" w="sm" type="none"/>
            <a:tailEnd len="med" w="med" type="stealth"/>
          </a:ln>
        </p:spPr>
      </p:cxnSp>
      <p:sp>
        <p:nvSpPr>
          <p:cNvPr id="296" name="Google Shape;296;p22"/>
          <p:cNvSpPr txBox="1"/>
          <p:nvPr/>
        </p:nvSpPr>
        <p:spPr>
          <a:xfrm>
            <a:off x="101400" y="3143250"/>
            <a:ext cx="5565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HADOOP = HDFS + MapReduce</a:t>
            </a:r>
            <a:endParaRPr b="0" i="0" sz="22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92"/>
                                        </p:tgtEl>
                                        <p:attrNameLst>
                                          <p:attrName>style.visibility</p:attrName>
                                        </p:attrNameLst>
                                      </p:cBhvr>
                                      <p:to>
                                        <p:strVal val="visible"/>
                                      </p:to>
                                    </p:set>
                                    <p:anim calcmode="lin" valueType="num">
                                      <p:cBhvr additive="base">
                                        <p:cTn dur="1000"/>
                                        <p:tgtEl>
                                          <p:spTgt spid="29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3"/>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childTnLst>
                          </p:cTn>
                        </p:par>
                        <p:par>
                          <p:cTn fill="hold">
                            <p:stCondLst>
                              <p:cond delay="2"/>
                            </p:stCondLst>
                            <p:childTnLst>
                              <p:par>
                                <p:cTn fill="hold" nodeType="after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718" name="Shape 3718"/>
        <p:cNvGrpSpPr/>
        <p:nvPr/>
      </p:nvGrpSpPr>
      <p:grpSpPr>
        <a:xfrm>
          <a:off x="0" y="0"/>
          <a:ext cx="0" cy="0"/>
          <a:chOff x="0" y="0"/>
          <a:chExt cx="0" cy="0"/>
        </a:xfrm>
      </p:grpSpPr>
      <p:sp>
        <p:nvSpPr>
          <p:cNvPr id="3719" name="Google Shape;3719;p220"/>
          <p:cNvSpPr txBox="1"/>
          <p:nvPr>
            <p:ph type="title"/>
          </p:nvPr>
        </p:nvSpPr>
        <p:spPr>
          <a:xfrm>
            <a:off x="75813"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u="sng">
                <a:solidFill>
                  <a:srgbClr val="E09214"/>
                </a:solidFill>
                <a:latin typeface="Merriweather"/>
                <a:ea typeface="Merriweather"/>
                <a:cs typeface="Merriweather"/>
                <a:sym typeface="Merriweather"/>
              </a:rPr>
              <a:t>APACHE SQOOP</a:t>
            </a:r>
            <a:endParaRPr b="1" sz="2500" u="sng">
              <a:solidFill>
                <a:srgbClr val="E09214"/>
              </a:solidFill>
              <a:latin typeface="Merriweather"/>
              <a:ea typeface="Merriweather"/>
              <a:cs typeface="Merriweather"/>
              <a:sym typeface="Merriweather"/>
            </a:endParaRPr>
          </a:p>
          <a:p>
            <a:pPr indent="0" lvl="0" marL="0" rtl="0" algn="l">
              <a:lnSpc>
                <a:spcPct val="100000"/>
              </a:lnSpc>
              <a:spcBef>
                <a:spcPts val="0"/>
              </a:spcBef>
              <a:spcAft>
                <a:spcPts val="0"/>
              </a:spcAft>
              <a:buSzPts val="3000"/>
              <a:buNone/>
            </a:pPr>
            <a:r>
              <a:t/>
            </a:r>
            <a:endParaRPr b="1" sz="2300" u="sng">
              <a:solidFill>
                <a:srgbClr val="E09214"/>
              </a:solidFill>
              <a:latin typeface="Merriweather"/>
              <a:ea typeface="Merriweather"/>
              <a:cs typeface="Merriweather"/>
              <a:sym typeface="Merriweather"/>
            </a:endParaRPr>
          </a:p>
        </p:txBody>
      </p:sp>
      <p:pic>
        <p:nvPicPr>
          <p:cNvPr id="3720" name="Google Shape;3720;p220"/>
          <p:cNvPicPr preferRelativeResize="0"/>
          <p:nvPr/>
        </p:nvPicPr>
        <p:blipFill rotWithShape="1">
          <a:blip r:embed="rId3">
            <a:alphaModFix/>
          </a:blip>
          <a:srcRect b="0" l="0" r="0" t="0"/>
          <a:stretch/>
        </p:blipFill>
        <p:spPr>
          <a:xfrm>
            <a:off x="891075" y="2571746"/>
            <a:ext cx="1244698" cy="1244698"/>
          </a:xfrm>
          <a:prstGeom prst="rect">
            <a:avLst/>
          </a:prstGeom>
          <a:noFill/>
          <a:ln>
            <a:noFill/>
          </a:ln>
        </p:spPr>
      </p:pic>
      <p:sp>
        <p:nvSpPr>
          <p:cNvPr id="3721" name="Google Shape;3721;p220"/>
          <p:cNvSpPr/>
          <p:nvPr/>
        </p:nvSpPr>
        <p:spPr>
          <a:xfrm>
            <a:off x="3331075" y="1943200"/>
            <a:ext cx="1246200" cy="4464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Map()</a:t>
            </a:r>
            <a:endParaRPr b="0" i="0" sz="1400" u="none" cap="none" strike="noStrike">
              <a:solidFill>
                <a:srgbClr val="000000"/>
              </a:solidFill>
              <a:latin typeface="Arial"/>
              <a:ea typeface="Arial"/>
              <a:cs typeface="Arial"/>
              <a:sym typeface="Arial"/>
            </a:endParaRPr>
          </a:p>
        </p:txBody>
      </p:sp>
      <p:sp>
        <p:nvSpPr>
          <p:cNvPr id="3722" name="Google Shape;3722;p220"/>
          <p:cNvSpPr/>
          <p:nvPr/>
        </p:nvSpPr>
        <p:spPr>
          <a:xfrm>
            <a:off x="3321950" y="2550513"/>
            <a:ext cx="1246200" cy="4464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Map()</a:t>
            </a:r>
            <a:endParaRPr b="0" i="0" sz="1400" u="none" cap="none" strike="noStrike">
              <a:solidFill>
                <a:srgbClr val="000000"/>
              </a:solidFill>
              <a:latin typeface="Arial"/>
              <a:ea typeface="Arial"/>
              <a:cs typeface="Arial"/>
              <a:sym typeface="Arial"/>
            </a:endParaRPr>
          </a:p>
        </p:txBody>
      </p:sp>
      <p:sp>
        <p:nvSpPr>
          <p:cNvPr id="3723" name="Google Shape;3723;p220"/>
          <p:cNvSpPr/>
          <p:nvPr/>
        </p:nvSpPr>
        <p:spPr>
          <a:xfrm>
            <a:off x="3321950" y="3124975"/>
            <a:ext cx="1246200" cy="4464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Map()</a:t>
            </a:r>
            <a:endParaRPr b="0" i="0" sz="1400" u="none" cap="none" strike="noStrike">
              <a:solidFill>
                <a:srgbClr val="000000"/>
              </a:solidFill>
              <a:latin typeface="Arial"/>
              <a:ea typeface="Arial"/>
              <a:cs typeface="Arial"/>
              <a:sym typeface="Arial"/>
            </a:endParaRPr>
          </a:p>
        </p:txBody>
      </p:sp>
      <p:sp>
        <p:nvSpPr>
          <p:cNvPr id="3724" name="Google Shape;3724;p220"/>
          <p:cNvSpPr/>
          <p:nvPr/>
        </p:nvSpPr>
        <p:spPr>
          <a:xfrm>
            <a:off x="3321950" y="3749650"/>
            <a:ext cx="1246200" cy="446400"/>
          </a:xfrm>
          <a:prstGeom prst="rect">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Map()</a:t>
            </a:r>
            <a:endParaRPr b="0" i="0" sz="1400" u="none" cap="none" strike="noStrike">
              <a:solidFill>
                <a:srgbClr val="000000"/>
              </a:solidFill>
              <a:latin typeface="Arial"/>
              <a:ea typeface="Arial"/>
              <a:cs typeface="Arial"/>
              <a:sym typeface="Arial"/>
            </a:endParaRPr>
          </a:p>
        </p:txBody>
      </p:sp>
      <p:cxnSp>
        <p:nvCxnSpPr>
          <p:cNvPr id="3725" name="Google Shape;3725;p220"/>
          <p:cNvCxnSpPr>
            <a:stCxn id="3721" idx="3"/>
          </p:cNvCxnSpPr>
          <p:nvPr/>
        </p:nvCxnSpPr>
        <p:spPr>
          <a:xfrm>
            <a:off x="4577275" y="2166400"/>
            <a:ext cx="493200" cy="0"/>
          </a:xfrm>
          <a:prstGeom prst="straightConnector1">
            <a:avLst/>
          </a:prstGeom>
          <a:noFill/>
          <a:ln cap="flat" cmpd="sng" w="19050">
            <a:solidFill>
              <a:srgbClr val="000000"/>
            </a:solidFill>
            <a:prstDash val="solid"/>
            <a:round/>
            <a:headEnd len="med" w="med" type="stealth"/>
            <a:tailEnd len="sm" w="sm" type="none"/>
          </a:ln>
        </p:spPr>
      </p:cxnSp>
      <p:cxnSp>
        <p:nvCxnSpPr>
          <p:cNvPr id="3726" name="Google Shape;3726;p220"/>
          <p:cNvCxnSpPr/>
          <p:nvPr/>
        </p:nvCxnSpPr>
        <p:spPr>
          <a:xfrm>
            <a:off x="4577275" y="2773725"/>
            <a:ext cx="493200" cy="0"/>
          </a:xfrm>
          <a:prstGeom prst="straightConnector1">
            <a:avLst/>
          </a:prstGeom>
          <a:noFill/>
          <a:ln cap="flat" cmpd="sng" w="19050">
            <a:solidFill>
              <a:srgbClr val="000000"/>
            </a:solidFill>
            <a:prstDash val="solid"/>
            <a:round/>
            <a:headEnd len="med" w="med" type="stealth"/>
            <a:tailEnd len="sm" w="sm" type="none"/>
          </a:ln>
        </p:spPr>
      </p:cxnSp>
      <p:cxnSp>
        <p:nvCxnSpPr>
          <p:cNvPr id="3727" name="Google Shape;3727;p220"/>
          <p:cNvCxnSpPr/>
          <p:nvPr/>
        </p:nvCxnSpPr>
        <p:spPr>
          <a:xfrm>
            <a:off x="4577275" y="3348175"/>
            <a:ext cx="493200" cy="0"/>
          </a:xfrm>
          <a:prstGeom prst="straightConnector1">
            <a:avLst/>
          </a:prstGeom>
          <a:noFill/>
          <a:ln cap="flat" cmpd="sng" w="19050">
            <a:solidFill>
              <a:srgbClr val="000000"/>
            </a:solidFill>
            <a:prstDash val="solid"/>
            <a:round/>
            <a:headEnd len="med" w="med" type="stealth"/>
            <a:tailEnd len="sm" w="sm" type="none"/>
          </a:ln>
        </p:spPr>
      </p:cxnSp>
      <p:cxnSp>
        <p:nvCxnSpPr>
          <p:cNvPr id="3728" name="Google Shape;3728;p220"/>
          <p:cNvCxnSpPr/>
          <p:nvPr/>
        </p:nvCxnSpPr>
        <p:spPr>
          <a:xfrm>
            <a:off x="4577275" y="3972850"/>
            <a:ext cx="493200" cy="0"/>
          </a:xfrm>
          <a:prstGeom prst="straightConnector1">
            <a:avLst/>
          </a:prstGeom>
          <a:noFill/>
          <a:ln cap="flat" cmpd="sng" w="19050">
            <a:solidFill>
              <a:srgbClr val="000000"/>
            </a:solidFill>
            <a:prstDash val="solid"/>
            <a:round/>
            <a:headEnd len="med" w="med" type="stealth"/>
            <a:tailEnd len="sm" w="sm" type="none"/>
          </a:ln>
        </p:spPr>
      </p:cxnSp>
      <p:cxnSp>
        <p:nvCxnSpPr>
          <p:cNvPr id="3729" name="Google Shape;3729;p220"/>
          <p:cNvCxnSpPr>
            <a:stCxn id="3720" idx="3"/>
          </p:cNvCxnSpPr>
          <p:nvPr/>
        </p:nvCxnSpPr>
        <p:spPr>
          <a:xfrm flipH="1" rot="10800000">
            <a:off x="2135773" y="2166295"/>
            <a:ext cx="1206600" cy="1027800"/>
          </a:xfrm>
          <a:prstGeom prst="straightConnector1">
            <a:avLst/>
          </a:prstGeom>
          <a:noFill/>
          <a:ln cap="flat" cmpd="sng" w="19050">
            <a:solidFill>
              <a:srgbClr val="000000"/>
            </a:solidFill>
            <a:prstDash val="solid"/>
            <a:round/>
            <a:headEnd len="med" w="med" type="stealth"/>
            <a:tailEnd len="sm" w="sm" type="none"/>
          </a:ln>
        </p:spPr>
      </p:cxnSp>
      <p:cxnSp>
        <p:nvCxnSpPr>
          <p:cNvPr id="3730" name="Google Shape;3730;p220"/>
          <p:cNvCxnSpPr>
            <a:stCxn id="3720" idx="3"/>
          </p:cNvCxnSpPr>
          <p:nvPr/>
        </p:nvCxnSpPr>
        <p:spPr>
          <a:xfrm flipH="1" rot="10800000">
            <a:off x="2135773" y="2773795"/>
            <a:ext cx="1206600" cy="420300"/>
          </a:xfrm>
          <a:prstGeom prst="straightConnector1">
            <a:avLst/>
          </a:prstGeom>
          <a:noFill/>
          <a:ln cap="flat" cmpd="sng" w="19050">
            <a:solidFill>
              <a:srgbClr val="000000"/>
            </a:solidFill>
            <a:prstDash val="solid"/>
            <a:round/>
            <a:headEnd len="med" w="med" type="stealth"/>
            <a:tailEnd len="sm" w="sm" type="none"/>
          </a:ln>
        </p:spPr>
      </p:cxnSp>
      <p:cxnSp>
        <p:nvCxnSpPr>
          <p:cNvPr id="3731" name="Google Shape;3731;p220"/>
          <p:cNvCxnSpPr>
            <a:stCxn id="3720" idx="3"/>
          </p:cNvCxnSpPr>
          <p:nvPr/>
        </p:nvCxnSpPr>
        <p:spPr>
          <a:xfrm>
            <a:off x="2135773" y="3194095"/>
            <a:ext cx="1206600" cy="154200"/>
          </a:xfrm>
          <a:prstGeom prst="straightConnector1">
            <a:avLst/>
          </a:prstGeom>
          <a:noFill/>
          <a:ln cap="flat" cmpd="sng" w="19050">
            <a:solidFill>
              <a:srgbClr val="000000"/>
            </a:solidFill>
            <a:prstDash val="solid"/>
            <a:round/>
            <a:headEnd len="med" w="med" type="stealth"/>
            <a:tailEnd len="sm" w="sm" type="none"/>
          </a:ln>
        </p:spPr>
      </p:cxnSp>
      <p:cxnSp>
        <p:nvCxnSpPr>
          <p:cNvPr id="3732" name="Google Shape;3732;p220"/>
          <p:cNvCxnSpPr>
            <a:stCxn id="3720" idx="3"/>
          </p:cNvCxnSpPr>
          <p:nvPr/>
        </p:nvCxnSpPr>
        <p:spPr>
          <a:xfrm>
            <a:off x="2135773" y="3194095"/>
            <a:ext cx="1206600" cy="778800"/>
          </a:xfrm>
          <a:prstGeom prst="straightConnector1">
            <a:avLst/>
          </a:prstGeom>
          <a:noFill/>
          <a:ln cap="flat" cmpd="sng" w="19050">
            <a:solidFill>
              <a:srgbClr val="000000"/>
            </a:solidFill>
            <a:prstDash val="solid"/>
            <a:round/>
            <a:headEnd len="med" w="med" type="stealth"/>
            <a:tailEnd len="sm" w="sm" type="none"/>
          </a:ln>
        </p:spPr>
      </p:cxnSp>
      <p:pic>
        <p:nvPicPr>
          <p:cNvPr id="3733" name="Google Shape;3733;p220"/>
          <p:cNvPicPr preferRelativeResize="0"/>
          <p:nvPr/>
        </p:nvPicPr>
        <p:blipFill rotWithShape="1">
          <a:blip r:embed="rId4">
            <a:alphaModFix/>
          </a:blip>
          <a:srcRect b="15671" l="22326" r="25752" t="9562"/>
          <a:stretch/>
        </p:blipFill>
        <p:spPr>
          <a:xfrm>
            <a:off x="5070475" y="1918550"/>
            <a:ext cx="340800" cy="490800"/>
          </a:xfrm>
          <a:prstGeom prst="round1Rect">
            <a:avLst>
              <a:gd fmla="val 16667" name="adj"/>
            </a:avLst>
          </a:prstGeom>
          <a:noFill/>
          <a:ln>
            <a:noFill/>
          </a:ln>
        </p:spPr>
      </p:pic>
      <p:pic>
        <p:nvPicPr>
          <p:cNvPr id="3734" name="Google Shape;3734;p220"/>
          <p:cNvPicPr preferRelativeResize="0"/>
          <p:nvPr/>
        </p:nvPicPr>
        <p:blipFill rotWithShape="1">
          <a:blip r:embed="rId4">
            <a:alphaModFix/>
          </a:blip>
          <a:srcRect b="15671" l="22326" r="25752" t="9562"/>
          <a:stretch/>
        </p:blipFill>
        <p:spPr>
          <a:xfrm>
            <a:off x="5079600" y="2489788"/>
            <a:ext cx="340800" cy="490800"/>
          </a:xfrm>
          <a:prstGeom prst="round1Rect">
            <a:avLst>
              <a:gd fmla="val 16667" name="adj"/>
            </a:avLst>
          </a:prstGeom>
          <a:noFill/>
          <a:ln>
            <a:noFill/>
          </a:ln>
        </p:spPr>
      </p:pic>
      <p:pic>
        <p:nvPicPr>
          <p:cNvPr id="3735" name="Google Shape;3735;p220"/>
          <p:cNvPicPr preferRelativeResize="0"/>
          <p:nvPr/>
        </p:nvPicPr>
        <p:blipFill rotWithShape="1">
          <a:blip r:embed="rId4">
            <a:alphaModFix/>
          </a:blip>
          <a:srcRect b="15671" l="22326" r="25752" t="9562"/>
          <a:stretch/>
        </p:blipFill>
        <p:spPr>
          <a:xfrm>
            <a:off x="5041975" y="3061050"/>
            <a:ext cx="340800" cy="490500"/>
          </a:xfrm>
          <a:prstGeom prst="round1Rect">
            <a:avLst>
              <a:gd fmla="val 16667" name="adj"/>
            </a:avLst>
          </a:prstGeom>
          <a:noFill/>
          <a:ln>
            <a:noFill/>
          </a:ln>
        </p:spPr>
      </p:pic>
      <p:pic>
        <p:nvPicPr>
          <p:cNvPr id="3736" name="Google Shape;3736;p220"/>
          <p:cNvPicPr preferRelativeResize="0"/>
          <p:nvPr/>
        </p:nvPicPr>
        <p:blipFill rotWithShape="1">
          <a:blip r:embed="rId4">
            <a:alphaModFix/>
          </a:blip>
          <a:srcRect b="15671" l="22326" r="25752" t="9562"/>
          <a:stretch/>
        </p:blipFill>
        <p:spPr>
          <a:xfrm>
            <a:off x="5041975" y="3686500"/>
            <a:ext cx="340800" cy="490500"/>
          </a:xfrm>
          <a:prstGeom prst="round1Rect">
            <a:avLst>
              <a:gd fmla="val 16667" name="adj"/>
            </a:avLst>
          </a:prstGeom>
          <a:noFill/>
          <a:ln>
            <a:noFill/>
          </a:ln>
        </p:spPr>
      </p:pic>
      <p:sp>
        <p:nvSpPr>
          <p:cNvPr id="3737" name="Google Shape;3737;p220"/>
          <p:cNvSpPr/>
          <p:nvPr/>
        </p:nvSpPr>
        <p:spPr>
          <a:xfrm>
            <a:off x="3136425" y="1438950"/>
            <a:ext cx="2663400" cy="3090000"/>
          </a:xfrm>
          <a:prstGeom prst="rect">
            <a:avLst/>
          </a:prstGeom>
          <a:noFill/>
          <a:ln cap="flat" cmpd="sng" w="19050">
            <a:solidFill>
              <a:srgbClr val="44444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8" name="Google Shape;3738;p220"/>
          <p:cNvSpPr txBox="1"/>
          <p:nvPr/>
        </p:nvSpPr>
        <p:spPr>
          <a:xfrm>
            <a:off x="3216975" y="1513975"/>
            <a:ext cx="2799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Sqoop job            HDFS Storage</a:t>
            </a:r>
            <a:endParaRPr b="0" i="0" sz="1400" u="none" cap="none" strike="noStrike">
              <a:solidFill>
                <a:srgbClr val="000000"/>
              </a:solidFill>
              <a:latin typeface="Average"/>
              <a:ea typeface="Average"/>
              <a:cs typeface="Average"/>
              <a:sym typeface="Average"/>
            </a:endParaRPr>
          </a:p>
        </p:txBody>
      </p:sp>
      <p:sp>
        <p:nvSpPr>
          <p:cNvPr id="3739" name="Google Shape;3739;p220"/>
          <p:cNvSpPr txBox="1"/>
          <p:nvPr/>
        </p:nvSpPr>
        <p:spPr>
          <a:xfrm>
            <a:off x="3844025" y="4203250"/>
            <a:ext cx="1678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Hadoop Cluster</a:t>
            </a:r>
            <a:endParaRPr b="0" i="0" sz="1400" u="none" cap="none" strike="noStrike">
              <a:solidFill>
                <a:srgbClr val="000000"/>
              </a:solidFill>
              <a:latin typeface="Average"/>
              <a:ea typeface="Average"/>
              <a:cs typeface="Average"/>
              <a:sym typeface="Average"/>
            </a:endParaRPr>
          </a:p>
        </p:txBody>
      </p:sp>
      <p:sp>
        <p:nvSpPr>
          <p:cNvPr id="3740" name="Google Shape;3740;p220"/>
          <p:cNvSpPr/>
          <p:nvPr/>
        </p:nvSpPr>
        <p:spPr>
          <a:xfrm>
            <a:off x="1424975" y="904475"/>
            <a:ext cx="2053483" cy="1772200"/>
          </a:xfrm>
          <a:custGeom>
            <a:rect b="b" l="l" r="r" t="t"/>
            <a:pathLst>
              <a:path extrusionOk="0" h="70888" w="87953">
                <a:moveTo>
                  <a:pt x="0" y="70888"/>
                </a:moveTo>
                <a:cubicBezTo>
                  <a:pt x="4004" y="59264"/>
                  <a:pt x="9364" y="8379"/>
                  <a:pt x="24023" y="1146"/>
                </a:cubicBezTo>
                <a:cubicBezTo>
                  <a:pt x="38682" y="-6086"/>
                  <a:pt x="77298" y="23102"/>
                  <a:pt x="87953" y="27493"/>
                </a:cubicBezTo>
              </a:path>
            </a:pathLst>
          </a:custGeom>
          <a:noFill/>
          <a:ln cap="flat" cmpd="sng" w="19050">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220"/>
          <p:cNvSpPr/>
          <p:nvPr/>
        </p:nvSpPr>
        <p:spPr>
          <a:xfrm>
            <a:off x="1056900" y="1494950"/>
            <a:ext cx="1327200" cy="319800"/>
          </a:xfrm>
          <a:prstGeom prst="rect">
            <a:avLst/>
          </a:prstGeom>
          <a:solidFill>
            <a:srgbClr val="65ABF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Sqoop Export</a:t>
            </a:r>
            <a:endParaRPr b="0" i="0" sz="1400" u="none" cap="none" strike="noStrike">
              <a:solidFill>
                <a:srgbClr val="000000"/>
              </a:solidFill>
              <a:latin typeface="Arial"/>
              <a:ea typeface="Arial"/>
              <a:cs typeface="Arial"/>
              <a:sym typeface="Arial"/>
            </a:endParaRPr>
          </a:p>
        </p:txBody>
      </p:sp>
      <p:sp>
        <p:nvSpPr>
          <p:cNvPr id="3742" name="Google Shape;3742;p220"/>
          <p:cNvSpPr txBox="1"/>
          <p:nvPr/>
        </p:nvSpPr>
        <p:spPr>
          <a:xfrm>
            <a:off x="1288100" y="1914175"/>
            <a:ext cx="435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1</a:t>
            </a:r>
            <a:endParaRPr b="0" i="0" sz="1400" u="none" cap="none" strike="noStrike">
              <a:solidFill>
                <a:srgbClr val="000000"/>
              </a:solidFill>
              <a:latin typeface="Average"/>
              <a:ea typeface="Average"/>
              <a:cs typeface="Average"/>
              <a:sym typeface="Average"/>
            </a:endParaRPr>
          </a:p>
        </p:txBody>
      </p:sp>
      <p:sp>
        <p:nvSpPr>
          <p:cNvPr id="3743" name="Google Shape;3743;p220"/>
          <p:cNvSpPr txBox="1"/>
          <p:nvPr/>
        </p:nvSpPr>
        <p:spPr>
          <a:xfrm>
            <a:off x="2781075" y="874525"/>
            <a:ext cx="435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2</a:t>
            </a:r>
            <a:endParaRPr b="0" i="0" sz="1400" u="none" cap="none" strike="noStrike">
              <a:solidFill>
                <a:srgbClr val="000000"/>
              </a:solidFill>
              <a:latin typeface="Average"/>
              <a:ea typeface="Average"/>
              <a:cs typeface="Average"/>
              <a:sym typeface="Average"/>
            </a:endParaRPr>
          </a:p>
        </p:txBody>
      </p:sp>
      <p:sp>
        <p:nvSpPr>
          <p:cNvPr id="3744" name="Google Shape;3744;p220"/>
          <p:cNvSpPr txBox="1"/>
          <p:nvPr/>
        </p:nvSpPr>
        <p:spPr>
          <a:xfrm>
            <a:off x="6292100" y="1590475"/>
            <a:ext cx="25818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1  Gather Metadata</a:t>
            </a:r>
            <a:endParaRPr b="0" i="0" sz="14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2. Submit map only job</a:t>
            </a:r>
            <a:endParaRPr b="0" i="0" sz="1400" u="none" cap="none" strike="noStrike">
              <a:solidFill>
                <a:srgbClr val="000000"/>
              </a:solidFill>
              <a:latin typeface="Average"/>
              <a:ea typeface="Average"/>
              <a:cs typeface="Average"/>
              <a:sym typeface="Average"/>
            </a:endParaRPr>
          </a:p>
        </p:txBody>
      </p:sp>
      <p:pic>
        <p:nvPicPr>
          <p:cNvPr id="3745" name="Google Shape;3745;p220"/>
          <p:cNvPicPr preferRelativeResize="0"/>
          <p:nvPr/>
        </p:nvPicPr>
        <p:blipFill rotWithShape="1">
          <a:blip r:embed="rId5">
            <a:alphaModFix/>
          </a:blip>
          <a:srcRect b="0" l="0" r="0" t="0"/>
          <a:stretch/>
        </p:blipFill>
        <p:spPr>
          <a:xfrm>
            <a:off x="6584947" y="81625"/>
            <a:ext cx="2474928" cy="634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0"/>
                                        </p:tgtEl>
                                        <p:attrNameLst>
                                          <p:attrName>style.visibility</p:attrName>
                                        </p:attrNameLst>
                                      </p:cBhvr>
                                      <p:to>
                                        <p:strVal val="visible"/>
                                      </p:to>
                                    </p:set>
                                    <p:animEffect filter="fade" transition="in">
                                      <p:cBhvr>
                                        <p:cTn dur="1000"/>
                                        <p:tgtEl>
                                          <p:spTgt spid="3720"/>
                                        </p:tgtEl>
                                      </p:cBhvr>
                                    </p:animEffect>
                                  </p:childTnLst>
                                </p:cTn>
                              </p:par>
                              <p:par>
                                <p:cTn fill="hold" nodeType="withEffect" presetClass="entr" presetID="10" presetSubtype="0">
                                  <p:stCondLst>
                                    <p:cond delay="0"/>
                                  </p:stCondLst>
                                  <p:childTnLst>
                                    <p:set>
                                      <p:cBhvr>
                                        <p:cTn dur="1" fill="hold">
                                          <p:stCondLst>
                                            <p:cond delay="0"/>
                                          </p:stCondLst>
                                        </p:cTn>
                                        <p:tgtEl>
                                          <p:spTgt spid="3721"/>
                                        </p:tgtEl>
                                        <p:attrNameLst>
                                          <p:attrName>style.visibility</p:attrName>
                                        </p:attrNameLst>
                                      </p:cBhvr>
                                      <p:to>
                                        <p:strVal val="visible"/>
                                      </p:to>
                                    </p:set>
                                    <p:animEffect filter="fade" transition="in">
                                      <p:cBhvr>
                                        <p:cTn dur="1000"/>
                                        <p:tgtEl>
                                          <p:spTgt spid="3721"/>
                                        </p:tgtEl>
                                      </p:cBhvr>
                                    </p:animEffect>
                                  </p:childTnLst>
                                </p:cTn>
                              </p:par>
                              <p:par>
                                <p:cTn fill="hold" nodeType="withEffect" presetClass="entr" presetID="10" presetSubtype="0">
                                  <p:stCondLst>
                                    <p:cond delay="0"/>
                                  </p:stCondLst>
                                  <p:childTnLst>
                                    <p:set>
                                      <p:cBhvr>
                                        <p:cTn dur="1" fill="hold">
                                          <p:stCondLst>
                                            <p:cond delay="0"/>
                                          </p:stCondLst>
                                        </p:cTn>
                                        <p:tgtEl>
                                          <p:spTgt spid="3722"/>
                                        </p:tgtEl>
                                        <p:attrNameLst>
                                          <p:attrName>style.visibility</p:attrName>
                                        </p:attrNameLst>
                                      </p:cBhvr>
                                      <p:to>
                                        <p:strVal val="visible"/>
                                      </p:to>
                                    </p:set>
                                    <p:animEffect filter="fade" transition="in">
                                      <p:cBhvr>
                                        <p:cTn dur="1000"/>
                                        <p:tgtEl>
                                          <p:spTgt spid="3722"/>
                                        </p:tgtEl>
                                      </p:cBhvr>
                                    </p:animEffect>
                                  </p:childTnLst>
                                </p:cTn>
                              </p:par>
                              <p:par>
                                <p:cTn fill="hold" nodeType="withEffect" presetClass="entr" presetID="10" presetSubtype="0">
                                  <p:stCondLst>
                                    <p:cond delay="0"/>
                                  </p:stCondLst>
                                  <p:childTnLst>
                                    <p:set>
                                      <p:cBhvr>
                                        <p:cTn dur="1" fill="hold">
                                          <p:stCondLst>
                                            <p:cond delay="0"/>
                                          </p:stCondLst>
                                        </p:cTn>
                                        <p:tgtEl>
                                          <p:spTgt spid="3723"/>
                                        </p:tgtEl>
                                        <p:attrNameLst>
                                          <p:attrName>style.visibility</p:attrName>
                                        </p:attrNameLst>
                                      </p:cBhvr>
                                      <p:to>
                                        <p:strVal val="visible"/>
                                      </p:to>
                                    </p:set>
                                    <p:animEffect filter="fade" transition="in">
                                      <p:cBhvr>
                                        <p:cTn dur="1000"/>
                                        <p:tgtEl>
                                          <p:spTgt spid="3723"/>
                                        </p:tgtEl>
                                      </p:cBhvr>
                                    </p:animEffect>
                                  </p:childTnLst>
                                </p:cTn>
                              </p:par>
                              <p:par>
                                <p:cTn fill="hold" nodeType="withEffect" presetClass="entr" presetID="10" presetSubtype="0">
                                  <p:stCondLst>
                                    <p:cond delay="0"/>
                                  </p:stCondLst>
                                  <p:childTnLst>
                                    <p:set>
                                      <p:cBhvr>
                                        <p:cTn dur="1" fill="hold">
                                          <p:stCondLst>
                                            <p:cond delay="0"/>
                                          </p:stCondLst>
                                        </p:cTn>
                                        <p:tgtEl>
                                          <p:spTgt spid="3724"/>
                                        </p:tgtEl>
                                        <p:attrNameLst>
                                          <p:attrName>style.visibility</p:attrName>
                                        </p:attrNameLst>
                                      </p:cBhvr>
                                      <p:to>
                                        <p:strVal val="visible"/>
                                      </p:to>
                                    </p:set>
                                    <p:animEffect filter="fade" transition="in">
                                      <p:cBhvr>
                                        <p:cTn dur="1000"/>
                                        <p:tgtEl>
                                          <p:spTgt spid="3724"/>
                                        </p:tgtEl>
                                      </p:cBhvr>
                                    </p:animEffect>
                                  </p:childTnLst>
                                </p:cTn>
                              </p:par>
                              <p:par>
                                <p:cTn fill="hold" nodeType="withEffect" presetClass="entr" presetID="10" presetSubtype="0">
                                  <p:stCondLst>
                                    <p:cond delay="0"/>
                                  </p:stCondLst>
                                  <p:childTnLst>
                                    <p:set>
                                      <p:cBhvr>
                                        <p:cTn dur="1" fill="hold">
                                          <p:stCondLst>
                                            <p:cond delay="0"/>
                                          </p:stCondLst>
                                        </p:cTn>
                                        <p:tgtEl>
                                          <p:spTgt spid="3725"/>
                                        </p:tgtEl>
                                        <p:attrNameLst>
                                          <p:attrName>style.visibility</p:attrName>
                                        </p:attrNameLst>
                                      </p:cBhvr>
                                      <p:to>
                                        <p:strVal val="visible"/>
                                      </p:to>
                                    </p:set>
                                    <p:animEffect filter="fade" transition="in">
                                      <p:cBhvr>
                                        <p:cTn dur="1000"/>
                                        <p:tgtEl>
                                          <p:spTgt spid="3725"/>
                                        </p:tgtEl>
                                      </p:cBhvr>
                                    </p:animEffect>
                                  </p:childTnLst>
                                </p:cTn>
                              </p:par>
                              <p:par>
                                <p:cTn fill="hold" nodeType="withEffect" presetClass="entr" presetID="10" presetSubtype="0">
                                  <p:stCondLst>
                                    <p:cond delay="0"/>
                                  </p:stCondLst>
                                  <p:childTnLst>
                                    <p:set>
                                      <p:cBhvr>
                                        <p:cTn dur="1" fill="hold">
                                          <p:stCondLst>
                                            <p:cond delay="0"/>
                                          </p:stCondLst>
                                        </p:cTn>
                                        <p:tgtEl>
                                          <p:spTgt spid="3726"/>
                                        </p:tgtEl>
                                        <p:attrNameLst>
                                          <p:attrName>style.visibility</p:attrName>
                                        </p:attrNameLst>
                                      </p:cBhvr>
                                      <p:to>
                                        <p:strVal val="visible"/>
                                      </p:to>
                                    </p:set>
                                    <p:animEffect filter="fade" transition="in">
                                      <p:cBhvr>
                                        <p:cTn dur="1000"/>
                                        <p:tgtEl>
                                          <p:spTgt spid="3726"/>
                                        </p:tgtEl>
                                      </p:cBhvr>
                                    </p:animEffect>
                                  </p:childTnLst>
                                </p:cTn>
                              </p:par>
                              <p:par>
                                <p:cTn fill="hold" nodeType="withEffect" presetClass="entr" presetID="10" presetSubtype="0">
                                  <p:stCondLst>
                                    <p:cond delay="0"/>
                                  </p:stCondLst>
                                  <p:childTnLst>
                                    <p:set>
                                      <p:cBhvr>
                                        <p:cTn dur="1" fill="hold">
                                          <p:stCondLst>
                                            <p:cond delay="0"/>
                                          </p:stCondLst>
                                        </p:cTn>
                                        <p:tgtEl>
                                          <p:spTgt spid="3727"/>
                                        </p:tgtEl>
                                        <p:attrNameLst>
                                          <p:attrName>style.visibility</p:attrName>
                                        </p:attrNameLst>
                                      </p:cBhvr>
                                      <p:to>
                                        <p:strVal val="visible"/>
                                      </p:to>
                                    </p:set>
                                    <p:animEffect filter="fade" transition="in">
                                      <p:cBhvr>
                                        <p:cTn dur="1000"/>
                                        <p:tgtEl>
                                          <p:spTgt spid="3727"/>
                                        </p:tgtEl>
                                      </p:cBhvr>
                                    </p:animEffect>
                                  </p:childTnLst>
                                </p:cTn>
                              </p:par>
                              <p:par>
                                <p:cTn fill="hold" nodeType="withEffect" presetClass="entr" presetID="10" presetSubtype="0">
                                  <p:stCondLst>
                                    <p:cond delay="0"/>
                                  </p:stCondLst>
                                  <p:childTnLst>
                                    <p:set>
                                      <p:cBhvr>
                                        <p:cTn dur="1" fill="hold">
                                          <p:stCondLst>
                                            <p:cond delay="0"/>
                                          </p:stCondLst>
                                        </p:cTn>
                                        <p:tgtEl>
                                          <p:spTgt spid="3728"/>
                                        </p:tgtEl>
                                        <p:attrNameLst>
                                          <p:attrName>style.visibility</p:attrName>
                                        </p:attrNameLst>
                                      </p:cBhvr>
                                      <p:to>
                                        <p:strVal val="visible"/>
                                      </p:to>
                                    </p:set>
                                    <p:animEffect filter="fade" transition="in">
                                      <p:cBhvr>
                                        <p:cTn dur="1000"/>
                                        <p:tgtEl>
                                          <p:spTgt spid="3728"/>
                                        </p:tgtEl>
                                      </p:cBhvr>
                                    </p:animEffect>
                                  </p:childTnLst>
                                </p:cTn>
                              </p:par>
                              <p:par>
                                <p:cTn fill="hold" nodeType="withEffect" presetClass="entr" presetID="10" presetSubtype="0">
                                  <p:stCondLst>
                                    <p:cond delay="0"/>
                                  </p:stCondLst>
                                  <p:childTnLst>
                                    <p:set>
                                      <p:cBhvr>
                                        <p:cTn dur="1" fill="hold">
                                          <p:stCondLst>
                                            <p:cond delay="0"/>
                                          </p:stCondLst>
                                        </p:cTn>
                                        <p:tgtEl>
                                          <p:spTgt spid="3729"/>
                                        </p:tgtEl>
                                        <p:attrNameLst>
                                          <p:attrName>style.visibility</p:attrName>
                                        </p:attrNameLst>
                                      </p:cBhvr>
                                      <p:to>
                                        <p:strVal val="visible"/>
                                      </p:to>
                                    </p:set>
                                    <p:animEffect filter="fade" transition="in">
                                      <p:cBhvr>
                                        <p:cTn dur="1000"/>
                                        <p:tgtEl>
                                          <p:spTgt spid="3729"/>
                                        </p:tgtEl>
                                      </p:cBhvr>
                                    </p:animEffect>
                                  </p:childTnLst>
                                </p:cTn>
                              </p:par>
                              <p:par>
                                <p:cTn fill="hold" nodeType="withEffect" presetClass="entr" presetID="10" presetSubtype="0">
                                  <p:stCondLst>
                                    <p:cond delay="0"/>
                                  </p:stCondLst>
                                  <p:childTnLst>
                                    <p:set>
                                      <p:cBhvr>
                                        <p:cTn dur="1" fill="hold">
                                          <p:stCondLst>
                                            <p:cond delay="0"/>
                                          </p:stCondLst>
                                        </p:cTn>
                                        <p:tgtEl>
                                          <p:spTgt spid="3730"/>
                                        </p:tgtEl>
                                        <p:attrNameLst>
                                          <p:attrName>style.visibility</p:attrName>
                                        </p:attrNameLst>
                                      </p:cBhvr>
                                      <p:to>
                                        <p:strVal val="visible"/>
                                      </p:to>
                                    </p:set>
                                    <p:animEffect filter="fade" transition="in">
                                      <p:cBhvr>
                                        <p:cTn dur="1000"/>
                                        <p:tgtEl>
                                          <p:spTgt spid="3730"/>
                                        </p:tgtEl>
                                      </p:cBhvr>
                                    </p:animEffect>
                                  </p:childTnLst>
                                </p:cTn>
                              </p:par>
                              <p:par>
                                <p:cTn fill="hold" nodeType="withEffect" presetClass="entr" presetID="10" presetSubtype="0">
                                  <p:stCondLst>
                                    <p:cond delay="0"/>
                                  </p:stCondLst>
                                  <p:childTnLst>
                                    <p:set>
                                      <p:cBhvr>
                                        <p:cTn dur="1" fill="hold">
                                          <p:stCondLst>
                                            <p:cond delay="0"/>
                                          </p:stCondLst>
                                        </p:cTn>
                                        <p:tgtEl>
                                          <p:spTgt spid="3731"/>
                                        </p:tgtEl>
                                        <p:attrNameLst>
                                          <p:attrName>style.visibility</p:attrName>
                                        </p:attrNameLst>
                                      </p:cBhvr>
                                      <p:to>
                                        <p:strVal val="visible"/>
                                      </p:to>
                                    </p:set>
                                    <p:animEffect filter="fade" transition="in">
                                      <p:cBhvr>
                                        <p:cTn dur="1000"/>
                                        <p:tgtEl>
                                          <p:spTgt spid="3731"/>
                                        </p:tgtEl>
                                      </p:cBhvr>
                                    </p:animEffect>
                                  </p:childTnLst>
                                </p:cTn>
                              </p:par>
                              <p:par>
                                <p:cTn fill="hold" nodeType="withEffect" presetClass="entr" presetID="10" presetSubtype="0">
                                  <p:stCondLst>
                                    <p:cond delay="0"/>
                                  </p:stCondLst>
                                  <p:childTnLst>
                                    <p:set>
                                      <p:cBhvr>
                                        <p:cTn dur="1" fill="hold">
                                          <p:stCondLst>
                                            <p:cond delay="0"/>
                                          </p:stCondLst>
                                        </p:cTn>
                                        <p:tgtEl>
                                          <p:spTgt spid="3732"/>
                                        </p:tgtEl>
                                        <p:attrNameLst>
                                          <p:attrName>style.visibility</p:attrName>
                                        </p:attrNameLst>
                                      </p:cBhvr>
                                      <p:to>
                                        <p:strVal val="visible"/>
                                      </p:to>
                                    </p:set>
                                    <p:animEffect filter="fade" transition="in">
                                      <p:cBhvr>
                                        <p:cTn dur="1000"/>
                                        <p:tgtEl>
                                          <p:spTgt spid="3732"/>
                                        </p:tgtEl>
                                      </p:cBhvr>
                                    </p:animEffect>
                                  </p:childTnLst>
                                </p:cTn>
                              </p:par>
                              <p:par>
                                <p:cTn fill="hold" nodeType="withEffect" presetClass="entr" presetID="10" presetSubtype="0">
                                  <p:stCondLst>
                                    <p:cond delay="0"/>
                                  </p:stCondLst>
                                  <p:childTnLst>
                                    <p:set>
                                      <p:cBhvr>
                                        <p:cTn dur="1" fill="hold">
                                          <p:stCondLst>
                                            <p:cond delay="0"/>
                                          </p:stCondLst>
                                        </p:cTn>
                                        <p:tgtEl>
                                          <p:spTgt spid="3733"/>
                                        </p:tgtEl>
                                        <p:attrNameLst>
                                          <p:attrName>style.visibility</p:attrName>
                                        </p:attrNameLst>
                                      </p:cBhvr>
                                      <p:to>
                                        <p:strVal val="visible"/>
                                      </p:to>
                                    </p:set>
                                    <p:animEffect filter="fade" transition="in">
                                      <p:cBhvr>
                                        <p:cTn dur="1000"/>
                                        <p:tgtEl>
                                          <p:spTgt spid="3733"/>
                                        </p:tgtEl>
                                      </p:cBhvr>
                                    </p:animEffect>
                                  </p:childTnLst>
                                </p:cTn>
                              </p:par>
                              <p:par>
                                <p:cTn fill="hold" nodeType="withEffect" presetClass="entr" presetID="10" presetSubtype="0">
                                  <p:stCondLst>
                                    <p:cond delay="0"/>
                                  </p:stCondLst>
                                  <p:childTnLst>
                                    <p:set>
                                      <p:cBhvr>
                                        <p:cTn dur="1" fill="hold">
                                          <p:stCondLst>
                                            <p:cond delay="0"/>
                                          </p:stCondLst>
                                        </p:cTn>
                                        <p:tgtEl>
                                          <p:spTgt spid="3734"/>
                                        </p:tgtEl>
                                        <p:attrNameLst>
                                          <p:attrName>style.visibility</p:attrName>
                                        </p:attrNameLst>
                                      </p:cBhvr>
                                      <p:to>
                                        <p:strVal val="visible"/>
                                      </p:to>
                                    </p:set>
                                    <p:animEffect filter="fade" transition="in">
                                      <p:cBhvr>
                                        <p:cTn dur="1000"/>
                                        <p:tgtEl>
                                          <p:spTgt spid="3734"/>
                                        </p:tgtEl>
                                      </p:cBhvr>
                                    </p:animEffect>
                                  </p:childTnLst>
                                </p:cTn>
                              </p:par>
                              <p:par>
                                <p:cTn fill="hold" nodeType="withEffect" presetClass="entr" presetID="10" presetSubtype="0">
                                  <p:stCondLst>
                                    <p:cond delay="0"/>
                                  </p:stCondLst>
                                  <p:childTnLst>
                                    <p:set>
                                      <p:cBhvr>
                                        <p:cTn dur="1" fill="hold">
                                          <p:stCondLst>
                                            <p:cond delay="0"/>
                                          </p:stCondLst>
                                        </p:cTn>
                                        <p:tgtEl>
                                          <p:spTgt spid="3735"/>
                                        </p:tgtEl>
                                        <p:attrNameLst>
                                          <p:attrName>style.visibility</p:attrName>
                                        </p:attrNameLst>
                                      </p:cBhvr>
                                      <p:to>
                                        <p:strVal val="visible"/>
                                      </p:to>
                                    </p:set>
                                    <p:animEffect filter="fade" transition="in">
                                      <p:cBhvr>
                                        <p:cTn dur="1000"/>
                                        <p:tgtEl>
                                          <p:spTgt spid="3735"/>
                                        </p:tgtEl>
                                      </p:cBhvr>
                                    </p:animEffect>
                                  </p:childTnLst>
                                </p:cTn>
                              </p:par>
                              <p:par>
                                <p:cTn fill="hold" nodeType="withEffect" presetClass="entr" presetID="10" presetSubtype="0">
                                  <p:stCondLst>
                                    <p:cond delay="0"/>
                                  </p:stCondLst>
                                  <p:childTnLst>
                                    <p:set>
                                      <p:cBhvr>
                                        <p:cTn dur="1" fill="hold">
                                          <p:stCondLst>
                                            <p:cond delay="0"/>
                                          </p:stCondLst>
                                        </p:cTn>
                                        <p:tgtEl>
                                          <p:spTgt spid="3736"/>
                                        </p:tgtEl>
                                        <p:attrNameLst>
                                          <p:attrName>style.visibility</p:attrName>
                                        </p:attrNameLst>
                                      </p:cBhvr>
                                      <p:to>
                                        <p:strVal val="visible"/>
                                      </p:to>
                                    </p:set>
                                    <p:animEffect filter="fade" transition="in">
                                      <p:cBhvr>
                                        <p:cTn dur="1000"/>
                                        <p:tgtEl>
                                          <p:spTgt spid="3736"/>
                                        </p:tgtEl>
                                      </p:cBhvr>
                                    </p:animEffect>
                                  </p:childTnLst>
                                </p:cTn>
                              </p:par>
                              <p:par>
                                <p:cTn fill="hold" nodeType="withEffect" presetClass="entr" presetID="10" presetSubtype="0">
                                  <p:stCondLst>
                                    <p:cond delay="0"/>
                                  </p:stCondLst>
                                  <p:childTnLst>
                                    <p:set>
                                      <p:cBhvr>
                                        <p:cTn dur="1" fill="hold">
                                          <p:stCondLst>
                                            <p:cond delay="0"/>
                                          </p:stCondLst>
                                        </p:cTn>
                                        <p:tgtEl>
                                          <p:spTgt spid="3737"/>
                                        </p:tgtEl>
                                        <p:attrNameLst>
                                          <p:attrName>style.visibility</p:attrName>
                                        </p:attrNameLst>
                                      </p:cBhvr>
                                      <p:to>
                                        <p:strVal val="visible"/>
                                      </p:to>
                                    </p:set>
                                    <p:animEffect filter="fade" transition="in">
                                      <p:cBhvr>
                                        <p:cTn dur="1000"/>
                                        <p:tgtEl>
                                          <p:spTgt spid="3737"/>
                                        </p:tgtEl>
                                      </p:cBhvr>
                                    </p:animEffect>
                                  </p:childTnLst>
                                </p:cTn>
                              </p:par>
                              <p:par>
                                <p:cTn fill="hold" nodeType="withEffect" presetClass="entr" presetID="10" presetSubtype="0">
                                  <p:stCondLst>
                                    <p:cond delay="0"/>
                                  </p:stCondLst>
                                  <p:childTnLst>
                                    <p:set>
                                      <p:cBhvr>
                                        <p:cTn dur="1" fill="hold">
                                          <p:stCondLst>
                                            <p:cond delay="0"/>
                                          </p:stCondLst>
                                        </p:cTn>
                                        <p:tgtEl>
                                          <p:spTgt spid="3738"/>
                                        </p:tgtEl>
                                        <p:attrNameLst>
                                          <p:attrName>style.visibility</p:attrName>
                                        </p:attrNameLst>
                                      </p:cBhvr>
                                      <p:to>
                                        <p:strVal val="visible"/>
                                      </p:to>
                                    </p:set>
                                    <p:animEffect filter="fade" transition="in">
                                      <p:cBhvr>
                                        <p:cTn dur="1000"/>
                                        <p:tgtEl>
                                          <p:spTgt spid="3738"/>
                                        </p:tgtEl>
                                      </p:cBhvr>
                                    </p:animEffect>
                                  </p:childTnLst>
                                </p:cTn>
                              </p:par>
                              <p:par>
                                <p:cTn fill="hold" nodeType="withEffect" presetClass="entr" presetID="10" presetSubtype="0">
                                  <p:stCondLst>
                                    <p:cond delay="0"/>
                                  </p:stCondLst>
                                  <p:childTnLst>
                                    <p:set>
                                      <p:cBhvr>
                                        <p:cTn dur="1" fill="hold">
                                          <p:stCondLst>
                                            <p:cond delay="0"/>
                                          </p:stCondLst>
                                        </p:cTn>
                                        <p:tgtEl>
                                          <p:spTgt spid="3739"/>
                                        </p:tgtEl>
                                        <p:attrNameLst>
                                          <p:attrName>style.visibility</p:attrName>
                                        </p:attrNameLst>
                                      </p:cBhvr>
                                      <p:to>
                                        <p:strVal val="visible"/>
                                      </p:to>
                                    </p:set>
                                    <p:animEffect filter="fade" transition="in">
                                      <p:cBhvr>
                                        <p:cTn dur="1000"/>
                                        <p:tgtEl>
                                          <p:spTgt spid="3739"/>
                                        </p:tgtEl>
                                      </p:cBhvr>
                                    </p:animEffect>
                                  </p:childTnLst>
                                </p:cTn>
                              </p:par>
                              <p:par>
                                <p:cTn fill="hold" nodeType="withEffect" presetClass="entr" presetID="10" presetSubtype="0">
                                  <p:stCondLst>
                                    <p:cond delay="0"/>
                                  </p:stCondLst>
                                  <p:childTnLst>
                                    <p:set>
                                      <p:cBhvr>
                                        <p:cTn dur="1" fill="hold">
                                          <p:stCondLst>
                                            <p:cond delay="0"/>
                                          </p:stCondLst>
                                        </p:cTn>
                                        <p:tgtEl>
                                          <p:spTgt spid="3740"/>
                                        </p:tgtEl>
                                        <p:attrNameLst>
                                          <p:attrName>style.visibility</p:attrName>
                                        </p:attrNameLst>
                                      </p:cBhvr>
                                      <p:to>
                                        <p:strVal val="visible"/>
                                      </p:to>
                                    </p:set>
                                    <p:animEffect filter="fade" transition="in">
                                      <p:cBhvr>
                                        <p:cTn dur="1000"/>
                                        <p:tgtEl>
                                          <p:spTgt spid="3740"/>
                                        </p:tgtEl>
                                      </p:cBhvr>
                                    </p:animEffect>
                                  </p:childTnLst>
                                </p:cTn>
                              </p:par>
                              <p:par>
                                <p:cTn fill="hold" nodeType="withEffect" presetClass="entr" presetID="10" presetSubtype="0">
                                  <p:stCondLst>
                                    <p:cond delay="0"/>
                                  </p:stCondLst>
                                  <p:childTnLst>
                                    <p:set>
                                      <p:cBhvr>
                                        <p:cTn dur="1" fill="hold">
                                          <p:stCondLst>
                                            <p:cond delay="0"/>
                                          </p:stCondLst>
                                        </p:cTn>
                                        <p:tgtEl>
                                          <p:spTgt spid="3741"/>
                                        </p:tgtEl>
                                        <p:attrNameLst>
                                          <p:attrName>style.visibility</p:attrName>
                                        </p:attrNameLst>
                                      </p:cBhvr>
                                      <p:to>
                                        <p:strVal val="visible"/>
                                      </p:to>
                                    </p:set>
                                    <p:animEffect filter="fade" transition="in">
                                      <p:cBhvr>
                                        <p:cTn dur="1000"/>
                                        <p:tgtEl>
                                          <p:spTgt spid="3741"/>
                                        </p:tgtEl>
                                      </p:cBhvr>
                                    </p:animEffect>
                                  </p:childTnLst>
                                </p:cTn>
                              </p:par>
                              <p:par>
                                <p:cTn fill="hold" nodeType="withEffect" presetClass="entr" presetID="10" presetSubtype="0">
                                  <p:stCondLst>
                                    <p:cond delay="0"/>
                                  </p:stCondLst>
                                  <p:childTnLst>
                                    <p:set>
                                      <p:cBhvr>
                                        <p:cTn dur="1" fill="hold">
                                          <p:stCondLst>
                                            <p:cond delay="0"/>
                                          </p:stCondLst>
                                        </p:cTn>
                                        <p:tgtEl>
                                          <p:spTgt spid="3742"/>
                                        </p:tgtEl>
                                        <p:attrNameLst>
                                          <p:attrName>style.visibility</p:attrName>
                                        </p:attrNameLst>
                                      </p:cBhvr>
                                      <p:to>
                                        <p:strVal val="visible"/>
                                      </p:to>
                                    </p:set>
                                    <p:animEffect filter="fade" transition="in">
                                      <p:cBhvr>
                                        <p:cTn dur="1000"/>
                                        <p:tgtEl>
                                          <p:spTgt spid="3742"/>
                                        </p:tgtEl>
                                      </p:cBhvr>
                                    </p:animEffect>
                                  </p:childTnLst>
                                </p:cTn>
                              </p:par>
                              <p:par>
                                <p:cTn fill="hold" nodeType="withEffect" presetClass="entr" presetID="10" presetSubtype="0">
                                  <p:stCondLst>
                                    <p:cond delay="0"/>
                                  </p:stCondLst>
                                  <p:childTnLst>
                                    <p:set>
                                      <p:cBhvr>
                                        <p:cTn dur="1" fill="hold">
                                          <p:stCondLst>
                                            <p:cond delay="0"/>
                                          </p:stCondLst>
                                        </p:cTn>
                                        <p:tgtEl>
                                          <p:spTgt spid="3743"/>
                                        </p:tgtEl>
                                        <p:attrNameLst>
                                          <p:attrName>style.visibility</p:attrName>
                                        </p:attrNameLst>
                                      </p:cBhvr>
                                      <p:to>
                                        <p:strVal val="visible"/>
                                      </p:to>
                                    </p:set>
                                    <p:animEffect filter="fade" transition="in">
                                      <p:cBhvr>
                                        <p:cTn dur="1000"/>
                                        <p:tgtEl>
                                          <p:spTgt spid="3743"/>
                                        </p:tgtEl>
                                      </p:cBhvr>
                                    </p:animEffect>
                                  </p:childTnLst>
                                </p:cTn>
                              </p:par>
                              <p:par>
                                <p:cTn fill="hold" nodeType="withEffect" presetClass="entr" presetID="10" presetSubtype="0">
                                  <p:stCondLst>
                                    <p:cond delay="0"/>
                                  </p:stCondLst>
                                  <p:childTnLst>
                                    <p:set>
                                      <p:cBhvr>
                                        <p:cTn dur="1" fill="hold">
                                          <p:stCondLst>
                                            <p:cond delay="0"/>
                                          </p:stCondLst>
                                        </p:cTn>
                                        <p:tgtEl>
                                          <p:spTgt spid="3744"/>
                                        </p:tgtEl>
                                        <p:attrNameLst>
                                          <p:attrName>style.visibility</p:attrName>
                                        </p:attrNameLst>
                                      </p:cBhvr>
                                      <p:to>
                                        <p:strVal val="visible"/>
                                      </p:to>
                                    </p:set>
                                    <p:animEffect filter="fade" transition="in">
                                      <p:cBhvr>
                                        <p:cTn dur="1000"/>
                                        <p:tgtEl>
                                          <p:spTgt spid="37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9" name="Shape 3749"/>
        <p:cNvGrpSpPr/>
        <p:nvPr/>
      </p:nvGrpSpPr>
      <p:grpSpPr>
        <a:xfrm>
          <a:off x="0" y="0"/>
          <a:ext cx="0" cy="0"/>
          <a:chOff x="0" y="0"/>
          <a:chExt cx="0" cy="0"/>
        </a:xfrm>
      </p:grpSpPr>
      <p:pic>
        <p:nvPicPr>
          <p:cNvPr id="3750" name="Google Shape;3750;p221"/>
          <p:cNvPicPr preferRelativeResize="0"/>
          <p:nvPr/>
        </p:nvPicPr>
        <p:blipFill rotWithShape="1">
          <a:blip r:embed="rId3">
            <a:alphaModFix/>
          </a:blip>
          <a:srcRect b="0" l="0" r="0" t="0"/>
          <a:stretch/>
        </p:blipFill>
        <p:spPr>
          <a:xfrm>
            <a:off x="1045397" y="971875"/>
            <a:ext cx="6920474" cy="2895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750"/>
                                        </p:tgtEl>
                                        <p:attrNameLst>
                                          <p:attrName>style.visibility</p:attrName>
                                        </p:attrNameLst>
                                      </p:cBhvr>
                                      <p:to>
                                        <p:strVal val="visible"/>
                                      </p:to>
                                    </p:set>
                                    <p:anim calcmode="lin" valueType="num">
                                      <p:cBhvr additive="base">
                                        <p:cTn dur="1000"/>
                                        <p:tgtEl>
                                          <p:spTgt spid="375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754" name="Shape 3754"/>
        <p:cNvGrpSpPr/>
        <p:nvPr/>
      </p:nvGrpSpPr>
      <p:grpSpPr>
        <a:xfrm>
          <a:off x="0" y="0"/>
          <a:ext cx="0" cy="0"/>
          <a:chOff x="0" y="0"/>
          <a:chExt cx="0" cy="0"/>
        </a:xfrm>
      </p:grpSpPr>
      <p:sp>
        <p:nvSpPr>
          <p:cNvPr id="3755" name="Google Shape;3755;p222"/>
          <p:cNvSpPr txBox="1"/>
          <p:nvPr>
            <p:ph type="title"/>
          </p:nvPr>
        </p:nvSpPr>
        <p:spPr>
          <a:xfrm>
            <a:off x="75813"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u="sng">
                <a:solidFill>
                  <a:srgbClr val="E09214"/>
                </a:solidFill>
                <a:latin typeface="Merriweather"/>
                <a:ea typeface="Merriweather"/>
                <a:cs typeface="Merriweather"/>
                <a:sym typeface="Merriweather"/>
              </a:rPr>
              <a:t>APACHE MAHOUT</a:t>
            </a:r>
            <a:endParaRPr b="1" sz="2500" u="sng">
              <a:solidFill>
                <a:srgbClr val="E09214"/>
              </a:solidFill>
              <a:latin typeface="Merriweather"/>
              <a:ea typeface="Merriweather"/>
              <a:cs typeface="Merriweather"/>
              <a:sym typeface="Merriweather"/>
            </a:endParaRPr>
          </a:p>
          <a:p>
            <a:pPr indent="0" lvl="0" marL="0" rtl="0" algn="l">
              <a:lnSpc>
                <a:spcPct val="100000"/>
              </a:lnSpc>
              <a:spcBef>
                <a:spcPts val="0"/>
              </a:spcBef>
              <a:spcAft>
                <a:spcPts val="0"/>
              </a:spcAft>
              <a:buSzPts val="3000"/>
              <a:buNone/>
            </a:pPr>
            <a:r>
              <a:t/>
            </a:r>
            <a:endParaRPr b="1" sz="2300" u="sng">
              <a:solidFill>
                <a:srgbClr val="E09214"/>
              </a:solidFill>
              <a:latin typeface="Merriweather"/>
              <a:ea typeface="Merriweather"/>
              <a:cs typeface="Merriweather"/>
              <a:sym typeface="Merriweather"/>
            </a:endParaRPr>
          </a:p>
        </p:txBody>
      </p:sp>
      <p:sp>
        <p:nvSpPr>
          <p:cNvPr id="3756" name="Google Shape;3756;p222"/>
          <p:cNvSpPr txBox="1"/>
          <p:nvPr/>
        </p:nvSpPr>
        <p:spPr>
          <a:xfrm>
            <a:off x="354125" y="863250"/>
            <a:ext cx="8520600" cy="3879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verage"/>
                <a:ea typeface="Average"/>
                <a:cs typeface="Average"/>
                <a:sym typeface="Average"/>
              </a:rPr>
              <a:t>Renowned for Machine Learning</a:t>
            </a:r>
            <a:endParaRPr b="0" i="0" sz="16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verage"/>
                <a:ea typeface="Average"/>
                <a:cs typeface="Average"/>
                <a:sym typeface="Average"/>
              </a:rPr>
              <a:t>Provides environment for creating machine learning applications</a:t>
            </a:r>
            <a:endParaRPr b="0" i="0" sz="16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verage"/>
                <a:ea typeface="Average"/>
                <a:cs typeface="Average"/>
                <a:sym typeface="Average"/>
              </a:rPr>
              <a:t>Mahout performs </a:t>
            </a:r>
            <a:endParaRPr b="0" i="0" sz="1600" u="none" cap="none" strike="noStrike">
              <a:solidFill>
                <a:srgbClr val="000000"/>
              </a:solidFill>
              <a:latin typeface="Average"/>
              <a:ea typeface="Average"/>
              <a:cs typeface="Average"/>
              <a:sym typeface="Average"/>
            </a:endParaRPr>
          </a:p>
          <a:p>
            <a:pPr indent="-330200" lvl="0" marL="457200" marR="0" rtl="0" algn="l">
              <a:lnSpc>
                <a:spcPct val="100000"/>
              </a:lnSpc>
              <a:spcBef>
                <a:spcPts val="0"/>
              </a:spcBef>
              <a:spcAft>
                <a:spcPts val="0"/>
              </a:spcAft>
              <a:buClr>
                <a:srgbClr val="000000"/>
              </a:buClr>
              <a:buSzPts val="1600"/>
              <a:buFont typeface="Average"/>
              <a:buAutoNum type="arabicPeriod"/>
            </a:pPr>
            <a:r>
              <a:rPr b="1" i="0" lang="en" sz="1600" u="none" cap="none" strike="noStrike">
                <a:solidFill>
                  <a:srgbClr val="000000"/>
                </a:solidFill>
                <a:latin typeface="Average"/>
                <a:ea typeface="Average"/>
                <a:cs typeface="Average"/>
                <a:sym typeface="Average"/>
              </a:rPr>
              <a:t>Collaborative filtering: </a:t>
            </a:r>
            <a:endParaRPr b="1" i="0" sz="1600" u="none" cap="none" strike="noStrike">
              <a:solidFill>
                <a:srgbClr val="000000"/>
              </a:solidFill>
              <a:latin typeface="Average"/>
              <a:ea typeface="Average"/>
              <a:cs typeface="Average"/>
              <a:sym typeface="Average"/>
            </a:endParaRPr>
          </a:p>
          <a:p>
            <a:pPr indent="0" lvl="0" marL="91440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verage"/>
                <a:ea typeface="Average"/>
                <a:cs typeface="Average"/>
                <a:sym typeface="Average"/>
              </a:rPr>
              <a:t>Mines user behaviour,pattern, character based on this predicts and make recommendations to users</a:t>
            </a:r>
            <a:endParaRPr b="0" i="0" sz="1600" u="none" cap="none" strike="noStrike">
              <a:solidFill>
                <a:srgbClr val="000000"/>
              </a:solidFill>
              <a:latin typeface="Average"/>
              <a:ea typeface="Average"/>
              <a:cs typeface="Average"/>
              <a:sym typeface="Average"/>
            </a:endParaRPr>
          </a:p>
          <a:p>
            <a:pPr indent="0" lvl="0" marL="91440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verage"/>
                <a:ea typeface="Average"/>
                <a:cs typeface="Average"/>
                <a:sym typeface="Average"/>
              </a:rPr>
              <a:t>Ex : E-commerce Websites</a:t>
            </a:r>
            <a:endParaRPr b="0" i="0" sz="1600" u="none" cap="none" strike="noStrike">
              <a:solidFill>
                <a:srgbClr val="000000"/>
              </a:solidFill>
              <a:latin typeface="Average"/>
              <a:ea typeface="Average"/>
              <a:cs typeface="Average"/>
              <a:sym typeface="Average"/>
            </a:endParaRPr>
          </a:p>
          <a:p>
            <a:pPr indent="-330200" lvl="0" marL="457200" marR="0" rtl="0" algn="l">
              <a:lnSpc>
                <a:spcPct val="100000"/>
              </a:lnSpc>
              <a:spcBef>
                <a:spcPts val="0"/>
              </a:spcBef>
              <a:spcAft>
                <a:spcPts val="0"/>
              </a:spcAft>
              <a:buClr>
                <a:srgbClr val="000000"/>
              </a:buClr>
              <a:buSzPts val="1600"/>
              <a:buFont typeface="Average"/>
              <a:buAutoNum type="arabicPeriod"/>
            </a:pPr>
            <a:r>
              <a:rPr b="1" i="0" lang="en" sz="1600" u="none" cap="none" strike="noStrike">
                <a:solidFill>
                  <a:srgbClr val="000000"/>
                </a:solidFill>
                <a:latin typeface="Average"/>
                <a:ea typeface="Average"/>
                <a:cs typeface="Average"/>
                <a:sym typeface="Average"/>
              </a:rPr>
              <a:t>Clustering:</a:t>
            </a:r>
            <a:endParaRPr b="1" i="0" sz="16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verage"/>
                <a:ea typeface="Average"/>
                <a:cs typeface="Average"/>
                <a:sym typeface="Average"/>
              </a:rPr>
              <a:t>      Organize similar group of data together</a:t>
            </a:r>
            <a:endParaRPr b="0" i="0" sz="16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verage"/>
                <a:ea typeface="Average"/>
                <a:cs typeface="Average"/>
                <a:sym typeface="Average"/>
              </a:rPr>
              <a:t>       Ex: Blogs, Articles, News</a:t>
            </a:r>
            <a:endParaRPr b="0" i="0" sz="1600" u="none" cap="none" strike="noStrike">
              <a:solidFill>
                <a:srgbClr val="000000"/>
              </a:solidFill>
              <a:latin typeface="Average"/>
              <a:ea typeface="Average"/>
              <a:cs typeface="Average"/>
              <a:sym typeface="Average"/>
            </a:endParaRPr>
          </a:p>
          <a:p>
            <a:pPr indent="-330200" lvl="0" marL="457200" marR="0" rtl="0" algn="l">
              <a:lnSpc>
                <a:spcPct val="100000"/>
              </a:lnSpc>
              <a:spcBef>
                <a:spcPts val="0"/>
              </a:spcBef>
              <a:spcAft>
                <a:spcPts val="0"/>
              </a:spcAft>
              <a:buClr>
                <a:srgbClr val="000000"/>
              </a:buClr>
              <a:buSzPts val="1600"/>
              <a:buFont typeface="Average"/>
              <a:buAutoNum type="arabicPeriod"/>
            </a:pPr>
            <a:r>
              <a:rPr b="1" i="0" lang="en" sz="1600" u="none" cap="none" strike="noStrike">
                <a:solidFill>
                  <a:srgbClr val="000000"/>
                </a:solidFill>
                <a:latin typeface="Average"/>
                <a:ea typeface="Average"/>
                <a:cs typeface="Average"/>
                <a:sym typeface="Average"/>
              </a:rPr>
              <a:t>Classifier:</a:t>
            </a:r>
            <a:endParaRPr b="1" i="0" sz="16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verage"/>
                <a:ea typeface="Average"/>
                <a:cs typeface="Average"/>
                <a:sym typeface="Average"/>
              </a:rPr>
              <a:t>      Classifying and categorizing data</a:t>
            </a:r>
            <a:endParaRPr b="0" i="0" sz="1600" u="none" cap="none" strike="noStrike">
              <a:solidFill>
                <a:srgbClr val="000000"/>
              </a:solidFill>
              <a:latin typeface="Average"/>
              <a:ea typeface="Average"/>
              <a:cs typeface="Average"/>
              <a:sym typeface="Average"/>
            </a:endParaRPr>
          </a:p>
          <a:p>
            <a:pPr indent="-330200" lvl="0" marL="457200" marR="0" rtl="0" algn="l">
              <a:lnSpc>
                <a:spcPct val="100000"/>
              </a:lnSpc>
              <a:spcBef>
                <a:spcPts val="0"/>
              </a:spcBef>
              <a:spcAft>
                <a:spcPts val="0"/>
              </a:spcAft>
              <a:buClr>
                <a:srgbClr val="000000"/>
              </a:buClr>
              <a:buSzPts val="1600"/>
              <a:buFont typeface="Average"/>
              <a:buAutoNum type="arabicPeriod"/>
            </a:pPr>
            <a:r>
              <a:rPr b="1" i="0" lang="en" sz="1600" u="none" cap="none" strike="noStrike">
                <a:solidFill>
                  <a:srgbClr val="000000"/>
                </a:solidFill>
                <a:latin typeface="Average"/>
                <a:ea typeface="Average"/>
                <a:cs typeface="Average"/>
                <a:sym typeface="Average"/>
              </a:rPr>
              <a:t>Frequent item set missing: </a:t>
            </a:r>
            <a:endParaRPr b="1" i="0" sz="16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verage"/>
                <a:ea typeface="Average"/>
                <a:cs typeface="Average"/>
                <a:sym typeface="Average"/>
              </a:rPr>
              <a:t>      Which object likely appearing &amp; make suggestions, if they are missing.</a:t>
            </a:r>
            <a:endParaRPr b="0" i="0" sz="16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verage"/>
                <a:ea typeface="Average"/>
                <a:cs typeface="Average"/>
                <a:sym typeface="Average"/>
              </a:rPr>
              <a:t>      Ex: Search for Mobile, suggests back cases   </a:t>
            </a:r>
            <a:endParaRPr b="0" i="0" sz="1600" u="none" cap="none" strike="noStrike">
              <a:solidFill>
                <a:srgbClr val="000000"/>
              </a:solidFill>
              <a:latin typeface="Average"/>
              <a:ea typeface="Average"/>
              <a:cs typeface="Average"/>
              <a:sym typeface="Average"/>
            </a:endParaRPr>
          </a:p>
        </p:txBody>
      </p:sp>
      <p:pic>
        <p:nvPicPr>
          <p:cNvPr id="3757" name="Google Shape;3757;p222"/>
          <p:cNvPicPr preferRelativeResize="0"/>
          <p:nvPr/>
        </p:nvPicPr>
        <p:blipFill rotWithShape="1">
          <a:blip r:embed="rId3">
            <a:alphaModFix/>
          </a:blip>
          <a:srcRect b="0" l="0" r="0" t="0"/>
          <a:stretch/>
        </p:blipFill>
        <p:spPr>
          <a:xfrm>
            <a:off x="6665875" y="81625"/>
            <a:ext cx="2382350" cy="996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3755"/>
                                        </p:tgtEl>
                                        <p:attrNameLst>
                                          <p:attrName>style.visibility</p:attrName>
                                        </p:attrNameLst>
                                      </p:cBhvr>
                                      <p:to>
                                        <p:strVal val="visible"/>
                                      </p:to>
                                    </p:set>
                                    <p:anim calcmode="lin" valueType="num">
                                      <p:cBhvr additive="base">
                                        <p:cTn dur="1000"/>
                                        <p:tgtEl>
                                          <p:spTgt spid="375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756"/>
                                        </p:tgtEl>
                                        <p:attrNameLst>
                                          <p:attrName>style.visibility</p:attrName>
                                        </p:attrNameLst>
                                      </p:cBhvr>
                                      <p:to>
                                        <p:strVal val="visible"/>
                                      </p:to>
                                    </p:set>
                                    <p:anim calcmode="lin" valueType="num">
                                      <p:cBhvr additive="base">
                                        <p:cTn dur="1000"/>
                                        <p:tgtEl>
                                          <p:spTgt spid="375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1" name="Shape 3761"/>
        <p:cNvGrpSpPr/>
        <p:nvPr/>
      </p:nvGrpSpPr>
      <p:grpSpPr>
        <a:xfrm>
          <a:off x="0" y="0"/>
          <a:ext cx="0" cy="0"/>
          <a:chOff x="0" y="0"/>
          <a:chExt cx="0" cy="0"/>
        </a:xfrm>
      </p:grpSpPr>
      <p:sp>
        <p:nvSpPr>
          <p:cNvPr id="3762" name="Google Shape;3762;p223"/>
          <p:cNvSpPr txBox="1"/>
          <p:nvPr>
            <p:ph type="title"/>
          </p:nvPr>
        </p:nvSpPr>
        <p:spPr>
          <a:xfrm>
            <a:off x="1506900" y="1632650"/>
            <a:ext cx="5817000" cy="2119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sz="6000">
                <a:latin typeface="Average"/>
                <a:ea typeface="Average"/>
                <a:cs typeface="Average"/>
                <a:sym typeface="Average"/>
              </a:rPr>
              <a:t>THANK YOU</a:t>
            </a:r>
            <a:endParaRPr sz="6000">
              <a:latin typeface="Average"/>
              <a:ea typeface="Average"/>
              <a:cs typeface="Average"/>
              <a:sym typeface="Average"/>
            </a:endParaRPr>
          </a:p>
          <a:p>
            <a:pPr indent="0" lvl="0" marL="0" rtl="0" algn="l">
              <a:lnSpc>
                <a:spcPct val="100000"/>
              </a:lnSpc>
              <a:spcBef>
                <a:spcPts val="0"/>
              </a:spcBef>
              <a:spcAft>
                <a:spcPts val="0"/>
              </a:spcAft>
              <a:buSzPts val="3600"/>
              <a:buNone/>
            </a:pPr>
            <a:r>
              <a:t/>
            </a:r>
            <a:endParaRPr sz="6000">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762"/>
                                        </p:tgtEl>
                                        <p:attrNameLst>
                                          <p:attrName>style.visibility</p:attrName>
                                        </p:attrNameLst>
                                      </p:cBhvr>
                                      <p:to>
                                        <p:strVal val="visible"/>
                                      </p:to>
                                    </p:set>
                                    <p:anim calcmode="lin" valueType="num">
                                      <p:cBhvr additive="base">
                                        <p:cTn dur="1000"/>
                                        <p:tgtEl>
                                          <p:spTgt spid="376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0" name="Shape 300"/>
        <p:cNvGrpSpPr/>
        <p:nvPr/>
      </p:nvGrpSpPr>
      <p:grpSpPr>
        <a:xfrm>
          <a:off x="0" y="0"/>
          <a:ext cx="0" cy="0"/>
          <a:chOff x="0" y="0"/>
          <a:chExt cx="0" cy="0"/>
        </a:xfrm>
      </p:grpSpPr>
      <p:sp>
        <p:nvSpPr>
          <p:cNvPr id="301" name="Google Shape;301;p23"/>
          <p:cNvSpPr txBox="1"/>
          <p:nvPr>
            <p:ph type="title"/>
          </p:nvPr>
        </p:nvSpPr>
        <p:spPr>
          <a:xfrm>
            <a:off x="129175" y="2912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600" u="sng">
                <a:solidFill>
                  <a:srgbClr val="E09214"/>
                </a:solidFill>
                <a:latin typeface="Merriweather"/>
                <a:ea typeface="Merriweather"/>
                <a:cs typeface="Merriweather"/>
                <a:sym typeface="Merriweather"/>
              </a:rPr>
              <a:t>How Big Data Similar  to Hadoop?</a:t>
            </a:r>
            <a:endParaRPr b="1" sz="2600" u="sng">
              <a:solidFill>
                <a:srgbClr val="E09214"/>
              </a:solidFill>
              <a:latin typeface="Merriweather"/>
              <a:ea typeface="Merriweather"/>
              <a:cs typeface="Merriweather"/>
              <a:sym typeface="Merriweather"/>
            </a:endParaRPr>
          </a:p>
        </p:txBody>
      </p:sp>
      <p:sp>
        <p:nvSpPr>
          <p:cNvPr id="302" name="Google Shape;302;p23"/>
          <p:cNvSpPr txBox="1"/>
          <p:nvPr/>
        </p:nvSpPr>
        <p:spPr>
          <a:xfrm>
            <a:off x="54825" y="1203575"/>
            <a:ext cx="5382000" cy="355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Traditional DB cannot handle large data</a:t>
            </a:r>
            <a:endParaRPr b="0" i="0" sz="22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For Large Data Hadoop using distributed </a:t>
            </a:r>
            <a:endParaRPr b="0" i="0" sz="22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Processing</a:t>
            </a:r>
            <a:endParaRPr b="0" i="0" sz="22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Multiple processing units were installed to process data in parallel</a:t>
            </a:r>
            <a:endParaRPr b="0" i="0" sz="22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verage"/>
              <a:ea typeface="Average"/>
              <a:cs typeface="Average"/>
              <a:sym typeface="Average"/>
            </a:endParaRPr>
          </a:p>
        </p:txBody>
      </p:sp>
      <p:pic>
        <p:nvPicPr>
          <p:cNvPr id="303" name="Google Shape;303;p23"/>
          <p:cNvPicPr preferRelativeResize="0"/>
          <p:nvPr/>
        </p:nvPicPr>
        <p:blipFill rotWithShape="1">
          <a:blip r:embed="rId3">
            <a:alphaModFix/>
          </a:blip>
          <a:srcRect b="0" l="0" r="0" t="0"/>
          <a:stretch/>
        </p:blipFill>
        <p:spPr>
          <a:xfrm>
            <a:off x="6879949" y="143950"/>
            <a:ext cx="2208026" cy="572700"/>
          </a:xfrm>
          <a:prstGeom prst="rect">
            <a:avLst/>
          </a:prstGeom>
          <a:noFill/>
          <a:ln>
            <a:noFill/>
          </a:ln>
        </p:spPr>
      </p:pic>
      <p:pic>
        <p:nvPicPr>
          <p:cNvPr id="304" name="Google Shape;304;p23"/>
          <p:cNvPicPr preferRelativeResize="0"/>
          <p:nvPr/>
        </p:nvPicPr>
        <p:blipFill rotWithShape="1">
          <a:blip r:embed="rId4">
            <a:alphaModFix/>
          </a:blip>
          <a:srcRect b="0" l="0" r="0" t="0"/>
          <a:stretch/>
        </p:blipFill>
        <p:spPr>
          <a:xfrm>
            <a:off x="5178852" y="1334175"/>
            <a:ext cx="3470931" cy="3592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301"/>
                                        </p:tgtEl>
                                        <p:attrNameLst>
                                          <p:attrName>style.visibility</p:attrName>
                                        </p:attrNameLst>
                                      </p:cBhvr>
                                      <p:to>
                                        <p:strVal val="visible"/>
                                      </p:to>
                                    </p:set>
                                    <p:anim calcmode="lin" valueType="num">
                                      <p:cBhvr additive="base">
                                        <p:cTn dur="1000"/>
                                        <p:tgtEl>
                                          <p:spTgt spid="30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0"/>
                                  </p:stCondLst>
                                  <p:childTnLst>
                                    <p:set>
                                      <p:cBhvr>
                                        <p:cTn dur="1" fill="hold">
                                          <p:stCondLst>
                                            <p:cond delay="0"/>
                                          </p:stCondLst>
                                        </p:cTn>
                                        <p:tgtEl>
                                          <p:spTgt spid="302"/>
                                        </p:tgtEl>
                                        <p:attrNameLst>
                                          <p:attrName>style.visibility</p:attrName>
                                        </p:attrNameLst>
                                      </p:cBhvr>
                                      <p:to>
                                        <p:strVal val="visible"/>
                                      </p:to>
                                    </p:set>
                                    <p:anim calcmode="lin" valueType="num">
                                      <p:cBhvr additive="base">
                                        <p:cTn dur="1000"/>
                                        <p:tgtEl>
                                          <p:spTgt spid="302"/>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304"/>
                                        </p:tgtEl>
                                        <p:attrNameLst>
                                          <p:attrName>style.visibility</p:attrName>
                                        </p:attrNameLst>
                                      </p:cBhvr>
                                      <p:to>
                                        <p:strVal val="visible"/>
                                      </p:to>
                                    </p:set>
                                    <p:anim calcmode="lin" valueType="num">
                                      <p:cBhvr additive="base">
                                        <p:cTn dur="1000"/>
                                        <p:tgtEl>
                                          <p:spTgt spid="30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8" name="Shape 308"/>
        <p:cNvGrpSpPr/>
        <p:nvPr/>
      </p:nvGrpSpPr>
      <p:grpSpPr>
        <a:xfrm>
          <a:off x="0" y="0"/>
          <a:ext cx="0" cy="0"/>
          <a:chOff x="0" y="0"/>
          <a:chExt cx="0" cy="0"/>
        </a:xfrm>
      </p:grpSpPr>
      <p:sp>
        <p:nvSpPr>
          <p:cNvPr id="309" name="Google Shape;309;p24"/>
          <p:cNvSpPr txBox="1"/>
          <p:nvPr>
            <p:ph type="title"/>
          </p:nvPr>
        </p:nvSpPr>
        <p:spPr>
          <a:xfrm>
            <a:off x="129175" y="2912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600" u="sng">
                <a:solidFill>
                  <a:srgbClr val="E09214"/>
                </a:solidFill>
                <a:latin typeface="Merriweather"/>
                <a:ea typeface="Merriweather"/>
                <a:cs typeface="Merriweather"/>
                <a:sym typeface="Merriweather"/>
              </a:rPr>
              <a:t>How MapReduce used?</a:t>
            </a:r>
            <a:endParaRPr b="1" sz="2600" u="sng">
              <a:solidFill>
                <a:srgbClr val="E09214"/>
              </a:solidFill>
              <a:latin typeface="Merriweather"/>
              <a:ea typeface="Merriweather"/>
              <a:cs typeface="Merriweather"/>
              <a:sym typeface="Merriweather"/>
            </a:endParaRPr>
          </a:p>
        </p:txBody>
      </p:sp>
      <p:pic>
        <p:nvPicPr>
          <p:cNvPr id="310" name="Google Shape;310;p24"/>
          <p:cNvPicPr preferRelativeResize="0"/>
          <p:nvPr/>
        </p:nvPicPr>
        <p:blipFill rotWithShape="1">
          <a:blip r:embed="rId3">
            <a:alphaModFix/>
          </a:blip>
          <a:srcRect b="0" l="0" r="0" t="0"/>
          <a:stretch/>
        </p:blipFill>
        <p:spPr>
          <a:xfrm>
            <a:off x="6879949" y="143950"/>
            <a:ext cx="2208026" cy="572700"/>
          </a:xfrm>
          <a:prstGeom prst="rect">
            <a:avLst/>
          </a:prstGeom>
          <a:noFill/>
          <a:ln>
            <a:noFill/>
          </a:ln>
        </p:spPr>
      </p:pic>
      <p:pic>
        <p:nvPicPr>
          <p:cNvPr id="311" name="Google Shape;311;p24"/>
          <p:cNvPicPr preferRelativeResize="0"/>
          <p:nvPr/>
        </p:nvPicPr>
        <p:blipFill rotWithShape="1">
          <a:blip r:embed="rId4">
            <a:alphaModFix/>
          </a:blip>
          <a:srcRect b="11632" l="0" r="0" t="4367"/>
          <a:stretch/>
        </p:blipFill>
        <p:spPr>
          <a:xfrm>
            <a:off x="129175" y="1124025"/>
            <a:ext cx="8380451" cy="3138789"/>
          </a:xfrm>
          <a:prstGeom prst="rect">
            <a:avLst/>
          </a:prstGeom>
          <a:noFill/>
          <a:ln>
            <a:noFill/>
          </a:ln>
        </p:spPr>
      </p:pic>
      <p:sp>
        <p:nvSpPr>
          <p:cNvPr id="312" name="Google Shape;312;p24"/>
          <p:cNvSpPr/>
          <p:nvPr/>
        </p:nvSpPr>
        <p:spPr>
          <a:xfrm>
            <a:off x="182825" y="1124025"/>
            <a:ext cx="3164400" cy="3548400"/>
          </a:xfrm>
          <a:prstGeom prst="rect">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24"/>
          <p:cNvSpPr/>
          <p:nvPr/>
        </p:nvSpPr>
        <p:spPr>
          <a:xfrm>
            <a:off x="3077750" y="1824325"/>
            <a:ext cx="5503500" cy="2280300"/>
          </a:xfrm>
          <a:prstGeom prst="rect">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24"/>
          <p:cNvSpPr txBox="1"/>
          <p:nvPr/>
        </p:nvSpPr>
        <p:spPr>
          <a:xfrm>
            <a:off x="524400" y="4262825"/>
            <a:ext cx="2652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Distributing (HDFS)Phase </a:t>
            </a:r>
            <a:endParaRPr b="0" i="0" sz="1400" u="none" cap="none" strike="noStrike">
              <a:solidFill>
                <a:srgbClr val="000000"/>
              </a:solidFill>
              <a:latin typeface="Average"/>
              <a:ea typeface="Average"/>
              <a:cs typeface="Average"/>
              <a:sym typeface="Average"/>
            </a:endParaRPr>
          </a:p>
        </p:txBody>
      </p:sp>
      <p:sp>
        <p:nvSpPr>
          <p:cNvPr id="315" name="Google Shape;315;p24"/>
          <p:cNvSpPr txBox="1"/>
          <p:nvPr/>
        </p:nvSpPr>
        <p:spPr>
          <a:xfrm>
            <a:off x="4504300" y="3704425"/>
            <a:ext cx="3484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Processing (Map Reduce) Phase</a:t>
            </a:r>
            <a:endParaRPr b="0" i="0" sz="14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309"/>
                                        </p:tgtEl>
                                        <p:attrNameLst>
                                          <p:attrName>style.visibility</p:attrName>
                                        </p:attrNameLst>
                                      </p:cBhvr>
                                      <p:to>
                                        <p:strVal val="visible"/>
                                      </p:to>
                                    </p:set>
                                    <p:anim calcmode="lin" valueType="num">
                                      <p:cBhvr additive="base">
                                        <p:cTn dur="1000"/>
                                        <p:tgtEl>
                                          <p:spTgt spid="30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1"/>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312"/>
                                        </p:tgtEl>
                                        <p:attrNameLst>
                                          <p:attrName>style.visibility</p:attrName>
                                        </p:attrNameLst>
                                      </p:cBhvr>
                                      <p:to>
                                        <p:strVal val="visible"/>
                                      </p:to>
                                    </p:set>
                                  </p:childTnLst>
                                </p:cTn>
                              </p:par>
                            </p:childTnLst>
                          </p:cTn>
                        </p:par>
                        <p:par>
                          <p:cTn fill="hold">
                            <p:stCondLst>
                              <p:cond delay="2"/>
                            </p:stCondLst>
                            <p:childTnLst>
                              <p:par>
                                <p:cTn fill="hold" nodeType="afterEffect" presetClass="entr" presetID="2" presetSubtype="4">
                                  <p:stCondLst>
                                    <p:cond delay="0"/>
                                  </p:stCondLst>
                                  <p:childTnLst>
                                    <p:set>
                                      <p:cBhvr>
                                        <p:cTn dur="1" fill="hold">
                                          <p:stCondLst>
                                            <p:cond delay="0"/>
                                          </p:stCondLst>
                                        </p:cTn>
                                        <p:tgtEl>
                                          <p:spTgt spid="314"/>
                                        </p:tgtEl>
                                        <p:attrNameLst>
                                          <p:attrName>style.visibility</p:attrName>
                                        </p:attrNameLst>
                                      </p:cBhvr>
                                      <p:to>
                                        <p:strVal val="visible"/>
                                      </p:to>
                                    </p:set>
                                    <p:anim calcmode="lin" valueType="num">
                                      <p:cBhvr additive="base">
                                        <p:cTn dur="1000"/>
                                        <p:tgtEl>
                                          <p:spTgt spid="314"/>
                                        </p:tgtEl>
                                        <p:attrNameLst>
                                          <p:attrName>ppt_y</p:attrName>
                                        </p:attrNameLst>
                                      </p:cBhvr>
                                      <p:tavLst>
                                        <p:tav fmla="" tm="0">
                                          <p:val>
                                            <p:strVal val="#ppt_y+1"/>
                                          </p:val>
                                        </p:tav>
                                        <p:tav fmla="" tm="100000">
                                          <p:val>
                                            <p:strVal val="#ppt_y"/>
                                          </p:val>
                                        </p:tav>
                                      </p:tavLst>
                                    </p:anim>
                                  </p:childTnLst>
                                </p:cTn>
                              </p:par>
                            </p:childTnLst>
                          </p:cTn>
                        </p:par>
                        <p:par>
                          <p:cTn fill="hold">
                            <p:stCondLst>
                              <p:cond delay="1002"/>
                            </p:stCondLst>
                            <p:childTnLst>
                              <p:par>
                                <p:cTn fill="hold" nodeType="after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par>
                                <p:cTn fill="hold" nodeType="withEffect" presetClass="entr" presetID="2" presetSubtype="4">
                                  <p:stCondLst>
                                    <p:cond delay="0"/>
                                  </p:stCondLst>
                                  <p:childTnLst>
                                    <p:set>
                                      <p:cBhvr>
                                        <p:cTn dur="1" fill="hold">
                                          <p:stCondLst>
                                            <p:cond delay="0"/>
                                          </p:stCondLst>
                                        </p:cTn>
                                        <p:tgtEl>
                                          <p:spTgt spid="315"/>
                                        </p:tgtEl>
                                        <p:attrNameLst>
                                          <p:attrName>style.visibility</p:attrName>
                                        </p:attrNameLst>
                                      </p:cBhvr>
                                      <p:to>
                                        <p:strVal val="visible"/>
                                      </p:to>
                                    </p:set>
                                    <p:anim calcmode="lin" valueType="num">
                                      <p:cBhvr additive="base">
                                        <p:cTn dur="1000"/>
                                        <p:tgtEl>
                                          <p:spTgt spid="31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9" name="Shape 319"/>
        <p:cNvGrpSpPr/>
        <p:nvPr/>
      </p:nvGrpSpPr>
      <p:grpSpPr>
        <a:xfrm>
          <a:off x="0" y="0"/>
          <a:ext cx="0" cy="0"/>
          <a:chOff x="0" y="0"/>
          <a:chExt cx="0" cy="0"/>
        </a:xfrm>
      </p:grpSpPr>
      <p:sp>
        <p:nvSpPr>
          <p:cNvPr id="320" name="Google Shape;320;p25"/>
          <p:cNvSpPr txBox="1"/>
          <p:nvPr>
            <p:ph type="title"/>
          </p:nvPr>
        </p:nvSpPr>
        <p:spPr>
          <a:xfrm>
            <a:off x="129175" y="2912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600" u="sng">
                <a:solidFill>
                  <a:srgbClr val="E09214"/>
                </a:solidFill>
                <a:latin typeface="Merriweather"/>
                <a:ea typeface="Merriweather"/>
                <a:cs typeface="Merriweather"/>
                <a:sym typeface="Merriweather"/>
              </a:rPr>
              <a:t>Parallel Processing</a:t>
            </a:r>
            <a:endParaRPr b="1" sz="2600" u="sng">
              <a:solidFill>
                <a:srgbClr val="E09214"/>
              </a:solidFill>
              <a:latin typeface="Merriweather"/>
              <a:ea typeface="Merriweather"/>
              <a:cs typeface="Merriweather"/>
              <a:sym typeface="Merriweather"/>
            </a:endParaRPr>
          </a:p>
        </p:txBody>
      </p:sp>
      <p:pic>
        <p:nvPicPr>
          <p:cNvPr id="321" name="Google Shape;321;p25"/>
          <p:cNvPicPr preferRelativeResize="0"/>
          <p:nvPr/>
        </p:nvPicPr>
        <p:blipFill rotWithShape="1">
          <a:blip r:embed="rId3">
            <a:alphaModFix/>
          </a:blip>
          <a:srcRect b="0" l="0" r="0" t="0"/>
          <a:stretch/>
        </p:blipFill>
        <p:spPr>
          <a:xfrm>
            <a:off x="6879949" y="143950"/>
            <a:ext cx="2208026" cy="572700"/>
          </a:xfrm>
          <a:prstGeom prst="rect">
            <a:avLst/>
          </a:prstGeom>
          <a:noFill/>
          <a:ln>
            <a:noFill/>
          </a:ln>
        </p:spPr>
      </p:pic>
      <p:sp>
        <p:nvSpPr>
          <p:cNvPr id="322" name="Google Shape;322;p25"/>
          <p:cNvSpPr/>
          <p:nvPr/>
        </p:nvSpPr>
        <p:spPr>
          <a:xfrm>
            <a:off x="158500" y="2169850"/>
            <a:ext cx="944400" cy="4983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DATA</a:t>
            </a:r>
            <a:endParaRPr b="0" i="0" sz="14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320"/>
                                        </p:tgtEl>
                                        <p:attrNameLst>
                                          <p:attrName>style.visibility</p:attrName>
                                        </p:attrNameLst>
                                      </p:cBhvr>
                                      <p:to>
                                        <p:strVal val="visible"/>
                                      </p:to>
                                    </p:set>
                                    <p:anim calcmode="lin" valueType="num">
                                      <p:cBhvr additive="base">
                                        <p:cTn dur="1000"/>
                                        <p:tgtEl>
                                          <p:spTgt spid="32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6" name="Shape 326"/>
        <p:cNvGrpSpPr/>
        <p:nvPr/>
      </p:nvGrpSpPr>
      <p:grpSpPr>
        <a:xfrm>
          <a:off x="0" y="0"/>
          <a:ext cx="0" cy="0"/>
          <a:chOff x="0" y="0"/>
          <a:chExt cx="0" cy="0"/>
        </a:xfrm>
      </p:grpSpPr>
      <p:sp>
        <p:nvSpPr>
          <p:cNvPr id="327" name="Google Shape;327;p26"/>
          <p:cNvSpPr txBox="1"/>
          <p:nvPr>
            <p:ph type="title"/>
          </p:nvPr>
        </p:nvSpPr>
        <p:spPr>
          <a:xfrm>
            <a:off x="129175" y="2912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600" u="sng">
                <a:solidFill>
                  <a:srgbClr val="E09214"/>
                </a:solidFill>
                <a:latin typeface="Merriweather"/>
                <a:ea typeface="Merriweather"/>
                <a:cs typeface="Merriweather"/>
                <a:sym typeface="Merriweather"/>
              </a:rPr>
              <a:t>Parallel Processing</a:t>
            </a:r>
            <a:endParaRPr b="1" sz="2600" u="sng">
              <a:solidFill>
                <a:srgbClr val="E09214"/>
              </a:solidFill>
              <a:latin typeface="Merriweather"/>
              <a:ea typeface="Merriweather"/>
              <a:cs typeface="Merriweather"/>
              <a:sym typeface="Merriweather"/>
            </a:endParaRPr>
          </a:p>
        </p:txBody>
      </p:sp>
      <p:pic>
        <p:nvPicPr>
          <p:cNvPr id="328" name="Google Shape;328;p26"/>
          <p:cNvPicPr preferRelativeResize="0"/>
          <p:nvPr/>
        </p:nvPicPr>
        <p:blipFill rotWithShape="1">
          <a:blip r:embed="rId3">
            <a:alphaModFix/>
          </a:blip>
          <a:srcRect b="0" l="0" r="0" t="0"/>
          <a:stretch/>
        </p:blipFill>
        <p:spPr>
          <a:xfrm>
            <a:off x="6879949" y="143950"/>
            <a:ext cx="2208026" cy="572700"/>
          </a:xfrm>
          <a:prstGeom prst="rect">
            <a:avLst/>
          </a:prstGeom>
          <a:noFill/>
          <a:ln>
            <a:noFill/>
          </a:ln>
        </p:spPr>
      </p:pic>
      <p:sp>
        <p:nvSpPr>
          <p:cNvPr id="329" name="Google Shape;329;p26"/>
          <p:cNvSpPr/>
          <p:nvPr/>
        </p:nvSpPr>
        <p:spPr>
          <a:xfrm>
            <a:off x="158500" y="2169850"/>
            <a:ext cx="944400" cy="4983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DATA</a:t>
            </a:r>
            <a:endParaRPr b="0" i="0" sz="1400" u="none" cap="none" strike="noStrike">
              <a:solidFill>
                <a:srgbClr val="000000"/>
              </a:solidFill>
              <a:latin typeface="Average"/>
              <a:ea typeface="Average"/>
              <a:cs typeface="Average"/>
              <a:sym typeface="Average"/>
            </a:endParaRPr>
          </a:p>
        </p:txBody>
      </p:sp>
      <p:sp>
        <p:nvSpPr>
          <p:cNvPr id="330" name="Google Shape;330;p26"/>
          <p:cNvSpPr/>
          <p:nvPr/>
        </p:nvSpPr>
        <p:spPr>
          <a:xfrm>
            <a:off x="2362775" y="1497950"/>
            <a:ext cx="688200" cy="336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26"/>
          <p:cNvSpPr/>
          <p:nvPr/>
        </p:nvSpPr>
        <p:spPr>
          <a:xfrm>
            <a:off x="2362775" y="2019738"/>
            <a:ext cx="688200" cy="336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26"/>
          <p:cNvSpPr/>
          <p:nvPr/>
        </p:nvSpPr>
        <p:spPr>
          <a:xfrm>
            <a:off x="2362775" y="2541525"/>
            <a:ext cx="688200" cy="336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26"/>
          <p:cNvSpPr/>
          <p:nvPr/>
        </p:nvSpPr>
        <p:spPr>
          <a:xfrm>
            <a:off x="2362775" y="3114225"/>
            <a:ext cx="688200" cy="336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34" name="Google Shape;334;p26"/>
          <p:cNvCxnSpPr>
            <a:stCxn id="329" idx="3"/>
            <a:endCxn id="330" idx="1"/>
          </p:cNvCxnSpPr>
          <p:nvPr/>
        </p:nvCxnSpPr>
        <p:spPr>
          <a:xfrm flipH="1" rot="10800000">
            <a:off x="1102900" y="1666000"/>
            <a:ext cx="1260000" cy="753000"/>
          </a:xfrm>
          <a:prstGeom prst="straightConnector1">
            <a:avLst/>
          </a:prstGeom>
          <a:noFill/>
          <a:ln cap="flat" cmpd="sng" w="19050">
            <a:solidFill>
              <a:schemeClr val="lt1"/>
            </a:solidFill>
            <a:prstDash val="solid"/>
            <a:round/>
            <a:headEnd len="sm" w="sm" type="none"/>
            <a:tailEnd len="med" w="med" type="stealth"/>
          </a:ln>
        </p:spPr>
      </p:cxnSp>
      <p:cxnSp>
        <p:nvCxnSpPr>
          <p:cNvPr id="335" name="Google Shape;335;p26"/>
          <p:cNvCxnSpPr>
            <a:stCxn id="329" idx="3"/>
            <a:endCxn id="331" idx="1"/>
          </p:cNvCxnSpPr>
          <p:nvPr/>
        </p:nvCxnSpPr>
        <p:spPr>
          <a:xfrm flipH="1" rot="10800000">
            <a:off x="1102900" y="2188000"/>
            <a:ext cx="1260000" cy="231000"/>
          </a:xfrm>
          <a:prstGeom prst="straightConnector1">
            <a:avLst/>
          </a:prstGeom>
          <a:noFill/>
          <a:ln cap="flat" cmpd="sng" w="19050">
            <a:solidFill>
              <a:schemeClr val="lt1"/>
            </a:solidFill>
            <a:prstDash val="solid"/>
            <a:round/>
            <a:headEnd len="sm" w="sm" type="none"/>
            <a:tailEnd len="med" w="med" type="stealth"/>
          </a:ln>
        </p:spPr>
      </p:cxnSp>
      <p:cxnSp>
        <p:nvCxnSpPr>
          <p:cNvPr id="336" name="Google Shape;336;p26"/>
          <p:cNvCxnSpPr>
            <a:stCxn id="329" idx="3"/>
          </p:cNvCxnSpPr>
          <p:nvPr/>
        </p:nvCxnSpPr>
        <p:spPr>
          <a:xfrm>
            <a:off x="1102900" y="2419000"/>
            <a:ext cx="1260000" cy="249300"/>
          </a:xfrm>
          <a:prstGeom prst="straightConnector1">
            <a:avLst/>
          </a:prstGeom>
          <a:noFill/>
          <a:ln cap="flat" cmpd="sng" w="19050">
            <a:solidFill>
              <a:schemeClr val="lt1"/>
            </a:solidFill>
            <a:prstDash val="solid"/>
            <a:round/>
            <a:headEnd len="sm" w="sm" type="none"/>
            <a:tailEnd len="med" w="med" type="stealth"/>
          </a:ln>
        </p:spPr>
      </p:cxnSp>
      <p:cxnSp>
        <p:nvCxnSpPr>
          <p:cNvPr id="337" name="Google Shape;337;p26"/>
          <p:cNvCxnSpPr>
            <a:stCxn id="329" idx="3"/>
            <a:endCxn id="333" idx="1"/>
          </p:cNvCxnSpPr>
          <p:nvPr/>
        </p:nvCxnSpPr>
        <p:spPr>
          <a:xfrm>
            <a:off x="1102900" y="2419000"/>
            <a:ext cx="1260000" cy="863400"/>
          </a:xfrm>
          <a:prstGeom prst="straightConnector1">
            <a:avLst/>
          </a:prstGeom>
          <a:noFill/>
          <a:ln cap="flat" cmpd="sng" w="19050">
            <a:solidFill>
              <a:schemeClr val="lt1"/>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par>
                                <p:cTn fill="hold" nodeType="with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par>
                                <p:cTn fill="hold" nodeType="with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par>
                                <p:cTn fill="hold" nodeType="with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par>
                                <p:cTn fill="hold" nodeType="with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1000"/>
                                        <p:tgtEl>
                                          <p:spTgt spid="334"/>
                                        </p:tgtEl>
                                      </p:cBhvr>
                                    </p:animEffect>
                                  </p:childTnLst>
                                </p:cTn>
                              </p:par>
                              <p:par>
                                <p:cTn fill="hold" nodeType="with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000"/>
                                        <p:tgtEl>
                                          <p:spTgt spid="335"/>
                                        </p:tgtEl>
                                      </p:cBhvr>
                                    </p:animEffect>
                                  </p:childTnLst>
                                </p:cTn>
                              </p:par>
                              <p:par>
                                <p:cTn fill="hold" nodeType="with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par>
                                <p:cTn fill="hold" nodeType="with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41" name="Shape 341"/>
        <p:cNvGrpSpPr/>
        <p:nvPr/>
      </p:nvGrpSpPr>
      <p:grpSpPr>
        <a:xfrm>
          <a:off x="0" y="0"/>
          <a:ext cx="0" cy="0"/>
          <a:chOff x="0" y="0"/>
          <a:chExt cx="0" cy="0"/>
        </a:xfrm>
      </p:grpSpPr>
      <p:sp>
        <p:nvSpPr>
          <p:cNvPr id="342" name="Google Shape;342;p27"/>
          <p:cNvSpPr txBox="1"/>
          <p:nvPr>
            <p:ph type="title"/>
          </p:nvPr>
        </p:nvSpPr>
        <p:spPr>
          <a:xfrm>
            <a:off x="129175" y="2912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600" u="sng">
                <a:solidFill>
                  <a:srgbClr val="E09214"/>
                </a:solidFill>
                <a:latin typeface="Merriweather"/>
                <a:ea typeface="Merriweather"/>
                <a:cs typeface="Merriweather"/>
                <a:sym typeface="Merriweather"/>
              </a:rPr>
              <a:t>Parallel Processing</a:t>
            </a:r>
            <a:endParaRPr b="1" sz="2600" u="sng">
              <a:solidFill>
                <a:srgbClr val="E09214"/>
              </a:solidFill>
              <a:latin typeface="Merriweather"/>
              <a:ea typeface="Merriweather"/>
              <a:cs typeface="Merriweather"/>
              <a:sym typeface="Merriweather"/>
            </a:endParaRPr>
          </a:p>
        </p:txBody>
      </p:sp>
      <p:pic>
        <p:nvPicPr>
          <p:cNvPr id="343" name="Google Shape;343;p27"/>
          <p:cNvPicPr preferRelativeResize="0"/>
          <p:nvPr/>
        </p:nvPicPr>
        <p:blipFill rotWithShape="1">
          <a:blip r:embed="rId3">
            <a:alphaModFix/>
          </a:blip>
          <a:srcRect b="0" l="0" r="0" t="0"/>
          <a:stretch/>
        </p:blipFill>
        <p:spPr>
          <a:xfrm>
            <a:off x="6879949" y="143950"/>
            <a:ext cx="2208026" cy="572700"/>
          </a:xfrm>
          <a:prstGeom prst="rect">
            <a:avLst/>
          </a:prstGeom>
          <a:noFill/>
          <a:ln>
            <a:noFill/>
          </a:ln>
        </p:spPr>
      </p:pic>
      <p:sp>
        <p:nvSpPr>
          <p:cNvPr id="344" name="Google Shape;344;p27"/>
          <p:cNvSpPr txBox="1"/>
          <p:nvPr/>
        </p:nvSpPr>
        <p:spPr>
          <a:xfrm>
            <a:off x="2089925" y="3511850"/>
            <a:ext cx="1233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Slave Nodes</a:t>
            </a:r>
            <a:endParaRPr b="0" i="0" sz="1400" u="none" cap="none" strike="noStrike">
              <a:solidFill>
                <a:srgbClr val="000000"/>
              </a:solidFill>
              <a:latin typeface="Average"/>
              <a:ea typeface="Average"/>
              <a:cs typeface="Average"/>
              <a:sym typeface="Average"/>
            </a:endParaRPr>
          </a:p>
        </p:txBody>
      </p:sp>
      <p:sp>
        <p:nvSpPr>
          <p:cNvPr id="345" name="Google Shape;345;p27"/>
          <p:cNvSpPr/>
          <p:nvPr/>
        </p:nvSpPr>
        <p:spPr>
          <a:xfrm>
            <a:off x="158500" y="2169850"/>
            <a:ext cx="944400" cy="4983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DATA</a:t>
            </a:r>
            <a:endParaRPr b="0" i="0" sz="1400" u="none" cap="none" strike="noStrike">
              <a:solidFill>
                <a:srgbClr val="000000"/>
              </a:solidFill>
              <a:latin typeface="Average"/>
              <a:ea typeface="Average"/>
              <a:cs typeface="Average"/>
              <a:sym typeface="Average"/>
            </a:endParaRPr>
          </a:p>
        </p:txBody>
      </p:sp>
      <p:sp>
        <p:nvSpPr>
          <p:cNvPr id="346" name="Google Shape;346;p27"/>
          <p:cNvSpPr/>
          <p:nvPr/>
        </p:nvSpPr>
        <p:spPr>
          <a:xfrm>
            <a:off x="2362775" y="1497950"/>
            <a:ext cx="688200" cy="336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27"/>
          <p:cNvSpPr/>
          <p:nvPr/>
        </p:nvSpPr>
        <p:spPr>
          <a:xfrm>
            <a:off x="2362775" y="2019738"/>
            <a:ext cx="688200" cy="336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27"/>
          <p:cNvSpPr/>
          <p:nvPr/>
        </p:nvSpPr>
        <p:spPr>
          <a:xfrm>
            <a:off x="2362775" y="2541525"/>
            <a:ext cx="688200" cy="336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27"/>
          <p:cNvSpPr/>
          <p:nvPr/>
        </p:nvSpPr>
        <p:spPr>
          <a:xfrm>
            <a:off x="2362775" y="3114225"/>
            <a:ext cx="688200" cy="336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50" name="Google Shape;350;p27"/>
          <p:cNvCxnSpPr>
            <a:stCxn id="345" idx="3"/>
            <a:endCxn id="346" idx="1"/>
          </p:cNvCxnSpPr>
          <p:nvPr/>
        </p:nvCxnSpPr>
        <p:spPr>
          <a:xfrm flipH="1" rot="10800000">
            <a:off x="1102900" y="1666000"/>
            <a:ext cx="1260000" cy="753000"/>
          </a:xfrm>
          <a:prstGeom prst="straightConnector1">
            <a:avLst/>
          </a:prstGeom>
          <a:noFill/>
          <a:ln cap="flat" cmpd="sng" w="19050">
            <a:solidFill>
              <a:schemeClr val="lt1"/>
            </a:solidFill>
            <a:prstDash val="solid"/>
            <a:round/>
            <a:headEnd len="sm" w="sm" type="none"/>
            <a:tailEnd len="med" w="med" type="stealth"/>
          </a:ln>
        </p:spPr>
      </p:cxnSp>
      <p:cxnSp>
        <p:nvCxnSpPr>
          <p:cNvPr id="351" name="Google Shape;351;p27"/>
          <p:cNvCxnSpPr>
            <a:stCxn id="345" idx="3"/>
            <a:endCxn id="347" idx="1"/>
          </p:cNvCxnSpPr>
          <p:nvPr/>
        </p:nvCxnSpPr>
        <p:spPr>
          <a:xfrm flipH="1" rot="10800000">
            <a:off x="1102900" y="2188000"/>
            <a:ext cx="1260000" cy="231000"/>
          </a:xfrm>
          <a:prstGeom prst="straightConnector1">
            <a:avLst/>
          </a:prstGeom>
          <a:noFill/>
          <a:ln cap="flat" cmpd="sng" w="19050">
            <a:solidFill>
              <a:schemeClr val="lt1"/>
            </a:solidFill>
            <a:prstDash val="solid"/>
            <a:round/>
            <a:headEnd len="sm" w="sm" type="none"/>
            <a:tailEnd len="med" w="med" type="stealth"/>
          </a:ln>
        </p:spPr>
      </p:cxnSp>
      <p:cxnSp>
        <p:nvCxnSpPr>
          <p:cNvPr id="352" name="Google Shape;352;p27"/>
          <p:cNvCxnSpPr>
            <a:stCxn id="345" idx="3"/>
          </p:cNvCxnSpPr>
          <p:nvPr/>
        </p:nvCxnSpPr>
        <p:spPr>
          <a:xfrm>
            <a:off x="1102900" y="2419000"/>
            <a:ext cx="1260000" cy="249300"/>
          </a:xfrm>
          <a:prstGeom prst="straightConnector1">
            <a:avLst/>
          </a:prstGeom>
          <a:noFill/>
          <a:ln cap="flat" cmpd="sng" w="19050">
            <a:solidFill>
              <a:schemeClr val="lt1"/>
            </a:solidFill>
            <a:prstDash val="solid"/>
            <a:round/>
            <a:headEnd len="sm" w="sm" type="none"/>
            <a:tailEnd len="med" w="med" type="stealth"/>
          </a:ln>
        </p:spPr>
      </p:cxnSp>
      <p:cxnSp>
        <p:nvCxnSpPr>
          <p:cNvPr id="353" name="Google Shape;353;p27"/>
          <p:cNvCxnSpPr>
            <a:stCxn id="345" idx="3"/>
            <a:endCxn id="349" idx="1"/>
          </p:cNvCxnSpPr>
          <p:nvPr/>
        </p:nvCxnSpPr>
        <p:spPr>
          <a:xfrm>
            <a:off x="1102900" y="2419000"/>
            <a:ext cx="1260000" cy="863400"/>
          </a:xfrm>
          <a:prstGeom prst="straightConnector1">
            <a:avLst/>
          </a:prstGeom>
          <a:noFill/>
          <a:ln cap="flat" cmpd="sng" w="19050">
            <a:solidFill>
              <a:schemeClr val="lt1"/>
            </a:solidFill>
            <a:prstDash val="solid"/>
            <a:round/>
            <a:headEnd len="sm" w="sm" type="none"/>
            <a:tailEnd len="med" w="med" type="stealth"/>
          </a:ln>
        </p:spPr>
      </p:cxnSp>
      <p:sp>
        <p:nvSpPr>
          <p:cNvPr id="354" name="Google Shape;354;p27"/>
          <p:cNvSpPr/>
          <p:nvPr/>
        </p:nvSpPr>
        <p:spPr>
          <a:xfrm>
            <a:off x="2089925" y="1306800"/>
            <a:ext cx="1233900" cy="2689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000"/>
                                        <p:tgtEl>
                                          <p:spTgt spid="354"/>
                                        </p:tgtEl>
                                      </p:cBhvr>
                                    </p:animEffect>
                                  </p:childTnLst>
                                </p:cTn>
                              </p:par>
                              <p:par>
                                <p:cTn fill="hold" nodeType="with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58" name="Shape 358"/>
        <p:cNvGrpSpPr/>
        <p:nvPr/>
      </p:nvGrpSpPr>
      <p:grpSpPr>
        <a:xfrm>
          <a:off x="0" y="0"/>
          <a:ext cx="0" cy="0"/>
          <a:chOff x="0" y="0"/>
          <a:chExt cx="0" cy="0"/>
        </a:xfrm>
      </p:grpSpPr>
      <p:sp>
        <p:nvSpPr>
          <p:cNvPr id="359" name="Google Shape;359;p28"/>
          <p:cNvSpPr txBox="1"/>
          <p:nvPr>
            <p:ph type="title"/>
          </p:nvPr>
        </p:nvSpPr>
        <p:spPr>
          <a:xfrm>
            <a:off x="129175" y="2912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600" u="sng">
                <a:solidFill>
                  <a:srgbClr val="E09214"/>
                </a:solidFill>
                <a:latin typeface="Merriweather"/>
                <a:ea typeface="Merriweather"/>
                <a:cs typeface="Merriweather"/>
                <a:sym typeface="Merriweather"/>
              </a:rPr>
              <a:t>Parallel Processing</a:t>
            </a:r>
            <a:endParaRPr b="1" sz="2600" u="sng">
              <a:solidFill>
                <a:srgbClr val="E09214"/>
              </a:solidFill>
              <a:latin typeface="Merriweather"/>
              <a:ea typeface="Merriweather"/>
              <a:cs typeface="Merriweather"/>
              <a:sym typeface="Merriweather"/>
            </a:endParaRPr>
          </a:p>
        </p:txBody>
      </p:sp>
      <p:pic>
        <p:nvPicPr>
          <p:cNvPr id="360" name="Google Shape;360;p28"/>
          <p:cNvPicPr preferRelativeResize="0"/>
          <p:nvPr/>
        </p:nvPicPr>
        <p:blipFill rotWithShape="1">
          <a:blip r:embed="rId3">
            <a:alphaModFix/>
          </a:blip>
          <a:srcRect b="0" l="0" r="0" t="0"/>
          <a:stretch/>
        </p:blipFill>
        <p:spPr>
          <a:xfrm>
            <a:off x="6879949" y="143950"/>
            <a:ext cx="2208026" cy="572700"/>
          </a:xfrm>
          <a:prstGeom prst="rect">
            <a:avLst/>
          </a:prstGeom>
          <a:noFill/>
          <a:ln>
            <a:noFill/>
          </a:ln>
        </p:spPr>
      </p:pic>
      <p:sp>
        <p:nvSpPr>
          <p:cNvPr id="361" name="Google Shape;361;p28"/>
          <p:cNvSpPr txBox="1"/>
          <p:nvPr/>
        </p:nvSpPr>
        <p:spPr>
          <a:xfrm>
            <a:off x="2089925" y="3511850"/>
            <a:ext cx="1233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Slave Nodes</a:t>
            </a:r>
            <a:endParaRPr b="0" i="0" sz="1400" u="none" cap="none" strike="noStrike">
              <a:solidFill>
                <a:srgbClr val="000000"/>
              </a:solidFill>
              <a:latin typeface="Average"/>
              <a:ea typeface="Average"/>
              <a:cs typeface="Average"/>
              <a:sym typeface="Average"/>
            </a:endParaRPr>
          </a:p>
        </p:txBody>
      </p:sp>
      <p:sp>
        <p:nvSpPr>
          <p:cNvPr id="362" name="Google Shape;362;p28"/>
          <p:cNvSpPr/>
          <p:nvPr/>
        </p:nvSpPr>
        <p:spPr>
          <a:xfrm>
            <a:off x="158500" y="2169850"/>
            <a:ext cx="944400" cy="4983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DATA</a:t>
            </a:r>
            <a:endParaRPr b="0" i="0" sz="1400" u="none" cap="none" strike="noStrike">
              <a:solidFill>
                <a:srgbClr val="000000"/>
              </a:solidFill>
              <a:latin typeface="Average"/>
              <a:ea typeface="Average"/>
              <a:cs typeface="Average"/>
              <a:sym typeface="Average"/>
            </a:endParaRPr>
          </a:p>
        </p:txBody>
      </p:sp>
      <p:sp>
        <p:nvSpPr>
          <p:cNvPr id="363" name="Google Shape;363;p28"/>
          <p:cNvSpPr/>
          <p:nvPr/>
        </p:nvSpPr>
        <p:spPr>
          <a:xfrm>
            <a:off x="2362775" y="1497950"/>
            <a:ext cx="688200" cy="336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28"/>
          <p:cNvSpPr/>
          <p:nvPr/>
        </p:nvSpPr>
        <p:spPr>
          <a:xfrm>
            <a:off x="2362775" y="2019738"/>
            <a:ext cx="688200" cy="336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28"/>
          <p:cNvSpPr/>
          <p:nvPr/>
        </p:nvSpPr>
        <p:spPr>
          <a:xfrm>
            <a:off x="2362775" y="2541525"/>
            <a:ext cx="688200" cy="336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28"/>
          <p:cNvSpPr/>
          <p:nvPr/>
        </p:nvSpPr>
        <p:spPr>
          <a:xfrm>
            <a:off x="2362775" y="3114225"/>
            <a:ext cx="688200" cy="336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28"/>
          <p:cNvSpPr/>
          <p:nvPr/>
        </p:nvSpPr>
        <p:spPr>
          <a:xfrm>
            <a:off x="4310850" y="1416950"/>
            <a:ext cx="522300" cy="4983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28"/>
          <p:cNvSpPr/>
          <p:nvPr/>
        </p:nvSpPr>
        <p:spPr>
          <a:xfrm>
            <a:off x="4310850" y="1918150"/>
            <a:ext cx="522300" cy="4983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28"/>
          <p:cNvSpPr/>
          <p:nvPr/>
        </p:nvSpPr>
        <p:spPr>
          <a:xfrm>
            <a:off x="4310850" y="2419350"/>
            <a:ext cx="522300" cy="4983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28"/>
          <p:cNvSpPr/>
          <p:nvPr/>
        </p:nvSpPr>
        <p:spPr>
          <a:xfrm>
            <a:off x="4310850" y="2961825"/>
            <a:ext cx="522300" cy="4983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71" name="Google Shape;371;p28"/>
          <p:cNvCxnSpPr>
            <a:stCxn id="362" idx="3"/>
            <a:endCxn id="363" idx="1"/>
          </p:cNvCxnSpPr>
          <p:nvPr/>
        </p:nvCxnSpPr>
        <p:spPr>
          <a:xfrm flipH="1" rot="10800000">
            <a:off x="1102900" y="1666000"/>
            <a:ext cx="1260000" cy="753000"/>
          </a:xfrm>
          <a:prstGeom prst="straightConnector1">
            <a:avLst/>
          </a:prstGeom>
          <a:noFill/>
          <a:ln cap="flat" cmpd="sng" w="19050">
            <a:solidFill>
              <a:schemeClr val="lt1"/>
            </a:solidFill>
            <a:prstDash val="solid"/>
            <a:round/>
            <a:headEnd len="sm" w="sm" type="none"/>
            <a:tailEnd len="med" w="med" type="stealth"/>
          </a:ln>
        </p:spPr>
      </p:cxnSp>
      <p:cxnSp>
        <p:nvCxnSpPr>
          <p:cNvPr id="372" name="Google Shape;372;p28"/>
          <p:cNvCxnSpPr>
            <a:stCxn id="362" idx="3"/>
            <a:endCxn id="364" idx="1"/>
          </p:cNvCxnSpPr>
          <p:nvPr/>
        </p:nvCxnSpPr>
        <p:spPr>
          <a:xfrm flipH="1" rot="10800000">
            <a:off x="1102900" y="2188000"/>
            <a:ext cx="1260000" cy="231000"/>
          </a:xfrm>
          <a:prstGeom prst="straightConnector1">
            <a:avLst/>
          </a:prstGeom>
          <a:noFill/>
          <a:ln cap="flat" cmpd="sng" w="19050">
            <a:solidFill>
              <a:schemeClr val="lt1"/>
            </a:solidFill>
            <a:prstDash val="solid"/>
            <a:round/>
            <a:headEnd len="sm" w="sm" type="none"/>
            <a:tailEnd len="med" w="med" type="stealth"/>
          </a:ln>
        </p:spPr>
      </p:cxnSp>
      <p:cxnSp>
        <p:nvCxnSpPr>
          <p:cNvPr id="373" name="Google Shape;373;p28"/>
          <p:cNvCxnSpPr>
            <a:stCxn id="362" idx="3"/>
          </p:cNvCxnSpPr>
          <p:nvPr/>
        </p:nvCxnSpPr>
        <p:spPr>
          <a:xfrm>
            <a:off x="1102900" y="2419000"/>
            <a:ext cx="1260000" cy="249300"/>
          </a:xfrm>
          <a:prstGeom prst="straightConnector1">
            <a:avLst/>
          </a:prstGeom>
          <a:noFill/>
          <a:ln cap="flat" cmpd="sng" w="19050">
            <a:solidFill>
              <a:schemeClr val="lt1"/>
            </a:solidFill>
            <a:prstDash val="solid"/>
            <a:round/>
            <a:headEnd len="sm" w="sm" type="none"/>
            <a:tailEnd len="med" w="med" type="stealth"/>
          </a:ln>
        </p:spPr>
      </p:cxnSp>
      <p:cxnSp>
        <p:nvCxnSpPr>
          <p:cNvPr id="374" name="Google Shape;374;p28"/>
          <p:cNvCxnSpPr>
            <a:stCxn id="362" idx="3"/>
            <a:endCxn id="366" idx="1"/>
          </p:cNvCxnSpPr>
          <p:nvPr/>
        </p:nvCxnSpPr>
        <p:spPr>
          <a:xfrm>
            <a:off x="1102900" y="2419000"/>
            <a:ext cx="1260000" cy="863400"/>
          </a:xfrm>
          <a:prstGeom prst="straightConnector1">
            <a:avLst/>
          </a:prstGeom>
          <a:noFill/>
          <a:ln cap="flat" cmpd="sng" w="19050">
            <a:solidFill>
              <a:schemeClr val="lt1"/>
            </a:solidFill>
            <a:prstDash val="solid"/>
            <a:round/>
            <a:headEnd len="sm" w="sm" type="none"/>
            <a:tailEnd len="med" w="med" type="stealth"/>
          </a:ln>
        </p:spPr>
      </p:cxnSp>
      <p:cxnSp>
        <p:nvCxnSpPr>
          <p:cNvPr id="375" name="Google Shape;375;p28"/>
          <p:cNvCxnSpPr>
            <a:stCxn id="363" idx="3"/>
            <a:endCxn id="367" idx="2"/>
          </p:cNvCxnSpPr>
          <p:nvPr/>
        </p:nvCxnSpPr>
        <p:spPr>
          <a:xfrm>
            <a:off x="3050975" y="1666100"/>
            <a:ext cx="1260000" cy="0"/>
          </a:xfrm>
          <a:prstGeom prst="straightConnector1">
            <a:avLst/>
          </a:prstGeom>
          <a:noFill/>
          <a:ln cap="flat" cmpd="sng" w="19050">
            <a:solidFill>
              <a:schemeClr val="lt1"/>
            </a:solidFill>
            <a:prstDash val="solid"/>
            <a:round/>
            <a:headEnd len="sm" w="sm" type="none"/>
            <a:tailEnd len="med" w="med" type="stealth"/>
          </a:ln>
        </p:spPr>
      </p:cxnSp>
      <p:cxnSp>
        <p:nvCxnSpPr>
          <p:cNvPr id="376" name="Google Shape;376;p28"/>
          <p:cNvCxnSpPr/>
          <p:nvPr/>
        </p:nvCxnSpPr>
        <p:spPr>
          <a:xfrm>
            <a:off x="3050975" y="2187900"/>
            <a:ext cx="1260000" cy="0"/>
          </a:xfrm>
          <a:prstGeom prst="straightConnector1">
            <a:avLst/>
          </a:prstGeom>
          <a:noFill/>
          <a:ln cap="flat" cmpd="sng" w="19050">
            <a:solidFill>
              <a:schemeClr val="lt1"/>
            </a:solidFill>
            <a:prstDash val="solid"/>
            <a:round/>
            <a:headEnd len="sm" w="sm" type="none"/>
            <a:tailEnd len="med" w="med" type="stealth"/>
          </a:ln>
        </p:spPr>
      </p:cxnSp>
      <p:cxnSp>
        <p:nvCxnSpPr>
          <p:cNvPr id="377" name="Google Shape;377;p28"/>
          <p:cNvCxnSpPr/>
          <p:nvPr/>
        </p:nvCxnSpPr>
        <p:spPr>
          <a:xfrm>
            <a:off x="3050975" y="2709675"/>
            <a:ext cx="1260000" cy="0"/>
          </a:xfrm>
          <a:prstGeom prst="straightConnector1">
            <a:avLst/>
          </a:prstGeom>
          <a:noFill/>
          <a:ln cap="flat" cmpd="sng" w="19050">
            <a:solidFill>
              <a:schemeClr val="lt1"/>
            </a:solidFill>
            <a:prstDash val="solid"/>
            <a:round/>
            <a:headEnd len="sm" w="sm" type="none"/>
            <a:tailEnd len="med" w="med" type="stealth"/>
          </a:ln>
        </p:spPr>
      </p:cxnSp>
      <p:cxnSp>
        <p:nvCxnSpPr>
          <p:cNvPr id="378" name="Google Shape;378;p28"/>
          <p:cNvCxnSpPr/>
          <p:nvPr/>
        </p:nvCxnSpPr>
        <p:spPr>
          <a:xfrm>
            <a:off x="3050975" y="3210975"/>
            <a:ext cx="1260000" cy="0"/>
          </a:xfrm>
          <a:prstGeom prst="straightConnector1">
            <a:avLst/>
          </a:prstGeom>
          <a:noFill/>
          <a:ln cap="flat" cmpd="sng" w="19050">
            <a:solidFill>
              <a:schemeClr val="lt1"/>
            </a:solidFill>
            <a:prstDash val="solid"/>
            <a:round/>
            <a:headEnd len="sm" w="sm" type="none"/>
            <a:tailEnd len="med" w="med" type="stealth"/>
          </a:ln>
        </p:spPr>
      </p:cxnSp>
      <p:sp>
        <p:nvSpPr>
          <p:cNvPr id="379" name="Google Shape;379;p28"/>
          <p:cNvSpPr/>
          <p:nvPr/>
        </p:nvSpPr>
        <p:spPr>
          <a:xfrm>
            <a:off x="2089925" y="1227000"/>
            <a:ext cx="1233900" cy="2689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1000"/>
                                        <p:tgtEl>
                                          <p:spTgt spid="367"/>
                                        </p:tgtEl>
                                      </p:cBhvr>
                                    </p:animEffect>
                                  </p:childTnLst>
                                </p:cTn>
                              </p:par>
                              <p:par>
                                <p:cTn fill="hold" nodeType="with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1000"/>
                                        <p:tgtEl>
                                          <p:spTgt spid="368"/>
                                        </p:tgtEl>
                                      </p:cBhvr>
                                    </p:animEffect>
                                  </p:childTnLst>
                                </p:cTn>
                              </p:par>
                              <p:par>
                                <p:cTn fill="hold" nodeType="with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000"/>
                                        <p:tgtEl>
                                          <p:spTgt spid="369"/>
                                        </p:tgtEl>
                                      </p:cBhvr>
                                    </p:animEffect>
                                  </p:childTnLst>
                                </p:cTn>
                              </p:par>
                              <p:par>
                                <p:cTn fill="hold" nodeType="with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par>
                                <p:cTn fill="hold" nodeType="with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1000"/>
                                        <p:tgtEl>
                                          <p:spTgt spid="375"/>
                                        </p:tgtEl>
                                      </p:cBhvr>
                                    </p:animEffect>
                                  </p:childTnLst>
                                </p:cTn>
                              </p:par>
                              <p:par>
                                <p:cTn fill="hold" nodeType="with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1000"/>
                                        <p:tgtEl>
                                          <p:spTgt spid="376"/>
                                        </p:tgtEl>
                                      </p:cBhvr>
                                    </p:animEffect>
                                  </p:childTnLst>
                                </p:cTn>
                              </p:par>
                              <p:par>
                                <p:cTn fill="hold" nodeType="with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1000"/>
                                        <p:tgtEl>
                                          <p:spTgt spid="377"/>
                                        </p:tgtEl>
                                      </p:cBhvr>
                                    </p:animEffect>
                                  </p:childTnLst>
                                </p:cTn>
                              </p:par>
                              <p:par>
                                <p:cTn fill="hold" nodeType="with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000"/>
                                        <p:tgtEl>
                                          <p:spTgt spid="3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83" name="Shape 383"/>
        <p:cNvGrpSpPr/>
        <p:nvPr/>
      </p:nvGrpSpPr>
      <p:grpSpPr>
        <a:xfrm>
          <a:off x="0" y="0"/>
          <a:ext cx="0" cy="0"/>
          <a:chOff x="0" y="0"/>
          <a:chExt cx="0" cy="0"/>
        </a:xfrm>
      </p:grpSpPr>
      <p:sp>
        <p:nvSpPr>
          <p:cNvPr id="384" name="Google Shape;384;p29"/>
          <p:cNvSpPr txBox="1"/>
          <p:nvPr>
            <p:ph type="title"/>
          </p:nvPr>
        </p:nvSpPr>
        <p:spPr>
          <a:xfrm>
            <a:off x="129175" y="2912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600" u="sng">
                <a:solidFill>
                  <a:srgbClr val="E09214"/>
                </a:solidFill>
                <a:latin typeface="Merriweather"/>
                <a:ea typeface="Merriweather"/>
                <a:cs typeface="Merriweather"/>
                <a:sym typeface="Merriweather"/>
              </a:rPr>
              <a:t>Parallel Processing</a:t>
            </a:r>
            <a:endParaRPr b="1" sz="2600" u="sng">
              <a:solidFill>
                <a:srgbClr val="E09214"/>
              </a:solidFill>
              <a:latin typeface="Merriweather"/>
              <a:ea typeface="Merriweather"/>
              <a:cs typeface="Merriweather"/>
              <a:sym typeface="Merriweather"/>
            </a:endParaRPr>
          </a:p>
        </p:txBody>
      </p:sp>
      <p:pic>
        <p:nvPicPr>
          <p:cNvPr id="385" name="Google Shape;385;p29"/>
          <p:cNvPicPr preferRelativeResize="0"/>
          <p:nvPr/>
        </p:nvPicPr>
        <p:blipFill rotWithShape="1">
          <a:blip r:embed="rId3">
            <a:alphaModFix/>
          </a:blip>
          <a:srcRect b="0" l="0" r="0" t="0"/>
          <a:stretch/>
        </p:blipFill>
        <p:spPr>
          <a:xfrm>
            <a:off x="6879949" y="143950"/>
            <a:ext cx="2208026" cy="572700"/>
          </a:xfrm>
          <a:prstGeom prst="rect">
            <a:avLst/>
          </a:prstGeom>
          <a:noFill/>
          <a:ln>
            <a:noFill/>
          </a:ln>
        </p:spPr>
      </p:pic>
      <p:sp>
        <p:nvSpPr>
          <p:cNvPr id="386" name="Google Shape;386;p29"/>
          <p:cNvSpPr txBox="1"/>
          <p:nvPr/>
        </p:nvSpPr>
        <p:spPr>
          <a:xfrm>
            <a:off x="2089925" y="3511850"/>
            <a:ext cx="1233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Slave Nodes</a:t>
            </a:r>
            <a:endParaRPr b="0" i="0" sz="1400" u="none" cap="none" strike="noStrike">
              <a:solidFill>
                <a:srgbClr val="000000"/>
              </a:solidFill>
              <a:latin typeface="Average"/>
              <a:ea typeface="Average"/>
              <a:cs typeface="Average"/>
              <a:sym typeface="Average"/>
            </a:endParaRPr>
          </a:p>
        </p:txBody>
      </p:sp>
      <p:sp>
        <p:nvSpPr>
          <p:cNvPr id="387" name="Google Shape;387;p29"/>
          <p:cNvSpPr txBox="1"/>
          <p:nvPr/>
        </p:nvSpPr>
        <p:spPr>
          <a:xfrm>
            <a:off x="3851325" y="3636500"/>
            <a:ext cx="172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Intermediate Results</a:t>
            </a:r>
            <a:endParaRPr b="0" i="0" sz="1400" u="none" cap="none" strike="noStrike">
              <a:solidFill>
                <a:srgbClr val="000000"/>
              </a:solidFill>
              <a:latin typeface="Average"/>
              <a:ea typeface="Average"/>
              <a:cs typeface="Average"/>
              <a:sym typeface="Average"/>
            </a:endParaRPr>
          </a:p>
        </p:txBody>
      </p:sp>
      <p:sp>
        <p:nvSpPr>
          <p:cNvPr id="388" name="Google Shape;388;p29"/>
          <p:cNvSpPr/>
          <p:nvPr/>
        </p:nvSpPr>
        <p:spPr>
          <a:xfrm>
            <a:off x="158500" y="2169850"/>
            <a:ext cx="944400" cy="4983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DATA</a:t>
            </a:r>
            <a:endParaRPr b="0" i="0" sz="1400" u="none" cap="none" strike="noStrike">
              <a:solidFill>
                <a:srgbClr val="000000"/>
              </a:solidFill>
              <a:latin typeface="Average"/>
              <a:ea typeface="Average"/>
              <a:cs typeface="Average"/>
              <a:sym typeface="Average"/>
            </a:endParaRPr>
          </a:p>
        </p:txBody>
      </p:sp>
      <p:sp>
        <p:nvSpPr>
          <p:cNvPr id="389" name="Google Shape;389;p29"/>
          <p:cNvSpPr/>
          <p:nvPr/>
        </p:nvSpPr>
        <p:spPr>
          <a:xfrm>
            <a:off x="2362775" y="1497950"/>
            <a:ext cx="688200" cy="336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29"/>
          <p:cNvSpPr/>
          <p:nvPr/>
        </p:nvSpPr>
        <p:spPr>
          <a:xfrm>
            <a:off x="2362775" y="2019738"/>
            <a:ext cx="688200" cy="336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29"/>
          <p:cNvSpPr/>
          <p:nvPr/>
        </p:nvSpPr>
        <p:spPr>
          <a:xfrm>
            <a:off x="2362775" y="2541525"/>
            <a:ext cx="688200" cy="336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29"/>
          <p:cNvSpPr/>
          <p:nvPr/>
        </p:nvSpPr>
        <p:spPr>
          <a:xfrm>
            <a:off x="2362775" y="3114225"/>
            <a:ext cx="688200" cy="336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29"/>
          <p:cNvSpPr/>
          <p:nvPr/>
        </p:nvSpPr>
        <p:spPr>
          <a:xfrm>
            <a:off x="4310850" y="1416950"/>
            <a:ext cx="522300" cy="4983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29"/>
          <p:cNvSpPr/>
          <p:nvPr/>
        </p:nvSpPr>
        <p:spPr>
          <a:xfrm>
            <a:off x="4310850" y="1918150"/>
            <a:ext cx="522300" cy="4983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29"/>
          <p:cNvSpPr/>
          <p:nvPr/>
        </p:nvSpPr>
        <p:spPr>
          <a:xfrm>
            <a:off x="4310850" y="2419350"/>
            <a:ext cx="522300" cy="4983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29"/>
          <p:cNvSpPr/>
          <p:nvPr/>
        </p:nvSpPr>
        <p:spPr>
          <a:xfrm>
            <a:off x="4310850" y="2961825"/>
            <a:ext cx="522300" cy="4983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97" name="Google Shape;397;p29"/>
          <p:cNvCxnSpPr>
            <a:stCxn id="388" idx="3"/>
            <a:endCxn id="389" idx="1"/>
          </p:cNvCxnSpPr>
          <p:nvPr/>
        </p:nvCxnSpPr>
        <p:spPr>
          <a:xfrm flipH="1" rot="10800000">
            <a:off x="1102900" y="1666000"/>
            <a:ext cx="1260000" cy="753000"/>
          </a:xfrm>
          <a:prstGeom prst="straightConnector1">
            <a:avLst/>
          </a:prstGeom>
          <a:noFill/>
          <a:ln cap="flat" cmpd="sng" w="19050">
            <a:solidFill>
              <a:schemeClr val="lt1"/>
            </a:solidFill>
            <a:prstDash val="solid"/>
            <a:round/>
            <a:headEnd len="sm" w="sm" type="none"/>
            <a:tailEnd len="med" w="med" type="stealth"/>
          </a:ln>
        </p:spPr>
      </p:cxnSp>
      <p:cxnSp>
        <p:nvCxnSpPr>
          <p:cNvPr id="398" name="Google Shape;398;p29"/>
          <p:cNvCxnSpPr>
            <a:stCxn id="388" idx="3"/>
            <a:endCxn id="390" idx="1"/>
          </p:cNvCxnSpPr>
          <p:nvPr/>
        </p:nvCxnSpPr>
        <p:spPr>
          <a:xfrm flipH="1" rot="10800000">
            <a:off x="1102900" y="2188000"/>
            <a:ext cx="1260000" cy="231000"/>
          </a:xfrm>
          <a:prstGeom prst="straightConnector1">
            <a:avLst/>
          </a:prstGeom>
          <a:noFill/>
          <a:ln cap="flat" cmpd="sng" w="19050">
            <a:solidFill>
              <a:schemeClr val="lt1"/>
            </a:solidFill>
            <a:prstDash val="solid"/>
            <a:round/>
            <a:headEnd len="sm" w="sm" type="none"/>
            <a:tailEnd len="med" w="med" type="stealth"/>
          </a:ln>
        </p:spPr>
      </p:cxnSp>
      <p:cxnSp>
        <p:nvCxnSpPr>
          <p:cNvPr id="399" name="Google Shape;399;p29"/>
          <p:cNvCxnSpPr>
            <a:stCxn id="388" idx="3"/>
          </p:cNvCxnSpPr>
          <p:nvPr/>
        </p:nvCxnSpPr>
        <p:spPr>
          <a:xfrm>
            <a:off x="1102900" y="2419000"/>
            <a:ext cx="1260000" cy="249300"/>
          </a:xfrm>
          <a:prstGeom prst="straightConnector1">
            <a:avLst/>
          </a:prstGeom>
          <a:noFill/>
          <a:ln cap="flat" cmpd="sng" w="19050">
            <a:solidFill>
              <a:schemeClr val="lt1"/>
            </a:solidFill>
            <a:prstDash val="solid"/>
            <a:round/>
            <a:headEnd len="sm" w="sm" type="none"/>
            <a:tailEnd len="med" w="med" type="stealth"/>
          </a:ln>
        </p:spPr>
      </p:cxnSp>
      <p:cxnSp>
        <p:nvCxnSpPr>
          <p:cNvPr id="400" name="Google Shape;400;p29"/>
          <p:cNvCxnSpPr>
            <a:stCxn id="388" idx="3"/>
            <a:endCxn id="392" idx="1"/>
          </p:cNvCxnSpPr>
          <p:nvPr/>
        </p:nvCxnSpPr>
        <p:spPr>
          <a:xfrm>
            <a:off x="1102900" y="2419000"/>
            <a:ext cx="1260000" cy="863400"/>
          </a:xfrm>
          <a:prstGeom prst="straightConnector1">
            <a:avLst/>
          </a:prstGeom>
          <a:noFill/>
          <a:ln cap="flat" cmpd="sng" w="19050">
            <a:solidFill>
              <a:schemeClr val="lt1"/>
            </a:solidFill>
            <a:prstDash val="solid"/>
            <a:round/>
            <a:headEnd len="sm" w="sm" type="none"/>
            <a:tailEnd len="med" w="med" type="stealth"/>
          </a:ln>
        </p:spPr>
      </p:cxnSp>
      <p:cxnSp>
        <p:nvCxnSpPr>
          <p:cNvPr id="401" name="Google Shape;401;p29"/>
          <p:cNvCxnSpPr>
            <a:stCxn id="389" idx="3"/>
            <a:endCxn id="393" idx="2"/>
          </p:cNvCxnSpPr>
          <p:nvPr/>
        </p:nvCxnSpPr>
        <p:spPr>
          <a:xfrm>
            <a:off x="3050975" y="1666100"/>
            <a:ext cx="1260000" cy="0"/>
          </a:xfrm>
          <a:prstGeom prst="straightConnector1">
            <a:avLst/>
          </a:prstGeom>
          <a:noFill/>
          <a:ln cap="flat" cmpd="sng" w="19050">
            <a:solidFill>
              <a:schemeClr val="lt1"/>
            </a:solidFill>
            <a:prstDash val="solid"/>
            <a:round/>
            <a:headEnd len="sm" w="sm" type="none"/>
            <a:tailEnd len="med" w="med" type="stealth"/>
          </a:ln>
        </p:spPr>
      </p:cxnSp>
      <p:cxnSp>
        <p:nvCxnSpPr>
          <p:cNvPr id="402" name="Google Shape;402;p29"/>
          <p:cNvCxnSpPr/>
          <p:nvPr/>
        </p:nvCxnSpPr>
        <p:spPr>
          <a:xfrm>
            <a:off x="3050975" y="2187900"/>
            <a:ext cx="1260000" cy="0"/>
          </a:xfrm>
          <a:prstGeom prst="straightConnector1">
            <a:avLst/>
          </a:prstGeom>
          <a:noFill/>
          <a:ln cap="flat" cmpd="sng" w="19050">
            <a:solidFill>
              <a:schemeClr val="lt1"/>
            </a:solidFill>
            <a:prstDash val="solid"/>
            <a:round/>
            <a:headEnd len="sm" w="sm" type="none"/>
            <a:tailEnd len="med" w="med" type="stealth"/>
          </a:ln>
        </p:spPr>
      </p:cxnSp>
      <p:cxnSp>
        <p:nvCxnSpPr>
          <p:cNvPr id="403" name="Google Shape;403;p29"/>
          <p:cNvCxnSpPr/>
          <p:nvPr/>
        </p:nvCxnSpPr>
        <p:spPr>
          <a:xfrm>
            <a:off x="3050975" y="2709675"/>
            <a:ext cx="1260000" cy="0"/>
          </a:xfrm>
          <a:prstGeom prst="straightConnector1">
            <a:avLst/>
          </a:prstGeom>
          <a:noFill/>
          <a:ln cap="flat" cmpd="sng" w="19050">
            <a:solidFill>
              <a:schemeClr val="lt1"/>
            </a:solidFill>
            <a:prstDash val="solid"/>
            <a:round/>
            <a:headEnd len="sm" w="sm" type="none"/>
            <a:tailEnd len="med" w="med" type="stealth"/>
          </a:ln>
        </p:spPr>
      </p:cxnSp>
      <p:cxnSp>
        <p:nvCxnSpPr>
          <p:cNvPr id="404" name="Google Shape;404;p29"/>
          <p:cNvCxnSpPr/>
          <p:nvPr/>
        </p:nvCxnSpPr>
        <p:spPr>
          <a:xfrm>
            <a:off x="3050975" y="3210975"/>
            <a:ext cx="1260000" cy="0"/>
          </a:xfrm>
          <a:prstGeom prst="straightConnector1">
            <a:avLst/>
          </a:prstGeom>
          <a:noFill/>
          <a:ln cap="flat" cmpd="sng" w="19050">
            <a:solidFill>
              <a:schemeClr val="lt1"/>
            </a:solidFill>
            <a:prstDash val="solid"/>
            <a:round/>
            <a:headEnd len="sm" w="sm" type="none"/>
            <a:tailEnd len="med" w="med" type="stealth"/>
          </a:ln>
        </p:spPr>
      </p:cxnSp>
      <p:sp>
        <p:nvSpPr>
          <p:cNvPr id="405" name="Google Shape;405;p29"/>
          <p:cNvSpPr/>
          <p:nvPr/>
        </p:nvSpPr>
        <p:spPr>
          <a:xfrm>
            <a:off x="2089925" y="1227000"/>
            <a:ext cx="1233900" cy="2689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29"/>
          <p:cNvSpPr/>
          <p:nvPr/>
        </p:nvSpPr>
        <p:spPr>
          <a:xfrm>
            <a:off x="4051200" y="1207150"/>
            <a:ext cx="1041600" cy="2423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1000"/>
                                        <p:tgtEl>
                                          <p:spTgt spid="40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1000"/>
                                        <p:tgtEl>
                                          <p:spTgt spid="3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3"/>
          <p:cNvSpPr txBox="1"/>
          <p:nvPr>
            <p:ph type="title"/>
          </p:nvPr>
        </p:nvSpPr>
        <p:spPr>
          <a:xfrm>
            <a:off x="99325" y="263250"/>
            <a:ext cx="7852200" cy="927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sz="3000">
                <a:latin typeface="Average"/>
                <a:ea typeface="Average"/>
                <a:cs typeface="Average"/>
                <a:sym typeface="Average"/>
              </a:rPr>
              <a:t>Introduction to Big data</a:t>
            </a:r>
            <a:endParaRPr sz="3000">
              <a:latin typeface="Average"/>
              <a:ea typeface="Average"/>
              <a:cs typeface="Average"/>
              <a:sym typeface="Average"/>
            </a:endParaRPr>
          </a:p>
          <a:p>
            <a:pPr indent="0" lvl="0" marL="0" rtl="0" algn="ctr">
              <a:lnSpc>
                <a:spcPct val="100000"/>
              </a:lnSpc>
              <a:spcBef>
                <a:spcPts val="0"/>
              </a:spcBef>
              <a:spcAft>
                <a:spcPts val="0"/>
              </a:spcAft>
              <a:buSzPts val="3600"/>
              <a:buNone/>
            </a:pPr>
            <a:r>
              <a:t/>
            </a:r>
            <a:endParaRPr sz="3000"/>
          </a:p>
        </p:txBody>
      </p:sp>
      <p:grpSp>
        <p:nvGrpSpPr>
          <p:cNvPr id="92" name="Google Shape;92;p3"/>
          <p:cNvGrpSpPr/>
          <p:nvPr/>
        </p:nvGrpSpPr>
        <p:grpSpPr>
          <a:xfrm>
            <a:off x="1436600" y="1347425"/>
            <a:ext cx="2967000" cy="2967000"/>
            <a:chOff x="1436600" y="1347425"/>
            <a:chExt cx="2967000" cy="2967000"/>
          </a:xfrm>
        </p:grpSpPr>
        <p:sp>
          <p:nvSpPr>
            <p:cNvPr id="93" name="Google Shape;93;p3"/>
            <p:cNvSpPr/>
            <p:nvPr/>
          </p:nvSpPr>
          <p:spPr>
            <a:xfrm>
              <a:off x="1436600" y="1347425"/>
              <a:ext cx="2967000" cy="2967000"/>
            </a:xfrm>
            <a:prstGeom prst="arc">
              <a:avLst>
                <a:gd fmla="val 17813811" name="adj1"/>
                <a:gd fmla="val 3845812" name="adj2"/>
              </a:avLst>
            </a:prstGeom>
            <a:no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94" name="Google Shape;94;p3"/>
            <p:cNvSpPr/>
            <p:nvPr/>
          </p:nvSpPr>
          <p:spPr>
            <a:xfrm>
              <a:off x="2082846" y="1993559"/>
              <a:ext cx="1674508" cy="1674508"/>
            </a:xfrm>
            <a:custGeom>
              <a:rect b="b" l="l" r="r" t="t"/>
              <a:pathLst>
                <a:path extrusionOk="0" h="95156" w="95156">
                  <a:moveTo>
                    <a:pt x="47578" y="1"/>
                  </a:moveTo>
                  <a:cubicBezTo>
                    <a:pt x="21301" y="1"/>
                    <a:pt x="1" y="21301"/>
                    <a:pt x="1" y="47578"/>
                  </a:cubicBezTo>
                  <a:cubicBezTo>
                    <a:pt x="1" y="73855"/>
                    <a:pt x="21301" y="95155"/>
                    <a:pt x="47578" y="95155"/>
                  </a:cubicBezTo>
                  <a:cubicBezTo>
                    <a:pt x="73855" y="95155"/>
                    <a:pt x="95156" y="73855"/>
                    <a:pt x="95156" y="47578"/>
                  </a:cubicBezTo>
                  <a:cubicBezTo>
                    <a:pt x="95156" y="21301"/>
                    <a:pt x="73855" y="1"/>
                    <a:pt x="47578"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2000" u="none" cap="none" strike="noStrike">
                <a:solidFill>
                  <a:schemeClr val="dk1"/>
                </a:solidFill>
                <a:latin typeface="Arial"/>
                <a:ea typeface="Arial"/>
                <a:cs typeface="Arial"/>
                <a:sym typeface="Arial"/>
              </a:endParaRPr>
            </a:p>
          </p:txBody>
        </p:sp>
        <p:sp>
          <p:nvSpPr>
            <p:cNvPr id="95" name="Google Shape;95;p3"/>
            <p:cNvSpPr/>
            <p:nvPr/>
          </p:nvSpPr>
          <p:spPr>
            <a:xfrm>
              <a:off x="2155031" y="2065717"/>
              <a:ext cx="1530138" cy="1530190"/>
            </a:xfrm>
            <a:custGeom>
              <a:rect b="b" l="l" r="r" t="t"/>
              <a:pathLst>
                <a:path extrusionOk="0" h="29184" w="29183">
                  <a:moveTo>
                    <a:pt x="14586" y="1"/>
                  </a:moveTo>
                  <a:cubicBezTo>
                    <a:pt x="6525" y="1"/>
                    <a:pt x="0" y="6537"/>
                    <a:pt x="0" y="14598"/>
                  </a:cubicBezTo>
                  <a:cubicBezTo>
                    <a:pt x="0" y="22647"/>
                    <a:pt x="6525" y="29183"/>
                    <a:pt x="14586" y="29183"/>
                  </a:cubicBezTo>
                  <a:cubicBezTo>
                    <a:pt x="22646" y="29183"/>
                    <a:pt x="29183" y="22647"/>
                    <a:pt x="29183" y="14598"/>
                  </a:cubicBezTo>
                  <a:cubicBezTo>
                    <a:pt x="29183" y="6537"/>
                    <a:pt x="22646" y="1"/>
                    <a:pt x="14586" y="1"/>
                  </a:cubicBez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365750">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Fira Sans Extra Condensed Medium"/>
                  <a:ea typeface="Fira Sans Extra Condensed Medium"/>
                  <a:cs typeface="Fira Sans Extra Condensed Medium"/>
                  <a:sym typeface="Fira Sans Extra Condensed Medium"/>
                </a:rPr>
                <a:t>Big Data</a:t>
              </a:r>
              <a:endParaRPr b="0" i="0" sz="2000" u="none" cap="none" strike="noStrike">
                <a:solidFill>
                  <a:schemeClr val="dk1"/>
                </a:solidFill>
                <a:latin typeface="Arial"/>
                <a:ea typeface="Arial"/>
                <a:cs typeface="Arial"/>
                <a:sym typeface="Arial"/>
              </a:endParaRPr>
            </a:p>
          </p:txBody>
        </p:sp>
      </p:grpSp>
      <p:grpSp>
        <p:nvGrpSpPr>
          <p:cNvPr id="96" name="Google Shape;96;p3"/>
          <p:cNvGrpSpPr/>
          <p:nvPr/>
        </p:nvGrpSpPr>
        <p:grpSpPr>
          <a:xfrm>
            <a:off x="3287528" y="1193159"/>
            <a:ext cx="3659505" cy="618916"/>
            <a:chOff x="3287528" y="1193159"/>
            <a:chExt cx="3659505" cy="618916"/>
          </a:xfrm>
        </p:grpSpPr>
        <p:sp>
          <p:nvSpPr>
            <p:cNvPr id="97" name="Google Shape;97;p3"/>
            <p:cNvSpPr/>
            <p:nvPr/>
          </p:nvSpPr>
          <p:spPr>
            <a:xfrm>
              <a:off x="3287528" y="1193159"/>
              <a:ext cx="601462" cy="601482"/>
            </a:xfrm>
            <a:custGeom>
              <a:rect b="b" l="l" r="r" t="t"/>
              <a:pathLst>
                <a:path extrusionOk="0" h="29184" w="29183">
                  <a:moveTo>
                    <a:pt x="14586" y="1"/>
                  </a:moveTo>
                  <a:cubicBezTo>
                    <a:pt x="6525" y="1"/>
                    <a:pt x="0" y="6537"/>
                    <a:pt x="0" y="14598"/>
                  </a:cubicBezTo>
                  <a:cubicBezTo>
                    <a:pt x="0" y="22647"/>
                    <a:pt x="6525" y="29183"/>
                    <a:pt x="14586" y="29183"/>
                  </a:cubicBezTo>
                  <a:cubicBezTo>
                    <a:pt x="22646" y="29183"/>
                    <a:pt x="29183" y="22647"/>
                    <a:pt x="29183" y="14598"/>
                  </a:cubicBezTo>
                  <a:cubicBezTo>
                    <a:pt x="29183" y="6537"/>
                    <a:pt x="22646" y="1"/>
                    <a:pt x="14586" y="1"/>
                  </a:cubicBezTo>
                  <a:close/>
                </a:path>
              </a:pathLst>
            </a:custGeom>
            <a:solidFill>
              <a:srgbClr val="EC3A3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2200" u="none" cap="none" strike="noStrike">
                <a:solidFill>
                  <a:schemeClr val="dk1"/>
                </a:solidFill>
                <a:latin typeface="Average"/>
                <a:ea typeface="Average"/>
                <a:cs typeface="Average"/>
                <a:sym typeface="Average"/>
              </a:endParaRPr>
            </a:p>
          </p:txBody>
        </p:sp>
        <p:grpSp>
          <p:nvGrpSpPr>
            <p:cNvPr id="98" name="Google Shape;98;p3"/>
            <p:cNvGrpSpPr/>
            <p:nvPr/>
          </p:nvGrpSpPr>
          <p:grpSpPr>
            <a:xfrm>
              <a:off x="4113004" y="1266238"/>
              <a:ext cx="2834029" cy="545837"/>
              <a:chOff x="4934799" y="3748813"/>
              <a:chExt cx="3498801" cy="545837"/>
            </a:xfrm>
          </p:grpSpPr>
          <p:sp>
            <p:nvSpPr>
              <p:cNvPr id="99" name="Google Shape;99;p3"/>
              <p:cNvSpPr txBox="1"/>
              <p:nvPr/>
            </p:nvSpPr>
            <p:spPr>
              <a:xfrm>
                <a:off x="5222700" y="3928950"/>
                <a:ext cx="3210900" cy="36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verage"/>
                  <a:ea typeface="Average"/>
                  <a:cs typeface="Average"/>
                  <a:sym typeface="Average"/>
                </a:endParaRPr>
              </a:p>
            </p:txBody>
          </p:sp>
          <p:sp>
            <p:nvSpPr>
              <p:cNvPr id="100" name="Google Shape;100;p3"/>
              <p:cNvSpPr txBox="1"/>
              <p:nvPr/>
            </p:nvSpPr>
            <p:spPr>
              <a:xfrm>
                <a:off x="4934799" y="3748813"/>
                <a:ext cx="3210900" cy="36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Average"/>
                    <a:ea typeface="Average"/>
                    <a:cs typeface="Average"/>
                    <a:sym typeface="Average"/>
                  </a:rPr>
                  <a:t>What is Big Data?</a:t>
                </a:r>
                <a:endParaRPr b="0" i="0" sz="2000" u="none" cap="none" strike="noStrike">
                  <a:solidFill>
                    <a:schemeClr val="dk1"/>
                  </a:solidFill>
                  <a:latin typeface="Average"/>
                  <a:ea typeface="Average"/>
                  <a:cs typeface="Average"/>
                  <a:sym typeface="Average"/>
                </a:endParaRPr>
              </a:p>
            </p:txBody>
          </p:sp>
        </p:grpSp>
        <p:sp>
          <p:nvSpPr>
            <p:cNvPr id="101" name="Google Shape;101;p3"/>
            <p:cNvSpPr/>
            <p:nvPr/>
          </p:nvSpPr>
          <p:spPr>
            <a:xfrm>
              <a:off x="3319075" y="1224713"/>
              <a:ext cx="538353" cy="538372"/>
            </a:xfrm>
            <a:custGeom>
              <a:rect b="b" l="l" r="r" t="t"/>
              <a:pathLst>
                <a:path extrusionOk="0" h="29184" w="29183">
                  <a:moveTo>
                    <a:pt x="14586" y="1"/>
                  </a:moveTo>
                  <a:cubicBezTo>
                    <a:pt x="6525" y="1"/>
                    <a:pt x="0" y="6537"/>
                    <a:pt x="0" y="14598"/>
                  </a:cubicBezTo>
                  <a:cubicBezTo>
                    <a:pt x="0" y="22647"/>
                    <a:pt x="6525" y="29183"/>
                    <a:pt x="14586" y="29183"/>
                  </a:cubicBezTo>
                  <a:cubicBezTo>
                    <a:pt x="22646" y="29183"/>
                    <a:pt x="29183" y="22647"/>
                    <a:pt x="29183" y="14598"/>
                  </a:cubicBezTo>
                  <a:cubicBezTo>
                    <a:pt x="29183" y="6537"/>
                    <a:pt x="22646" y="1"/>
                    <a:pt x="14586" y="1"/>
                  </a:cubicBez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 sz="2200" u="none" cap="none" strike="noStrike">
                  <a:solidFill>
                    <a:schemeClr val="dk1"/>
                  </a:solidFill>
                  <a:latin typeface="Average"/>
                  <a:ea typeface="Average"/>
                  <a:cs typeface="Average"/>
                  <a:sym typeface="Average"/>
                </a:rPr>
                <a:t>01</a:t>
              </a:r>
              <a:endParaRPr b="0" i="0" sz="2200" u="none" cap="none" strike="noStrike">
                <a:solidFill>
                  <a:schemeClr val="dk1"/>
                </a:solidFill>
                <a:latin typeface="Average"/>
                <a:ea typeface="Average"/>
                <a:cs typeface="Average"/>
                <a:sym typeface="Average"/>
              </a:endParaRPr>
            </a:p>
          </p:txBody>
        </p:sp>
      </p:grpSp>
      <p:grpSp>
        <p:nvGrpSpPr>
          <p:cNvPr id="102" name="Google Shape;102;p3"/>
          <p:cNvGrpSpPr/>
          <p:nvPr/>
        </p:nvGrpSpPr>
        <p:grpSpPr>
          <a:xfrm>
            <a:off x="3163400" y="3969948"/>
            <a:ext cx="5435179" cy="962148"/>
            <a:chOff x="3286682" y="3748452"/>
            <a:chExt cx="4121619" cy="737731"/>
          </a:xfrm>
        </p:grpSpPr>
        <p:sp>
          <p:nvSpPr>
            <p:cNvPr id="103" name="Google Shape;103;p3"/>
            <p:cNvSpPr/>
            <p:nvPr/>
          </p:nvSpPr>
          <p:spPr>
            <a:xfrm>
              <a:off x="3286682" y="3748452"/>
              <a:ext cx="508149" cy="474589"/>
            </a:xfrm>
            <a:custGeom>
              <a:rect b="b" l="l" r="r" t="t"/>
              <a:pathLst>
                <a:path extrusionOk="0" h="29183" w="29183">
                  <a:moveTo>
                    <a:pt x="14586" y="1"/>
                  </a:moveTo>
                  <a:cubicBezTo>
                    <a:pt x="6525" y="1"/>
                    <a:pt x="0" y="6537"/>
                    <a:pt x="0" y="14598"/>
                  </a:cubicBezTo>
                  <a:cubicBezTo>
                    <a:pt x="0" y="22646"/>
                    <a:pt x="6525" y="29183"/>
                    <a:pt x="14586" y="29183"/>
                  </a:cubicBezTo>
                  <a:cubicBezTo>
                    <a:pt x="22646" y="29183"/>
                    <a:pt x="29183" y="22646"/>
                    <a:pt x="29183" y="14598"/>
                  </a:cubicBezTo>
                  <a:cubicBezTo>
                    <a:pt x="29183" y="6537"/>
                    <a:pt x="22646" y="1"/>
                    <a:pt x="14586" y="1"/>
                  </a:cubicBezTo>
                  <a:close/>
                </a:path>
              </a:pathLst>
            </a:custGeom>
            <a:solidFill>
              <a:srgbClr val="5EB2F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2200" u="none" cap="none" strike="noStrike">
                <a:solidFill>
                  <a:schemeClr val="dk1"/>
                </a:solidFill>
                <a:latin typeface="Arial"/>
                <a:ea typeface="Arial"/>
                <a:cs typeface="Arial"/>
                <a:sym typeface="Arial"/>
              </a:endParaRPr>
            </a:p>
          </p:txBody>
        </p:sp>
        <p:grpSp>
          <p:nvGrpSpPr>
            <p:cNvPr id="104" name="Google Shape;104;p3"/>
            <p:cNvGrpSpPr/>
            <p:nvPr/>
          </p:nvGrpSpPr>
          <p:grpSpPr>
            <a:xfrm>
              <a:off x="4261451" y="3893190"/>
              <a:ext cx="3146850" cy="592993"/>
              <a:chOff x="5118066" y="3701657"/>
              <a:chExt cx="3885000" cy="592993"/>
            </a:xfrm>
          </p:grpSpPr>
          <p:sp>
            <p:nvSpPr>
              <p:cNvPr id="105" name="Google Shape;105;p3"/>
              <p:cNvSpPr txBox="1"/>
              <p:nvPr/>
            </p:nvSpPr>
            <p:spPr>
              <a:xfrm>
                <a:off x="5222700" y="3928950"/>
                <a:ext cx="3210900" cy="36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Roboto"/>
                  <a:ea typeface="Roboto"/>
                  <a:cs typeface="Roboto"/>
                  <a:sym typeface="Roboto"/>
                </a:endParaRPr>
              </a:p>
            </p:txBody>
          </p:sp>
          <p:sp>
            <p:nvSpPr>
              <p:cNvPr id="106" name="Google Shape;106;p3"/>
              <p:cNvSpPr txBox="1"/>
              <p:nvPr/>
            </p:nvSpPr>
            <p:spPr>
              <a:xfrm flipH="1" rot="10800000">
                <a:off x="5118066" y="3701657"/>
                <a:ext cx="3885000" cy="56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Average"/>
                    <a:ea typeface="Average"/>
                    <a:cs typeface="Average"/>
                    <a:sym typeface="Average"/>
                  </a:rPr>
                  <a:t> </a:t>
                </a:r>
                <a:endParaRPr b="0" i="0" sz="2000" u="none" cap="none" strike="noStrike">
                  <a:solidFill>
                    <a:schemeClr val="dk1"/>
                  </a:solidFill>
                  <a:latin typeface="Average"/>
                  <a:ea typeface="Average"/>
                  <a:cs typeface="Average"/>
                  <a:sym typeface="Average"/>
                </a:endParaRPr>
              </a:p>
            </p:txBody>
          </p:sp>
        </p:grpSp>
        <p:sp>
          <p:nvSpPr>
            <p:cNvPr id="107" name="Google Shape;107;p3"/>
            <p:cNvSpPr/>
            <p:nvPr/>
          </p:nvSpPr>
          <p:spPr>
            <a:xfrm>
              <a:off x="3302445" y="3780475"/>
              <a:ext cx="476631" cy="410546"/>
            </a:xfrm>
            <a:custGeom>
              <a:rect b="b" l="l" r="r" t="t"/>
              <a:pathLst>
                <a:path extrusionOk="0" h="29184" w="29183">
                  <a:moveTo>
                    <a:pt x="14586" y="1"/>
                  </a:moveTo>
                  <a:cubicBezTo>
                    <a:pt x="6525" y="1"/>
                    <a:pt x="0" y="6537"/>
                    <a:pt x="0" y="14598"/>
                  </a:cubicBezTo>
                  <a:cubicBezTo>
                    <a:pt x="0" y="22647"/>
                    <a:pt x="6525" y="29183"/>
                    <a:pt x="14586" y="29183"/>
                  </a:cubicBezTo>
                  <a:cubicBezTo>
                    <a:pt x="22646" y="29183"/>
                    <a:pt x="29183" y="22647"/>
                    <a:pt x="29183" y="14598"/>
                  </a:cubicBezTo>
                  <a:cubicBezTo>
                    <a:pt x="29183" y="6537"/>
                    <a:pt x="22646" y="1"/>
                    <a:pt x="14586" y="1"/>
                  </a:cubicBez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 sz="2200" u="none" cap="none" strike="noStrike">
                  <a:solidFill>
                    <a:schemeClr val="dk1"/>
                  </a:solidFill>
                  <a:latin typeface="Fira Sans Extra Condensed Medium"/>
                  <a:ea typeface="Fira Sans Extra Condensed Medium"/>
                  <a:cs typeface="Fira Sans Extra Condensed Medium"/>
                  <a:sym typeface="Fira Sans Extra Condensed Medium"/>
                </a:rPr>
                <a:t>05</a:t>
              </a:r>
              <a:endParaRPr b="0" i="0" sz="2200" u="none" cap="none" strike="noStrike">
                <a:solidFill>
                  <a:schemeClr val="dk1"/>
                </a:solidFill>
                <a:latin typeface="Arial"/>
                <a:ea typeface="Arial"/>
                <a:cs typeface="Arial"/>
                <a:sym typeface="Arial"/>
              </a:endParaRPr>
            </a:p>
          </p:txBody>
        </p:sp>
      </p:grpSp>
      <p:grpSp>
        <p:nvGrpSpPr>
          <p:cNvPr id="108" name="Google Shape;108;p3"/>
          <p:cNvGrpSpPr/>
          <p:nvPr/>
        </p:nvGrpSpPr>
        <p:grpSpPr>
          <a:xfrm>
            <a:off x="3833488" y="3252612"/>
            <a:ext cx="4872512" cy="601462"/>
            <a:chOff x="3833488" y="3252612"/>
            <a:chExt cx="4872512" cy="601462"/>
          </a:xfrm>
        </p:grpSpPr>
        <p:sp>
          <p:nvSpPr>
            <p:cNvPr id="109" name="Google Shape;109;p3"/>
            <p:cNvSpPr/>
            <p:nvPr/>
          </p:nvSpPr>
          <p:spPr>
            <a:xfrm>
              <a:off x="3833488" y="3252612"/>
              <a:ext cx="601462" cy="601462"/>
            </a:xfrm>
            <a:custGeom>
              <a:rect b="b" l="l" r="r" t="t"/>
              <a:pathLst>
                <a:path extrusionOk="0" h="29183" w="29183">
                  <a:moveTo>
                    <a:pt x="14586" y="1"/>
                  </a:moveTo>
                  <a:cubicBezTo>
                    <a:pt x="6525" y="1"/>
                    <a:pt x="1" y="6525"/>
                    <a:pt x="1" y="14586"/>
                  </a:cubicBezTo>
                  <a:cubicBezTo>
                    <a:pt x="1" y="22646"/>
                    <a:pt x="6525" y="29183"/>
                    <a:pt x="14586" y="29183"/>
                  </a:cubicBezTo>
                  <a:cubicBezTo>
                    <a:pt x="22647" y="29183"/>
                    <a:pt x="29183" y="22646"/>
                    <a:pt x="29183" y="14586"/>
                  </a:cubicBezTo>
                  <a:cubicBezTo>
                    <a:pt x="29183" y="6525"/>
                    <a:pt x="22647" y="1"/>
                    <a:pt x="14586" y="1"/>
                  </a:cubicBezTo>
                  <a:close/>
                </a:path>
              </a:pathLst>
            </a:custGeom>
            <a:solidFill>
              <a:srgbClr val="69E78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2200" u="none" cap="none" strike="noStrike">
                <a:solidFill>
                  <a:schemeClr val="dk1"/>
                </a:solidFill>
                <a:latin typeface="Average"/>
                <a:ea typeface="Average"/>
                <a:cs typeface="Average"/>
                <a:sym typeface="Average"/>
              </a:endParaRPr>
            </a:p>
          </p:txBody>
        </p:sp>
        <p:sp>
          <p:nvSpPr>
            <p:cNvPr id="110" name="Google Shape;110;p3"/>
            <p:cNvSpPr txBox="1"/>
            <p:nvPr/>
          </p:nvSpPr>
          <p:spPr>
            <a:xfrm>
              <a:off x="4572000" y="3411650"/>
              <a:ext cx="4134000" cy="36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Average"/>
                  <a:ea typeface="Average"/>
                  <a:cs typeface="Average"/>
                  <a:sym typeface="Average"/>
                </a:rPr>
                <a:t>Tools and Applications of Big Data </a:t>
              </a:r>
              <a:endParaRPr b="0" i="0" sz="2000" u="none" cap="none" strike="noStrike">
                <a:solidFill>
                  <a:schemeClr val="dk1"/>
                </a:solidFill>
                <a:latin typeface="Average"/>
                <a:ea typeface="Average"/>
                <a:cs typeface="Average"/>
                <a:sym typeface="Average"/>
              </a:endParaRPr>
            </a:p>
          </p:txBody>
        </p:sp>
        <p:sp>
          <p:nvSpPr>
            <p:cNvPr id="111" name="Google Shape;111;p3"/>
            <p:cNvSpPr/>
            <p:nvPr/>
          </p:nvSpPr>
          <p:spPr>
            <a:xfrm>
              <a:off x="3865050" y="3284163"/>
              <a:ext cx="538353" cy="538372"/>
            </a:xfrm>
            <a:custGeom>
              <a:rect b="b" l="l" r="r" t="t"/>
              <a:pathLst>
                <a:path extrusionOk="0" h="29184" w="29183">
                  <a:moveTo>
                    <a:pt x="14586" y="1"/>
                  </a:moveTo>
                  <a:cubicBezTo>
                    <a:pt x="6525" y="1"/>
                    <a:pt x="0" y="6537"/>
                    <a:pt x="0" y="14598"/>
                  </a:cubicBezTo>
                  <a:cubicBezTo>
                    <a:pt x="0" y="22647"/>
                    <a:pt x="6525" y="29183"/>
                    <a:pt x="14586" y="29183"/>
                  </a:cubicBezTo>
                  <a:cubicBezTo>
                    <a:pt x="22646" y="29183"/>
                    <a:pt x="29183" y="22647"/>
                    <a:pt x="29183" y="14598"/>
                  </a:cubicBezTo>
                  <a:cubicBezTo>
                    <a:pt x="29183" y="6537"/>
                    <a:pt x="22646" y="1"/>
                    <a:pt x="14586" y="1"/>
                  </a:cubicBez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 sz="2200" u="none" cap="none" strike="noStrike">
                  <a:solidFill>
                    <a:schemeClr val="dk1"/>
                  </a:solidFill>
                  <a:latin typeface="Average"/>
                  <a:ea typeface="Average"/>
                  <a:cs typeface="Average"/>
                  <a:sym typeface="Average"/>
                </a:rPr>
                <a:t>04</a:t>
              </a:r>
              <a:endParaRPr b="0" i="0" sz="2200" u="none" cap="none" strike="noStrike">
                <a:solidFill>
                  <a:schemeClr val="dk1"/>
                </a:solidFill>
                <a:latin typeface="Average"/>
                <a:ea typeface="Average"/>
                <a:cs typeface="Average"/>
                <a:sym typeface="Average"/>
              </a:endParaRPr>
            </a:p>
          </p:txBody>
        </p:sp>
      </p:grpSp>
      <p:grpSp>
        <p:nvGrpSpPr>
          <p:cNvPr id="112" name="Google Shape;112;p3"/>
          <p:cNvGrpSpPr/>
          <p:nvPr/>
        </p:nvGrpSpPr>
        <p:grpSpPr>
          <a:xfrm>
            <a:off x="3833488" y="1819113"/>
            <a:ext cx="4133980" cy="618918"/>
            <a:chOff x="3833488" y="1819113"/>
            <a:chExt cx="4133980" cy="618918"/>
          </a:xfrm>
        </p:grpSpPr>
        <p:sp>
          <p:nvSpPr>
            <p:cNvPr id="113" name="Google Shape;113;p3"/>
            <p:cNvSpPr/>
            <p:nvPr/>
          </p:nvSpPr>
          <p:spPr>
            <a:xfrm>
              <a:off x="3833488" y="1819113"/>
              <a:ext cx="601462" cy="601462"/>
            </a:xfrm>
            <a:custGeom>
              <a:rect b="b" l="l" r="r" t="t"/>
              <a:pathLst>
                <a:path extrusionOk="0" h="29183" w="29183">
                  <a:moveTo>
                    <a:pt x="14586" y="1"/>
                  </a:moveTo>
                  <a:cubicBezTo>
                    <a:pt x="6525" y="1"/>
                    <a:pt x="1" y="6525"/>
                    <a:pt x="1" y="14586"/>
                  </a:cubicBezTo>
                  <a:cubicBezTo>
                    <a:pt x="1" y="22646"/>
                    <a:pt x="6525" y="29183"/>
                    <a:pt x="14586" y="29183"/>
                  </a:cubicBezTo>
                  <a:cubicBezTo>
                    <a:pt x="22647" y="29183"/>
                    <a:pt x="29183" y="22646"/>
                    <a:pt x="29183" y="14586"/>
                  </a:cubicBezTo>
                  <a:cubicBezTo>
                    <a:pt x="29183" y="6525"/>
                    <a:pt x="22647" y="1"/>
                    <a:pt x="14586" y="1"/>
                  </a:cubicBezTo>
                  <a:close/>
                </a:path>
              </a:pathLst>
            </a:custGeom>
            <a:solidFill>
              <a:srgbClr val="FCBD2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2200" u="none" cap="none" strike="noStrike">
                <a:solidFill>
                  <a:schemeClr val="dk1"/>
                </a:solidFill>
                <a:latin typeface="Average"/>
                <a:ea typeface="Average"/>
                <a:cs typeface="Average"/>
                <a:sym typeface="Average"/>
              </a:endParaRPr>
            </a:p>
          </p:txBody>
        </p:sp>
        <p:grpSp>
          <p:nvGrpSpPr>
            <p:cNvPr id="114" name="Google Shape;114;p3"/>
            <p:cNvGrpSpPr/>
            <p:nvPr/>
          </p:nvGrpSpPr>
          <p:grpSpPr>
            <a:xfrm>
              <a:off x="4612124" y="1908750"/>
              <a:ext cx="3355344" cy="529281"/>
              <a:chOff x="4876984" y="3765369"/>
              <a:chExt cx="4142400" cy="529281"/>
            </a:xfrm>
          </p:grpSpPr>
          <p:sp>
            <p:nvSpPr>
              <p:cNvPr id="115" name="Google Shape;115;p3"/>
              <p:cNvSpPr txBox="1"/>
              <p:nvPr/>
            </p:nvSpPr>
            <p:spPr>
              <a:xfrm>
                <a:off x="5222700" y="3928950"/>
                <a:ext cx="3210900" cy="36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verage"/>
                  <a:ea typeface="Average"/>
                  <a:cs typeface="Average"/>
                  <a:sym typeface="Average"/>
                </a:endParaRPr>
              </a:p>
            </p:txBody>
          </p:sp>
          <p:sp>
            <p:nvSpPr>
              <p:cNvPr id="116" name="Google Shape;116;p3"/>
              <p:cNvSpPr txBox="1"/>
              <p:nvPr/>
            </p:nvSpPr>
            <p:spPr>
              <a:xfrm>
                <a:off x="4876984" y="3765369"/>
                <a:ext cx="4142400" cy="36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Average"/>
                    <a:ea typeface="Average"/>
                    <a:cs typeface="Average"/>
                    <a:sym typeface="Average"/>
                  </a:rPr>
                  <a:t>Characteristics of Big Data</a:t>
                </a:r>
                <a:endParaRPr b="0" i="0" sz="2000" u="none" cap="none" strike="noStrike">
                  <a:solidFill>
                    <a:schemeClr val="dk1"/>
                  </a:solidFill>
                  <a:latin typeface="Average"/>
                  <a:ea typeface="Average"/>
                  <a:cs typeface="Average"/>
                  <a:sym typeface="Average"/>
                </a:endParaRPr>
              </a:p>
            </p:txBody>
          </p:sp>
        </p:grpSp>
        <p:sp>
          <p:nvSpPr>
            <p:cNvPr id="117" name="Google Shape;117;p3"/>
            <p:cNvSpPr/>
            <p:nvPr/>
          </p:nvSpPr>
          <p:spPr>
            <a:xfrm>
              <a:off x="3865050" y="1850658"/>
              <a:ext cx="538353" cy="538372"/>
            </a:xfrm>
            <a:custGeom>
              <a:rect b="b" l="l" r="r" t="t"/>
              <a:pathLst>
                <a:path extrusionOk="0" h="29184" w="29183">
                  <a:moveTo>
                    <a:pt x="14586" y="1"/>
                  </a:moveTo>
                  <a:cubicBezTo>
                    <a:pt x="6525" y="1"/>
                    <a:pt x="0" y="6537"/>
                    <a:pt x="0" y="14598"/>
                  </a:cubicBezTo>
                  <a:cubicBezTo>
                    <a:pt x="0" y="22647"/>
                    <a:pt x="6525" y="29183"/>
                    <a:pt x="14586" y="29183"/>
                  </a:cubicBezTo>
                  <a:cubicBezTo>
                    <a:pt x="22646" y="29183"/>
                    <a:pt x="29183" y="22647"/>
                    <a:pt x="29183" y="14598"/>
                  </a:cubicBezTo>
                  <a:cubicBezTo>
                    <a:pt x="29183" y="6537"/>
                    <a:pt x="22646" y="1"/>
                    <a:pt x="14586" y="1"/>
                  </a:cubicBez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 sz="2200" u="none" cap="none" strike="noStrike">
                  <a:solidFill>
                    <a:schemeClr val="dk1"/>
                  </a:solidFill>
                  <a:latin typeface="Average"/>
                  <a:ea typeface="Average"/>
                  <a:cs typeface="Average"/>
                  <a:sym typeface="Average"/>
                </a:rPr>
                <a:t>02</a:t>
              </a:r>
              <a:endParaRPr b="0" i="0" sz="2200" u="none" cap="none" strike="noStrike">
                <a:solidFill>
                  <a:schemeClr val="dk1"/>
                </a:solidFill>
                <a:latin typeface="Average"/>
                <a:ea typeface="Average"/>
                <a:cs typeface="Average"/>
                <a:sym typeface="Average"/>
              </a:endParaRPr>
            </a:p>
          </p:txBody>
        </p:sp>
      </p:grpSp>
      <p:grpSp>
        <p:nvGrpSpPr>
          <p:cNvPr id="118" name="Google Shape;118;p3"/>
          <p:cNvGrpSpPr/>
          <p:nvPr/>
        </p:nvGrpSpPr>
        <p:grpSpPr>
          <a:xfrm>
            <a:off x="4082798" y="2530216"/>
            <a:ext cx="3659485" cy="618902"/>
            <a:chOff x="4082798" y="2530216"/>
            <a:chExt cx="3659485" cy="618902"/>
          </a:xfrm>
        </p:grpSpPr>
        <p:sp>
          <p:nvSpPr>
            <p:cNvPr id="119" name="Google Shape;119;p3"/>
            <p:cNvSpPr/>
            <p:nvPr/>
          </p:nvSpPr>
          <p:spPr>
            <a:xfrm>
              <a:off x="4082798" y="2530216"/>
              <a:ext cx="601462" cy="601462"/>
            </a:xfrm>
            <a:custGeom>
              <a:rect b="b" l="l" r="r" t="t"/>
              <a:pathLst>
                <a:path extrusionOk="0" h="29183" w="29183">
                  <a:moveTo>
                    <a:pt x="14598" y="1"/>
                  </a:moveTo>
                  <a:cubicBezTo>
                    <a:pt x="6537" y="1"/>
                    <a:pt x="1" y="6525"/>
                    <a:pt x="1" y="14586"/>
                  </a:cubicBezTo>
                  <a:cubicBezTo>
                    <a:pt x="1" y="22646"/>
                    <a:pt x="6537" y="29183"/>
                    <a:pt x="14598" y="29183"/>
                  </a:cubicBezTo>
                  <a:cubicBezTo>
                    <a:pt x="22646" y="29183"/>
                    <a:pt x="29183" y="22646"/>
                    <a:pt x="29183" y="14586"/>
                  </a:cubicBezTo>
                  <a:cubicBezTo>
                    <a:pt x="29183" y="6525"/>
                    <a:pt x="22646" y="1"/>
                    <a:pt x="14598" y="1"/>
                  </a:cubicBezTo>
                  <a:close/>
                </a:path>
              </a:pathLst>
            </a:custGeom>
            <a:solidFill>
              <a:srgbClr val="4949E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2200" u="none" cap="none" strike="noStrike">
                <a:solidFill>
                  <a:schemeClr val="dk1"/>
                </a:solidFill>
                <a:latin typeface="Average"/>
                <a:ea typeface="Average"/>
                <a:cs typeface="Average"/>
                <a:sym typeface="Average"/>
              </a:endParaRPr>
            </a:p>
          </p:txBody>
        </p:sp>
        <p:grpSp>
          <p:nvGrpSpPr>
            <p:cNvPr id="120" name="Google Shape;120;p3"/>
            <p:cNvGrpSpPr/>
            <p:nvPr/>
          </p:nvGrpSpPr>
          <p:grpSpPr>
            <a:xfrm>
              <a:off x="4847529" y="2662456"/>
              <a:ext cx="2894754" cy="486662"/>
              <a:chOff x="4859830" y="3807988"/>
              <a:chExt cx="3573770" cy="486662"/>
            </a:xfrm>
          </p:grpSpPr>
          <p:sp>
            <p:nvSpPr>
              <p:cNvPr id="121" name="Google Shape;121;p3"/>
              <p:cNvSpPr txBox="1"/>
              <p:nvPr/>
            </p:nvSpPr>
            <p:spPr>
              <a:xfrm>
                <a:off x="5222700" y="3928950"/>
                <a:ext cx="3210900" cy="36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verage"/>
                  <a:ea typeface="Average"/>
                  <a:cs typeface="Average"/>
                  <a:sym typeface="Average"/>
                </a:endParaRPr>
              </a:p>
            </p:txBody>
          </p:sp>
          <p:sp>
            <p:nvSpPr>
              <p:cNvPr id="122" name="Google Shape;122;p3"/>
              <p:cNvSpPr txBox="1"/>
              <p:nvPr/>
            </p:nvSpPr>
            <p:spPr>
              <a:xfrm>
                <a:off x="4859830" y="3807988"/>
                <a:ext cx="3210900" cy="36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Average"/>
                    <a:ea typeface="Average"/>
                    <a:cs typeface="Average"/>
                    <a:sym typeface="Average"/>
                  </a:rPr>
                  <a:t>Types of  Big Data</a:t>
                </a:r>
                <a:endParaRPr b="0" i="0" sz="2000" u="none" cap="none" strike="noStrike">
                  <a:solidFill>
                    <a:schemeClr val="dk1"/>
                  </a:solidFill>
                  <a:latin typeface="Average"/>
                  <a:ea typeface="Average"/>
                  <a:cs typeface="Average"/>
                  <a:sym typeface="Average"/>
                </a:endParaRPr>
              </a:p>
            </p:txBody>
          </p:sp>
        </p:grpSp>
        <p:sp>
          <p:nvSpPr>
            <p:cNvPr id="123" name="Google Shape;123;p3"/>
            <p:cNvSpPr/>
            <p:nvPr/>
          </p:nvSpPr>
          <p:spPr>
            <a:xfrm>
              <a:off x="4114350" y="2567408"/>
              <a:ext cx="538353" cy="538372"/>
            </a:xfrm>
            <a:custGeom>
              <a:rect b="b" l="l" r="r" t="t"/>
              <a:pathLst>
                <a:path extrusionOk="0" h="29184" w="29183">
                  <a:moveTo>
                    <a:pt x="14586" y="1"/>
                  </a:moveTo>
                  <a:cubicBezTo>
                    <a:pt x="6525" y="1"/>
                    <a:pt x="0" y="6537"/>
                    <a:pt x="0" y="14598"/>
                  </a:cubicBezTo>
                  <a:cubicBezTo>
                    <a:pt x="0" y="22647"/>
                    <a:pt x="6525" y="29183"/>
                    <a:pt x="14586" y="29183"/>
                  </a:cubicBezTo>
                  <a:cubicBezTo>
                    <a:pt x="22646" y="29183"/>
                    <a:pt x="29183" y="22647"/>
                    <a:pt x="29183" y="14598"/>
                  </a:cubicBezTo>
                  <a:cubicBezTo>
                    <a:pt x="29183" y="6537"/>
                    <a:pt x="22646" y="1"/>
                    <a:pt x="14586" y="1"/>
                  </a:cubicBez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 sz="2200" u="none" cap="none" strike="noStrike">
                  <a:solidFill>
                    <a:schemeClr val="dk1"/>
                  </a:solidFill>
                  <a:latin typeface="Average"/>
                  <a:ea typeface="Average"/>
                  <a:cs typeface="Average"/>
                  <a:sym typeface="Average"/>
                </a:rPr>
                <a:t>03</a:t>
              </a:r>
              <a:endParaRPr b="0" i="0" sz="2200" u="none" cap="none" strike="noStrike">
                <a:solidFill>
                  <a:schemeClr val="dk1"/>
                </a:solidFill>
                <a:latin typeface="Average"/>
                <a:ea typeface="Average"/>
                <a:cs typeface="Average"/>
                <a:sym typeface="Average"/>
              </a:endParaRPr>
            </a:p>
          </p:txBody>
        </p:sp>
      </p:grpSp>
      <p:pic>
        <p:nvPicPr>
          <p:cNvPr id="124" name="Google Shape;124;p3"/>
          <p:cNvPicPr preferRelativeResize="0"/>
          <p:nvPr/>
        </p:nvPicPr>
        <p:blipFill rotWithShape="1">
          <a:blip r:embed="rId3">
            <a:alphaModFix/>
          </a:blip>
          <a:srcRect b="0" l="0" r="0" t="0"/>
          <a:stretch/>
        </p:blipFill>
        <p:spPr>
          <a:xfrm>
            <a:off x="2718350" y="2211763"/>
            <a:ext cx="403500" cy="403500"/>
          </a:xfrm>
          <a:prstGeom prst="rect">
            <a:avLst/>
          </a:prstGeom>
          <a:noFill/>
          <a:ln>
            <a:noFill/>
          </a:ln>
        </p:spPr>
      </p:pic>
      <p:sp>
        <p:nvSpPr>
          <p:cNvPr id="125" name="Google Shape;125;p3"/>
          <p:cNvSpPr txBox="1"/>
          <p:nvPr/>
        </p:nvSpPr>
        <p:spPr>
          <a:xfrm>
            <a:off x="3972600" y="4097025"/>
            <a:ext cx="51714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Average"/>
                <a:ea typeface="Average"/>
                <a:cs typeface="Average"/>
                <a:sym typeface="Average"/>
              </a:rPr>
              <a:t>Big Data Analytics &amp; Stages</a:t>
            </a:r>
            <a:endParaRPr b="0" i="0" sz="2000" u="none" cap="none" strike="noStrike">
              <a:solidFill>
                <a:schemeClr val="dk1"/>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verage"/>
              <a:ea typeface="Average"/>
              <a:cs typeface="Average"/>
              <a:sym typeface="Average"/>
            </a:endParaRPr>
          </a:p>
        </p:txBody>
      </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91"/>
                                        </p:tgtEl>
                                        <p:attrNameLst>
                                          <p:attrName>style.visibility</p:attrName>
                                        </p:attrNameLst>
                                      </p:cBhvr>
                                      <p:to>
                                        <p:strVal val="visible"/>
                                      </p:to>
                                    </p:set>
                                    <p:anim calcmode="lin" valueType="num">
                                      <p:cBhvr additive="base">
                                        <p:cTn dur="1000"/>
                                        <p:tgtEl>
                                          <p:spTgt spid="9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1000"/>
                                        <p:tgtEl>
                                          <p:spTgt spid="9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12"/>
                                        </p:tgtEl>
                                        <p:attrNameLst>
                                          <p:attrName>style.visibility</p:attrName>
                                        </p:attrNameLst>
                                      </p:cBhvr>
                                      <p:to>
                                        <p:strVal val="visible"/>
                                      </p:to>
                                    </p:set>
                                    <p:anim calcmode="lin" valueType="num">
                                      <p:cBhvr additive="base">
                                        <p:cTn dur="1000"/>
                                        <p:tgtEl>
                                          <p:spTgt spid="11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18"/>
                                        </p:tgtEl>
                                        <p:attrNameLst>
                                          <p:attrName>style.visibility</p:attrName>
                                        </p:attrNameLst>
                                      </p:cBhvr>
                                      <p:to>
                                        <p:strVal val="visible"/>
                                      </p:to>
                                    </p:set>
                                    <p:anim calcmode="lin" valueType="num">
                                      <p:cBhvr additive="base">
                                        <p:cTn dur="1000"/>
                                        <p:tgtEl>
                                          <p:spTgt spid="11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08"/>
                                        </p:tgtEl>
                                        <p:attrNameLst>
                                          <p:attrName>style.visibility</p:attrName>
                                        </p:attrNameLst>
                                      </p:cBhvr>
                                      <p:to>
                                        <p:strVal val="visible"/>
                                      </p:to>
                                    </p:set>
                                    <p:anim calcmode="lin" valueType="num">
                                      <p:cBhvr additive="base">
                                        <p:cTn dur="1000"/>
                                        <p:tgtEl>
                                          <p:spTgt spid="10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02"/>
                                        </p:tgtEl>
                                        <p:attrNameLst>
                                          <p:attrName>style.visibility</p:attrName>
                                        </p:attrNameLst>
                                      </p:cBhvr>
                                      <p:to>
                                        <p:strVal val="visible"/>
                                      </p:to>
                                    </p:set>
                                    <p:anim calcmode="lin" valueType="num">
                                      <p:cBhvr additive="base">
                                        <p:cTn dur="1000"/>
                                        <p:tgtEl>
                                          <p:spTgt spid="10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25"/>
                                        </p:tgtEl>
                                        <p:attrNameLst>
                                          <p:attrName>style.visibility</p:attrName>
                                        </p:attrNameLst>
                                      </p:cBhvr>
                                      <p:to>
                                        <p:strVal val="visible"/>
                                      </p:to>
                                    </p:set>
                                    <p:anim calcmode="lin" valueType="num">
                                      <p:cBhvr additive="base">
                                        <p:cTn dur="1000"/>
                                        <p:tgtEl>
                                          <p:spTgt spid="12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10" name="Shape 410"/>
        <p:cNvGrpSpPr/>
        <p:nvPr/>
      </p:nvGrpSpPr>
      <p:grpSpPr>
        <a:xfrm>
          <a:off x="0" y="0"/>
          <a:ext cx="0" cy="0"/>
          <a:chOff x="0" y="0"/>
          <a:chExt cx="0" cy="0"/>
        </a:xfrm>
      </p:grpSpPr>
      <p:sp>
        <p:nvSpPr>
          <p:cNvPr id="411" name="Google Shape;411;p30"/>
          <p:cNvSpPr txBox="1"/>
          <p:nvPr>
            <p:ph type="title"/>
          </p:nvPr>
        </p:nvSpPr>
        <p:spPr>
          <a:xfrm>
            <a:off x="129175" y="2912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600" u="sng">
                <a:solidFill>
                  <a:srgbClr val="E09214"/>
                </a:solidFill>
                <a:latin typeface="Merriweather"/>
                <a:ea typeface="Merriweather"/>
                <a:cs typeface="Merriweather"/>
                <a:sym typeface="Merriweather"/>
              </a:rPr>
              <a:t>Parallel Processing</a:t>
            </a:r>
            <a:endParaRPr b="1" sz="2600" u="sng">
              <a:solidFill>
                <a:srgbClr val="E09214"/>
              </a:solidFill>
              <a:latin typeface="Merriweather"/>
              <a:ea typeface="Merriweather"/>
              <a:cs typeface="Merriweather"/>
              <a:sym typeface="Merriweather"/>
            </a:endParaRPr>
          </a:p>
        </p:txBody>
      </p:sp>
      <p:pic>
        <p:nvPicPr>
          <p:cNvPr id="412" name="Google Shape;412;p30"/>
          <p:cNvPicPr preferRelativeResize="0"/>
          <p:nvPr/>
        </p:nvPicPr>
        <p:blipFill rotWithShape="1">
          <a:blip r:embed="rId3">
            <a:alphaModFix/>
          </a:blip>
          <a:srcRect b="0" l="0" r="0" t="0"/>
          <a:stretch/>
        </p:blipFill>
        <p:spPr>
          <a:xfrm>
            <a:off x="6879949" y="143950"/>
            <a:ext cx="2208026" cy="572700"/>
          </a:xfrm>
          <a:prstGeom prst="rect">
            <a:avLst/>
          </a:prstGeom>
          <a:noFill/>
          <a:ln>
            <a:noFill/>
          </a:ln>
        </p:spPr>
      </p:pic>
      <p:sp>
        <p:nvSpPr>
          <p:cNvPr id="413" name="Google Shape;413;p30"/>
          <p:cNvSpPr txBox="1"/>
          <p:nvPr/>
        </p:nvSpPr>
        <p:spPr>
          <a:xfrm>
            <a:off x="2089925" y="3511850"/>
            <a:ext cx="1233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Slave Nodes</a:t>
            </a:r>
            <a:endParaRPr b="0" i="0" sz="1400" u="none" cap="none" strike="noStrike">
              <a:solidFill>
                <a:srgbClr val="000000"/>
              </a:solidFill>
              <a:latin typeface="Average"/>
              <a:ea typeface="Average"/>
              <a:cs typeface="Average"/>
              <a:sym typeface="Average"/>
            </a:endParaRPr>
          </a:p>
        </p:txBody>
      </p:sp>
      <p:sp>
        <p:nvSpPr>
          <p:cNvPr id="414" name="Google Shape;414;p30"/>
          <p:cNvSpPr txBox="1"/>
          <p:nvPr/>
        </p:nvSpPr>
        <p:spPr>
          <a:xfrm>
            <a:off x="3851325" y="3636500"/>
            <a:ext cx="172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Intermediate Results</a:t>
            </a:r>
            <a:endParaRPr b="0" i="0" sz="1400" u="none" cap="none" strike="noStrike">
              <a:solidFill>
                <a:srgbClr val="000000"/>
              </a:solidFill>
              <a:latin typeface="Average"/>
              <a:ea typeface="Average"/>
              <a:cs typeface="Average"/>
              <a:sym typeface="Average"/>
            </a:endParaRPr>
          </a:p>
        </p:txBody>
      </p:sp>
      <p:sp>
        <p:nvSpPr>
          <p:cNvPr id="415" name="Google Shape;415;p30"/>
          <p:cNvSpPr/>
          <p:nvPr/>
        </p:nvSpPr>
        <p:spPr>
          <a:xfrm>
            <a:off x="158500" y="2169850"/>
            <a:ext cx="944400" cy="4983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DATA</a:t>
            </a:r>
            <a:endParaRPr b="0" i="0" sz="1400" u="none" cap="none" strike="noStrike">
              <a:solidFill>
                <a:srgbClr val="000000"/>
              </a:solidFill>
              <a:latin typeface="Average"/>
              <a:ea typeface="Average"/>
              <a:cs typeface="Average"/>
              <a:sym typeface="Average"/>
            </a:endParaRPr>
          </a:p>
        </p:txBody>
      </p:sp>
      <p:sp>
        <p:nvSpPr>
          <p:cNvPr id="416" name="Google Shape;416;p30"/>
          <p:cNvSpPr/>
          <p:nvPr/>
        </p:nvSpPr>
        <p:spPr>
          <a:xfrm>
            <a:off x="2362775" y="1497950"/>
            <a:ext cx="688200" cy="336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30"/>
          <p:cNvSpPr/>
          <p:nvPr/>
        </p:nvSpPr>
        <p:spPr>
          <a:xfrm>
            <a:off x="2362775" y="2019738"/>
            <a:ext cx="688200" cy="336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30"/>
          <p:cNvSpPr/>
          <p:nvPr/>
        </p:nvSpPr>
        <p:spPr>
          <a:xfrm>
            <a:off x="2362775" y="2541525"/>
            <a:ext cx="688200" cy="336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30"/>
          <p:cNvSpPr/>
          <p:nvPr/>
        </p:nvSpPr>
        <p:spPr>
          <a:xfrm>
            <a:off x="2362775" y="3114225"/>
            <a:ext cx="688200" cy="336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30"/>
          <p:cNvSpPr/>
          <p:nvPr/>
        </p:nvSpPr>
        <p:spPr>
          <a:xfrm>
            <a:off x="4310850" y="1416950"/>
            <a:ext cx="522300" cy="4983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30"/>
          <p:cNvSpPr/>
          <p:nvPr/>
        </p:nvSpPr>
        <p:spPr>
          <a:xfrm>
            <a:off x="4310850" y="1918150"/>
            <a:ext cx="522300" cy="4983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30"/>
          <p:cNvSpPr/>
          <p:nvPr/>
        </p:nvSpPr>
        <p:spPr>
          <a:xfrm>
            <a:off x="4310850" y="2419350"/>
            <a:ext cx="522300" cy="4983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30"/>
          <p:cNvSpPr/>
          <p:nvPr/>
        </p:nvSpPr>
        <p:spPr>
          <a:xfrm>
            <a:off x="4310850" y="2961825"/>
            <a:ext cx="522300" cy="4983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30"/>
          <p:cNvSpPr/>
          <p:nvPr/>
        </p:nvSpPr>
        <p:spPr>
          <a:xfrm>
            <a:off x="5619375" y="1780950"/>
            <a:ext cx="688200" cy="336300"/>
          </a:xfrm>
          <a:prstGeom prst="rect">
            <a:avLst/>
          </a:prstGeom>
          <a:solidFill>
            <a:srgbClr val="FCBD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30"/>
          <p:cNvSpPr/>
          <p:nvPr/>
        </p:nvSpPr>
        <p:spPr>
          <a:xfrm>
            <a:off x="5619375" y="2733750"/>
            <a:ext cx="688200" cy="336300"/>
          </a:xfrm>
          <a:prstGeom prst="rect">
            <a:avLst/>
          </a:prstGeom>
          <a:solidFill>
            <a:srgbClr val="FCBD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26" name="Google Shape;426;p30"/>
          <p:cNvCxnSpPr>
            <a:stCxn id="415" idx="3"/>
            <a:endCxn id="416" idx="1"/>
          </p:cNvCxnSpPr>
          <p:nvPr/>
        </p:nvCxnSpPr>
        <p:spPr>
          <a:xfrm flipH="1" rot="10800000">
            <a:off x="1102900" y="1666000"/>
            <a:ext cx="1260000" cy="753000"/>
          </a:xfrm>
          <a:prstGeom prst="straightConnector1">
            <a:avLst/>
          </a:prstGeom>
          <a:noFill/>
          <a:ln cap="flat" cmpd="sng" w="19050">
            <a:solidFill>
              <a:schemeClr val="lt1"/>
            </a:solidFill>
            <a:prstDash val="solid"/>
            <a:round/>
            <a:headEnd len="sm" w="sm" type="none"/>
            <a:tailEnd len="med" w="med" type="stealth"/>
          </a:ln>
        </p:spPr>
      </p:cxnSp>
      <p:cxnSp>
        <p:nvCxnSpPr>
          <p:cNvPr id="427" name="Google Shape;427;p30"/>
          <p:cNvCxnSpPr>
            <a:stCxn id="415" idx="3"/>
            <a:endCxn id="417" idx="1"/>
          </p:cNvCxnSpPr>
          <p:nvPr/>
        </p:nvCxnSpPr>
        <p:spPr>
          <a:xfrm flipH="1" rot="10800000">
            <a:off x="1102900" y="2188000"/>
            <a:ext cx="1260000" cy="231000"/>
          </a:xfrm>
          <a:prstGeom prst="straightConnector1">
            <a:avLst/>
          </a:prstGeom>
          <a:noFill/>
          <a:ln cap="flat" cmpd="sng" w="19050">
            <a:solidFill>
              <a:schemeClr val="lt1"/>
            </a:solidFill>
            <a:prstDash val="solid"/>
            <a:round/>
            <a:headEnd len="sm" w="sm" type="none"/>
            <a:tailEnd len="med" w="med" type="stealth"/>
          </a:ln>
        </p:spPr>
      </p:cxnSp>
      <p:cxnSp>
        <p:nvCxnSpPr>
          <p:cNvPr id="428" name="Google Shape;428;p30"/>
          <p:cNvCxnSpPr>
            <a:stCxn id="415" idx="3"/>
          </p:cNvCxnSpPr>
          <p:nvPr/>
        </p:nvCxnSpPr>
        <p:spPr>
          <a:xfrm>
            <a:off x="1102900" y="2419000"/>
            <a:ext cx="1260000" cy="249300"/>
          </a:xfrm>
          <a:prstGeom prst="straightConnector1">
            <a:avLst/>
          </a:prstGeom>
          <a:noFill/>
          <a:ln cap="flat" cmpd="sng" w="19050">
            <a:solidFill>
              <a:schemeClr val="lt1"/>
            </a:solidFill>
            <a:prstDash val="solid"/>
            <a:round/>
            <a:headEnd len="sm" w="sm" type="none"/>
            <a:tailEnd len="med" w="med" type="stealth"/>
          </a:ln>
        </p:spPr>
      </p:cxnSp>
      <p:cxnSp>
        <p:nvCxnSpPr>
          <p:cNvPr id="429" name="Google Shape;429;p30"/>
          <p:cNvCxnSpPr>
            <a:stCxn id="415" idx="3"/>
            <a:endCxn id="419" idx="1"/>
          </p:cNvCxnSpPr>
          <p:nvPr/>
        </p:nvCxnSpPr>
        <p:spPr>
          <a:xfrm>
            <a:off x="1102900" y="2419000"/>
            <a:ext cx="1260000" cy="863400"/>
          </a:xfrm>
          <a:prstGeom prst="straightConnector1">
            <a:avLst/>
          </a:prstGeom>
          <a:noFill/>
          <a:ln cap="flat" cmpd="sng" w="19050">
            <a:solidFill>
              <a:schemeClr val="lt1"/>
            </a:solidFill>
            <a:prstDash val="solid"/>
            <a:round/>
            <a:headEnd len="sm" w="sm" type="none"/>
            <a:tailEnd len="med" w="med" type="stealth"/>
          </a:ln>
        </p:spPr>
      </p:cxnSp>
      <p:cxnSp>
        <p:nvCxnSpPr>
          <p:cNvPr id="430" name="Google Shape;430;p30"/>
          <p:cNvCxnSpPr>
            <a:stCxn id="416" idx="3"/>
            <a:endCxn id="420" idx="2"/>
          </p:cNvCxnSpPr>
          <p:nvPr/>
        </p:nvCxnSpPr>
        <p:spPr>
          <a:xfrm>
            <a:off x="3050975" y="1666100"/>
            <a:ext cx="1260000" cy="0"/>
          </a:xfrm>
          <a:prstGeom prst="straightConnector1">
            <a:avLst/>
          </a:prstGeom>
          <a:noFill/>
          <a:ln cap="flat" cmpd="sng" w="19050">
            <a:solidFill>
              <a:schemeClr val="lt1"/>
            </a:solidFill>
            <a:prstDash val="solid"/>
            <a:round/>
            <a:headEnd len="sm" w="sm" type="none"/>
            <a:tailEnd len="med" w="med" type="stealth"/>
          </a:ln>
        </p:spPr>
      </p:cxnSp>
      <p:cxnSp>
        <p:nvCxnSpPr>
          <p:cNvPr id="431" name="Google Shape;431;p30"/>
          <p:cNvCxnSpPr/>
          <p:nvPr/>
        </p:nvCxnSpPr>
        <p:spPr>
          <a:xfrm>
            <a:off x="3050975" y="2187900"/>
            <a:ext cx="1260000" cy="0"/>
          </a:xfrm>
          <a:prstGeom prst="straightConnector1">
            <a:avLst/>
          </a:prstGeom>
          <a:noFill/>
          <a:ln cap="flat" cmpd="sng" w="19050">
            <a:solidFill>
              <a:schemeClr val="lt1"/>
            </a:solidFill>
            <a:prstDash val="solid"/>
            <a:round/>
            <a:headEnd len="sm" w="sm" type="none"/>
            <a:tailEnd len="med" w="med" type="stealth"/>
          </a:ln>
        </p:spPr>
      </p:cxnSp>
      <p:cxnSp>
        <p:nvCxnSpPr>
          <p:cNvPr id="432" name="Google Shape;432;p30"/>
          <p:cNvCxnSpPr/>
          <p:nvPr/>
        </p:nvCxnSpPr>
        <p:spPr>
          <a:xfrm>
            <a:off x="3050975" y="2709675"/>
            <a:ext cx="1260000" cy="0"/>
          </a:xfrm>
          <a:prstGeom prst="straightConnector1">
            <a:avLst/>
          </a:prstGeom>
          <a:noFill/>
          <a:ln cap="flat" cmpd="sng" w="19050">
            <a:solidFill>
              <a:schemeClr val="lt1"/>
            </a:solidFill>
            <a:prstDash val="solid"/>
            <a:round/>
            <a:headEnd len="sm" w="sm" type="none"/>
            <a:tailEnd len="med" w="med" type="stealth"/>
          </a:ln>
        </p:spPr>
      </p:cxnSp>
      <p:cxnSp>
        <p:nvCxnSpPr>
          <p:cNvPr id="433" name="Google Shape;433;p30"/>
          <p:cNvCxnSpPr/>
          <p:nvPr/>
        </p:nvCxnSpPr>
        <p:spPr>
          <a:xfrm>
            <a:off x="3050975" y="3210975"/>
            <a:ext cx="1260000" cy="0"/>
          </a:xfrm>
          <a:prstGeom prst="straightConnector1">
            <a:avLst/>
          </a:prstGeom>
          <a:noFill/>
          <a:ln cap="flat" cmpd="sng" w="19050">
            <a:solidFill>
              <a:schemeClr val="lt1"/>
            </a:solidFill>
            <a:prstDash val="solid"/>
            <a:round/>
            <a:headEnd len="sm" w="sm" type="none"/>
            <a:tailEnd len="med" w="med" type="stealth"/>
          </a:ln>
        </p:spPr>
      </p:cxnSp>
      <p:cxnSp>
        <p:nvCxnSpPr>
          <p:cNvPr id="434" name="Google Shape;434;p30"/>
          <p:cNvCxnSpPr>
            <a:endCxn id="424" idx="1"/>
          </p:cNvCxnSpPr>
          <p:nvPr/>
        </p:nvCxnSpPr>
        <p:spPr>
          <a:xfrm>
            <a:off x="4833075" y="1657200"/>
            <a:ext cx="786300" cy="291900"/>
          </a:xfrm>
          <a:prstGeom prst="straightConnector1">
            <a:avLst/>
          </a:prstGeom>
          <a:noFill/>
          <a:ln cap="flat" cmpd="sng" w="19050">
            <a:solidFill>
              <a:schemeClr val="lt1"/>
            </a:solidFill>
            <a:prstDash val="solid"/>
            <a:round/>
            <a:headEnd len="sm" w="sm" type="none"/>
            <a:tailEnd len="med" w="med" type="stealth"/>
          </a:ln>
        </p:spPr>
      </p:cxnSp>
      <p:cxnSp>
        <p:nvCxnSpPr>
          <p:cNvPr id="435" name="Google Shape;435;p30"/>
          <p:cNvCxnSpPr>
            <a:stCxn id="421" idx="6"/>
            <a:endCxn id="424" idx="1"/>
          </p:cNvCxnSpPr>
          <p:nvPr/>
        </p:nvCxnSpPr>
        <p:spPr>
          <a:xfrm flipH="1" rot="10800000">
            <a:off x="4833150" y="1949200"/>
            <a:ext cx="786300" cy="218100"/>
          </a:xfrm>
          <a:prstGeom prst="straightConnector1">
            <a:avLst/>
          </a:prstGeom>
          <a:noFill/>
          <a:ln cap="flat" cmpd="sng" w="19050">
            <a:solidFill>
              <a:schemeClr val="lt1"/>
            </a:solidFill>
            <a:prstDash val="solid"/>
            <a:round/>
            <a:headEnd len="sm" w="sm" type="none"/>
            <a:tailEnd len="med" w="med" type="stealth"/>
          </a:ln>
        </p:spPr>
      </p:cxnSp>
      <p:cxnSp>
        <p:nvCxnSpPr>
          <p:cNvPr id="436" name="Google Shape;436;p30"/>
          <p:cNvCxnSpPr>
            <a:stCxn id="422" idx="6"/>
            <a:endCxn id="425" idx="1"/>
          </p:cNvCxnSpPr>
          <p:nvPr/>
        </p:nvCxnSpPr>
        <p:spPr>
          <a:xfrm>
            <a:off x="4833150" y="2668500"/>
            <a:ext cx="786300" cy="233400"/>
          </a:xfrm>
          <a:prstGeom prst="straightConnector1">
            <a:avLst/>
          </a:prstGeom>
          <a:noFill/>
          <a:ln cap="flat" cmpd="sng" w="19050">
            <a:solidFill>
              <a:schemeClr val="lt1"/>
            </a:solidFill>
            <a:prstDash val="solid"/>
            <a:round/>
            <a:headEnd len="sm" w="sm" type="none"/>
            <a:tailEnd len="med" w="med" type="stealth"/>
          </a:ln>
        </p:spPr>
      </p:cxnSp>
      <p:cxnSp>
        <p:nvCxnSpPr>
          <p:cNvPr id="437" name="Google Shape;437;p30"/>
          <p:cNvCxnSpPr>
            <a:stCxn id="423" idx="6"/>
            <a:endCxn id="425" idx="1"/>
          </p:cNvCxnSpPr>
          <p:nvPr/>
        </p:nvCxnSpPr>
        <p:spPr>
          <a:xfrm flipH="1" rot="10800000">
            <a:off x="4833150" y="2901975"/>
            <a:ext cx="786300" cy="309000"/>
          </a:xfrm>
          <a:prstGeom prst="straightConnector1">
            <a:avLst/>
          </a:prstGeom>
          <a:noFill/>
          <a:ln cap="flat" cmpd="sng" w="19050">
            <a:solidFill>
              <a:schemeClr val="lt1"/>
            </a:solidFill>
            <a:prstDash val="solid"/>
            <a:round/>
            <a:headEnd len="sm" w="sm" type="none"/>
            <a:tailEnd len="med" w="med" type="stealth"/>
          </a:ln>
        </p:spPr>
      </p:cxnSp>
      <p:sp>
        <p:nvSpPr>
          <p:cNvPr id="438" name="Google Shape;438;p30"/>
          <p:cNvSpPr/>
          <p:nvPr/>
        </p:nvSpPr>
        <p:spPr>
          <a:xfrm>
            <a:off x="2089925" y="1227000"/>
            <a:ext cx="1233900" cy="2689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30"/>
          <p:cNvSpPr/>
          <p:nvPr/>
        </p:nvSpPr>
        <p:spPr>
          <a:xfrm>
            <a:off x="4051200" y="1207150"/>
            <a:ext cx="1041600" cy="2423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1000"/>
                                        <p:tgtEl>
                                          <p:spTgt spid="424"/>
                                        </p:tgtEl>
                                      </p:cBhvr>
                                    </p:animEffect>
                                  </p:childTnLst>
                                </p:cTn>
                              </p:par>
                              <p:par>
                                <p:cTn fill="hold" nodeType="with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1000"/>
                                        <p:tgtEl>
                                          <p:spTgt spid="425"/>
                                        </p:tgtEl>
                                      </p:cBhvr>
                                    </p:animEffect>
                                  </p:childTnLst>
                                </p:cTn>
                              </p:par>
                              <p:par>
                                <p:cTn fill="hold" nodeType="with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000"/>
                                        <p:tgtEl>
                                          <p:spTgt spid="434"/>
                                        </p:tgtEl>
                                      </p:cBhvr>
                                    </p:animEffect>
                                  </p:childTnLst>
                                </p:cTn>
                              </p:par>
                              <p:par>
                                <p:cTn fill="hold" nodeType="with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par>
                                <p:cTn fill="hold" nodeType="with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1000"/>
                                        <p:tgtEl>
                                          <p:spTgt spid="436"/>
                                        </p:tgtEl>
                                      </p:cBhvr>
                                    </p:animEffect>
                                  </p:childTnLst>
                                </p:cTn>
                              </p:par>
                              <p:par>
                                <p:cTn fill="hold" nodeType="with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000"/>
                                        <p:tgtEl>
                                          <p:spTgt spid="4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43" name="Shape 443"/>
        <p:cNvGrpSpPr/>
        <p:nvPr/>
      </p:nvGrpSpPr>
      <p:grpSpPr>
        <a:xfrm>
          <a:off x="0" y="0"/>
          <a:ext cx="0" cy="0"/>
          <a:chOff x="0" y="0"/>
          <a:chExt cx="0" cy="0"/>
        </a:xfrm>
      </p:grpSpPr>
      <p:sp>
        <p:nvSpPr>
          <p:cNvPr id="444" name="Google Shape;444;p31"/>
          <p:cNvSpPr txBox="1"/>
          <p:nvPr>
            <p:ph type="title"/>
          </p:nvPr>
        </p:nvSpPr>
        <p:spPr>
          <a:xfrm>
            <a:off x="129175" y="2912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600" u="sng">
                <a:solidFill>
                  <a:srgbClr val="E09214"/>
                </a:solidFill>
                <a:latin typeface="Merriweather"/>
                <a:ea typeface="Merriweather"/>
                <a:cs typeface="Merriweather"/>
                <a:sym typeface="Merriweather"/>
              </a:rPr>
              <a:t>Parallel Processing</a:t>
            </a:r>
            <a:endParaRPr b="1" sz="2600" u="sng">
              <a:solidFill>
                <a:srgbClr val="E09214"/>
              </a:solidFill>
              <a:latin typeface="Merriweather"/>
              <a:ea typeface="Merriweather"/>
              <a:cs typeface="Merriweather"/>
              <a:sym typeface="Merriweather"/>
            </a:endParaRPr>
          </a:p>
        </p:txBody>
      </p:sp>
      <p:pic>
        <p:nvPicPr>
          <p:cNvPr id="445" name="Google Shape;445;p31"/>
          <p:cNvPicPr preferRelativeResize="0"/>
          <p:nvPr/>
        </p:nvPicPr>
        <p:blipFill rotWithShape="1">
          <a:blip r:embed="rId3">
            <a:alphaModFix/>
          </a:blip>
          <a:srcRect b="0" l="0" r="0" t="0"/>
          <a:stretch/>
        </p:blipFill>
        <p:spPr>
          <a:xfrm>
            <a:off x="6879949" y="143950"/>
            <a:ext cx="2208026" cy="572700"/>
          </a:xfrm>
          <a:prstGeom prst="rect">
            <a:avLst/>
          </a:prstGeom>
          <a:noFill/>
          <a:ln>
            <a:noFill/>
          </a:ln>
        </p:spPr>
      </p:pic>
      <p:sp>
        <p:nvSpPr>
          <p:cNvPr id="446" name="Google Shape;446;p31"/>
          <p:cNvSpPr txBox="1"/>
          <p:nvPr/>
        </p:nvSpPr>
        <p:spPr>
          <a:xfrm>
            <a:off x="2089925" y="3511850"/>
            <a:ext cx="1233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Slave Nodes</a:t>
            </a:r>
            <a:endParaRPr b="0" i="0" sz="1400" u="none" cap="none" strike="noStrike">
              <a:solidFill>
                <a:srgbClr val="000000"/>
              </a:solidFill>
              <a:latin typeface="Average"/>
              <a:ea typeface="Average"/>
              <a:cs typeface="Average"/>
              <a:sym typeface="Average"/>
            </a:endParaRPr>
          </a:p>
        </p:txBody>
      </p:sp>
      <p:sp>
        <p:nvSpPr>
          <p:cNvPr id="447" name="Google Shape;447;p31"/>
          <p:cNvSpPr txBox="1"/>
          <p:nvPr/>
        </p:nvSpPr>
        <p:spPr>
          <a:xfrm>
            <a:off x="3851325" y="3636500"/>
            <a:ext cx="1726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Intermediate Results</a:t>
            </a:r>
            <a:endParaRPr b="0" i="0" sz="1400" u="none" cap="none" strike="noStrike">
              <a:solidFill>
                <a:srgbClr val="000000"/>
              </a:solidFill>
              <a:latin typeface="Average"/>
              <a:ea typeface="Average"/>
              <a:cs typeface="Average"/>
              <a:sym typeface="Average"/>
            </a:endParaRPr>
          </a:p>
        </p:txBody>
      </p:sp>
      <p:sp>
        <p:nvSpPr>
          <p:cNvPr id="448" name="Google Shape;448;p31"/>
          <p:cNvSpPr/>
          <p:nvPr/>
        </p:nvSpPr>
        <p:spPr>
          <a:xfrm>
            <a:off x="158500" y="2169850"/>
            <a:ext cx="944400" cy="4983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DATA</a:t>
            </a:r>
            <a:endParaRPr b="0" i="0" sz="1400" u="none" cap="none" strike="noStrike">
              <a:solidFill>
                <a:srgbClr val="000000"/>
              </a:solidFill>
              <a:latin typeface="Average"/>
              <a:ea typeface="Average"/>
              <a:cs typeface="Average"/>
              <a:sym typeface="Average"/>
            </a:endParaRPr>
          </a:p>
        </p:txBody>
      </p:sp>
      <p:sp>
        <p:nvSpPr>
          <p:cNvPr id="449" name="Google Shape;449;p31"/>
          <p:cNvSpPr/>
          <p:nvPr/>
        </p:nvSpPr>
        <p:spPr>
          <a:xfrm>
            <a:off x="2362775" y="1497950"/>
            <a:ext cx="688200" cy="336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31"/>
          <p:cNvSpPr/>
          <p:nvPr/>
        </p:nvSpPr>
        <p:spPr>
          <a:xfrm>
            <a:off x="2362775" y="2019738"/>
            <a:ext cx="688200" cy="336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31"/>
          <p:cNvSpPr/>
          <p:nvPr/>
        </p:nvSpPr>
        <p:spPr>
          <a:xfrm>
            <a:off x="2362775" y="2541525"/>
            <a:ext cx="688200" cy="336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31"/>
          <p:cNvSpPr/>
          <p:nvPr/>
        </p:nvSpPr>
        <p:spPr>
          <a:xfrm>
            <a:off x="2362775" y="3114225"/>
            <a:ext cx="688200" cy="336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31"/>
          <p:cNvSpPr/>
          <p:nvPr/>
        </p:nvSpPr>
        <p:spPr>
          <a:xfrm>
            <a:off x="4310850" y="1416950"/>
            <a:ext cx="522300" cy="4983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31"/>
          <p:cNvSpPr/>
          <p:nvPr/>
        </p:nvSpPr>
        <p:spPr>
          <a:xfrm>
            <a:off x="4310850" y="1918150"/>
            <a:ext cx="522300" cy="4983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31"/>
          <p:cNvSpPr/>
          <p:nvPr/>
        </p:nvSpPr>
        <p:spPr>
          <a:xfrm>
            <a:off x="4310850" y="2419350"/>
            <a:ext cx="522300" cy="4983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31"/>
          <p:cNvSpPr/>
          <p:nvPr/>
        </p:nvSpPr>
        <p:spPr>
          <a:xfrm>
            <a:off x="4310850" y="2961825"/>
            <a:ext cx="522300" cy="4983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31"/>
          <p:cNvSpPr/>
          <p:nvPr/>
        </p:nvSpPr>
        <p:spPr>
          <a:xfrm>
            <a:off x="5619375" y="1780950"/>
            <a:ext cx="688200" cy="336300"/>
          </a:xfrm>
          <a:prstGeom prst="rect">
            <a:avLst/>
          </a:prstGeom>
          <a:solidFill>
            <a:srgbClr val="FCBD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31"/>
          <p:cNvSpPr/>
          <p:nvPr/>
        </p:nvSpPr>
        <p:spPr>
          <a:xfrm>
            <a:off x="5619375" y="2733750"/>
            <a:ext cx="688200" cy="336300"/>
          </a:xfrm>
          <a:prstGeom prst="rect">
            <a:avLst/>
          </a:prstGeom>
          <a:solidFill>
            <a:srgbClr val="FCBD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31"/>
          <p:cNvSpPr/>
          <p:nvPr/>
        </p:nvSpPr>
        <p:spPr>
          <a:xfrm>
            <a:off x="7415875" y="1874575"/>
            <a:ext cx="1233900" cy="934200"/>
          </a:xfrm>
          <a:prstGeom prst="roundRect">
            <a:avLst>
              <a:gd fmla="val 16667" name="adj"/>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verage"/>
                <a:ea typeface="Average"/>
                <a:cs typeface="Average"/>
                <a:sym typeface="Average"/>
              </a:rPr>
              <a:t>Master Node Merge gives Final Output</a:t>
            </a:r>
            <a:endParaRPr b="0" i="0" sz="1400" u="none" cap="none" strike="noStrike">
              <a:solidFill>
                <a:schemeClr val="dk1"/>
              </a:solidFill>
              <a:latin typeface="Average"/>
              <a:ea typeface="Average"/>
              <a:cs typeface="Average"/>
              <a:sym typeface="Average"/>
            </a:endParaRPr>
          </a:p>
        </p:txBody>
      </p:sp>
      <p:cxnSp>
        <p:nvCxnSpPr>
          <p:cNvPr id="460" name="Google Shape;460;p31"/>
          <p:cNvCxnSpPr>
            <a:stCxn id="448" idx="3"/>
            <a:endCxn id="449" idx="1"/>
          </p:cNvCxnSpPr>
          <p:nvPr/>
        </p:nvCxnSpPr>
        <p:spPr>
          <a:xfrm flipH="1" rot="10800000">
            <a:off x="1102900" y="1666000"/>
            <a:ext cx="1260000" cy="753000"/>
          </a:xfrm>
          <a:prstGeom prst="straightConnector1">
            <a:avLst/>
          </a:prstGeom>
          <a:noFill/>
          <a:ln cap="flat" cmpd="sng" w="19050">
            <a:solidFill>
              <a:schemeClr val="lt1"/>
            </a:solidFill>
            <a:prstDash val="solid"/>
            <a:round/>
            <a:headEnd len="sm" w="sm" type="none"/>
            <a:tailEnd len="med" w="med" type="stealth"/>
          </a:ln>
        </p:spPr>
      </p:cxnSp>
      <p:cxnSp>
        <p:nvCxnSpPr>
          <p:cNvPr id="461" name="Google Shape;461;p31"/>
          <p:cNvCxnSpPr>
            <a:stCxn id="448" idx="3"/>
            <a:endCxn id="450" idx="1"/>
          </p:cNvCxnSpPr>
          <p:nvPr/>
        </p:nvCxnSpPr>
        <p:spPr>
          <a:xfrm flipH="1" rot="10800000">
            <a:off x="1102900" y="2188000"/>
            <a:ext cx="1260000" cy="231000"/>
          </a:xfrm>
          <a:prstGeom prst="straightConnector1">
            <a:avLst/>
          </a:prstGeom>
          <a:noFill/>
          <a:ln cap="flat" cmpd="sng" w="19050">
            <a:solidFill>
              <a:schemeClr val="lt1"/>
            </a:solidFill>
            <a:prstDash val="solid"/>
            <a:round/>
            <a:headEnd len="sm" w="sm" type="none"/>
            <a:tailEnd len="med" w="med" type="stealth"/>
          </a:ln>
        </p:spPr>
      </p:cxnSp>
      <p:cxnSp>
        <p:nvCxnSpPr>
          <p:cNvPr id="462" name="Google Shape;462;p31"/>
          <p:cNvCxnSpPr>
            <a:stCxn id="448" idx="3"/>
          </p:cNvCxnSpPr>
          <p:nvPr/>
        </p:nvCxnSpPr>
        <p:spPr>
          <a:xfrm>
            <a:off x="1102900" y="2419000"/>
            <a:ext cx="1260000" cy="249300"/>
          </a:xfrm>
          <a:prstGeom prst="straightConnector1">
            <a:avLst/>
          </a:prstGeom>
          <a:noFill/>
          <a:ln cap="flat" cmpd="sng" w="19050">
            <a:solidFill>
              <a:schemeClr val="lt1"/>
            </a:solidFill>
            <a:prstDash val="solid"/>
            <a:round/>
            <a:headEnd len="sm" w="sm" type="none"/>
            <a:tailEnd len="med" w="med" type="stealth"/>
          </a:ln>
        </p:spPr>
      </p:cxnSp>
      <p:cxnSp>
        <p:nvCxnSpPr>
          <p:cNvPr id="463" name="Google Shape;463;p31"/>
          <p:cNvCxnSpPr>
            <a:stCxn id="448" idx="3"/>
            <a:endCxn id="452" idx="1"/>
          </p:cNvCxnSpPr>
          <p:nvPr/>
        </p:nvCxnSpPr>
        <p:spPr>
          <a:xfrm>
            <a:off x="1102900" y="2419000"/>
            <a:ext cx="1260000" cy="863400"/>
          </a:xfrm>
          <a:prstGeom prst="straightConnector1">
            <a:avLst/>
          </a:prstGeom>
          <a:noFill/>
          <a:ln cap="flat" cmpd="sng" w="19050">
            <a:solidFill>
              <a:schemeClr val="lt1"/>
            </a:solidFill>
            <a:prstDash val="solid"/>
            <a:round/>
            <a:headEnd len="sm" w="sm" type="none"/>
            <a:tailEnd len="med" w="med" type="stealth"/>
          </a:ln>
        </p:spPr>
      </p:cxnSp>
      <p:cxnSp>
        <p:nvCxnSpPr>
          <p:cNvPr id="464" name="Google Shape;464;p31"/>
          <p:cNvCxnSpPr>
            <a:stCxn id="449" idx="3"/>
            <a:endCxn id="453" idx="2"/>
          </p:cNvCxnSpPr>
          <p:nvPr/>
        </p:nvCxnSpPr>
        <p:spPr>
          <a:xfrm>
            <a:off x="3050975" y="1666100"/>
            <a:ext cx="1260000" cy="0"/>
          </a:xfrm>
          <a:prstGeom prst="straightConnector1">
            <a:avLst/>
          </a:prstGeom>
          <a:noFill/>
          <a:ln cap="flat" cmpd="sng" w="19050">
            <a:solidFill>
              <a:schemeClr val="lt1"/>
            </a:solidFill>
            <a:prstDash val="solid"/>
            <a:round/>
            <a:headEnd len="sm" w="sm" type="none"/>
            <a:tailEnd len="med" w="med" type="stealth"/>
          </a:ln>
        </p:spPr>
      </p:cxnSp>
      <p:cxnSp>
        <p:nvCxnSpPr>
          <p:cNvPr id="465" name="Google Shape;465;p31"/>
          <p:cNvCxnSpPr/>
          <p:nvPr/>
        </p:nvCxnSpPr>
        <p:spPr>
          <a:xfrm>
            <a:off x="3050975" y="2187900"/>
            <a:ext cx="1260000" cy="0"/>
          </a:xfrm>
          <a:prstGeom prst="straightConnector1">
            <a:avLst/>
          </a:prstGeom>
          <a:noFill/>
          <a:ln cap="flat" cmpd="sng" w="19050">
            <a:solidFill>
              <a:schemeClr val="lt1"/>
            </a:solidFill>
            <a:prstDash val="solid"/>
            <a:round/>
            <a:headEnd len="sm" w="sm" type="none"/>
            <a:tailEnd len="med" w="med" type="stealth"/>
          </a:ln>
        </p:spPr>
      </p:cxnSp>
      <p:cxnSp>
        <p:nvCxnSpPr>
          <p:cNvPr id="466" name="Google Shape;466;p31"/>
          <p:cNvCxnSpPr/>
          <p:nvPr/>
        </p:nvCxnSpPr>
        <p:spPr>
          <a:xfrm>
            <a:off x="3050975" y="2709675"/>
            <a:ext cx="1260000" cy="0"/>
          </a:xfrm>
          <a:prstGeom prst="straightConnector1">
            <a:avLst/>
          </a:prstGeom>
          <a:noFill/>
          <a:ln cap="flat" cmpd="sng" w="19050">
            <a:solidFill>
              <a:schemeClr val="lt1"/>
            </a:solidFill>
            <a:prstDash val="solid"/>
            <a:round/>
            <a:headEnd len="sm" w="sm" type="none"/>
            <a:tailEnd len="med" w="med" type="stealth"/>
          </a:ln>
        </p:spPr>
      </p:cxnSp>
      <p:cxnSp>
        <p:nvCxnSpPr>
          <p:cNvPr id="467" name="Google Shape;467;p31"/>
          <p:cNvCxnSpPr/>
          <p:nvPr/>
        </p:nvCxnSpPr>
        <p:spPr>
          <a:xfrm>
            <a:off x="3050975" y="3210975"/>
            <a:ext cx="1260000" cy="0"/>
          </a:xfrm>
          <a:prstGeom prst="straightConnector1">
            <a:avLst/>
          </a:prstGeom>
          <a:noFill/>
          <a:ln cap="flat" cmpd="sng" w="19050">
            <a:solidFill>
              <a:schemeClr val="lt1"/>
            </a:solidFill>
            <a:prstDash val="solid"/>
            <a:round/>
            <a:headEnd len="sm" w="sm" type="none"/>
            <a:tailEnd len="med" w="med" type="stealth"/>
          </a:ln>
        </p:spPr>
      </p:cxnSp>
      <p:cxnSp>
        <p:nvCxnSpPr>
          <p:cNvPr id="468" name="Google Shape;468;p31"/>
          <p:cNvCxnSpPr>
            <a:endCxn id="457" idx="1"/>
          </p:cNvCxnSpPr>
          <p:nvPr/>
        </p:nvCxnSpPr>
        <p:spPr>
          <a:xfrm>
            <a:off x="4833075" y="1657200"/>
            <a:ext cx="786300" cy="291900"/>
          </a:xfrm>
          <a:prstGeom prst="straightConnector1">
            <a:avLst/>
          </a:prstGeom>
          <a:noFill/>
          <a:ln cap="flat" cmpd="sng" w="19050">
            <a:solidFill>
              <a:schemeClr val="lt1"/>
            </a:solidFill>
            <a:prstDash val="solid"/>
            <a:round/>
            <a:headEnd len="sm" w="sm" type="none"/>
            <a:tailEnd len="med" w="med" type="stealth"/>
          </a:ln>
        </p:spPr>
      </p:cxnSp>
      <p:cxnSp>
        <p:nvCxnSpPr>
          <p:cNvPr id="469" name="Google Shape;469;p31"/>
          <p:cNvCxnSpPr>
            <a:stCxn id="454" idx="6"/>
            <a:endCxn id="457" idx="1"/>
          </p:cNvCxnSpPr>
          <p:nvPr/>
        </p:nvCxnSpPr>
        <p:spPr>
          <a:xfrm flipH="1" rot="10800000">
            <a:off x="4833150" y="1949200"/>
            <a:ext cx="786300" cy="218100"/>
          </a:xfrm>
          <a:prstGeom prst="straightConnector1">
            <a:avLst/>
          </a:prstGeom>
          <a:noFill/>
          <a:ln cap="flat" cmpd="sng" w="19050">
            <a:solidFill>
              <a:schemeClr val="lt1"/>
            </a:solidFill>
            <a:prstDash val="solid"/>
            <a:round/>
            <a:headEnd len="sm" w="sm" type="none"/>
            <a:tailEnd len="med" w="med" type="stealth"/>
          </a:ln>
        </p:spPr>
      </p:cxnSp>
      <p:cxnSp>
        <p:nvCxnSpPr>
          <p:cNvPr id="470" name="Google Shape;470;p31"/>
          <p:cNvCxnSpPr>
            <a:stCxn id="455" idx="6"/>
            <a:endCxn id="458" idx="1"/>
          </p:cNvCxnSpPr>
          <p:nvPr/>
        </p:nvCxnSpPr>
        <p:spPr>
          <a:xfrm>
            <a:off x="4833150" y="2668500"/>
            <a:ext cx="786300" cy="233400"/>
          </a:xfrm>
          <a:prstGeom prst="straightConnector1">
            <a:avLst/>
          </a:prstGeom>
          <a:noFill/>
          <a:ln cap="flat" cmpd="sng" w="19050">
            <a:solidFill>
              <a:schemeClr val="lt1"/>
            </a:solidFill>
            <a:prstDash val="solid"/>
            <a:round/>
            <a:headEnd len="sm" w="sm" type="none"/>
            <a:tailEnd len="med" w="med" type="stealth"/>
          </a:ln>
        </p:spPr>
      </p:cxnSp>
      <p:cxnSp>
        <p:nvCxnSpPr>
          <p:cNvPr id="471" name="Google Shape;471;p31"/>
          <p:cNvCxnSpPr>
            <a:stCxn id="456" idx="6"/>
            <a:endCxn id="458" idx="1"/>
          </p:cNvCxnSpPr>
          <p:nvPr/>
        </p:nvCxnSpPr>
        <p:spPr>
          <a:xfrm flipH="1" rot="10800000">
            <a:off x="4833150" y="2901975"/>
            <a:ext cx="786300" cy="309000"/>
          </a:xfrm>
          <a:prstGeom prst="straightConnector1">
            <a:avLst/>
          </a:prstGeom>
          <a:noFill/>
          <a:ln cap="flat" cmpd="sng" w="19050">
            <a:solidFill>
              <a:schemeClr val="lt1"/>
            </a:solidFill>
            <a:prstDash val="solid"/>
            <a:round/>
            <a:headEnd len="sm" w="sm" type="none"/>
            <a:tailEnd len="med" w="med" type="stealth"/>
          </a:ln>
        </p:spPr>
      </p:cxnSp>
      <p:cxnSp>
        <p:nvCxnSpPr>
          <p:cNvPr id="472" name="Google Shape;472;p31"/>
          <p:cNvCxnSpPr>
            <a:endCxn id="459" idx="1"/>
          </p:cNvCxnSpPr>
          <p:nvPr/>
        </p:nvCxnSpPr>
        <p:spPr>
          <a:xfrm>
            <a:off x="6307675" y="1941475"/>
            <a:ext cx="1108200" cy="400200"/>
          </a:xfrm>
          <a:prstGeom prst="straightConnector1">
            <a:avLst/>
          </a:prstGeom>
          <a:noFill/>
          <a:ln cap="flat" cmpd="sng" w="19050">
            <a:solidFill>
              <a:schemeClr val="lt1"/>
            </a:solidFill>
            <a:prstDash val="solid"/>
            <a:round/>
            <a:headEnd len="sm" w="sm" type="none"/>
            <a:tailEnd len="med" w="med" type="stealth"/>
          </a:ln>
        </p:spPr>
      </p:cxnSp>
      <p:cxnSp>
        <p:nvCxnSpPr>
          <p:cNvPr id="473" name="Google Shape;473;p31"/>
          <p:cNvCxnSpPr>
            <a:stCxn id="458" idx="3"/>
            <a:endCxn id="459" idx="1"/>
          </p:cNvCxnSpPr>
          <p:nvPr/>
        </p:nvCxnSpPr>
        <p:spPr>
          <a:xfrm flipH="1" rot="10800000">
            <a:off x="6307575" y="2341800"/>
            <a:ext cx="1108200" cy="560100"/>
          </a:xfrm>
          <a:prstGeom prst="straightConnector1">
            <a:avLst/>
          </a:prstGeom>
          <a:noFill/>
          <a:ln cap="flat" cmpd="sng" w="19050">
            <a:solidFill>
              <a:schemeClr val="lt1"/>
            </a:solidFill>
            <a:prstDash val="solid"/>
            <a:round/>
            <a:headEnd len="sm" w="sm" type="none"/>
            <a:tailEnd len="med" w="med" type="stealth"/>
          </a:ln>
        </p:spPr>
      </p:cxnSp>
      <p:sp>
        <p:nvSpPr>
          <p:cNvPr id="474" name="Google Shape;474;p31"/>
          <p:cNvSpPr/>
          <p:nvPr/>
        </p:nvSpPr>
        <p:spPr>
          <a:xfrm>
            <a:off x="2089925" y="1227000"/>
            <a:ext cx="1233900" cy="2689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31"/>
          <p:cNvSpPr/>
          <p:nvPr/>
        </p:nvSpPr>
        <p:spPr>
          <a:xfrm>
            <a:off x="4051200" y="1207150"/>
            <a:ext cx="1041600" cy="2423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1000"/>
                                        <p:tgtEl>
                                          <p:spTgt spid="459"/>
                                        </p:tgtEl>
                                      </p:cBhvr>
                                    </p:animEffect>
                                  </p:childTnLst>
                                </p:cTn>
                              </p:par>
                              <p:par>
                                <p:cTn fill="hold" nodeType="with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1000"/>
                                        <p:tgtEl>
                                          <p:spTgt spid="472"/>
                                        </p:tgtEl>
                                      </p:cBhvr>
                                    </p:animEffect>
                                  </p:childTnLst>
                                </p:cTn>
                              </p:par>
                              <p:par>
                                <p:cTn fill="hold" nodeType="with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1000"/>
                                        <p:tgtEl>
                                          <p:spTgt spid="4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79" name="Shape 479"/>
        <p:cNvGrpSpPr/>
        <p:nvPr/>
      </p:nvGrpSpPr>
      <p:grpSpPr>
        <a:xfrm>
          <a:off x="0" y="0"/>
          <a:ext cx="0" cy="0"/>
          <a:chOff x="0" y="0"/>
          <a:chExt cx="0" cy="0"/>
        </a:xfrm>
      </p:grpSpPr>
      <p:sp>
        <p:nvSpPr>
          <p:cNvPr id="480" name="Google Shape;480;p32"/>
          <p:cNvSpPr txBox="1"/>
          <p:nvPr>
            <p:ph type="title"/>
          </p:nvPr>
        </p:nvSpPr>
        <p:spPr>
          <a:xfrm>
            <a:off x="129175" y="2912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600" u="sng">
                <a:solidFill>
                  <a:srgbClr val="E09214"/>
                </a:solidFill>
                <a:latin typeface="Merriweather"/>
                <a:ea typeface="Merriweather"/>
                <a:cs typeface="Merriweather"/>
                <a:sym typeface="Merriweather"/>
              </a:rPr>
              <a:t>Big Data Problems</a:t>
            </a:r>
            <a:endParaRPr b="1" sz="2600" u="sng">
              <a:solidFill>
                <a:srgbClr val="E09214"/>
              </a:solidFill>
              <a:latin typeface="Merriweather"/>
              <a:ea typeface="Merriweather"/>
              <a:cs typeface="Merriweather"/>
              <a:sym typeface="Merriweather"/>
            </a:endParaRPr>
          </a:p>
        </p:txBody>
      </p:sp>
      <p:sp>
        <p:nvSpPr>
          <p:cNvPr id="481" name="Google Shape;481;p32"/>
          <p:cNvSpPr txBox="1"/>
          <p:nvPr/>
        </p:nvSpPr>
        <p:spPr>
          <a:xfrm>
            <a:off x="54825" y="1203575"/>
            <a:ext cx="8941200" cy="12006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2200"/>
              <a:buFont typeface="Arial"/>
              <a:buNone/>
            </a:pPr>
            <a:r>
              <a:rPr b="1" i="0" lang="en" sz="2200" u="none" cap="none" strike="noStrike">
                <a:solidFill>
                  <a:srgbClr val="000000"/>
                </a:solidFill>
                <a:latin typeface="Average"/>
                <a:ea typeface="Average"/>
                <a:cs typeface="Average"/>
                <a:sym typeface="Average"/>
              </a:rPr>
              <a:t>Problem 1: </a:t>
            </a:r>
            <a:r>
              <a:rPr b="0" i="0" lang="en" sz="2200" u="none" cap="none" strike="noStrike">
                <a:solidFill>
                  <a:srgbClr val="000000"/>
                </a:solidFill>
                <a:latin typeface="Average"/>
                <a:ea typeface="Average"/>
                <a:cs typeface="Average"/>
                <a:sym typeface="Average"/>
              </a:rPr>
              <a:t>   Storing Large amount of Data</a:t>
            </a:r>
            <a:endParaRPr b="0" i="0" sz="22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verage"/>
              <a:ea typeface="Average"/>
              <a:cs typeface="Average"/>
              <a:sym typeface="Average"/>
            </a:endParaRPr>
          </a:p>
        </p:txBody>
      </p:sp>
      <p:pic>
        <p:nvPicPr>
          <p:cNvPr id="482" name="Google Shape;482;p32"/>
          <p:cNvPicPr preferRelativeResize="0"/>
          <p:nvPr/>
        </p:nvPicPr>
        <p:blipFill rotWithShape="1">
          <a:blip r:embed="rId3">
            <a:alphaModFix/>
          </a:blip>
          <a:srcRect b="0" l="0" r="0" t="0"/>
          <a:stretch/>
        </p:blipFill>
        <p:spPr>
          <a:xfrm>
            <a:off x="6879949" y="143950"/>
            <a:ext cx="2208026" cy="572700"/>
          </a:xfrm>
          <a:prstGeom prst="rect">
            <a:avLst/>
          </a:prstGeom>
          <a:noFill/>
          <a:ln>
            <a:noFill/>
          </a:ln>
        </p:spPr>
      </p:pic>
      <p:pic>
        <p:nvPicPr>
          <p:cNvPr id="483" name="Google Shape;483;p32"/>
          <p:cNvPicPr preferRelativeResize="0"/>
          <p:nvPr/>
        </p:nvPicPr>
        <p:blipFill rotWithShape="1">
          <a:blip r:embed="rId4">
            <a:alphaModFix/>
          </a:blip>
          <a:srcRect b="0" l="0" r="0" t="0"/>
          <a:stretch/>
        </p:blipFill>
        <p:spPr>
          <a:xfrm>
            <a:off x="277000" y="2114750"/>
            <a:ext cx="2976776" cy="2976776"/>
          </a:xfrm>
          <a:prstGeom prst="rect">
            <a:avLst/>
          </a:prstGeom>
          <a:noFill/>
          <a:ln>
            <a:noFill/>
          </a:ln>
        </p:spPr>
      </p:pic>
      <p:pic>
        <p:nvPicPr>
          <p:cNvPr id="484" name="Google Shape;484;p32"/>
          <p:cNvPicPr preferRelativeResize="0"/>
          <p:nvPr/>
        </p:nvPicPr>
        <p:blipFill rotWithShape="1">
          <a:blip r:embed="rId5">
            <a:alphaModFix/>
          </a:blip>
          <a:srcRect b="0" l="0" r="0" t="0"/>
          <a:stretch/>
        </p:blipFill>
        <p:spPr>
          <a:xfrm>
            <a:off x="4403475" y="2309375"/>
            <a:ext cx="4057476" cy="2704976"/>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480"/>
                                        </p:tgtEl>
                                        <p:attrNameLst>
                                          <p:attrName>style.visibility</p:attrName>
                                        </p:attrNameLst>
                                      </p:cBhvr>
                                      <p:to>
                                        <p:strVal val="visible"/>
                                      </p:to>
                                    </p:set>
                                    <p:anim calcmode="lin" valueType="num">
                                      <p:cBhvr additive="base">
                                        <p:cTn dur="1000"/>
                                        <p:tgtEl>
                                          <p:spTgt spid="480"/>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481"/>
                                        </p:tgtEl>
                                        <p:attrNameLst>
                                          <p:attrName>style.visibility</p:attrName>
                                        </p:attrNameLst>
                                      </p:cBhvr>
                                      <p:to>
                                        <p:strVal val="visible"/>
                                      </p:to>
                                    </p:set>
                                    <p:anim calcmode="lin" valueType="num">
                                      <p:cBhvr additive="base">
                                        <p:cTn dur="1000"/>
                                        <p:tgtEl>
                                          <p:spTgt spid="48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3"/>
                                        </p:tgtEl>
                                        <p:attrNameLst>
                                          <p:attrName>style.visibility</p:attrName>
                                        </p:attrNameLst>
                                      </p:cBhvr>
                                      <p:to>
                                        <p:strVal val="visible"/>
                                      </p:to>
                                    </p:set>
                                    <p:anim calcmode="lin" valueType="num">
                                      <p:cBhvr additive="base">
                                        <p:cTn dur="1000"/>
                                        <p:tgtEl>
                                          <p:spTgt spid="483"/>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484"/>
                                        </p:tgtEl>
                                        <p:attrNameLst>
                                          <p:attrName>style.visibility</p:attrName>
                                        </p:attrNameLst>
                                      </p:cBhvr>
                                      <p:to>
                                        <p:strVal val="visible"/>
                                      </p:to>
                                    </p:set>
                                    <p:anim calcmode="lin" valueType="num">
                                      <p:cBhvr additive="base">
                                        <p:cTn dur="1000"/>
                                        <p:tgtEl>
                                          <p:spTgt spid="48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88" name="Shape 488"/>
        <p:cNvGrpSpPr/>
        <p:nvPr/>
      </p:nvGrpSpPr>
      <p:grpSpPr>
        <a:xfrm>
          <a:off x="0" y="0"/>
          <a:ext cx="0" cy="0"/>
          <a:chOff x="0" y="0"/>
          <a:chExt cx="0" cy="0"/>
        </a:xfrm>
      </p:grpSpPr>
      <p:sp>
        <p:nvSpPr>
          <p:cNvPr id="489" name="Google Shape;489;p33"/>
          <p:cNvSpPr txBox="1"/>
          <p:nvPr>
            <p:ph type="title"/>
          </p:nvPr>
        </p:nvSpPr>
        <p:spPr>
          <a:xfrm>
            <a:off x="129175" y="2912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600" u="sng">
                <a:solidFill>
                  <a:srgbClr val="E09214"/>
                </a:solidFill>
                <a:latin typeface="Merriweather"/>
                <a:ea typeface="Merriweather"/>
                <a:cs typeface="Merriweather"/>
                <a:sym typeface="Merriweather"/>
              </a:rPr>
              <a:t>Big Data Problems</a:t>
            </a:r>
            <a:endParaRPr b="1" sz="2600" u="sng">
              <a:solidFill>
                <a:srgbClr val="E09214"/>
              </a:solidFill>
              <a:latin typeface="Merriweather"/>
              <a:ea typeface="Merriweather"/>
              <a:cs typeface="Merriweather"/>
              <a:sym typeface="Merriweather"/>
            </a:endParaRPr>
          </a:p>
        </p:txBody>
      </p:sp>
      <p:sp>
        <p:nvSpPr>
          <p:cNvPr id="490" name="Google Shape;490;p33"/>
          <p:cNvSpPr txBox="1"/>
          <p:nvPr/>
        </p:nvSpPr>
        <p:spPr>
          <a:xfrm>
            <a:off x="54825" y="1203575"/>
            <a:ext cx="8941200" cy="12006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2200"/>
              <a:buFont typeface="Arial"/>
              <a:buNone/>
            </a:pPr>
            <a:r>
              <a:rPr b="1" i="0" lang="en" sz="2200" u="none" cap="none" strike="noStrike">
                <a:solidFill>
                  <a:srgbClr val="000000"/>
                </a:solidFill>
                <a:latin typeface="Average"/>
                <a:ea typeface="Average"/>
                <a:cs typeface="Average"/>
                <a:sym typeface="Average"/>
              </a:rPr>
              <a:t>Problem 2: </a:t>
            </a:r>
            <a:r>
              <a:rPr b="0" i="0" lang="en" sz="2200" u="none" cap="none" strike="noStrike">
                <a:solidFill>
                  <a:srgbClr val="000000"/>
                </a:solidFill>
                <a:latin typeface="Average"/>
                <a:ea typeface="Average"/>
                <a:cs typeface="Average"/>
                <a:sym typeface="Average"/>
              </a:rPr>
              <a:t>   Storing Different Types of Data</a:t>
            </a:r>
            <a:endParaRPr b="0" i="0" sz="22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verage"/>
              <a:ea typeface="Average"/>
              <a:cs typeface="Average"/>
              <a:sym typeface="Average"/>
            </a:endParaRPr>
          </a:p>
        </p:txBody>
      </p:sp>
      <p:pic>
        <p:nvPicPr>
          <p:cNvPr id="491" name="Google Shape;491;p33"/>
          <p:cNvPicPr preferRelativeResize="0"/>
          <p:nvPr/>
        </p:nvPicPr>
        <p:blipFill rotWithShape="1">
          <a:blip r:embed="rId3">
            <a:alphaModFix/>
          </a:blip>
          <a:srcRect b="0" l="0" r="0" t="0"/>
          <a:stretch/>
        </p:blipFill>
        <p:spPr>
          <a:xfrm>
            <a:off x="6879949" y="143950"/>
            <a:ext cx="2208026" cy="572700"/>
          </a:xfrm>
          <a:prstGeom prst="rect">
            <a:avLst/>
          </a:prstGeom>
          <a:noFill/>
          <a:ln>
            <a:noFill/>
          </a:ln>
        </p:spPr>
      </p:pic>
      <p:pic>
        <p:nvPicPr>
          <p:cNvPr id="492" name="Google Shape;492;p33"/>
          <p:cNvPicPr preferRelativeResize="0"/>
          <p:nvPr/>
        </p:nvPicPr>
        <p:blipFill rotWithShape="1">
          <a:blip r:embed="rId4">
            <a:alphaModFix/>
          </a:blip>
          <a:srcRect b="0" l="0" r="0" t="0"/>
          <a:stretch/>
        </p:blipFill>
        <p:spPr>
          <a:xfrm>
            <a:off x="277000" y="2114750"/>
            <a:ext cx="3028750" cy="3028750"/>
          </a:xfrm>
          <a:prstGeom prst="rect">
            <a:avLst/>
          </a:prstGeom>
          <a:noFill/>
          <a:ln>
            <a:noFill/>
          </a:ln>
        </p:spPr>
      </p:pic>
      <p:pic>
        <p:nvPicPr>
          <p:cNvPr id="493" name="Google Shape;493;p33"/>
          <p:cNvPicPr preferRelativeResize="0"/>
          <p:nvPr/>
        </p:nvPicPr>
        <p:blipFill rotWithShape="1">
          <a:blip r:embed="rId5">
            <a:alphaModFix/>
          </a:blip>
          <a:srcRect b="0" l="0" r="0" t="0"/>
          <a:stretch/>
        </p:blipFill>
        <p:spPr>
          <a:xfrm>
            <a:off x="4857875" y="2032488"/>
            <a:ext cx="2599050" cy="2599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90"/>
                                        </p:tgtEl>
                                        <p:attrNameLst>
                                          <p:attrName>style.visibility</p:attrName>
                                        </p:attrNameLst>
                                      </p:cBhvr>
                                      <p:to>
                                        <p:strVal val="visible"/>
                                      </p:to>
                                    </p:set>
                                    <p:anim calcmode="lin" valueType="num">
                                      <p:cBhvr additive="base">
                                        <p:cTn dur="1000"/>
                                        <p:tgtEl>
                                          <p:spTgt spid="49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92"/>
                                        </p:tgtEl>
                                        <p:attrNameLst>
                                          <p:attrName>style.visibility</p:attrName>
                                        </p:attrNameLst>
                                      </p:cBhvr>
                                      <p:to>
                                        <p:strVal val="visible"/>
                                      </p:to>
                                    </p:set>
                                    <p:anim calcmode="lin" valueType="num">
                                      <p:cBhvr additive="base">
                                        <p:cTn dur="1000"/>
                                        <p:tgtEl>
                                          <p:spTgt spid="492"/>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493"/>
                                        </p:tgtEl>
                                        <p:attrNameLst>
                                          <p:attrName>style.visibility</p:attrName>
                                        </p:attrNameLst>
                                      </p:cBhvr>
                                      <p:to>
                                        <p:strVal val="visible"/>
                                      </p:to>
                                    </p:set>
                                    <p:anim calcmode="lin" valueType="num">
                                      <p:cBhvr additive="base">
                                        <p:cTn dur="1000"/>
                                        <p:tgtEl>
                                          <p:spTgt spid="49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97" name="Shape 497"/>
        <p:cNvGrpSpPr/>
        <p:nvPr/>
      </p:nvGrpSpPr>
      <p:grpSpPr>
        <a:xfrm>
          <a:off x="0" y="0"/>
          <a:ext cx="0" cy="0"/>
          <a:chOff x="0" y="0"/>
          <a:chExt cx="0" cy="0"/>
        </a:xfrm>
      </p:grpSpPr>
      <p:sp>
        <p:nvSpPr>
          <p:cNvPr id="498" name="Google Shape;498;p34"/>
          <p:cNvSpPr txBox="1"/>
          <p:nvPr>
            <p:ph type="title"/>
          </p:nvPr>
        </p:nvSpPr>
        <p:spPr>
          <a:xfrm>
            <a:off x="129175" y="2912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600" u="sng">
                <a:solidFill>
                  <a:srgbClr val="E09214"/>
                </a:solidFill>
                <a:latin typeface="Merriweather"/>
                <a:ea typeface="Merriweather"/>
                <a:cs typeface="Merriweather"/>
                <a:sym typeface="Merriweather"/>
              </a:rPr>
              <a:t>Big Data Problems</a:t>
            </a:r>
            <a:endParaRPr b="1" sz="2600" u="sng">
              <a:solidFill>
                <a:srgbClr val="E09214"/>
              </a:solidFill>
              <a:latin typeface="Merriweather"/>
              <a:ea typeface="Merriweather"/>
              <a:cs typeface="Merriweather"/>
              <a:sym typeface="Merriweather"/>
            </a:endParaRPr>
          </a:p>
        </p:txBody>
      </p:sp>
      <p:sp>
        <p:nvSpPr>
          <p:cNvPr id="499" name="Google Shape;499;p34"/>
          <p:cNvSpPr txBox="1"/>
          <p:nvPr/>
        </p:nvSpPr>
        <p:spPr>
          <a:xfrm>
            <a:off x="54825" y="1203575"/>
            <a:ext cx="8941200" cy="12006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2200"/>
              <a:buFont typeface="Arial"/>
              <a:buNone/>
            </a:pPr>
            <a:r>
              <a:rPr b="1" i="0" lang="en" sz="2200" u="none" cap="none" strike="noStrike">
                <a:solidFill>
                  <a:srgbClr val="000000"/>
                </a:solidFill>
                <a:latin typeface="Average"/>
                <a:ea typeface="Average"/>
                <a:cs typeface="Average"/>
                <a:sym typeface="Average"/>
              </a:rPr>
              <a:t>Problem 3: </a:t>
            </a:r>
            <a:r>
              <a:rPr b="0" i="0" lang="en" sz="2200" u="none" cap="none" strike="noStrike">
                <a:solidFill>
                  <a:srgbClr val="000000"/>
                </a:solidFill>
                <a:latin typeface="Average"/>
                <a:ea typeface="Average"/>
                <a:cs typeface="Average"/>
                <a:sym typeface="Average"/>
              </a:rPr>
              <a:t>   To process high amount of Data speed will decrease</a:t>
            </a:r>
            <a:endParaRPr b="0" i="0" sz="22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verage"/>
              <a:ea typeface="Average"/>
              <a:cs typeface="Average"/>
              <a:sym typeface="Average"/>
            </a:endParaRPr>
          </a:p>
        </p:txBody>
      </p:sp>
      <p:pic>
        <p:nvPicPr>
          <p:cNvPr id="500" name="Google Shape;500;p34"/>
          <p:cNvPicPr preferRelativeResize="0"/>
          <p:nvPr/>
        </p:nvPicPr>
        <p:blipFill rotWithShape="1">
          <a:blip r:embed="rId3">
            <a:alphaModFix/>
          </a:blip>
          <a:srcRect b="0" l="0" r="0" t="0"/>
          <a:stretch/>
        </p:blipFill>
        <p:spPr>
          <a:xfrm>
            <a:off x="6879949" y="143950"/>
            <a:ext cx="2208026" cy="572700"/>
          </a:xfrm>
          <a:prstGeom prst="rect">
            <a:avLst/>
          </a:prstGeom>
          <a:noFill/>
          <a:ln>
            <a:noFill/>
          </a:ln>
        </p:spPr>
      </p:pic>
      <p:pic>
        <p:nvPicPr>
          <p:cNvPr id="501" name="Google Shape;501;p34"/>
          <p:cNvPicPr preferRelativeResize="0"/>
          <p:nvPr/>
        </p:nvPicPr>
        <p:blipFill rotWithShape="1">
          <a:blip r:embed="rId4">
            <a:alphaModFix/>
          </a:blip>
          <a:srcRect b="0" l="0" r="0" t="0"/>
          <a:stretch/>
        </p:blipFill>
        <p:spPr>
          <a:xfrm>
            <a:off x="277000" y="2114750"/>
            <a:ext cx="3028750" cy="3028750"/>
          </a:xfrm>
          <a:prstGeom prst="rect">
            <a:avLst/>
          </a:prstGeom>
          <a:noFill/>
          <a:ln>
            <a:noFill/>
          </a:ln>
        </p:spPr>
      </p:pic>
      <p:pic>
        <p:nvPicPr>
          <p:cNvPr id="502" name="Google Shape;502;p34"/>
          <p:cNvPicPr preferRelativeResize="0"/>
          <p:nvPr/>
        </p:nvPicPr>
        <p:blipFill rotWithShape="1">
          <a:blip r:embed="rId5">
            <a:alphaModFix/>
          </a:blip>
          <a:srcRect b="0" l="0" r="0" t="0"/>
          <a:stretch/>
        </p:blipFill>
        <p:spPr>
          <a:xfrm>
            <a:off x="4857875" y="2032488"/>
            <a:ext cx="2599050" cy="2599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99"/>
                                        </p:tgtEl>
                                        <p:attrNameLst>
                                          <p:attrName>style.visibility</p:attrName>
                                        </p:attrNameLst>
                                      </p:cBhvr>
                                      <p:to>
                                        <p:strVal val="visible"/>
                                      </p:to>
                                    </p:set>
                                    <p:anim calcmode="lin" valueType="num">
                                      <p:cBhvr additive="base">
                                        <p:cTn dur="1000"/>
                                        <p:tgtEl>
                                          <p:spTgt spid="49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01"/>
                                        </p:tgtEl>
                                        <p:attrNameLst>
                                          <p:attrName>style.visibility</p:attrName>
                                        </p:attrNameLst>
                                      </p:cBhvr>
                                      <p:to>
                                        <p:strVal val="visible"/>
                                      </p:to>
                                    </p:set>
                                    <p:anim calcmode="lin" valueType="num">
                                      <p:cBhvr additive="base">
                                        <p:cTn dur="1000"/>
                                        <p:tgtEl>
                                          <p:spTgt spid="501"/>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502"/>
                                        </p:tgtEl>
                                        <p:attrNameLst>
                                          <p:attrName>style.visibility</p:attrName>
                                        </p:attrNameLst>
                                      </p:cBhvr>
                                      <p:to>
                                        <p:strVal val="visible"/>
                                      </p:to>
                                    </p:set>
                                    <p:anim calcmode="lin" valueType="num">
                                      <p:cBhvr additive="base">
                                        <p:cTn dur="1000"/>
                                        <p:tgtEl>
                                          <p:spTgt spid="50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06" name="Shape 506"/>
        <p:cNvGrpSpPr/>
        <p:nvPr/>
      </p:nvGrpSpPr>
      <p:grpSpPr>
        <a:xfrm>
          <a:off x="0" y="0"/>
          <a:ext cx="0" cy="0"/>
          <a:chOff x="0" y="0"/>
          <a:chExt cx="0" cy="0"/>
        </a:xfrm>
      </p:grpSpPr>
      <p:sp>
        <p:nvSpPr>
          <p:cNvPr id="507" name="Google Shape;507;p35"/>
          <p:cNvSpPr txBox="1"/>
          <p:nvPr>
            <p:ph type="title"/>
          </p:nvPr>
        </p:nvSpPr>
        <p:spPr>
          <a:xfrm>
            <a:off x="129175" y="2912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600" u="sng">
                <a:solidFill>
                  <a:srgbClr val="E09214"/>
                </a:solidFill>
                <a:latin typeface="Merriweather"/>
                <a:ea typeface="Merriweather"/>
                <a:cs typeface="Merriweather"/>
                <a:sym typeface="Merriweather"/>
              </a:rPr>
              <a:t>How Hadoop Introduced</a:t>
            </a:r>
            <a:endParaRPr b="1" sz="2600" u="sng">
              <a:solidFill>
                <a:srgbClr val="E09214"/>
              </a:solidFill>
              <a:latin typeface="Merriweather"/>
              <a:ea typeface="Merriweather"/>
              <a:cs typeface="Merriweather"/>
              <a:sym typeface="Merriweather"/>
            </a:endParaRPr>
          </a:p>
        </p:txBody>
      </p:sp>
      <p:sp>
        <p:nvSpPr>
          <p:cNvPr id="508" name="Google Shape;508;p35"/>
          <p:cNvSpPr txBox="1"/>
          <p:nvPr/>
        </p:nvSpPr>
        <p:spPr>
          <a:xfrm>
            <a:off x="54825" y="1203575"/>
            <a:ext cx="8941200" cy="18777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To Solve Storage and processing issues Hadoop created to components HDFS, YARN</a:t>
            </a:r>
            <a:endParaRPr b="0" i="0" sz="22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2200"/>
              <a:buFont typeface="Arial"/>
              <a:buNone/>
            </a:pPr>
            <a:r>
              <a:rPr b="0" i="0" lang="en" sz="2200" u="none" cap="none" strike="noStrike">
                <a:solidFill>
                  <a:srgbClr val="6AA84F"/>
                </a:solidFill>
                <a:latin typeface="Average"/>
                <a:ea typeface="Average"/>
                <a:cs typeface="Average"/>
                <a:sym typeface="Average"/>
              </a:rPr>
              <a:t>HDFS- </a:t>
            </a:r>
            <a:r>
              <a:rPr b="0" i="0" lang="en" sz="2200" u="none" cap="none" strike="noStrike">
                <a:solidFill>
                  <a:srgbClr val="000000"/>
                </a:solidFill>
                <a:latin typeface="Average"/>
                <a:ea typeface="Average"/>
                <a:cs typeface="Average"/>
                <a:sym typeface="Average"/>
              </a:rPr>
              <a:t>Store Data in Distributed Manner</a:t>
            </a:r>
            <a:endParaRPr b="0" i="0" sz="22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2200"/>
              <a:buFont typeface="Arial"/>
              <a:buNone/>
            </a:pPr>
            <a:r>
              <a:rPr b="0" i="0" lang="en" sz="2200" u="none" cap="none" strike="noStrike">
                <a:solidFill>
                  <a:srgbClr val="6AA84F"/>
                </a:solidFill>
                <a:latin typeface="Average"/>
                <a:ea typeface="Average"/>
                <a:cs typeface="Average"/>
                <a:sym typeface="Average"/>
              </a:rPr>
              <a:t>YARN</a:t>
            </a:r>
            <a:r>
              <a:rPr b="0" i="0" lang="en" sz="2200" u="none" cap="none" strike="noStrike">
                <a:solidFill>
                  <a:srgbClr val="93C47D"/>
                </a:solidFill>
                <a:latin typeface="Average"/>
                <a:ea typeface="Average"/>
                <a:cs typeface="Average"/>
                <a:sym typeface="Average"/>
              </a:rPr>
              <a:t>-</a:t>
            </a:r>
            <a:r>
              <a:rPr b="0" i="0" lang="en" sz="2200" u="none" cap="none" strike="noStrike">
                <a:solidFill>
                  <a:srgbClr val="000000"/>
                </a:solidFill>
                <a:latin typeface="Average"/>
                <a:ea typeface="Average"/>
                <a:cs typeface="Average"/>
                <a:sym typeface="Average"/>
              </a:rPr>
              <a:t>Solve Processing issue by reducing process time</a:t>
            </a:r>
            <a:endParaRPr b="0" i="0" sz="2200" u="none" cap="none" strike="noStrike">
              <a:solidFill>
                <a:srgbClr val="000000"/>
              </a:solidFill>
              <a:latin typeface="Average"/>
              <a:ea typeface="Average"/>
              <a:cs typeface="Average"/>
              <a:sym typeface="Average"/>
            </a:endParaRPr>
          </a:p>
        </p:txBody>
      </p:sp>
      <p:pic>
        <p:nvPicPr>
          <p:cNvPr id="509" name="Google Shape;509;p35"/>
          <p:cNvPicPr preferRelativeResize="0"/>
          <p:nvPr/>
        </p:nvPicPr>
        <p:blipFill rotWithShape="1">
          <a:blip r:embed="rId3">
            <a:alphaModFix/>
          </a:blip>
          <a:srcRect b="0" l="0" r="0" t="0"/>
          <a:stretch/>
        </p:blipFill>
        <p:spPr>
          <a:xfrm>
            <a:off x="6879949" y="143950"/>
            <a:ext cx="2208026" cy="572700"/>
          </a:xfrm>
          <a:prstGeom prst="rect">
            <a:avLst/>
          </a:prstGeom>
          <a:noFill/>
          <a:ln>
            <a:noFill/>
          </a:ln>
        </p:spPr>
      </p:pic>
      <p:sp>
        <p:nvSpPr>
          <p:cNvPr id="510" name="Google Shape;510;p35"/>
          <p:cNvSpPr/>
          <p:nvPr/>
        </p:nvSpPr>
        <p:spPr>
          <a:xfrm>
            <a:off x="5089150" y="3250850"/>
            <a:ext cx="3311100" cy="8037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r>
              <a:rPr b="0" i="0" lang="en" sz="2200" u="none" cap="none" strike="noStrike">
                <a:solidFill>
                  <a:srgbClr val="6AA84F"/>
                </a:solidFill>
                <a:latin typeface="Average"/>
                <a:ea typeface="Average"/>
                <a:cs typeface="Average"/>
                <a:sym typeface="Average"/>
              </a:rPr>
              <a:t>HDFS</a:t>
            </a:r>
            <a:endParaRPr b="0" i="0" sz="1400" u="none" cap="none" strike="noStrike">
              <a:solidFill>
                <a:srgbClr val="000000"/>
              </a:solidFill>
              <a:latin typeface="Arial"/>
              <a:ea typeface="Arial"/>
              <a:cs typeface="Arial"/>
              <a:sym typeface="Arial"/>
            </a:endParaRPr>
          </a:p>
        </p:txBody>
      </p:sp>
      <p:sp>
        <p:nvSpPr>
          <p:cNvPr id="511" name="Google Shape;511;p35"/>
          <p:cNvSpPr/>
          <p:nvPr/>
        </p:nvSpPr>
        <p:spPr>
          <a:xfrm>
            <a:off x="5089125" y="4224125"/>
            <a:ext cx="3311100" cy="8037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r>
              <a:rPr b="0" i="0" lang="en" sz="2200" u="none" cap="none" strike="noStrike">
                <a:solidFill>
                  <a:srgbClr val="6AA84F"/>
                </a:solidFill>
                <a:latin typeface="Average"/>
                <a:ea typeface="Average"/>
                <a:cs typeface="Average"/>
                <a:sym typeface="Average"/>
              </a:rPr>
              <a:t>    YARN</a:t>
            </a:r>
            <a:endParaRPr b="0" i="0" sz="1400" u="none" cap="none" strike="noStrike">
              <a:solidFill>
                <a:srgbClr val="000000"/>
              </a:solidFill>
              <a:latin typeface="Arial"/>
              <a:ea typeface="Arial"/>
              <a:cs typeface="Arial"/>
              <a:sym typeface="Arial"/>
            </a:endParaRPr>
          </a:p>
        </p:txBody>
      </p:sp>
      <p:pic>
        <p:nvPicPr>
          <p:cNvPr id="512" name="Google Shape;512;p35"/>
          <p:cNvPicPr preferRelativeResize="0"/>
          <p:nvPr/>
        </p:nvPicPr>
        <p:blipFill rotWithShape="1">
          <a:blip r:embed="rId4">
            <a:alphaModFix/>
          </a:blip>
          <a:srcRect b="19646" l="4354" r="6038" t="17177"/>
          <a:stretch/>
        </p:blipFill>
        <p:spPr>
          <a:xfrm>
            <a:off x="7494508" y="3318475"/>
            <a:ext cx="812293" cy="572700"/>
          </a:xfrm>
          <a:prstGeom prst="rect">
            <a:avLst/>
          </a:prstGeom>
          <a:noFill/>
          <a:ln>
            <a:noFill/>
          </a:ln>
        </p:spPr>
      </p:pic>
      <p:pic>
        <p:nvPicPr>
          <p:cNvPr id="513" name="Google Shape;513;p35"/>
          <p:cNvPicPr preferRelativeResize="0"/>
          <p:nvPr/>
        </p:nvPicPr>
        <p:blipFill rotWithShape="1">
          <a:blip r:embed="rId4">
            <a:alphaModFix/>
          </a:blip>
          <a:srcRect b="19646" l="4354" r="6038" t="17177"/>
          <a:stretch/>
        </p:blipFill>
        <p:spPr>
          <a:xfrm>
            <a:off x="7514058" y="4339625"/>
            <a:ext cx="812293" cy="572700"/>
          </a:xfrm>
          <a:prstGeom prst="rect">
            <a:avLst/>
          </a:prstGeom>
          <a:noFill/>
          <a:ln>
            <a:noFill/>
          </a:ln>
        </p:spPr>
      </p:pic>
      <p:sp>
        <p:nvSpPr>
          <p:cNvPr id="514" name="Google Shape;514;p35"/>
          <p:cNvSpPr/>
          <p:nvPr/>
        </p:nvSpPr>
        <p:spPr>
          <a:xfrm>
            <a:off x="5157125" y="3336500"/>
            <a:ext cx="1404900" cy="6324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Storage Layer</a:t>
            </a:r>
            <a:endParaRPr b="0" i="0" sz="1400" u="none" cap="none" strike="noStrike">
              <a:solidFill>
                <a:srgbClr val="000000"/>
              </a:solidFill>
              <a:latin typeface="Average"/>
              <a:ea typeface="Average"/>
              <a:cs typeface="Average"/>
              <a:sym typeface="Average"/>
            </a:endParaRPr>
          </a:p>
        </p:txBody>
      </p:sp>
      <p:sp>
        <p:nvSpPr>
          <p:cNvPr id="515" name="Google Shape;515;p35"/>
          <p:cNvSpPr/>
          <p:nvPr/>
        </p:nvSpPr>
        <p:spPr>
          <a:xfrm>
            <a:off x="5157125" y="4339625"/>
            <a:ext cx="1404900" cy="6324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Resource Management Layer</a:t>
            </a:r>
            <a:endParaRPr b="0" i="0" sz="14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507"/>
                                        </p:tgtEl>
                                        <p:attrNameLst>
                                          <p:attrName>style.visibility</p:attrName>
                                        </p:attrNameLst>
                                      </p:cBhvr>
                                      <p:to>
                                        <p:strVal val="visible"/>
                                      </p:to>
                                    </p:set>
                                    <p:anim calcmode="lin" valueType="num">
                                      <p:cBhvr additive="base">
                                        <p:cTn dur="1000"/>
                                        <p:tgtEl>
                                          <p:spTgt spid="50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8"/>
                                        </p:tgtEl>
                                        <p:attrNameLst>
                                          <p:attrName>style.visibility</p:attrName>
                                        </p:attrNameLst>
                                      </p:cBhvr>
                                      <p:to>
                                        <p:strVal val="visible"/>
                                      </p:to>
                                    </p:set>
                                    <p:animEffect filter="fade" transition="in">
                                      <p:cBhvr>
                                        <p:cTn dur="1000"/>
                                        <p:tgtEl>
                                          <p:spTgt spid="5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0"/>
                                        </p:tgtEl>
                                        <p:attrNameLst>
                                          <p:attrName>style.visibility</p:attrName>
                                        </p:attrNameLst>
                                      </p:cBhvr>
                                      <p:to>
                                        <p:strVal val="visible"/>
                                      </p:to>
                                    </p:set>
                                    <p:animEffect filter="fade" transition="in">
                                      <p:cBhvr>
                                        <p:cTn dur="1000"/>
                                        <p:tgtEl>
                                          <p:spTgt spid="510"/>
                                        </p:tgtEl>
                                      </p:cBhvr>
                                    </p:animEffect>
                                  </p:childTnLst>
                                </p:cTn>
                              </p:par>
                              <p:par>
                                <p:cTn fill="hold" nodeType="withEffect" presetClass="entr" presetID="10" presetSubtype="0">
                                  <p:stCondLst>
                                    <p:cond delay="0"/>
                                  </p:stCondLst>
                                  <p:childTnLst>
                                    <p:set>
                                      <p:cBhvr>
                                        <p:cTn dur="1" fill="hold">
                                          <p:stCondLst>
                                            <p:cond delay="0"/>
                                          </p:stCondLst>
                                        </p:cTn>
                                        <p:tgtEl>
                                          <p:spTgt spid="511"/>
                                        </p:tgtEl>
                                        <p:attrNameLst>
                                          <p:attrName>style.visibility</p:attrName>
                                        </p:attrNameLst>
                                      </p:cBhvr>
                                      <p:to>
                                        <p:strVal val="visible"/>
                                      </p:to>
                                    </p:set>
                                    <p:animEffect filter="fade" transition="in">
                                      <p:cBhvr>
                                        <p:cTn dur="1000"/>
                                        <p:tgtEl>
                                          <p:spTgt spid="511"/>
                                        </p:tgtEl>
                                      </p:cBhvr>
                                    </p:animEffect>
                                  </p:childTnLst>
                                </p:cTn>
                              </p:par>
                              <p:par>
                                <p:cTn fill="hold" nodeType="withEffect" presetClass="entr" presetID="10" presetSubtype="0">
                                  <p:stCondLst>
                                    <p:cond delay="0"/>
                                  </p:stCondLst>
                                  <p:childTnLst>
                                    <p:set>
                                      <p:cBhvr>
                                        <p:cTn dur="1" fill="hold">
                                          <p:stCondLst>
                                            <p:cond delay="0"/>
                                          </p:stCondLst>
                                        </p:cTn>
                                        <p:tgtEl>
                                          <p:spTgt spid="514"/>
                                        </p:tgtEl>
                                        <p:attrNameLst>
                                          <p:attrName>style.visibility</p:attrName>
                                        </p:attrNameLst>
                                      </p:cBhvr>
                                      <p:to>
                                        <p:strVal val="visible"/>
                                      </p:to>
                                    </p:set>
                                    <p:animEffect filter="fade" transition="in">
                                      <p:cBhvr>
                                        <p:cTn dur="1000"/>
                                        <p:tgtEl>
                                          <p:spTgt spid="514"/>
                                        </p:tgtEl>
                                      </p:cBhvr>
                                    </p:animEffect>
                                  </p:childTnLst>
                                </p:cTn>
                              </p:par>
                              <p:par>
                                <p:cTn fill="hold" nodeType="withEffect" presetClass="entr" presetID="10" presetSubtype="0">
                                  <p:stCondLst>
                                    <p:cond delay="0"/>
                                  </p:stCondLst>
                                  <p:childTnLst>
                                    <p:set>
                                      <p:cBhvr>
                                        <p:cTn dur="1" fill="hold">
                                          <p:stCondLst>
                                            <p:cond delay="0"/>
                                          </p:stCondLst>
                                        </p:cTn>
                                        <p:tgtEl>
                                          <p:spTgt spid="515"/>
                                        </p:tgtEl>
                                        <p:attrNameLst>
                                          <p:attrName>style.visibility</p:attrName>
                                        </p:attrNameLst>
                                      </p:cBhvr>
                                      <p:to>
                                        <p:strVal val="visible"/>
                                      </p:to>
                                    </p:set>
                                    <p:animEffect filter="fade" transition="in">
                                      <p:cBhvr>
                                        <p:cTn dur="1000"/>
                                        <p:tgtEl>
                                          <p:spTgt spid="51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12"/>
                                        </p:tgtEl>
                                        <p:attrNameLst>
                                          <p:attrName>style.visibility</p:attrName>
                                        </p:attrNameLst>
                                      </p:cBhvr>
                                      <p:to>
                                        <p:strVal val="visible"/>
                                      </p:to>
                                    </p:set>
                                    <p:animEffect filter="fade" transition="in">
                                      <p:cBhvr>
                                        <p:cTn dur="1000"/>
                                        <p:tgtEl>
                                          <p:spTgt spid="51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13"/>
                                        </p:tgtEl>
                                        <p:attrNameLst>
                                          <p:attrName>style.visibility</p:attrName>
                                        </p:attrNameLst>
                                      </p:cBhvr>
                                      <p:to>
                                        <p:strVal val="visible"/>
                                      </p:to>
                                    </p:set>
                                    <p:animEffect filter="fade" transition="in">
                                      <p:cBhvr>
                                        <p:cTn dur="1000"/>
                                        <p:tgtEl>
                                          <p:spTgt spid="5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19" name="Shape 519"/>
        <p:cNvGrpSpPr/>
        <p:nvPr/>
      </p:nvGrpSpPr>
      <p:grpSpPr>
        <a:xfrm>
          <a:off x="0" y="0"/>
          <a:ext cx="0" cy="0"/>
          <a:chOff x="0" y="0"/>
          <a:chExt cx="0" cy="0"/>
        </a:xfrm>
      </p:grpSpPr>
      <p:sp>
        <p:nvSpPr>
          <p:cNvPr id="520" name="Google Shape;520;p36"/>
          <p:cNvSpPr txBox="1"/>
          <p:nvPr>
            <p:ph type="title"/>
          </p:nvPr>
        </p:nvSpPr>
        <p:spPr>
          <a:xfrm>
            <a:off x="129175" y="2912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600" u="sng">
                <a:solidFill>
                  <a:srgbClr val="E09214"/>
                </a:solidFill>
                <a:latin typeface="Merriweather"/>
                <a:ea typeface="Merriweather"/>
                <a:cs typeface="Merriweather"/>
                <a:sym typeface="Merriweather"/>
              </a:rPr>
              <a:t>What is Hadoop Exactly?</a:t>
            </a:r>
            <a:endParaRPr b="1" sz="2600" u="sng">
              <a:solidFill>
                <a:srgbClr val="E09214"/>
              </a:solidFill>
              <a:latin typeface="Merriweather"/>
              <a:ea typeface="Merriweather"/>
              <a:cs typeface="Merriweather"/>
              <a:sym typeface="Merriweather"/>
            </a:endParaRPr>
          </a:p>
        </p:txBody>
      </p:sp>
      <p:sp>
        <p:nvSpPr>
          <p:cNvPr id="521" name="Google Shape;521;p36"/>
          <p:cNvSpPr txBox="1"/>
          <p:nvPr/>
        </p:nvSpPr>
        <p:spPr>
          <a:xfrm>
            <a:off x="54825" y="1203575"/>
            <a:ext cx="8365800" cy="1877700"/>
          </a:xfrm>
          <a:prstGeom prst="rect">
            <a:avLst/>
          </a:prstGeom>
          <a:noFill/>
          <a:ln>
            <a:noFill/>
          </a:ln>
        </p:spPr>
        <p:txBody>
          <a:bodyPr anchorCtr="0" anchor="t" bIns="91425" lIns="91425" spcFirstLastPara="1" rIns="91425" wrap="square" tIns="91425">
            <a:spAutoFit/>
          </a:bodyPr>
          <a:lstStyle/>
          <a:p>
            <a:pPr indent="-368300" lvl="0" marL="457200" marR="0" rtl="0" algn="l">
              <a:lnSpc>
                <a:spcPct val="100000"/>
              </a:lnSpc>
              <a:spcBef>
                <a:spcPts val="0"/>
              </a:spcBef>
              <a:spcAft>
                <a:spcPts val="0"/>
              </a:spcAft>
              <a:buClr>
                <a:srgbClr val="000000"/>
              </a:buClr>
              <a:buSzPts val="2200"/>
              <a:buFont typeface="Average"/>
              <a:buChar char="●"/>
            </a:pPr>
            <a:r>
              <a:rPr b="0" i="0" lang="en" sz="2200" u="none" cap="none" strike="noStrike">
                <a:solidFill>
                  <a:srgbClr val="000000"/>
                </a:solidFill>
                <a:latin typeface="Average"/>
                <a:ea typeface="Average"/>
                <a:cs typeface="Average"/>
                <a:sym typeface="Average"/>
              </a:rPr>
              <a:t>Open Source Software Framework used for storing and processing big data.</a:t>
            </a:r>
            <a:endParaRPr b="0" i="0" sz="2200" u="none" cap="none" strike="noStrike">
              <a:solidFill>
                <a:srgbClr val="000000"/>
              </a:solidFill>
              <a:latin typeface="Average"/>
              <a:ea typeface="Average"/>
              <a:cs typeface="Average"/>
              <a:sym typeface="Average"/>
            </a:endParaRPr>
          </a:p>
          <a:p>
            <a:pPr indent="-368300" lvl="0" marL="457200" marR="0" rtl="0" algn="l">
              <a:lnSpc>
                <a:spcPct val="100000"/>
              </a:lnSpc>
              <a:spcBef>
                <a:spcPts val="0"/>
              </a:spcBef>
              <a:spcAft>
                <a:spcPts val="0"/>
              </a:spcAft>
              <a:buClr>
                <a:srgbClr val="000000"/>
              </a:buClr>
              <a:buSzPts val="2200"/>
              <a:buFont typeface="Average"/>
              <a:buChar char="●"/>
            </a:pPr>
            <a:r>
              <a:rPr b="0" i="0" lang="en" sz="2200" u="none" cap="none" strike="noStrike">
                <a:solidFill>
                  <a:srgbClr val="000000"/>
                </a:solidFill>
                <a:latin typeface="Average"/>
                <a:ea typeface="Average"/>
                <a:cs typeface="Average"/>
                <a:sym typeface="Average"/>
              </a:rPr>
              <a:t>Hadoop Written in JAVA</a:t>
            </a:r>
            <a:endParaRPr b="0" i="0" sz="2200" u="none" cap="none" strike="noStrike">
              <a:solidFill>
                <a:srgbClr val="000000"/>
              </a:solidFill>
              <a:latin typeface="Average"/>
              <a:ea typeface="Average"/>
              <a:cs typeface="Average"/>
              <a:sym typeface="Average"/>
            </a:endParaRPr>
          </a:p>
          <a:p>
            <a:pPr indent="-368300" lvl="0" marL="457200" marR="0" rtl="0" algn="l">
              <a:lnSpc>
                <a:spcPct val="100000"/>
              </a:lnSpc>
              <a:spcBef>
                <a:spcPts val="0"/>
              </a:spcBef>
              <a:spcAft>
                <a:spcPts val="0"/>
              </a:spcAft>
              <a:buClr>
                <a:srgbClr val="000000"/>
              </a:buClr>
              <a:buSzPts val="2200"/>
              <a:buFont typeface="Average"/>
              <a:buChar char="●"/>
            </a:pPr>
            <a:r>
              <a:rPr b="0" i="0" lang="en" sz="2200" u="none" cap="none" strike="noStrike">
                <a:solidFill>
                  <a:srgbClr val="000000"/>
                </a:solidFill>
                <a:latin typeface="Average"/>
                <a:ea typeface="Average"/>
                <a:cs typeface="Average"/>
                <a:sym typeface="Average"/>
              </a:rPr>
              <a:t>Hadoop is one of the top project in APACHE Projects</a:t>
            </a:r>
            <a:endParaRPr b="0" i="0" sz="2200" u="none" cap="none" strike="noStrike">
              <a:solidFill>
                <a:srgbClr val="000000"/>
              </a:solidFill>
              <a:latin typeface="Average"/>
              <a:ea typeface="Average"/>
              <a:cs typeface="Average"/>
              <a:sym typeface="Average"/>
            </a:endParaRPr>
          </a:p>
          <a:p>
            <a:pPr indent="0" lvl="0" marL="9144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verage"/>
              <a:ea typeface="Average"/>
              <a:cs typeface="Average"/>
              <a:sym typeface="Average"/>
            </a:endParaRPr>
          </a:p>
        </p:txBody>
      </p:sp>
      <p:pic>
        <p:nvPicPr>
          <p:cNvPr id="522" name="Google Shape;522;p36"/>
          <p:cNvPicPr preferRelativeResize="0"/>
          <p:nvPr/>
        </p:nvPicPr>
        <p:blipFill rotWithShape="1">
          <a:blip r:embed="rId3">
            <a:alphaModFix/>
          </a:blip>
          <a:srcRect b="0" l="0" r="0" t="0"/>
          <a:stretch/>
        </p:blipFill>
        <p:spPr>
          <a:xfrm>
            <a:off x="1662951" y="3081275"/>
            <a:ext cx="5149549" cy="1335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1000"/>
                                        <p:tgtEl>
                                          <p:spTgt spid="520"/>
                                        </p:tgtEl>
                                      </p:cBhvr>
                                    </p:animEffect>
                                  </p:childTnLst>
                                </p:cTn>
                              </p:par>
                              <p:par>
                                <p:cTn fill="hold" nodeType="withEffect" presetClass="entr" presetID="10" presetSubtype="0">
                                  <p:stCondLst>
                                    <p:cond delay="0"/>
                                  </p:stCondLst>
                                  <p:childTnLst>
                                    <p:set>
                                      <p:cBhvr>
                                        <p:cTn dur="1" fill="hold">
                                          <p:stCondLst>
                                            <p:cond delay="0"/>
                                          </p:stCondLst>
                                        </p:cTn>
                                        <p:tgtEl>
                                          <p:spTgt spid="521"/>
                                        </p:tgtEl>
                                        <p:attrNameLst>
                                          <p:attrName>style.visibility</p:attrName>
                                        </p:attrNameLst>
                                      </p:cBhvr>
                                      <p:to>
                                        <p:strVal val="visible"/>
                                      </p:to>
                                    </p:set>
                                    <p:animEffect filter="fade" transition="in">
                                      <p:cBhvr>
                                        <p:cTn dur="1000"/>
                                        <p:tgtEl>
                                          <p:spTgt spid="521"/>
                                        </p:tgtEl>
                                      </p:cBhvr>
                                    </p:animEffect>
                                  </p:childTnLst>
                                </p:cTn>
                              </p:par>
                              <p:par>
                                <p:cTn fill="hold" nodeType="withEffect" presetClass="entr" presetID="10" presetSubtype="0">
                                  <p:stCondLst>
                                    <p:cond delay="0"/>
                                  </p:stCondLst>
                                  <p:childTnLst>
                                    <p:set>
                                      <p:cBhvr>
                                        <p:cTn dur="1" fill="hold">
                                          <p:stCondLst>
                                            <p:cond delay="0"/>
                                          </p:stCondLst>
                                        </p:cTn>
                                        <p:tgtEl>
                                          <p:spTgt spid="522"/>
                                        </p:tgtEl>
                                        <p:attrNameLst>
                                          <p:attrName>style.visibility</p:attrName>
                                        </p:attrNameLst>
                                      </p:cBhvr>
                                      <p:to>
                                        <p:strVal val="visible"/>
                                      </p:to>
                                    </p:set>
                                    <p:animEffect filter="fade" transition="in">
                                      <p:cBhvr>
                                        <p:cTn dur="1000"/>
                                        <p:tgtEl>
                                          <p:spTgt spid="5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26" name="Shape 526"/>
        <p:cNvGrpSpPr/>
        <p:nvPr/>
      </p:nvGrpSpPr>
      <p:grpSpPr>
        <a:xfrm>
          <a:off x="0" y="0"/>
          <a:ext cx="0" cy="0"/>
          <a:chOff x="0" y="0"/>
          <a:chExt cx="0" cy="0"/>
        </a:xfrm>
      </p:grpSpPr>
      <p:sp>
        <p:nvSpPr>
          <p:cNvPr id="527" name="Google Shape;527;p37"/>
          <p:cNvSpPr txBox="1"/>
          <p:nvPr>
            <p:ph type="title"/>
          </p:nvPr>
        </p:nvSpPr>
        <p:spPr>
          <a:xfrm>
            <a:off x="238550" y="250950"/>
            <a:ext cx="8789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600" u="sng">
                <a:solidFill>
                  <a:srgbClr val="E09214"/>
                </a:solidFill>
                <a:latin typeface="Merriweather"/>
                <a:ea typeface="Merriweather"/>
                <a:cs typeface="Merriweather"/>
                <a:sym typeface="Merriweather"/>
              </a:rPr>
              <a:t>How Hadoop Solve Big Data Problems?</a:t>
            </a:r>
            <a:endParaRPr b="1" sz="2600" u="sng">
              <a:solidFill>
                <a:srgbClr val="E09214"/>
              </a:solidFill>
              <a:latin typeface="Merriweather"/>
              <a:ea typeface="Merriweather"/>
              <a:cs typeface="Merriweather"/>
              <a:sym typeface="Merriweather"/>
            </a:endParaRPr>
          </a:p>
        </p:txBody>
      </p:sp>
      <p:sp>
        <p:nvSpPr>
          <p:cNvPr id="528" name="Google Shape;528;p37"/>
          <p:cNvSpPr txBox="1"/>
          <p:nvPr/>
        </p:nvSpPr>
        <p:spPr>
          <a:xfrm>
            <a:off x="86750" y="817713"/>
            <a:ext cx="8941200" cy="12006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2200"/>
              <a:buFont typeface="Arial"/>
              <a:buNone/>
            </a:pPr>
            <a:r>
              <a:rPr b="1" i="0" lang="en" sz="2200" u="none" cap="none" strike="noStrike">
                <a:solidFill>
                  <a:srgbClr val="000000"/>
                </a:solidFill>
                <a:latin typeface="Average"/>
                <a:ea typeface="Average"/>
                <a:cs typeface="Average"/>
                <a:sym typeface="Average"/>
              </a:rPr>
              <a:t>Problem 1: </a:t>
            </a:r>
            <a:r>
              <a:rPr b="0" i="0" lang="en" sz="2200" u="none" cap="none" strike="noStrike">
                <a:solidFill>
                  <a:srgbClr val="000000"/>
                </a:solidFill>
                <a:latin typeface="Average"/>
                <a:ea typeface="Average"/>
                <a:cs typeface="Average"/>
                <a:sym typeface="Average"/>
              </a:rPr>
              <a:t>   Storing Large amount of Data , Hadoop used HDFS</a:t>
            </a:r>
            <a:endParaRPr b="0" i="0" sz="22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       </a:t>
            </a:r>
            <a:r>
              <a:rPr b="0" i="0" lang="en" sz="2200" u="none" cap="none" strike="noStrike">
                <a:solidFill>
                  <a:srgbClr val="6AA84F"/>
                </a:solidFill>
                <a:latin typeface="Average"/>
                <a:ea typeface="Average"/>
                <a:cs typeface="Average"/>
                <a:sym typeface="Average"/>
              </a:rPr>
              <a:t>HDFS- </a:t>
            </a:r>
            <a:r>
              <a:rPr b="0" i="0" lang="en" sz="2200" u="none" cap="none" strike="noStrike">
                <a:solidFill>
                  <a:srgbClr val="000000"/>
                </a:solidFill>
                <a:latin typeface="Average"/>
                <a:ea typeface="Average"/>
                <a:cs typeface="Average"/>
                <a:sym typeface="Average"/>
              </a:rPr>
              <a:t>provides Distributed way to store huge data</a:t>
            </a:r>
            <a:endParaRPr b="0" i="0" sz="22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verage"/>
              <a:ea typeface="Average"/>
              <a:cs typeface="Average"/>
              <a:sym typeface="Average"/>
            </a:endParaRPr>
          </a:p>
        </p:txBody>
      </p:sp>
      <p:pic>
        <p:nvPicPr>
          <p:cNvPr id="529" name="Google Shape;529;p37"/>
          <p:cNvPicPr preferRelativeResize="0"/>
          <p:nvPr/>
        </p:nvPicPr>
        <p:blipFill rotWithShape="1">
          <a:blip r:embed="rId3">
            <a:alphaModFix/>
          </a:blip>
          <a:srcRect b="0" l="0" r="0" t="0"/>
          <a:stretch/>
        </p:blipFill>
        <p:spPr>
          <a:xfrm>
            <a:off x="6879949" y="143950"/>
            <a:ext cx="2208026" cy="572700"/>
          </a:xfrm>
          <a:prstGeom prst="rect">
            <a:avLst/>
          </a:prstGeom>
          <a:noFill/>
          <a:ln>
            <a:noFill/>
          </a:ln>
        </p:spPr>
      </p:pic>
      <p:sp>
        <p:nvSpPr>
          <p:cNvPr id="530" name="Google Shape;530;p37"/>
          <p:cNvSpPr/>
          <p:nvPr/>
        </p:nvSpPr>
        <p:spPr>
          <a:xfrm>
            <a:off x="143838" y="2872275"/>
            <a:ext cx="944400" cy="4983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DATA</a:t>
            </a:r>
            <a:endParaRPr b="0" i="0" sz="14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(512MB)</a:t>
            </a:r>
            <a:endParaRPr b="0" i="0" sz="14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527"/>
                                        </p:tgtEl>
                                        <p:attrNameLst>
                                          <p:attrName>style.visibility</p:attrName>
                                        </p:attrNameLst>
                                      </p:cBhvr>
                                      <p:to>
                                        <p:strVal val="visible"/>
                                      </p:to>
                                    </p:set>
                                    <p:anim calcmode="lin" valueType="num">
                                      <p:cBhvr additive="base">
                                        <p:cTn dur="1000"/>
                                        <p:tgtEl>
                                          <p:spTgt spid="527"/>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528"/>
                                        </p:tgtEl>
                                        <p:attrNameLst>
                                          <p:attrName>style.visibility</p:attrName>
                                        </p:attrNameLst>
                                      </p:cBhvr>
                                      <p:to>
                                        <p:strVal val="visible"/>
                                      </p:to>
                                    </p:set>
                                    <p:anim calcmode="lin" valueType="num">
                                      <p:cBhvr additive="base">
                                        <p:cTn dur="1000"/>
                                        <p:tgtEl>
                                          <p:spTgt spid="52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0"/>
                                        </p:tgtEl>
                                        <p:attrNameLst>
                                          <p:attrName>style.visibility</p:attrName>
                                        </p:attrNameLst>
                                      </p:cBhvr>
                                      <p:to>
                                        <p:strVal val="visible"/>
                                      </p:to>
                                    </p:set>
                                    <p:animEffect filter="fade" transition="in">
                                      <p:cBhvr>
                                        <p:cTn dur="1000"/>
                                        <p:tgtEl>
                                          <p:spTgt spid="5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34" name="Shape 534"/>
        <p:cNvGrpSpPr/>
        <p:nvPr/>
      </p:nvGrpSpPr>
      <p:grpSpPr>
        <a:xfrm>
          <a:off x="0" y="0"/>
          <a:ext cx="0" cy="0"/>
          <a:chOff x="0" y="0"/>
          <a:chExt cx="0" cy="0"/>
        </a:xfrm>
      </p:grpSpPr>
      <p:sp>
        <p:nvSpPr>
          <p:cNvPr id="535" name="Google Shape;535;p38"/>
          <p:cNvSpPr txBox="1"/>
          <p:nvPr>
            <p:ph type="title"/>
          </p:nvPr>
        </p:nvSpPr>
        <p:spPr>
          <a:xfrm>
            <a:off x="238550" y="250950"/>
            <a:ext cx="8789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600" u="sng">
                <a:solidFill>
                  <a:srgbClr val="E09214"/>
                </a:solidFill>
                <a:latin typeface="Merriweather"/>
                <a:ea typeface="Merriweather"/>
                <a:cs typeface="Merriweather"/>
                <a:sym typeface="Merriweather"/>
              </a:rPr>
              <a:t>How Hadoop Solve Big Data Problems?</a:t>
            </a:r>
            <a:endParaRPr b="1" sz="2600" u="sng">
              <a:solidFill>
                <a:srgbClr val="E09214"/>
              </a:solidFill>
              <a:latin typeface="Merriweather"/>
              <a:ea typeface="Merriweather"/>
              <a:cs typeface="Merriweather"/>
              <a:sym typeface="Merriweather"/>
            </a:endParaRPr>
          </a:p>
        </p:txBody>
      </p:sp>
      <p:sp>
        <p:nvSpPr>
          <p:cNvPr id="536" name="Google Shape;536;p38"/>
          <p:cNvSpPr txBox="1"/>
          <p:nvPr/>
        </p:nvSpPr>
        <p:spPr>
          <a:xfrm>
            <a:off x="86750" y="817713"/>
            <a:ext cx="8941200" cy="8619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2200"/>
              <a:buFont typeface="Arial"/>
              <a:buNone/>
            </a:pPr>
            <a:r>
              <a:rPr b="1" i="0" lang="en" sz="2200" u="none" cap="none" strike="noStrike">
                <a:solidFill>
                  <a:srgbClr val="000000"/>
                </a:solidFill>
                <a:latin typeface="Average"/>
                <a:ea typeface="Average"/>
                <a:cs typeface="Average"/>
                <a:sym typeface="Average"/>
              </a:rPr>
              <a:t>Problem 1: </a:t>
            </a:r>
            <a:r>
              <a:rPr b="0" i="0" lang="en" sz="2200" u="none" cap="none" strike="noStrike">
                <a:solidFill>
                  <a:srgbClr val="000000"/>
                </a:solidFill>
                <a:latin typeface="Average"/>
                <a:ea typeface="Average"/>
                <a:cs typeface="Average"/>
                <a:sym typeface="Average"/>
              </a:rPr>
              <a:t>   Storing Large amount of Data , Hadoop used HDFS</a:t>
            </a:r>
            <a:endParaRPr b="0" i="0" sz="22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       </a:t>
            </a:r>
            <a:r>
              <a:rPr b="0" i="0" lang="en" sz="2200" u="none" cap="none" strike="noStrike">
                <a:solidFill>
                  <a:srgbClr val="6AA84F"/>
                </a:solidFill>
                <a:latin typeface="Average"/>
                <a:ea typeface="Average"/>
                <a:cs typeface="Average"/>
                <a:sym typeface="Average"/>
              </a:rPr>
              <a:t>HDFS- </a:t>
            </a:r>
            <a:r>
              <a:rPr b="0" i="0" lang="en" sz="2200" u="none" cap="none" strike="noStrike">
                <a:solidFill>
                  <a:srgbClr val="000000"/>
                </a:solidFill>
                <a:latin typeface="Average"/>
                <a:ea typeface="Average"/>
                <a:cs typeface="Average"/>
                <a:sym typeface="Average"/>
              </a:rPr>
              <a:t>provides Distributed way to store huge data</a:t>
            </a:r>
            <a:endParaRPr b="0" i="0" sz="2200" u="none" cap="none" strike="noStrike">
              <a:solidFill>
                <a:srgbClr val="000000"/>
              </a:solidFill>
              <a:latin typeface="Average"/>
              <a:ea typeface="Average"/>
              <a:cs typeface="Average"/>
              <a:sym typeface="Average"/>
            </a:endParaRPr>
          </a:p>
        </p:txBody>
      </p:sp>
      <p:pic>
        <p:nvPicPr>
          <p:cNvPr id="537" name="Google Shape;537;p38"/>
          <p:cNvPicPr preferRelativeResize="0"/>
          <p:nvPr/>
        </p:nvPicPr>
        <p:blipFill rotWithShape="1">
          <a:blip r:embed="rId3">
            <a:alphaModFix/>
          </a:blip>
          <a:srcRect b="0" l="0" r="0" t="0"/>
          <a:stretch/>
        </p:blipFill>
        <p:spPr>
          <a:xfrm>
            <a:off x="6879949" y="143950"/>
            <a:ext cx="2208026" cy="572700"/>
          </a:xfrm>
          <a:prstGeom prst="rect">
            <a:avLst/>
          </a:prstGeom>
          <a:noFill/>
          <a:ln>
            <a:noFill/>
          </a:ln>
        </p:spPr>
      </p:pic>
      <p:sp>
        <p:nvSpPr>
          <p:cNvPr id="538" name="Google Shape;538;p38"/>
          <p:cNvSpPr/>
          <p:nvPr/>
        </p:nvSpPr>
        <p:spPr>
          <a:xfrm>
            <a:off x="143838" y="2872275"/>
            <a:ext cx="944400" cy="4983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DATA</a:t>
            </a:r>
            <a:endParaRPr b="0" i="0" sz="14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(512MB)</a:t>
            </a:r>
            <a:endParaRPr b="0" i="0" sz="1400" u="none" cap="none" strike="noStrike">
              <a:solidFill>
                <a:srgbClr val="000000"/>
              </a:solidFill>
              <a:latin typeface="Average"/>
              <a:ea typeface="Average"/>
              <a:cs typeface="Average"/>
              <a:sym typeface="Average"/>
            </a:endParaRPr>
          </a:p>
        </p:txBody>
      </p:sp>
      <p:sp>
        <p:nvSpPr>
          <p:cNvPr id="539" name="Google Shape;539;p38"/>
          <p:cNvSpPr/>
          <p:nvPr/>
        </p:nvSpPr>
        <p:spPr>
          <a:xfrm>
            <a:off x="2348113" y="2200375"/>
            <a:ext cx="688200" cy="336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128MB</a:t>
            </a:r>
            <a:endParaRPr b="0" i="0" sz="1200" u="none" cap="none" strike="noStrike">
              <a:solidFill>
                <a:srgbClr val="000000"/>
              </a:solidFill>
              <a:latin typeface="Arial"/>
              <a:ea typeface="Arial"/>
              <a:cs typeface="Arial"/>
              <a:sym typeface="Arial"/>
            </a:endParaRPr>
          </a:p>
        </p:txBody>
      </p:sp>
      <p:sp>
        <p:nvSpPr>
          <p:cNvPr id="540" name="Google Shape;540;p38"/>
          <p:cNvSpPr/>
          <p:nvPr/>
        </p:nvSpPr>
        <p:spPr>
          <a:xfrm>
            <a:off x="2348113" y="2722163"/>
            <a:ext cx="688200" cy="336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128MB</a:t>
            </a:r>
            <a:endParaRPr b="0" i="0" sz="1400" u="none" cap="none" strike="noStrike">
              <a:solidFill>
                <a:srgbClr val="000000"/>
              </a:solidFill>
              <a:latin typeface="Arial"/>
              <a:ea typeface="Arial"/>
              <a:cs typeface="Arial"/>
              <a:sym typeface="Arial"/>
            </a:endParaRPr>
          </a:p>
        </p:txBody>
      </p:sp>
      <p:sp>
        <p:nvSpPr>
          <p:cNvPr id="541" name="Google Shape;541;p38"/>
          <p:cNvSpPr/>
          <p:nvPr/>
        </p:nvSpPr>
        <p:spPr>
          <a:xfrm>
            <a:off x="2348113" y="3243950"/>
            <a:ext cx="688200" cy="336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128MB</a:t>
            </a:r>
            <a:endParaRPr b="0" i="0" sz="1400" u="none" cap="none" strike="noStrike">
              <a:solidFill>
                <a:srgbClr val="000000"/>
              </a:solidFill>
              <a:latin typeface="Arial"/>
              <a:ea typeface="Arial"/>
              <a:cs typeface="Arial"/>
              <a:sym typeface="Arial"/>
            </a:endParaRPr>
          </a:p>
        </p:txBody>
      </p:sp>
      <p:sp>
        <p:nvSpPr>
          <p:cNvPr id="542" name="Google Shape;542;p38"/>
          <p:cNvSpPr/>
          <p:nvPr/>
        </p:nvSpPr>
        <p:spPr>
          <a:xfrm>
            <a:off x="2348113" y="3816650"/>
            <a:ext cx="688200" cy="336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128MB</a:t>
            </a:r>
            <a:endParaRPr b="0" i="0" sz="1400" u="none" cap="none" strike="noStrike">
              <a:solidFill>
                <a:srgbClr val="000000"/>
              </a:solidFill>
              <a:latin typeface="Arial"/>
              <a:ea typeface="Arial"/>
              <a:cs typeface="Arial"/>
              <a:sym typeface="Arial"/>
            </a:endParaRPr>
          </a:p>
        </p:txBody>
      </p:sp>
      <p:cxnSp>
        <p:nvCxnSpPr>
          <p:cNvPr id="543" name="Google Shape;543;p38"/>
          <p:cNvCxnSpPr>
            <a:stCxn id="538" idx="3"/>
            <a:endCxn id="539" idx="1"/>
          </p:cNvCxnSpPr>
          <p:nvPr/>
        </p:nvCxnSpPr>
        <p:spPr>
          <a:xfrm flipH="1" rot="10800000">
            <a:off x="1088238" y="2368425"/>
            <a:ext cx="1260000" cy="753000"/>
          </a:xfrm>
          <a:prstGeom prst="straightConnector1">
            <a:avLst/>
          </a:prstGeom>
          <a:noFill/>
          <a:ln cap="flat" cmpd="sng" w="19050">
            <a:solidFill>
              <a:schemeClr val="lt1"/>
            </a:solidFill>
            <a:prstDash val="solid"/>
            <a:round/>
            <a:headEnd len="sm" w="sm" type="none"/>
            <a:tailEnd len="med" w="med" type="stealth"/>
          </a:ln>
        </p:spPr>
      </p:cxnSp>
      <p:cxnSp>
        <p:nvCxnSpPr>
          <p:cNvPr id="544" name="Google Shape;544;p38"/>
          <p:cNvCxnSpPr>
            <a:stCxn id="538" idx="3"/>
            <a:endCxn id="540" idx="1"/>
          </p:cNvCxnSpPr>
          <p:nvPr/>
        </p:nvCxnSpPr>
        <p:spPr>
          <a:xfrm flipH="1" rot="10800000">
            <a:off x="1088238" y="2890425"/>
            <a:ext cx="1260000" cy="231000"/>
          </a:xfrm>
          <a:prstGeom prst="straightConnector1">
            <a:avLst/>
          </a:prstGeom>
          <a:noFill/>
          <a:ln cap="flat" cmpd="sng" w="19050">
            <a:solidFill>
              <a:schemeClr val="lt1"/>
            </a:solidFill>
            <a:prstDash val="solid"/>
            <a:round/>
            <a:headEnd len="sm" w="sm" type="none"/>
            <a:tailEnd len="med" w="med" type="stealth"/>
          </a:ln>
        </p:spPr>
      </p:cxnSp>
      <p:cxnSp>
        <p:nvCxnSpPr>
          <p:cNvPr id="545" name="Google Shape;545;p38"/>
          <p:cNvCxnSpPr>
            <a:stCxn id="538" idx="3"/>
          </p:cNvCxnSpPr>
          <p:nvPr/>
        </p:nvCxnSpPr>
        <p:spPr>
          <a:xfrm>
            <a:off x="1088238" y="3121425"/>
            <a:ext cx="1260000" cy="249300"/>
          </a:xfrm>
          <a:prstGeom prst="straightConnector1">
            <a:avLst/>
          </a:prstGeom>
          <a:noFill/>
          <a:ln cap="flat" cmpd="sng" w="19050">
            <a:solidFill>
              <a:schemeClr val="lt1"/>
            </a:solidFill>
            <a:prstDash val="solid"/>
            <a:round/>
            <a:headEnd len="sm" w="sm" type="none"/>
            <a:tailEnd len="med" w="med" type="stealth"/>
          </a:ln>
        </p:spPr>
      </p:cxnSp>
      <p:cxnSp>
        <p:nvCxnSpPr>
          <p:cNvPr id="546" name="Google Shape;546;p38"/>
          <p:cNvCxnSpPr>
            <a:stCxn id="538" idx="3"/>
            <a:endCxn id="542" idx="1"/>
          </p:cNvCxnSpPr>
          <p:nvPr/>
        </p:nvCxnSpPr>
        <p:spPr>
          <a:xfrm>
            <a:off x="1088238" y="3121425"/>
            <a:ext cx="1260000" cy="863400"/>
          </a:xfrm>
          <a:prstGeom prst="straightConnector1">
            <a:avLst/>
          </a:prstGeom>
          <a:noFill/>
          <a:ln cap="flat" cmpd="sng" w="19050">
            <a:solidFill>
              <a:schemeClr val="lt1"/>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39"/>
                                        </p:tgtEl>
                                        <p:attrNameLst>
                                          <p:attrName>style.visibility</p:attrName>
                                        </p:attrNameLst>
                                      </p:cBhvr>
                                      <p:to>
                                        <p:strVal val="visible"/>
                                      </p:to>
                                    </p:set>
                                    <p:animEffect filter="fade" transition="in">
                                      <p:cBhvr>
                                        <p:cTn dur="1000"/>
                                        <p:tgtEl>
                                          <p:spTgt spid="539"/>
                                        </p:tgtEl>
                                      </p:cBhvr>
                                    </p:animEffect>
                                  </p:childTnLst>
                                </p:cTn>
                              </p:par>
                              <p:par>
                                <p:cTn fill="hold" nodeType="withEffect" presetClass="entr" presetID="10" presetSubtype="0">
                                  <p:stCondLst>
                                    <p:cond delay="0"/>
                                  </p:stCondLst>
                                  <p:childTnLst>
                                    <p:set>
                                      <p:cBhvr>
                                        <p:cTn dur="1" fill="hold">
                                          <p:stCondLst>
                                            <p:cond delay="0"/>
                                          </p:stCondLst>
                                        </p:cTn>
                                        <p:tgtEl>
                                          <p:spTgt spid="540"/>
                                        </p:tgtEl>
                                        <p:attrNameLst>
                                          <p:attrName>style.visibility</p:attrName>
                                        </p:attrNameLst>
                                      </p:cBhvr>
                                      <p:to>
                                        <p:strVal val="visible"/>
                                      </p:to>
                                    </p:set>
                                    <p:animEffect filter="fade" transition="in">
                                      <p:cBhvr>
                                        <p:cTn dur="1000"/>
                                        <p:tgtEl>
                                          <p:spTgt spid="540"/>
                                        </p:tgtEl>
                                      </p:cBhvr>
                                    </p:animEffect>
                                  </p:childTnLst>
                                </p:cTn>
                              </p:par>
                              <p:par>
                                <p:cTn fill="hold" nodeType="withEffect" presetClass="entr" presetID="10" presetSubtype="0">
                                  <p:stCondLst>
                                    <p:cond delay="0"/>
                                  </p:stCondLst>
                                  <p:childTnLst>
                                    <p:set>
                                      <p:cBhvr>
                                        <p:cTn dur="1" fill="hold">
                                          <p:stCondLst>
                                            <p:cond delay="0"/>
                                          </p:stCondLst>
                                        </p:cTn>
                                        <p:tgtEl>
                                          <p:spTgt spid="541"/>
                                        </p:tgtEl>
                                        <p:attrNameLst>
                                          <p:attrName>style.visibility</p:attrName>
                                        </p:attrNameLst>
                                      </p:cBhvr>
                                      <p:to>
                                        <p:strVal val="visible"/>
                                      </p:to>
                                    </p:set>
                                    <p:animEffect filter="fade" transition="in">
                                      <p:cBhvr>
                                        <p:cTn dur="1000"/>
                                        <p:tgtEl>
                                          <p:spTgt spid="541"/>
                                        </p:tgtEl>
                                      </p:cBhvr>
                                    </p:animEffect>
                                  </p:childTnLst>
                                </p:cTn>
                              </p:par>
                              <p:par>
                                <p:cTn fill="hold" nodeType="withEffect" presetClass="entr" presetID="10" presetSubtype="0">
                                  <p:stCondLst>
                                    <p:cond delay="0"/>
                                  </p:stCondLst>
                                  <p:childTnLst>
                                    <p:set>
                                      <p:cBhvr>
                                        <p:cTn dur="1" fill="hold">
                                          <p:stCondLst>
                                            <p:cond delay="0"/>
                                          </p:stCondLst>
                                        </p:cTn>
                                        <p:tgtEl>
                                          <p:spTgt spid="542"/>
                                        </p:tgtEl>
                                        <p:attrNameLst>
                                          <p:attrName>style.visibility</p:attrName>
                                        </p:attrNameLst>
                                      </p:cBhvr>
                                      <p:to>
                                        <p:strVal val="visible"/>
                                      </p:to>
                                    </p:set>
                                    <p:animEffect filter="fade" transition="in">
                                      <p:cBhvr>
                                        <p:cTn dur="1000"/>
                                        <p:tgtEl>
                                          <p:spTgt spid="542"/>
                                        </p:tgtEl>
                                      </p:cBhvr>
                                    </p:animEffect>
                                  </p:childTnLst>
                                </p:cTn>
                              </p:par>
                              <p:par>
                                <p:cTn fill="hold" nodeType="withEffect" presetClass="entr" presetID="10" presetSubtype="0">
                                  <p:stCondLst>
                                    <p:cond delay="0"/>
                                  </p:stCondLst>
                                  <p:childTnLst>
                                    <p:set>
                                      <p:cBhvr>
                                        <p:cTn dur="1" fill="hold">
                                          <p:stCondLst>
                                            <p:cond delay="0"/>
                                          </p:stCondLst>
                                        </p:cTn>
                                        <p:tgtEl>
                                          <p:spTgt spid="543"/>
                                        </p:tgtEl>
                                        <p:attrNameLst>
                                          <p:attrName>style.visibility</p:attrName>
                                        </p:attrNameLst>
                                      </p:cBhvr>
                                      <p:to>
                                        <p:strVal val="visible"/>
                                      </p:to>
                                    </p:set>
                                    <p:animEffect filter="fade" transition="in">
                                      <p:cBhvr>
                                        <p:cTn dur="1000"/>
                                        <p:tgtEl>
                                          <p:spTgt spid="543"/>
                                        </p:tgtEl>
                                      </p:cBhvr>
                                    </p:animEffect>
                                  </p:childTnLst>
                                </p:cTn>
                              </p:par>
                              <p:par>
                                <p:cTn fill="hold" nodeType="withEffect" presetClass="entr" presetID="10" presetSubtype="0">
                                  <p:stCondLst>
                                    <p:cond delay="0"/>
                                  </p:stCondLst>
                                  <p:childTnLst>
                                    <p:set>
                                      <p:cBhvr>
                                        <p:cTn dur="1" fill="hold">
                                          <p:stCondLst>
                                            <p:cond delay="0"/>
                                          </p:stCondLst>
                                        </p:cTn>
                                        <p:tgtEl>
                                          <p:spTgt spid="544"/>
                                        </p:tgtEl>
                                        <p:attrNameLst>
                                          <p:attrName>style.visibility</p:attrName>
                                        </p:attrNameLst>
                                      </p:cBhvr>
                                      <p:to>
                                        <p:strVal val="visible"/>
                                      </p:to>
                                    </p:set>
                                    <p:animEffect filter="fade" transition="in">
                                      <p:cBhvr>
                                        <p:cTn dur="1000"/>
                                        <p:tgtEl>
                                          <p:spTgt spid="544"/>
                                        </p:tgtEl>
                                      </p:cBhvr>
                                    </p:animEffect>
                                  </p:childTnLst>
                                </p:cTn>
                              </p:par>
                              <p:par>
                                <p:cTn fill="hold" nodeType="withEffect" presetClass="entr" presetID="10" presetSubtype="0">
                                  <p:stCondLst>
                                    <p:cond delay="0"/>
                                  </p:stCondLst>
                                  <p:childTnLst>
                                    <p:set>
                                      <p:cBhvr>
                                        <p:cTn dur="1" fill="hold">
                                          <p:stCondLst>
                                            <p:cond delay="0"/>
                                          </p:stCondLst>
                                        </p:cTn>
                                        <p:tgtEl>
                                          <p:spTgt spid="545"/>
                                        </p:tgtEl>
                                        <p:attrNameLst>
                                          <p:attrName>style.visibility</p:attrName>
                                        </p:attrNameLst>
                                      </p:cBhvr>
                                      <p:to>
                                        <p:strVal val="visible"/>
                                      </p:to>
                                    </p:set>
                                    <p:animEffect filter="fade" transition="in">
                                      <p:cBhvr>
                                        <p:cTn dur="1000"/>
                                        <p:tgtEl>
                                          <p:spTgt spid="545"/>
                                        </p:tgtEl>
                                      </p:cBhvr>
                                    </p:animEffect>
                                  </p:childTnLst>
                                </p:cTn>
                              </p:par>
                              <p:par>
                                <p:cTn fill="hold" nodeType="withEffect" presetClass="entr" presetID="10" presetSubtype="0">
                                  <p:stCondLst>
                                    <p:cond delay="0"/>
                                  </p:stCondLst>
                                  <p:childTnLst>
                                    <p:set>
                                      <p:cBhvr>
                                        <p:cTn dur="1" fill="hold">
                                          <p:stCondLst>
                                            <p:cond delay="0"/>
                                          </p:stCondLst>
                                        </p:cTn>
                                        <p:tgtEl>
                                          <p:spTgt spid="546"/>
                                        </p:tgtEl>
                                        <p:attrNameLst>
                                          <p:attrName>style.visibility</p:attrName>
                                        </p:attrNameLst>
                                      </p:cBhvr>
                                      <p:to>
                                        <p:strVal val="visible"/>
                                      </p:to>
                                    </p:set>
                                    <p:animEffect filter="fade" transition="in">
                                      <p:cBhvr>
                                        <p:cTn dur="1000"/>
                                        <p:tgtEl>
                                          <p:spTgt spid="5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50" name="Shape 550"/>
        <p:cNvGrpSpPr/>
        <p:nvPr/>
      </p:nvGrpSpPr>
      <p:grpSpPr>
        <a:xfrm>
          <a:off x="0" y="0"/>
          <a:ext cx="0" cy="0"/>
          <a:chOff x="0" y="0"/>
          <a:chExt cx="0" cy="0"/>
        </a:xfrm>
      </p:grpSpPr>
      <p:sp>
        <p:nvSpPr>
          <p:cNvPr id="551" name="Google Shape;551;p39"/>
          <p:cNvSpPr txBox="1"/>
          <p:nvPr>
            <p:ph type="title"/>
          </p:nvPr>
        </p:nvSpPr>
        <p:spPr>
          <a:xfrm>
            <a:off x="238550" y="250950"/>
            <a:ext cx="8789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600" u="sng">
                <a:solidFill>
                  <a:srgbClr val="E09214"/>
                </a:solidFill>
                <a:latin typeface="Merriweather"/>
                <a:ea typeface="Merriweather"/>
                <a:cs typeface="Merriweather"/>
                <a:sym typeface="Merriweather"/>
              </a:rPr>
              <a:t>How Hadoop Solve Big Data Problems?</a:t>
            </a:r>
            <a:endParaRPr b="1" sz="2600" u="sng">
              <a:solidFill>
                <a:srgbClr val="E09214"/>
              </a:solidFill>
              <a:latin typeface="Merriweather"/>
              <a:ea typeface="Merriweather"/>
              <a:cs typeface="Merriweather"/>
              <a:sym typeface="Merriweather"/>
            </a:endParaRPr>
          </a:p>
        </p:txBody>
      </p:sp>
      <p:sp>
        <p:nvSpPr>
          <p:cNvPr id="552" name="Google Shape;552;p39"/>
          <p:cNvSpPr txBox="1"/>
          <p:nvPr/>
        </p:nvSpPr>
        <p:spPr>
          <a:xfrm>
            <a:off x="86750" y="817713"/>
            <a:ext cx="8941200" cy="8619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2200"/>
              <a:buFont typeface="Arial"/>
              <a:buNone/>
            </a:pPr>
            <a:r>
              <a:rPr b="1" i="0" lang="en" sz="2200" u="none" cap="none" strike="noStrike">
                <a:solidFill>
                  <a:srgbClr val="000000"/>
                </a:solidFill>
                <a:latin typeface="Average"/>
                <a:ea typeface="Average"/>
                <a:cs typeface="Average"/>
                <a:sym typeface="Average"/>
              </a:rPr>
              <a:t>Problem 1: </a:t>
            </a:r>
            <a:r>
              <a:rPr b="0" i="0" lang="en" sz="2200" u="none" cap="none" strike="noStrike">
                <a:solidFill>
                  <a:srgbClr val="000000"/>
                </a:solidFill>
                <a:latin typeface="Average"/>
                <a:ea typeface="Average"/>
                <a:cs typeface="Average"/>
                <a:sym typeface="Average"/>
              </a:rPr>
              <a:t>   Storing Large amount of Data , Hadoop used HDFS</a:t>
            </a:r>
            <a:endParaRPr b="0" i="0" sz="22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       </a:t>
            </a:r>
            <a:r>
              <a:rPr b="0" i="0" lang="en" sz="2200" u="none" cap="none" strike="noStrike">
                <a:solidFill>
                  <a:srgbClr val="6AA84F"/>
                </a:solidFill>
                <a:latin typeface="Average"/>
                <a:ea typeface="Average"/>
                <a:cs typeface="Average"/>
                <a:sym typeface="Average"/>
              </a:rPr>
              <a:t>HDFS- </a:t>
            </a:r>
            <a:r>
              <a:rPr b="0" i="0" lang="en" sz="2200" u="none" cap="none" strike="noStrike">
                <a:solidFill>
                  <a:srgbClr val="000000"/>
                </a:solidFill>
                <a:latin typeface="Average"/>
                <a:ea typeface="Average"/>
                <a:cs typeface="Average"/>
                <a:sym typeface="Average"/>
              </a:rPr>
              <a:t>provides Distributed way to store huge data</a:t>
            </a:r>
            <a:endParaRPr b="0" i="0" sz="2200" u="none" cap="none" strike="noStrike">
              <a:solidFill>
                <a:srgbClr val="000000"/>
              </a:solidFill>
              <a:latin typeface="Average"/>
              <a:ea typeface="Average"/>
              <a:cs typeface="Average"/>
              <a:sym typeface="Average"/>
            </a:endParaRPr>
          </a:p>
        </p:txBody>
      </p:sp>
      <p:pic>
        <p:nvPicPr>
          <p:cNvPr id="553" name="Google Shape;553;p39"/>
          <p:cNvPicPr preferRelativeResize="0"/>
          <p:nvPr/>
        </p:nvPicPr>
        <p:blipFill rotWithShape="1">
          <a:blip r:embed="rId3">
            <a:alphaModFix/>
          </a:blip>
          <a:srcRect b="0" l="0" r="0" t="0"/>
          <a:stretch/>
        </p:blipFill>
        <p:spPr>
          <a:xfrm>
            <a:off x="6879949" y="143950"/>
            <a:ext cx="2208026" cy="572700"/>
          </a:xfrm>
          <a:prstGeom prst="rect">
            <a:avLst/>
          </a:prstGeom>
          <a:noFill/>
          <a:ln>
            <a:noFill/>
          </a:ln>
        </p:spPr>
      </p:pic>
      <p:sp>
        <p:nvSpPr>
          <p:cNvPr id="554" name="Google Shape;554;p39"/>
          <p:cNvSpPr txBox="1"/>
          <p:nvPr/>
        </p:nvSpPr>
        <p:spPr>
          <a:xfrm>
            <a:off x="2075263" y="4214275"/>
            <a:ext cx="1233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Data Blocks</a:t>
            </a:r>
            <a:endParaRPr b="0" i="0" sz="1400" u="none" cap="none" strike="noStrike">
              <a:solidFill>
                <a:srgbClr val="000000"/>
              </a:solidFill>
              <a:latin typeface="Average"/>
              <a:ea typeface="Average"/>
              <a:cs typeface="Average"/>
              <a:sym typeface="Average"/>
            </a:endParaRPr>
          </a:p>
        </p:txBody>
      </p:sp>
      <p:sp>
        <p:nvSpPr>
          <p:cNvPr id="555" name="Google Shape;555;p39"/>
          <p:cNvSpPr/>
          <p:nvPr/>
        </p:nvSpPr>
        <p:spPr>
          <a:xfrm>
            <a:off x="143838" y="2872275"/>
            <a:ext cx="944400" cy="4983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DATA</a:t>
            </a:r>
            <a:endParaRPr b="0" i="0" sz="14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(512MB)</a:t>
            </a:r>
            <a:endParaRPr b="0" i="0" sz="1400" u="none" cap="none" strike="noStrike">
              <a:solidFill>
                <a:srgbClr val="000000"/>
              </a:solidFill>
              <a:latin typeface="Average"/>
              <a:ea typeface="Average"/>
              <a:cs typeface="Average"/>
              <a:sym typeface="Average"/>
            </a:endParaRPr>
          </a:p>
        </p:txBody>
      </p:sp>
      <p:sp>
        <p:nvSpPr>
          <p:cNvPr id="556" name="Google Shape;556;p39"/>
          <p:cNvSpPr/>
          <p:nvPr/>
        </p:nvSpPr>
        <p:spPr>
          <a:xfrm>
            <a:off x="2348113" y="2200375"/>
            <a:ext cx="688200" cy="336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128MB</a:t>
            </a:r>
            <a:endParaRPr b="0" i="0" sz="1200" u="none" cap="none" strike="noStrike">
              <a:solidFill>
                <a:srgbClr val="000000"/>
              </a:solidFill>
              <a:latin typeface="Arial"/>
              <a:ea typeface="Arial"/>
              <a:cs typeface="Arial"/>
              <a:sym typeface="Arial"/>
            </a:endParaRPr>
          </a:p>
        </p:txBody>
      </p:sp>
      <p:sp>
        <p:nvSpPr>
          <p:cNvPr id="557" name="Google Shape;557;p39"/>
          <p:cNvSpPr/>
          <p:nvPr/>
        </p:nvSpPr>
        <p:spPr>
          <a:xfrm>
            <a:off x="2348113" y="2722163"/>
            <a:ext cx="688200" cy="336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128MB</a:t>
            </a:r>
            <a:endParaRPr b="0" i="0" sz="1400" u="none" cap="none" strike="noStrike">
              <a:solidFill>
                <a:srgbClr val="000000"/>
              </a:solidFill>
              <a:latin typeface="Arial"/>
              <a:ea typeface="Arial"/>
              <a:cs typeface="Arial"/>
              <a:sym typeface="Arial"/>
            </a:endParaRPr>
          </a:p>
        </p:txBody>
      </p:sp>
      <p:sp>
        <p:nvSpPr>
          <p:cNvPr id="558" name="Google Shape;558;p39"/>
          <p:cNvSpPr/>
          <p:nvPr/>
        </p:nvSpPr>
        <p:spPr>
          <a:xfrm>
            <a:off x="2348113" y="3243950"/>
            <a:ext cx="688200" cy="336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128MB</a:t>
            </a:r>
            <a:endParaRPr b="0" i="0" sz="1400" u="none" cap="none" strike="noStrike">
              <a:solidFill>
                <a:srgbClr val="000000"/>
              </a:solidFill>
              <a:latin typeface="Arial"/>
              <a:ea typeface="Arial"/>
              <a:cs typeface="Arial"/>
              <a:sym typeface="Arial"/>
            </a:endParaRPr>
          </a:p>
        </p:txBody>
      </p:sp>
      <p:sp>
        <p:nvSpPr>
          <p:cNvPr id="559" name="Google Shape;559;p39"/>
          <p:cNvSpPr/>
          <p:nvPr/>
        </p:nvSpPr>
        <p:spPr>
          <a:xfrm>
            <a:off x="2348113" y="3816650"/>
            <a:ext cx="688200" cy="336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128MB</a:t>
            </a:r>
            <a:endParaRPr b="0" i="0" sz="1400" u="none" cap="none" strike="noStrike">
              <a:solidFill>
                <a:srgbClr val="000000"/>
              </a:solidFill>
              <a:latin typeface="Arial"/>
              <a:ea typeface="Arial"/>
              <a:cs typeface="Arial"/>
              <a:sym typeface="Arial"/>
            </a:endParaRPr>
          </a:p>
        </p:txBody>
      </p:sp>
      <p:cxnSp>
        <p:nvCxnSpPr>
          <p:cNvPr id="560" name="Google Shape;560;p39"/>
          <p:cNvCxnSpPr>
            <a:stCxn id="555" idx="3"/>
            <a:endCxn id="556" idx="1"/>
          </p:cNvCxnSpPr>
          <p:nvPr/>
        </p:nvCxnSpPr>
        <p:spPr>
          <a:xfrm flipH="1" rot="10800000">
            <a:off x="1088238" y="2368425"/>
            <a:ext cx="1260000" cy="753000"/>
          </a:xfrm>
          <a:prstGeom prst="straightConnector1">
            <a:avLst/>
          </a:prstGeom>
          <a:noFill/>
          <a:ln cap="flat" cmpd="sng" w="19050">
            <a:solidFill>
              <a:schemeClr val="lt1"/>
            </a:solidFill>
            <a:prstDash val="solid"/>
            <a:round/>
            <a:headEnd len="sm" w="sm" type="none"/>
            <a:tailEnd len="med" w="med" type="stealth"/>
          </a:ln>
        </p:spPr>
      </p:cxnSp>
      <p:cxnSp>
        <p:nvCxnSpPr>
          <p:cNvPr id="561" name="Google Shape;561;p39"/>
          <p:cNvCxnSpPr>
            <a:stCxn id="555" idx="3"/>
            <a:endCxn id="557" idx="1"/>
          </p:cNvCxnSpPr>
          <p:nvPr/>
        </p:nvCxnSpPr>
        <p:spPr>
          <a:xfrm flipH="1" rot="10800000">
            <a:off x="1088238" y="2890425"/>
            <a:ext cx="1260000" cy="231000"/>
          </a:xfrm>
          <a:prstGeom prst="straightConnector1">
            <a:avLst/>
          </a:prstGeom>
          <a:noFill/>
          <a:ln cap="flat" cmpd="sng" w="19050">
            <a:solidFill>
              <a:schemeClr val="lt1"/>
            </a:solidFill>
            <a:prstDash val="solid"/>
            <a:round/>
            <a:headEnd len="sm" w="sm" type="none"/>
            <a:tailEnd len="med" w="med" type="stealth"/>
          </a:ln>
        </p:spPr>
      </p:cxnSp>
      <p:cxnSp>
        <p:nvCxnSpPr>
          <p:cNvPr id="562" name="Google Shape;562;p39"/>
          <p:cNvCxnSpPr>
            <a:stCxn id="555" idx="3"/>
          </p:cNvCxnSpPr>
          <p:nvPr/>
        </p:nvCxnSpPr>
        <p:spPr>
          <a:xfrm>
            <a:off x="1088238" y="3121425"/>
            <a:ext cx="1260000" cy="249300"/>
          </a:xfrm>
          <a:prstGeom prst="straightConnector1">
            <a:avLst/>
          </a:prstGeom>
          <a:noFill/>
          <a:ln cap="flat" cmpd="sng" w="19050">
            <a:solidFill>
              <a:schemeClr val="lt1"/>
            </a:solidFill>
            <a:prstDash val="solid"/>
            <a:round/>
            <a:headEnd len="sm" w="sm" type="none"/>
            <a:tailEnd len="med" w="med" type="stealth"/>
          </a:ln>
        </p:spPr>
      </p:cxnSp>
      <p:cxnSp>
        <p:nvCxnSpPr>
          <p:cNvPr id="563" name="Google Shape;563;p39"/>
          <p:cNvCxnSpPr>
            <a:stCxn id="555" idx="3"/>
            <a:endCxn id="559" idx="1"/>
          </p:cNvCxnSpPr>
          <p:nvPr/>
        </p:nvCxnSpPr>
        <p:spPr>
          <a:xfrm>
            <a:off x="1088238" y="3121425"/>
            <a:ext cx="1260000" cy="863400"/>
          </a:xfrm>
          <a:prstGeom prst="straightConnector1">
            <a:avLst/>
          </a:prstGeom>
          <a:noFill/>
          <a:ln cap="flat" cmpd="sng" w="19050">
            <a:solidFill>
              <a:schemeClr val="lt1"/>
            </a:solidFill>
            <a:prstDash val="solid"/>
            <a:round/>
            <a:headEnd len="sm" w="sm" type="none"/>
            <a:tailEnd len="med" w="med" type="stealth"/>
          </a:ln>
        </p:spPr>
      </p:cxnSp>
      <p:sp>
        <p:nvSpPr>
          <p:cNvPr id="564" name="Google Shape;564;p39"/>
          <p:cNvSpPr/>
          <p:nvPr/>
        </p:nvSpPr>
        <p:spPr>
          <a:xfrm>
            <a:off x="2075263" y="1901325"/>
            <a:ext cx="1233900" cy="2689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4"/>
                                        </p:tgtEl>
                                        <p:attrNameLst>
                                          <p:attrName>style.visibility</p:attrName>
                                        </p:attrNameLst>
                                      </p:cBhvr>
                                      <p:to>
                                        <p:strVal val="visible"/>
                                      </p:to>
                                    </p:set>
                                    <p:animEffect filter="fade" transition="in">
                                      <p:cBhvr>
                                        <p:cTn dur="1000"/>
                                        <p:tgtEl>
                                          <p:spTgt spid="56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54"/>
                                        </p:tgtEl>
                                        <p:attrNameLst>
                                          <p:attrName>style.visibility</p:attrName>
                                        </p:attrNameLst>
                                      </p:cBhvr>
                                      <p:to>
                                        <p:strVal val="visible"/>
                                      </p:to>
                                    </p:set>
                                    <p:animEffect filter="fade" transition="in">
                                      <p:cBhvr>
                                        <p:cTn dur="1000"/>
                                        <p:tgtEl>
                                          <p:spTgt spid="5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9" name="Shape 129"/>
        <p:cNvGrpSpPr/>
        <p:nvPr/>
      </p:nvGrpSpPr>
      <p:grpSpPr>
        <a:xfrm>
          <a:off x="0" y="0"/>
          <a:ext cx="0" cy="0"/>
          <a:chOff x="0" y="0"/>
          <a:chExt cx="0" cy="0"/>
        </a:xfrm>
      </p:grpSpPr>
      <p:pic>
        <p:nvPicPr>
          <p:cNvPr id="130" name="Google Shape;130;p4"/>
          <p:cNvPicPr preferRelativeResize="0"/>
          <p:nvPr/>
        </p:nvPicPr>
        <p:blipFill rotWithShape="1">
          <a:blip r:embed="rId3">
            <a:alphaModFix/>
          </a:blip>
          <a:srcRect b="0" l="0" r="0" t="0"/>
          <a:stretch/>
        </p:blipFill>
        <p:spPr>
          <a:xfrm>
            <a:off x="734025" y="343138"/>
            <a:ext cx="6982125" cy="4363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68" name="Shape 568"/>
        <p:cNvGrpSpPr/>
        <p:nvPr/>
      </p:nvGrpSpPr>
      <p:grpSpPr>
        <a:xfrm>
          <a:off x="0" y="0"/>
          <a:ext cx="0" cy="0"/>
          <a:chOff x="0" y="0"/>
          <a:chExt cx="0" cy="0"/>
        </a:xfrm>
      </p:grpSpPr>
      <p:sp>
        <p:nvSpPr>
          <p:cNvPr id="569" name="Google Shape;569;p40"/>
          <p:cNvSpPr txBox="1"/>
          <p:nvPr>
            <p:ph type="title"/>
          </p:nvPr>
        </p:nvSpPr>
        <p:spPr>
          <a:xfrm>
            <a:off x="238550" y="250950"/>
            <a:ext cx="8789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600" u="sng">
                <a:solidFill>
                  <a:srgbClr val="E09214"/>
                </a:solidFill>
                <a:latin typeface="Merriweather"/>
                <a:ea typeface="Merriweather"/>
                <a:cs typeface="Merriweather"/>
                <a:sym typeface="Merriweather"/>
              </a:rPr>
              <a:t>How Hadoop Solve Big Data Problems?</a:t>
            </a:r>
            <a:endParaRPr b="1" sz="2600" u="sng">
              <a:solidFill>
                <a:srgbClr val="E09214"/>
              </a:solidFill>
              <a:latin typeface="Merriweather"/>
              <a:ea typeface="Merriweather"/>
              <a:cs typeface="Merriweather"/>
              <a:sym typeface="Merriweather"/>
            </a:endParaRPr>
          </a:p>
        </p:txBody>
      </p:sp>
      <p:sp>
        <p:nvSpPr>
          <p:cNvPr id="570" name="Google Shape;570;p40"/>
          <p:cNvSpPr txBox="1"/>
          <p:nvPr/>
        </p:nvSpPr>
        <p:spPr>
          <a:xfrm>
            <a:off x="0" y="817700"/>
            <a:ext cx="8941200" cy="8619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2200"/>
              <a:buFont typeface="Arial"/>
              <a:buNone/>
            </a:pPr>
            <a:r>
              <a:rPr b="1" i="0" lang="en" sz="2200" u="none" cap="none" strike="noStrike">
                <a:solidFill>
                  <a:srgbClr val="000000"/>
                </a:solidFill>
                <a:latin typeface="Average"/>
                <a:ea typeface="Average"/>
                <a:cs typeface="Average"/>
                <a:sym typeface="Average"/>
              </a:rPr>
              <a:t>Problem 1: </a:t>
            </a:r>
            <a:r>
              <a:rPr b="0" i="0" lang="en" sz="2200" u="none" cap="none" strike="noStrike">
                <a:solidFill>
                  <a:srgbClr val="000000"/>
                </a:solidFill>
                <a:latin typeface="Average"/>
                <a:ea typeface="Average"/>
                <a:cs typeface="Average"/>
                <a:sym typeface="Average"/>
              </a:rPr>
              <a:t>   Storing Large amount of Data , Hadoop used HDFS</a:t>
            </a:r>
            <a:endParaRPr b="0" i="0" sz="22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       </a:t>
            </a:r>
            <a:r>
              <a:rPr b="0" i="0" lang="en" sz="2200" u="none" cap="none" strike="noStrike">
                <a:solidFill>
                  <a:srgbClr val="6AA84F"/>
                </a:solidFill>
                <a:latin typeface="Average"/>
                <a:ea typeface="Average"/>
                <a:cs typeface="Average"/>
                <a:sym typeface="Average"/>
              </a:rPr>
              <a:t>HDFS- </a:t>
            </a:r>
            <a:r>
              <a:rPr b="0" i="0" lang="en" sz="2200" u="none" cap="none" strike="noStrike">
                <a:solidFill>
                  <a:srgbClr val="000000"/>
                </a:solidFill>
                <a:latin typeface="Average"/>
                <a:ea typeface="Average"/>
                <a:cs typeface="Average"/>
                <a:sym typeface="Average"/>
              </a:rPr>
              <a:t>provides Distributed way to store huge data</a:t>
            </a:r>
            <a:endParaRPr b="0" i="0" sz="2200" u="none" cap="none" strike="noStrike">
              <a:solidFill>
                <a:srgbClr val="000000"/>
              </a:solidFill>
              <a:latin typeface="Average"/>
              <a:ea typeface="Average"/>
              <a:cs typeface="Average"/>
              <a:sym typeface="Average"/>
            </a:endParaRPr>
          </a:p>
        </p:txBody>
      </p:sp>
      <p:pic>
        <p:nvPicPr>
          <p:cNvPr id="571" name="Google Shape;571;p40"/>
          <p:cNvPicPr preferRelativeResize="0"/>
          <p:nvPr/>
        </p:nvPicPr>
        <p:blipFill rotWithShape="1">
          <a:blip r:embed="rId3">
            <a:alphaModFix/>
          </a:blip>
          <a:srcRect b="0" l="0" r="0" t="0"/>
          <a:stretch/>
        </p:blipFill>
        <p:spPr>
          <a:xfrm>
            <a:off x="6879949" y="143950"/>
            <a:ext cx="2208026" cy="572700"/>
          </a:xfrm>
          <a:prstGeom prst="rect">
            <a:avLst/>
          </a:prstGeom>
          <a:noFill/>
          <a:ln>
            <a:noFill/>
          </a:ln>
        </p:spPr>
      </p:pic>
      <p:sp>
        <p:nvSpPr>
          <p:cNvPr id="572" name="Google Shape;572;p40"/>
          <p:cNvSpPr txBox="1"/>
          <p:nvPr/>
        </p:nvSpPr>
        <p:spPr>
          <a:xfrm>
            <a:off x="2075263" y="4214275"/>
            <a:ext cx="1233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Data Blocks</a:t>
            </a:r>
            <a:endParaRPr b="0" i="0" sz="1400" u="none" cap="none" strike="noStrike">
              <a:solidFill>
                <a:srgbClr val="000000"/>
              </a:solidFill>
              <a:latin typeface="Average"/>
              <a:ea typeface="Average"/>
              <a:cs typeface="Average"/>
              <a:sym typeface="Average"/>
            </a:endParaRPr>
          </a:p>
        </p:txBody>
      </p:sp>
      <p:sp>
        <p:nvSpPr>
          <p:cNvPr id="573" name="Google Shape;573;p40"/>
          <p:cNvSpPr/>
          <p:nvPr/>
        </p:nvSpPr>
        <p:spPr>
          <a:xfrm>
            <a:off x="143838" y="2872275"/>
            <a:ext cx="944400" cy="4983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DATA</a:t>
            </a:r>
            <a:endParaRPr b="0" i="0" sz="14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(512MB)</a:t>
            </a:r>
            <a:endParaRPr b="0" i="0" sz="1400" u="none" cap="none" strike="noStrike">
              <a:solidFill>
                <a:srgbClr val="000000"/>
              </a:solidFill>
              <a:latin typeface="Average"/>
              <a:ea typeface="Average"/>
              <a:cs typeface="Average"/>
              <a:sym typeface="Average"/>
            </a:endParaRPr>
          </a:p>
        </p:txBody>
      </p:sp>
      <p:sp>
        <p:nvSpPr>
          <p:cNvPr id="574" name="Google Shape;574;p40"/>
          <p:cNvSpPr/>
          <p:nvPr/>
        </p:nvSpPr>
        <p:spPr>
          <a:xfrm>
            <a:off x="2348113" y="2200375"/>
            <a:ext cx="688200" cy="336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128MB</a:t>
            </a:r>
            <a:endParaRPr b="0" i="0" sz="1200" u="none" cap="none" strike="noStrike">
              <a:solidFill>
                <a:srgbClr val="000000"/>
              </a:solidFill>
              <a:latin typeface="Arial"/>
              <a:ea typeface="Arial"/>
              <a:cs typeface="Arial"/>
              <a:sym typeface="Arial"/>
            </a:endParaRPr>
          </a:p>
        </p:txBody>
      </p:sp>
      <p:sp>
        <p:nvSpPr>
          <p:cNvPr id="575" name="Google Shape;575;p40"/>
          <p:cNvSpPr/>
          <p:nvPr/>
        </p:nvSpPr>
        <p:spPr>
          <a:xfrm>
            <a:off x="2348113" y="2722163"/>
            <a:ext cx="688200" cy="336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128MB</a:t>
            </a:r>
            <a:endParaRPr b="0" i="0" sz="1400" u="none" cap="none" strike="noStrike">
              <a:solidFill>
                <a:srgbClr val="000000"/>
              </a:solidFill>
              <a:latin typeface="Arial"/>
              <a:ea typeface="Arial"/>
              <a:cs typeface="Arial"/>
              <a:sym typeface="Arial"/>
            </a:endParaRPr>
          </a:p>
        </p:txBody>
      </p:sp>
      <p:sp>
        <p:nvSpPr>
          <p:cNvPr id="576" name="Google Shape;576;p40"/>
          <p:cNvSpPr/>
          <p:nvPr/>
        </p:nvSpPr>
        <p:spPr>
          <a:xfrm>
            <a:off x="2348113" y="3243950"/>
            <a:ext cx="688200" cy="336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128MB</a:t>
            </a:r>
            <a:endParaRPr b="0" i="0" sz="1400" u="none" cap="none" strike="noStrike">
              <a:solidFill>
                <a:srgbClr val="000000"/>
              </a:solidFill>
              <a:latin typeface="Arial"/>
              <a:ea typeface="Arial"/>
              <a:cs typeface="Arial"/>
              <a:sym typeface="Arial"/>
            </a:endParaRPr>
          </a:p>
        </p:txBody>
      </p:sp>
      <p:sp>
        <p:nvSpPr>
          <p:cNvPr id="577" name="Google Shape;577;p40"/>
          <p:cNvSpPr/>
          <p:nvPr/>
        </p:nvSpPr>
        <p:spPr>
          <a:xfrm>
            <a:off x="2348113" y="3816650"/>
            <a:ext cx="688200" cy="336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128MB</a:t>
            </a:r>
            <a:endParaRPr b="0" i="0" sz="1400" u="none" cap="none" strike="noStrike">
              <a:solidFill>
                <a:srgbClr val="000000"/>
              </a:solidFill>
              <a:latin typeface="Arial"/>
              <a:ea typeface="Arial"/>
              <a:cs typeface="Arial"/>
              <a:sym typeface="Arial"/>
            </a:endParaRPr>
          </a:p>
        </p:txBody>
      </p:sp>
      <p:sp>
        <p:nvSpPr>
          <p:cNvPr id="578" name="Google Shape;578;p40"/>
          <p:cNvSpPr/>
          <p:nvPr/>
        </p:nvSpPr>
        <p:spPr>
          <a:xfrm>
            <a:off x="4296188" y="2119375"/>
            <a:ext cx="522300" cy="4983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40"/>
          <p:cNvSpPr/>
          <p:nvPr/>
        </p:nvSpPr>
        <p:spPr>
          <a:xfrm>
            <a:off x="4296188" y="2620575"/>
            <a:ext cx="522300" cy="4983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40"/>
          <p:cNvSpPr/>
          <p:nvPr/>
        </p:nvSpPr>
        <p:spPr>
          <a:xfrm>
            <a:off x="4296188" y="3121775"/>
            <a:ext cx="522300" cy="4983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40"/>
          <p:cNvSpPr/>
          <p:nvPr/>
        </p:nvSpPr>
        <p:spPr>
          <a:xfrm>
            <a:off x="4296188" y="3664250"/>
            <a:ext cx="522300" cy="4983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82" name="Google Shape;582;p40"/>
          <p:cNvCxnSpPr>
            <a:stCxn id="573" idx="3"/>
            <a:endCxn id="574" idx="1"/>
          </p:cNvCxnSpPr>
          <p:nvPr/>
        </p:nvCxnSpPr>
        <p:spPr>
          <a:xfrm flipH="1" rot="10800000">
            <a:off x="1088238" y="2368425"/>
            <a:ext cx="1260000" cy="753000"/>
          </a:xfrm>
          <a:prstGeom prst="straightConnector1">
            <a:avLst/>
          </a:prstGeom>
          <a:noFill/>
          <a:ln cap="flat" cmpd="sng" w="19050">
            <a:solidFill>
              <a:schemeClr val="lt1"/>
            </a:solidFill>
            <a:prstDash val="solid"/>
            <a:round/>
            <a:headEnd len="sm" w="sm" type="none"/>
            <a:tailEnd len="med" w="med" type="stealth"/>
          </a:ln>
        </p:spPr>
      </p:cxnSp>
      <p:cxnSp>
        <p:nvCxnSpPr>
          <p:cNvPr id="583" name="Google Shape;583;p40"/>
          <p:cNvCxnSpPr>
            <a:stCxn id="573" idx="3"/>
            <a:endCxn id="575" idx="1"/>
          </p:cNvCxnSpPr>
          <p:nvPr/>
        </p:nvCxnSpPr>
        <p:spPr>
          <a:xfrm flipH="1" rot="10800000">
            <a:off x="1088238" y="2890425"/>
            <a:ext cx="1260000" cy="231000"/>
          </a:xfrm>
          <a:prstGeom prst="straightConnector1">
            <a:avLst/>
          </a:prstGeom>
          <a:noFill/>
          <a:ln cap="flat" cmpd="sng" w="19050">
            <a:solidFill>
              <a:schemeClr val="lt1"/>
            </a:solidFill>
            <a:prstDash val="solid"/>
            <a:round/>
            <a:headEnd len="sm" w="sm" type="none"/>
            <a:tailEnd len="med" w="med" type="stealth"/>
          </a:ln>
        </p:spPr>
      </p:cxnSp>
      <p:cxnSp>
        <p:nvCxnSpPr>
          <p:cNvPr id="584" name="Google Shape;584;p40"/>
          <p:cNvCxnSpPr>
            <a:stCxn id="573" idx="3"/>
          </p:cNvCxnSpPr>
          <p:nvPr/>
        </p:nvCxnSpPr>
        <p:spPr>
          <a:xfrm>
            <a:off x="1088238" y="3121425"/>
            <a:ext cx="1260000" cy="249300"/>
          </a:xfrm>
          <a:prstGeom prst="straightConnector1">
            <a:avLst/>
          </a:prstGeom>
          <a:noFill/>
          <a:ln cap="flat" cmpd="sng" w="19050">
            <a:solidFill>
              <a:schemeClr val="lt1"/>
            </a:solidFill>
            <a:prstDash val="solid"/>
            <a:round/>
            <a:headEnd len="sm" w="sm" type="none"/>
            <a:tailEnd len="med" w="med" type="stealth"/>
          </a:ln>
        </p:spPr>
      </p:cxnSp>
      <p:cxnSp>
        <p:nvCxnSpPr>
          <p:cNvPr id="585" name="Google Shape;585;p40"/>
          <p:cNvCxnSpPr>
            <a:stCxn id="573" idx="3"/>
            <a:endCxn id="577" idx="1"/>
          </p:cNvCxnSpPr>
          <p:nvPr/>
        </p:nvCxnSpPr>
        <p:spPr>
          <a:xfrm>
            <a:off x="1088238" y="3121425"/>
            <a:ext cx="1260000" cy="863400"/>
          </a:xfrm>
          <a:prstGeom prst="straightConnector1">
            <a:avLst/>
          </a:prstGeom>
          <a:noFill/>
          <a:ln cap="flat" cmpd="sng" w="19050">
            <a:solidFill>
              <a:schemeClr val="lt1"/>
            </a:solidFill>
            <a:prstDash val="solid"/>
            <a:round/>
            <a:headEnd len="sm" w="sm" type="none"/>
            <a:tailEnd len="med" w="med" type="stealth"/>
          </a:ln>
        </p:spPr>
      </p:cxnSp>
      <p:cxnSp>
        <p:nvCxnSpPr>
          <p:cNvPr id="586" name="Google Shape;586;p40"/>
          <p:cNvCxnSpPr>
            <a:stCxn id="574" idx="3"/>
            <a:endCxn id="578" idx="2"/>
          </p:cNvCxnSpPr>
          <p:nvPr/>
        </p:nvCxnSpPr>
        <p:spPr>
          <a:xfrm>
            <a:off x="3036313" y="2368525"/>
            <a:ext cx="1260000" cy="0"/>
          </a:xfrm>
          <a:prstGeom prst="straightConnector1">
            <a:avLst/>
          </a:prstGeom>
          <a:noFill/>
          <a:ln cap="flat" cmpd="sng" w="19050">
            <a:solidFill>
              <a:schemeClr val="lt1"/>
            </a:solidFill>
            <a:prstDash val="solid"/>
            <a:round/>
            <a:headEnd len="sm" w="sm" type="none"/>
            <a:tailEnd len="med" w="med" type="stealth"/>
          </a:ln>
        </p:spPr>
      </p:cxnSp>
      <p:cxnSp>
        <p:nvCxnSpPr>
          <p:cNvPr id="587" name="Google Shape;587;p40"/>
          <p:cNvCxnSpPr/>
          <p:nvPr/>
        </p:nvCxnSpPr>
        <p:spPr>
          <a:xfrm>
            <a:off x="3036313" y="2890325"/>
            <a:ext cx="1260000" cy="0"/>
          </a:xfrm>
          <a:prstGeom prst="straightConnector1">
            <a:avLst/>
          </a:prstGeom>
          <a:noFill/>
          <a:ln cap="flat" cmpd="sng" w="19050">
            <a:solidFill>
              <a:schemeClr val="lt1"/>
            </a:solidFill>
            <a:prstDash val="solid"/>
            <a:round/>
            <a:headEnd len="sm" w="sm" type="none"/>
            <a:tailEnd len="med" w="med" type="stealth"/>
          </a:ln>
        </p:spPr>
      </p:cxnSp>
      <p:cxnSp>
        <p:nvCxnSpPr>
          <p:cNvPr id="588" name="Google Shape;588;p40"/>
          <p:cNvCxnSpPr/>
          <p:nvPr/>
        </p:nvCxnSpPr>
        <p:spPr>
          <a:xfrm>
            <a:off x="3036313" y="3412100"/>
            <a:ext cx="1260000" cy="0"/>
          </a:xfrm>
          <a:prstGeom prst="straightConnector1">
            <a:avLst/>
          </a:prstGeom>
          <a:noFill/>
          <a:ln cap="flat" cmpd="sng" w="19050">
            <a:solidFill>
              <a:schemeClr val="lt1"/>
            </a:solidFill>
            <a:prstDash val="solid"/>
            <a:round/>
            <a:headEnd len="sm" w="sm" type="none"/>
            <a:tailEnd len="med" w="med" type="stealth"/>
          </a:ln>
        </p:spPr>
      </p:cxnSp>
      <p:cxnSp>
        <p:nvCxnSpPr>
          <p:cNvPr id="589" name="Google Shape;589;p40"/>
          <p:cNvCxnSpPr/>
          <p:nvPr/>
        </p:nvCxnSpPr>
        <p:spPr>
          <a:xfrm>
            <a:off x="3036313" y="3913400"/>
            <a:ext cx="1260000" cy="0"/>
          </a:xfrm>
          <a:prstGeom prst="straightConnector1">
            <a:avLst/>
          </a:prstGeom>
          <a:noFill/>
          <a:ln cap="flat" cmpd="sng" w="19050">
            <a:solidFill>
              <a:schemeClr val="lt1"/>
            </a:solidFill>
            <a:prstDash val="solid"/>
            <a:round/>
            <a:headEnd len="sm" w="sm" type="none"/>
            <a:tailEnd len="med" w="med" type="stealth"/>
          </a:ln>
        </p:spPr>
      </p:cxnSp>
      <p:sp>
        <p:nvSpPr>
          <p:cNvPr id="590" name="Google Shape;590;p40"/>
          <p:cNvSpPr/>
          <p:nvPr/>
        </p:nvSpPr>
        <p:spPr>
          <a:xfrm>
            <a:off x="1945438" y="1901325"/>
            <a:ext cx="1233900" cy="2689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8"/>
                                        </p:tgtEl>
                                        <p:attrNameLst>
                                          <p:attrName>style.visibility</p:attrName>
                                        </p:attrNameLst>
                                      </p:cBhvr>
                                      <p:to>
                                        <p:strVal val="visible"/>
                                      </p:to>
                                    </p:set>
                                    <p:animEffect filter="fade" transition="in">
                                      <p:cBhvr>
                                        <p:cTn dur="1000"/>
                                        <p:tgtEl>
                                          <p:spTgt spid="578"/>
                                        </p:tgtEl>
                                      </p:cBhvr>
                                    </p:animEffect>
                                  </p:childTnLst>
                                </p:cTn>
                              </p:par>
                              <p:par>
                                <p:cTn fill="hold" nodeType="withEffect" presetClass="entr" presetID="10" presetSubtype="0">
                                  <p:stCondLst>
                                    <p:cond delay="0"/>
                                  </p:stCondLst>
                                  <p:childTnLst>
                                    <p:set>
                                      <p:cBhvr>
                                        <p:cTn dur="1" fill="hold">
                                          <p:stCondLst>
                                            <p:cond delay="0"/>
                                          </p:stCondLst>
                                        </p:cTn>
                                        <p:tgtEl>
                                          <p:spTgt spid="579"/>
                                        </p:tgtEl>
                                        <p:attrNameLst>
                                          <p:attrName>style.visibility</p:attrName>
                                        </p:attrNameLst>
                                      </p:cBhvr>
                                      <p:to>
                                        <p:strVal val="visible"/>
                                      </p:to>
                                    </p:set>
                                    <p:animEffect filter="fade" transition="in">
                                      <p:cBhvr>
                                        <p:cTn dur="1000"/>
                                        <p:tgtEl>
                                          <p:spTgt spid="579"/>
                                        </p:tgtEl>
                                      </p:cBhvr>
                                    </p:animEffect>
                                  </p:childTnLst>
                                </p:cTn>
                              </p:par>
                              <p:par>
                                <p:cTn fill="hold" nodeType="withEffect" presetClass="entr" presetID="10" presetSubtype="0">
                                  <p:stCondLst>
                                    <p:cond delay="0"/>
                                  </p:stCondLst>
                                  <p:childTnLst>
                                    <p:set>
                                      <p:cBhvr>
                                        <p:cTn dur="1" fill="hold">
                                          <p:stCondLst>
                                            <p:cond delay="0"/>
                                          </p:stCondLst>
                                        </p:cTn>
                                        <p:tgtEl>
                                          <p:spTgt spid="580"/>
                                        </p:tgtEl>
                                        <p:attrNameLst>
                                          <p:attrName>style.visibility</p:attrName>
                                        </p:attrNameLst>
                                      </p:cBhvr>
                                      <p:to>
                                        <p:strVal val="visible"/>
                                      </p:to>
                                    </p:set>
                                    <p:animEffect filter="fade" transition="in">
                                      <p:cBhvr>
                                        <p:cTn dur="1000"/>
                                        <p:tgtEl>
                                          <p:spTgt spid="580"/>
                                        </p:tgtEl>
                                      </p:cBhvr>
                                    </p:animEffect>
                                  </p:childTnLst>
                                </p:cTn>
                              </p:par>
                              <p:par>
                                <p:cTn fill="hold" nodeType="withEffect" presetClass="entr" presetID="10" presetSubtype="0">
                                  <p:stCondLst>
                                    <p:cond delay="0"/>
                                  </p:stCondLst>
                                  <p:childTnLst>
                                    <p:set>
                                      <p:cBhvr>
                                        <p:cTn dur="1" fill="hold">
                                          <p:stCondLst>
                                            <p:cond delay="0"/>
                                          </p:stCondLst>
                                        </p:cTn>
                                        <p:tgtEl>
                                          <p:spTgt spid="581"/>
                                        </p:tgtEl>
                                        <p:attrNameLst>
                                          <p:attrName>style.visibility</p:attrName>
                                        </p:attrNameLst>
                                      </p:cBhvr>
                                      <p:to>
                                        <p:strVal val="visible"/>
                                      </p:to>
                                    </p:set>
                                    <p:animEffect filter="fade" transition="in">
                                      <p:cBhvr>
                                        <p:cTn dur="1000"/>
                                        <p:tgtEl>
                                          <p:spTgt spid="581"/>
                                        </p:tgtEl>
                                      </p:cBhvr>
                                    </p:animEffect>
                                  </p:childTnLst>
                                </p:cTn>
                              </p:par>
                              <p:par>
                                <p:cTn fill="hold" nodeType="withEffect" presetClass="entr" presetID="10" presetSubtype="0">
                                  <p:stCondLst>
                                    <p:cond delay="0"/>
                                  </p:stCondLst>
                                  <p:childTnLst>
                                    <p:set>
                                      <p:cBhvr>
                                        <p:cTn dur="1" fill="hold">
                                          <p:stCondLst>
                                            <p:cond delay="0"/>
                                          </p:stCondLst>
                                        </p:cTn>
                                        <p:tgtEl>
                                          <p:spTgt spid="586"/>
                                        </p:tgtEl>
                                        <p:attrNameLst>
                                          <p:attrName>style.visibility</p:attrName>
                                        </p:attrNameLst>
                                      </p:cBhvr>
                                      <p:to>
                                        <p:strVal val="visible"/>
                                      </p:to>
                                    </p:set>
                                    <p:animEffect filter="fade" transition="in">
                                      <p:cBhvr>
                                        <p:cTn dur="1000"/>
                                        <p:tgtEl>
                                          <p:spTgt spid="586"/>
                                        </p:tgtEl>
                                      </p:cBhvr>
                                    </p:animEffect>
                                  </p:childTnLst>
                                </p:cTn>
                              </p:par>
                              <p:par>
                                <p:cTn fill="hold" nodeType="withEffect" presetClass="entr" presetID="10" presetSubtype="0">
                                  <p:stCondLst>
                                    <p:cond delay="0"/>
                                  </p:stCondLst>
                                  <p:childTnLst>
                                    <p:set>
                                      <p:cBhvr>
                                        <p:cTn dur="1" fill="hold">
                                          <p:stCondLst>
                                            <p:cond delay="0"/>
                                          </p:stCondLst>
                                        </p:cTn>
                                        <p:tgtEl>
                                          <p:spTgt spid="587"/>
                                        </p:tgtEl>
                                        <p:attrNameLst>
                                          <p:attrName>style.visibility</p:attrName>
                                        </p:attrNameLst>
                                      </p:cBhvr>
                                      <p:to>
                                        <p:strVal val="visible"/>
                                      </p:to>
                                    </p:set>
                                    <p:animEffect filter="fade" transition="in">
                                      <p:cBhvr>
                                        <p:cTn dur="1000"/>
                                        <p:tgtEl>
                                          <p:spTgt spid="587"/>
                                        </p:tgtEl>
                                      </p:cBhvr>
                                    </p:animEffect>
                                  </p:childTnLst>
                                </p:cTn>
                              </p:par>
                              <p:par>
                                <p:cTn fill="hold" nodeType="withEffect" presetClass="entr" presetID="10" presetSubtype="0">
                                  <p:stCondLst>
                                    <p:cond delay="0"/>
                                  </p:stCondLst>
                                  <p:childTnLst>
                                    <p:set>
                                      <p:cBhvr>
                                        <p:cTn dur="1" fill="hold">
                                          <p:stCondLst>
                                            <p:cond delay="0"/>
                                          </p:stCondLst>
                                        </p:cTn>
                                        <p:tgtEl>
                                          <p:spTgt spid="588"/>
                                        </p:tgtEl>
                                        <p:attrNameLst>
                                          <p:attrName>style.visibility</p:attrName>
                                        </p:attrNameLst>
                                      </p:cBhvr>
                                      <p:to>
                                        <p:strVal val="visible"/>
                                      </p:to>
                                    </p:set>
                                    <p:animEffect filter="fade" transition="in">
                                      <p:cBhvr>
                                        <p:cTn dur="1000"/>
                                        <p:tgtEl>
                                          <p:spTgt spid="588"/>
                                        </p:tgtEl>
                                      </p:cBhvr>
                                    </p:animEffect>
                                  </p:childTnLst>
                                </p:cTn>
                              </p:par>
                              <p:par>
                                <p:cTn fill="hold" nodeType="withEffect" presetClass="entr" presetID="10" presetSubtype="0">
                                  <p:stCondLst>
                                    <p:cond delay="0"/>
                                  </p:stCondLst>
                                  <p:childTnLst>
                                    <p:set>
                                      <p:cBhvr>
                                        <p:cTn dur="1" fill="hold">
                                          <p:stCondLst>
                                            <p:cond delay="0"/>
                                          </p:stCondLst>
                                        </p:cTn>
                                        <p:tgtEl>
                                          <p:spTgt spid="589"/>
                                        </p:tgtEl>
                                        <p:attrNameLst>
                                          <p:attrName>style.visibility</p:attrName>
                                        </p:attrNameLst>
                                      </p:cBhvr>
                                      <p:to>
                                        <p:strVal val="visible"/>
                                      </p:to>
                                    </p:set>
                                    <p:animEffect filter="fade" transition="in">
                                      <p:cBhvr>
                                        <p:cTn dur="1000"/>
                                        <p:tgtEl>
                                          <p:spTgt spid="5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94" name="Shape 594"/>
        <p:cNvGrpSpPr/>
        <p:nvPr/>
      </p:nvGrpSpPr>
      <p:grpSpPr>
        <a:xfrm>
          <a:off x="0" y="0"/>
          <a:ext cx="0" cy="0"/>
          <a:chOff x="0" y="0"/>
          <a:chExt cx="0" cy="0"/>
        </a:xfrm>
      </p:grpSpPr>
      <p:sp>
        <p:nvSpPr>
          <p:cNvPr id="595" name="Google Shape;595;p41"/>
          <p:cNvSpPr txBox="1"/>
          <p:nvPr>
            <p:ph type="title"/>
          </p:nvPr>
        </p:nvSpPr>
        <p:spPr>
          <a:xfrm>
            <a:off x="238550" y="250950"/>
            <a:ext cx="8789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600" u="sng">
                <a:solidFill>
                  <a:srgbClr val="E09214"/>
                </a:solidFill>
                <a:latin typeface="Merriweather"/>
                <a:ea typeface="Merriweather"/>
                <a:cs typeface="Merriweather"/>
                <a:sym typeface="Merriweather"/>
              </a:rPr>
              <a:t>How Hadoop Solve Big Data Problems?</a:t>
            </a:r>
            <a:endParaRPr b="1" sz="2600" u="sng">
              <a:solidFill>
                <a:srgbClr val="E09214"/>
              </a:solidFill>
              <a:latin typeface="Merriweather"/>
              <a:ea typeface="Merriweather"/>
              <a:cs typeface="Merriweather"/>
              <a:sym typeface="Merriweather"/>
            </a:endParaRPr>
          </a:p>
        </p:txBody>
      </p:sp>
      <p:sp>
        <p:nvSpPr>
          <p:cNvPr id="596" name="Google Shape;596;p41"/>
          <p:cNvSpPr txBox="1"/>
          <p:nvPr/>
        </p:nvSpPr>
        <p:spPr>
          <a:xfrm>
            <a:off x="0" y="817700"/>
            <a:ext cx="8941200" cy="8619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2200"/>
              <a:buFont typeface="Arial"/>
              <a:buNone/>
            </a:pPr>
            <a:r>
              <a:rPr b="1" i="0" lang="en" sz="2200" u="none" cap="none" strike="noStrike">
                <a:solidFill>
                  <a:srgbClr val="000000"/>
                </a:solidFill>
                <a:latin typeface="Average"/>
                <a:ea typeface="Average"/>
                <a:cs typeface="Average"/>
                <a:sym typeface="Average"/>
              </a:rPr>
              <a:t>Problem 1: </a:t>
            </a:r>
            <a:r>
              <a:rPr b="0" i="0" lang="en" sz="2200" u="none" cap="none" strike="noStrike">
                <a:solidFill>
                  <a:srgbClr val="000000"/>
                </a:solidFill>
                <a:latin typeface="Average"/>
                <a:ea typeface="Average"/>
                <a:cs typeface="Average"/>
                <a:sym typeface="Average"/>
              </a:rPr>
              <a:t>   Storing Large amount of Data , Hadoop used HDFS</a:t>
            </a:r>
            <a:endParaRPr b="0" i="0" sz="22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       </a:t>
            </a:r>
            <a:r>
              <a:rPr b="0" i="0" lang="en" sz="2200" u="none" cap="none" strike="noStrike">
                <a:solidFill>
                  <a:srgbClr val="6AA84F"/>
                </a:solidFill>
                <a:latin typeface="Average"/>
                <a:ea typeface="Average"/>
                <a:cs typeface="Average"/>
                <a:sym typeface="Average"/>
              </a:rPr>
              <a:t>HDFS- </a:t>
            </a:r>
            <a:r>
              <a:rPr b="0" i="0" lang="en" sz="2200" u="none" cap="none" strike="noStrike">
                <a:solidFill>
                  <a:srgbClr val="000000"/>
                </a:solidFill>
                <a:latin typeface="Average"/>
                <a:ea typeface="Average"/>
                <a:cs typeface="Average"/>
                <a:sym typeface="Average"/>
              </a:rPr>
              <a:t>provides Distributed way to store huge data</a:t>
            </a:r>
            <a:endParaRPr b="0" i="0" sz="2200" u="none" cap="none" strike="noStrike">
              <a:solidFill>
                <a:srgbClr val="000000"/>
              </a:solidFill>
              <a:latin typeface="Average"/>
              <a:ea typeface="Average"/>
              <a:cs typeface="Average"/>
              <a:sym typeface="Average"/>
            </a:endParaRPr>
          </a:p>
        </p:txBody>
      </p:sp>
      <p:pic>
        <p:nvPicPr>
          <p:cNvPr id="597" name="Google Shape;597;p41"/>
          <p:cNvPicPr preferRelativeResize="0"/>
          <p:nvPr/>
        </p:nvPicPr>
        <p:blipFill rotWithShape="1">
          <a:blip r:embed="rId3">
            <a:alphaModFix/>
          </a:blip>
          <a:srcRect b="0" l="0" r="0" t="0"/>
          <a:stretch/>
        </p:blipFill>
        <p:spPr>
          <a:xfrm>
            <a:off x="6879949" y="143950"/>
            <a:ext cx="2208026" cy="572700"/>
          </a:xfrm>
          <a:prstGeom prst="rect">
            <a:avLst/>
          </a:prstGeom>
          <a:noFill/>
          <a:ln>
            <a:noFill/>
          </a:ln>
        </p:spPr>
      </p:pic>
      <p:sp>
        <p:nvSpPr>
          <p:cNvPr id="598" name="Google Shape;598;p41"/>
          <p:cNvSpPr txBox="1"/>
          <p:nvPr/>
        </p:nvSpPr>
        <p:spPr>
          <a:xfrm>
            <a:off x="2075263" y="4214275"/>
            <a:ext cx="1233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Data Blocks</a:t>
            </a:r>
            <a:endParaRPr b="0" i="0" sz="1400" u="none" cap="none" strike="noStrike">
              <a:solidFill>
                <a:srgbClr val="000000"/>
              </a:solidFill>
              <a:latin typeface="Average"/>
              <a:ea typeface="Average"/>
              <a:cs typeface="Average"/>
              <a:sym typeface="Average"/>
            </a:endParaRPr>
          </a:p>
        </p:txBody>
      </p:sp>
      <p:sp>
        <p:nvSpPr>
          <p:cNvPr id="599" name="Google Shape;599;p41"/>
          <p:cNvSpPr txBox="1"/>
          <p:nvPr/>
        </p:nvSpPr>
        <p:spPr>
          <a:xfrm>
            <a:off x="3836676" y="4338925"/>
            <a:ext cx="19095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Stored in Different Data Nodes</a:t>
            </a:r>
            <a:endParaRPr b="0" i="0" sz="1400" u="none" cap="none" strike="noStrike">
              <a:solidFill>
                <a:srgbClr val="000000"/>
              </a:solidFill>
              <a:latin typeface="Average"/>
              <a:ea typeface="Average"/>
              <a:cs typeface="Average"/>
              <a:sym typeface="Average"/>
            </a:endParaRPr>
          </a:p>
        </p:txBody>
      </p:sp>
      <p:sp>
        <p:nvSpPr>
          <p:cNvPr id="600" name="Google Shape;600;p41"/>
          <p:cNvSpPr/>
          <p:nvPr/>
        </p:nvSpPr>
        <p:spPr>
          <a:xfrm>
            <a:off x="143838" y="2872275"/>
            <a:ext cx="944400" cy="4983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DATA</a:t>
            </a:r>
            <a:endParaRPr b="0" i="0" sz="14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(512MB)</a:t>
            </a:r>
            <a:endParaRPr b="0" i="0" sz="1400" u="none" cap="none" strike="noStrike">
              <a:solidFill>
                <a:srgbClr val="000000"/>
              </a:solidFill>
              <a:latin typeface="Average"/>
              <a:ea typeface="Average"/>
              <a:cs typeface="Average"/>
              <a:sym typeface="Average"/>
            </a:endParaRPr>
          </a:p>
        </p:txBody>
      </p:sp>
      <p:sp>
        <p:nvSpPr>
          <p:cNvPr id="601" name="Google Shape;601;p41"/>
          <p:cNvSpPr/>
          <p:nvPr/>
        </p:nvSpPr>
        <p:spPr>
          <a:xfrm>
            <a:off x="2348113" y="2200375"/>
            <a:ext cx="688200" cy="336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128MB</a:t>
            </a:r>
            <a:endParaRPr b="0" i="0" sz="1200" u="none" cap="none" strike="noStrike">
              <a:solidFill>
                <a:srgbClr val="000000"/>
              </a:solidFill>
              <a:latin typeface="Arial"/>
              <a:ea typeface="Arial"/>
              <a:cs typeface="Arial"/>
              <a:sym typeface="Arial"/>
            </a:endParaRPr>
          </a:p>
        </p:txBody>
      </p:sp>
      <p:sp>
        <p:nvSpPr>
          <p:cNvPr id="602" name="Google Shape;602;p41"/>
          <p:cNvSpPr/>
          <p:nvPr/>
        </p:nvSpPr>
        <p:spPr>
          <a:xfrm>
            <a:off x="2348113" y="2722163"/>
            <a:ext cx="688200" cy="336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128MB</a:t>
            </a:r>
            <a:endParaRPr b="0" i="0" sz="1400" u="none" cap="none" strike="noStrike">
              <a:solidFill>
                <a:srgbClr val="000000"/>
              </a:solidFill>
              <a:latin typeface="Arial"/>
              <a:ea typeface="Arial"/>
              <a:cs typeface="Arial"/>
              <a:sym typeface="Arial"/>
            </a:endParaRPr>
          </a:p>
        </p:txBody>
      </p:sp>
      <p:sp>
        <p:nvSpPr>
          <p:cNvPr id="603" name="Google Shape;603;p41"/>
          <p:cNvSpPr/>
          <p:nvPr/>
        </p:nvSpPr>
        <p:spPr>
          <a:xfrm>
            <a:off x="2348113" y="3243950"/>
            <a:ext cx="688200" cy="336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128MB</a:t>
            </a:r>
            <a:endParaRPr b="0" i="0" sz="1400" u="none" cap="none" strike="noStrike">
              <a:solidFill>
                <a:srgbClr val="000000"/>
              </a:solidFill>
              <a:latin typeface="Arial"/>
              <a:ea typeface="Arial"/>
              <a:cs typeface="Arial"/>
              <a:sym typeface="Arial"/>
            </a:endParaRPr>
          </a:p>
        </p:txBody>
      </p:sp>
      <p:sp>
        <p:nvSpPr>
          <p:cNvPr id="604" name="Google Shape;604;p41"/>
          <p:cNvSpPr/>
          <p:nvPr/>
        </p:nvSpPr>
        <p:spPr>
          <a:xfrm>
            <a:off x="2348113" y="3816650"/>
            <a:ext cx="688200" cy="336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128MB</a:t>
            </a:r>
            <a:endParaRPr b="0" i="0" sz="1400" u="none" cap="none" strike="noStrike">
              <a:solidFill>
                <a:srgbClr val="000000"/>
              </a:solidFill>
              <a:latin typeface="Arial"/>
              <a:ea typeface="Arial"/>
              <a:cs typeface="Arial"/>
              <a:sym typeface="Arial"/>
            </a:endParaRPr>
          </a:p>
        </p:txBody>
      </p:sp>
      <p:sp>
        <p:nvSpPr>
          <p:cNvPr id="605" name="Google Shape;605;p41"/>
          <p:cNvSpPr/>
          <p:nvPr/>
        </p:nvSpPr>
        <p:spPr>
          <a:xfrm>
            <a:off x="4296188" y="2119375"/>
            <a:ext cx="522300" cy="4983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41"/>
          <p:cNvSpPr/>
          <p:nvPr/>
        </p:nvSpPr>
        <p:spPr>
          <a:xfrm>
            <a:off x="4296188" y="2620575"/>
            <a:ext cx="522300" cy="4983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41"/>
          <p:cNvSpPr/>
          <p:nvPr/>
        </p:nvSpPr>
        <p:spPr>
          <a:xfrm>
            <a:off x="4296188" y="3121775"/>
            <a:ext cx="522300" cy="4983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41"/>
          <p:cNvSpPr/>
          <p:nvPr/>
        </p:nvSpPr>
        <p:spPr>
          <a:xfrm>
            <a:off x="4296188" y="3664250"/>
            <a:ext cx="522300" cy="4983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09" name="Google Shape;609;p41"/>
          <p:cNvCxnSpPr>
            <a:stCxn id="600" idx="3"/>
            <a:endCxn id="601" idx="1"/>
          </p:cNvCxnSpPr>
          <p:nvPr/>
        </p:nvCxnSpPr>
        <p:spPr>
          <a:xfrm flipH="1" rot="10800000">
            <a:off x="1088238" y="2368425"/>
            <a:ext cx="1260000" cy="753000"/>
          </a:xfrm>
          <a:prstGeom prst="straightConnector1">
            <a:avLst/>
          </a:prstGeom>
          <a:noFill/>
          <a:ln cap="flat" cmpd="sng" w="19050">
            <a:solidFill>
              <a:schemeClr val="lt1"/>
            </a:solidFill>
            <a:prstDash val="solid"/>
            <a:round/>
            <a:headEnd len="sm" w="sm" type="none"/>
            <a:tailEnd len="med" w="med" type="stealth"/>
          </a:ln>
        </p:spPr>
      </p:cxnSp>
      <p:cxnSp>
        <p:nvCxnSpPr>
          <p:cNvPr id="610" name="Google Shape;610;p41"/>
          <p:cNvCxnSpPr>
            <a:stCxn id="600" idx="3"/>
            <a:endCxn id="602" idx="1"/>
          </p:cNvCxnSpPr>
          <p:nvPr/>
        </p:nvCxnSpPr>
        <p:spPr>
          <a:xfrm flipH="1" rot="10800000">
            <a:off x="1088238" y="2890425"/>
            <a:ext cx="1260000" cy="231000"/>
          </a:xfrm>
          <a:prstGeom prst="straightConnector1">
            <a:avLst/>
          </a:prstGeom>
          <a:noFill/>
          <a:ln cap="flat" cmpd="sng" w="19050">
            <a:solidFill>
              <a:schemeClr val="lt1"/>
            </a:solidFill>
            <a:prstDash val="solid"/>
            <a:round/>
            <a:headEnd len="sm" w="sm" type="none"/>
            <a:tailEnd len="med" w="med" type="stealth"/>
          </a:ln>
        </p:spPr>
      </p:cxnSp>
      <p:cxnSp>
        <p:nvCxnSpPr>
          <p:cNvPr id="611" name="Google Shape;611;p41"/>
          <p:cNvCxnSpPr>
            <a:stCxn id="600" idx="3"/>
          </p:cNvCxnSpPr>
          <p:nvPr/>
        </p:nvCxnSpPr>
        <p:spPr>
          <a:xfrm>
            <a:off x="1088238" y="3121425"/>
            <a:ext cx="1260000" cy="249300"/>
          </a:xfrm>
          <a:prstGeom prst="straightConnector1">
            <a:avLst/>
          </a:prstGeom>
          <a:noFill/>
          <a:ln cap="flat" cmpd="sng" w="19050">
            <a:solidFill>
              <a:schemeClr val="lt1"/>
            </a:solidFill>
            <a:prstDash val="solid"/>
            <a:round/>
            <a:headEnd len="sm" w="sm" type="none"/>
            <a:tailEnd len="med" w="med" type="stealth"/>
          </a:ln>
        </p:spPr>
      </p:cxnSp>
      <p:cxnSp>
        <p:nvCxnSpPr>
          <p:cNvPr id="612" name="Google Shape;612;p41"/>
          <p:cNvCxnSpPr>
            <a:stCxn id="600" idx="3"/>
            <a:endCxn id="604" idx="1"/>
          </p:cNvCxnSpPr>
          <p:nvPr/>
        </p:nvCxnSpPr>
        <p:spPr>
          <a:xfrm>
            <a:off x="1088238" y="3121425"/>
            <a:ext cx="1260000" cy="863400"/>
          </a:xfrm>
          <a:prstGeom prst="straightConnector1">
            <a:avLst/>
          </a:prstGeom>
          <a:noFill/>
          <a:ln cap="flat" cmpd="sng" w="19050">
            <a:solidFill>
              <a:schemeClr val="lt1"/>
            </a:solidFill>
            <a:prstDash val="solid"/>
            <a:round/>
            <a:headEnd len="sm" w="sm" type="none"/>
            <a:tailEnd len="med" w="med" type="stealth"/>
          </a:ln>
        </p:spPr>
      </p:cxnSp>
      <p:cxnSp>
        <p:nvCxnSpPr>
          <p:cNvPr id="613" name="Google Shape;613;p41"/>
          <p:cNvCxnSpPr>
            <a:stCxn id="601" idx="3"/>
            <a:endCxn id="605" idx="2"/>
          </p:cNvCxnSpPr>
          <p:nvPr/>
        </p:nvCxnSpPr>
        <p:spPr>
          <a:xfrm>
            <a:off x="3036313" y="2368525"/>
            <a:ext cx="1260000" cy="0"/>
          </a:xfrm>
          <a:prstGeom prst="straightConnector1">
            <a:avLst/>
          </a:prstGeom>
          <a:noFill/>
          <a:ln cap="flat" cmpd="sng" w="19050">
            <a:solidFill>
              <a:schemeClr val="lt1"/>
            </a:solidFill>
            <a:prstDash val="solid"/>
            <a:round/>
            <a:headEnd len="sm" w="sm" type="none"/>
            <a:tailEnd len="med" w="med" type="stealth"/>
          </a:ln>
        </p:spPr>
      </p:cxnSp>
      <p:cxnSp>
        <p:nvCxnSpPr>
          <p:cNvPr id="614" name="Google Shape;614;p41"/>
          <p:cNvCxnSpPr/>
          <p:nvPr/>
        </p:nvCxnSpPr>
        <p:spPr>
          <a:xfrm>
            <a:off x="3036313" y="2890325"/>
            <a:ext cx="1260000" cy="0"/>
          </a:xfrm>
          <a:prstGeom prst="straightConnector1">
            <a:avLst/>
          </a:prstGeom>
          <a:noFill/>
          <a:ln cap="flat" cmpd="sng" w="19050">
            <a:solidFill>
              <a:schemeClr val="lt1"/>
            </a:solidFill>
            <a:prstDash val="solid"/>
            <a:round/>
            <a:headEnd len="sm" w="sm" type="none"/>
            <a:tailEnd len="med" w="med" type="stealth"/>
          </a:ln>
        </p:spPr>
      </p:cxnSp>
      <p:cxnSp>
        <p:nvCxnSpPr>
          <p:cNvPr id="615" name="Google Shape;615;p41"/>
          <p:cNvCxnSpPr/>
          <p:nvPr/>
        </p:nvCxnSpPr>
        <p:spPr>
          <a:xfrm>
            <a:off x="3036313" y="3412100"/>
            <a:ext cx="1260000" cy="0"/>
          </a:xfrm>
          <a:prstGeom prst="straightConnector1">
            <a:avLst/>
          </a:prstGeom>
          <a:noFill/>
          <a:ln cap="flat" cmpd="sng" w="19050">
            <a:solidFill>
              <a:schemeClr val="lt1"/>
            </a:solidFill>
            <a:prstDash val="solid"/>
            <a:round/>
            <a:headEnd len="sm" w="sm" type="none"/>
            <a:tailEnd len="med" w="med" type="stealth"/>
          </a:ln>
        </p:spPr>
      </p:cxnSp>
      <p:cxnSp>
        <p:nvCxnSpPr>
          <p:cNvPr id="616" name="Google Shape;616;p41"/>
          <p:cNvCxnSpPr/>
          <p:nvPr/>
        </p:nvCxnSpPr>
        <p:spPr>
          <a:xfrm>
            <a:off x="3036313" y="3913400"/>
            <a:ext cx="1260000" cy="0"/>
          </a:xfrm>
          <a:prstGeom prst="straightConnector1">
            <a:avLst/>
          </a:prstGeom>
          <a:noFill/>
          <a:ln cap="flat" cmpd="sng" w="19050">
            <a:solidFill>
              <a:schemeClr val="lt1"/>
            </a:solidFill>
            <a:prstDash val="solid"/>
            <a:round/>
            <a:headEnd len="sm" w="sm" type="none"/>
            <a:tailEnd len="med" w="med" type="stealth"/>
          </a:ln>
        </p:spPr>
      </p:cxnSp>
      <p:sp>
        <p:nvSpPr>
          <p:cNvPr id="617" name="Google Shape;617;p41"/>
          <p:cNvSpPr/>
          <p:nvPr/>
        </p:nvSpPr>
        <p:spPr>
          <a:xfrm>
            <a:off x="1945438" y="1901325"/>
            <a:ext cx="1233900" cy="2689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41"/>
          <p:cNvSpPr/>
          <p:nvPr/>
        </p:nvSpPr>
        <p:spPr>
          <a:xfrm>
            <a:off x="4036538" y="1909575"/>
            <a:ext cx="1041600" cy="2423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8"/>
                                        </p:tgtEl>
                                        <p:attrNameLst>
                                          <p:attrName>style.visibility</p:attrName>
                                        </p:attrNameLst>
                                      </p:cBhvr>
                                      <p:to>
                                        <p:strVal val="visible"/>
                                      </p:to>
                                    </p:set>
                                    <p:animEffect filter="fade" transition="in">
                                      <p:cBhvr>
                                        <p:cTn dur="1000"/>
                                        <p:tgtEl>
                                          <p:spTgt spid="61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99"/>
                                        </p:tgtEl>
                                        <p:attrNameLst>
                                          <p:attrName>style.visibility</p:attrName>
                                        </p:attrNameLst>
                                      </p:cBhvr>
                                      <p:to>
                                        <p:strVal val="visible"/>
                                      </p:to>
                                    </p:set>
                                    <p:animEffect filter="fade" transition="in">
                                      <p:cBhvr>
                                        <p:cTn dur="1000"/>
                                        <p:tgtEl>
                                          <p:spTgt spid="5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22" name="Shape 622"/>
        <p:cNvGrpSpPr/>
        <p:nvPr/>
      </p:nvGrpSpPr>
      <p:grpSpPr>
        <a:xfrm>
          <a:off x="0" y="0"/>
          <a:ext cx="0" cy="0"/>
          <a:chOff x="0" y="0"/>
          <a:chExt cx="0" cy="0"/>
        </a:xfrm>
      </p:grpSpPr>
      <p:sp>
        <p:nvSpPr>
          <p:cNvPr id="623" name="Google Shape;623;p42"/>
          <p:cNvSpPr txBox="1"/>
          <p:nvPr>
            <p:ph type="title"/>
          </p:nvPr>
        </p:nvSpPr>
        <p:spPr>
          <a:xfrm>
            <a:off x="238550" y="250950"/>
            <a:ext cx="8789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600" u="sng">
                <a:solidFill>
                  <a:srgbClr val="E09214"/>
                </a:solidFill>
                <a:latin typeface="Merriweather"/>
                <a:ea typeface="Merriweather"/>
                <a:cs typeface="Merriweather"/>
                <a:sym typeface="Merriweather"/>
              </a:rPr>
              <a:t>How Hadoop Solve Big Data Problems?</a:t>
            </a:r>
            <a:endParaRPr b="1" sz="2600" u="sng">
              <a:solidFill>
                <a:srgbClr val="E09214"/>
              </a:solidFill>
              <a:latin typeface="Merriweather"/>
              <a:ea typeface="Merriweather"/>
              <a:cs typeface="Merriweather"/>
              <a:sym typeface="Merriweather"/>
            </a:endParaRPr>
          </a:p>
        </p:txBody>
      </p:sp>
      <p:sp>
        <p:nvSpPr>
          <p:cNvPr id="624" name="Google Shape;624;p42"/>
          <p:cNvSpPr txBox="1"/>
          <p:nvPr/>
        </p:nvSpPr>
        <p:spPr>
          <a:xfrm>
            <a:off x="86750" y="817713"/>
            <a:ext cx="8941200" cy="12006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2200"/>
              <a:buFont typeface="Arial"/>
              <a:buNone/>
            </a:pPr>
            <a:r>
              <a:rPr b="1" i="0" lang="en" sz="2200" u="none" cap="none" strike="noStrike">
                <a:solidFill>
                  <a:srgbClr val="000000"/>
                </a:solidFill>
                <a:latin typeface="Average"/>
                <a:ea typeface="Average"/>
                <a:cs typeface="Average"/>
                <a:sym typeface="Average"/>
              </a:rPr>
              <a:t>Problem 1: </a:t>
            </a:r>
            <a:r>
              <a:rPr b="0" i="0" lang="en" sz="2200" u="none" cap="none" strike="noStrike">
                <a:solidFill>
                  <a:srgbClr val="000000"/>
                </a:solidFill>
                <a:latin typeface="Average"/>
                <a:ea typeface="Average"/>
                <a:cs typeface="Average"/>
                <a:sym typeface="Average"/>
              </a:rPr>
              <a:t>   Storing Large amount of Data , Hadoop used HDFS</a:t>
            </a:r>
            <a:endParaRPr b="0" i="0" sz="22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       </a:t>
            </a:r>
            <a:r>
              <a:rPr b="0" i="0" lang="en" sz="2200" u="none" cap="none" strike="noStrike">
                <a:solidFill>
                  <a:srgbClr val="6AA84F"/>
                </a:solidFill>
                <a:latin typeface="Average"/>
                <a:ea typeface="Average"/>
                <a:cs typeface="Average"/>
                <a:sym typeface="Average"/>
              </a:rPr>
              <a:t>HDFS- </a:t>
            </a:r>
            <a:r>
              <a:rPr b="0" i="0" lang="en" sz="2200" u="none" cap="none" strike="noStrike">
                <a:solidFill>
                  <a:srgbClr val="000000"/>
                </a:solidFill>
                <a:latin typeface="Average"/>
                <a:ea typeface="Average"/>
                <a:cs typeface="Average"/>
                <a:sym typeface="Average"/>
              </a:rPr>
              <a:t>provides Distributed way to store huge data</a:t>
            </a:r>
            <a:endParaRPr b="0" i="0" sz="22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verage"/>
              <a:ea typeface="Average"/>
              <a:cs typeface="Average"/>
              <a:sym typeface="Average"/>
            </a:endParaRPr>
          </a:p>
        </p:txBody>
      </p:sp>
      <p:pic>
        <p:nvPicPr>
          <p:cNvPr id="625" name="Google Shape;625;p42"/>
          <p:cNvPicPr preferRelativeResize="0"/>
          <p:nvPr/>
        </p:nvPicPr>
        <p:blipFill rotWithShape="1">
          <a:blip r:embed="rId3">
            <a:alphaModFix/>
          </a:blip>
          <a:srcRect b="0" l="0" r="0" t="0"/>
          <a:stretch/>
        </p:blipFill>
        <p:spPr>
          <a:xfrm>
            <a:off x="6879949" y="143950"/>
            <a:ext cx="2208026" cy="572700"/>
          </a:xfrm>
          <a:prstGeom prst="rect">
            <a:avLst/>
          </a:prstGeom>
          <a:noFill/>
          <a:ln>
            <a:noFill/>
          </a:ln>
        </p:spPr>
      </p:pic>
      <p:sp>
        <p:nvSpPr>
          <p:cNvPr id="626" name="Google Shape;626;p42"/>
          <p:cNvSpPr txBox="1"/>
          <p:nvPr/>
        </p:nvSpPr>
        <p:spPr>
          <a:xfrm>
            <a:off x="2075263" y="4214275"/>
            <a:ext cx="1233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Data Blocks</a:t>
            </a:r>
            <a:endParaRPr b="0" i="0" sz="1400" u="none" cap="none" strike="noStrike">
              <a:solidFill>
                <a:srgbClr val="000000"/>
              </a:solidFill>
              <a:latin typeface="Average"/>
              <a:ea typeface="Average"/>
              <a:cs typeface="Average"/>
              <a:sym typeface="Average"/>
            </a:endParaRPr>
          </a:p>
        </p:txBody>
      </p:sp>
      <p:sp>
        <p:nvSpPr>
          <p:cNvPr id="627" name="Google Shape;627;p42"/>
          <p:cNvSpPr txBox="1"/>
          <p:nvPr/>
        </p:nvSpPr>
        <p:spPr>
          <a:xfrm>
            <a:off x="3836676" y="4338925"/>
            <a:ext cx="19095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Stored in Different Data Nodes</a:t>
            </a:r>
            <a:endParaRPr b="0" i="0" sz="1400" u="none" cap="none" strike="noStrike">
              <a:solidFill>
                <a:srgbClr val="000000"/>
              </a:solidFill>
              <a:latin typeface="Average"/>
              <a:ea typeface="Average"/>
              <a:cs typeface="Average"/>
              <a:sym typeface="Average"/>
            </a:endParaRPr>
          </a:p>
        </p:txBody>
      </p:sp>
      <p:sp>
        <p:nvSpPr>
          <p:cNvPr id="628" name="Google Shape;628;p42"/>
          <p:cNvSpPr/>
          <p:nvPr/>
        </p:nvSpPr>
        <p:spPr>
          <a:xfrm>
            <a:off x="143838" y="2872275"/>
            <a:ext cx="944400" cy="4983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DATA</a:t>
            </a:r>
            <a:endParaRPr b="0" i="0" sz="14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(512MB)</a:t>
            </a:r>
            <a:endParaRPr b="0" i="0" sz="1400" u="none" cap="none" strike="noStrike">
              <a:solidFill>
                <a:srgbClr val="000000"/>
              </a:solidFill>
              <a:latin typeface="Average"/>
              <a:ea typeface="Average"/>
              <a:cs typeface="Average"/>
              <a:sym typeface="Average"/>
            </a:endParaRPr>
          </a:p>
        </p:txBody>
      </p:sp>
      <p:sp>
        <p:nvSpPr>
          <p:cNvPr id="629" name="Google Shape;629;p42"/>
          <p:cNvSpPr/>
          <p:nvPr/>
        </p:nvSpPr>
        <p:spPr>
          <a:xfrm>
            <a:off x="2348113" y="2200375"/>
            <a:ext cx="688200" cy="336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128MB</a:t>
            </a:r>
            <a:endParaRPr b="0" i="0" sz="1200" u="none" cap="none" strike="noStrike">
              <a:solidFill>
                <a:srgbClr val="000000"/>
              </a:solidFill>
              <a:latin typeface="Arial"/>
              <a:ea typeface="Arial"/>
              <a:cs typeface="Arial"/>
              <a:sym typeface="Arial"/>
            </a:endParaRPr>
          </a:p>
        </p:txBody>
      </p:sp>
      <p:sp>
        <p:nvSpPr>
          <p:cNvPr id="630" name="Google Shape;630;p42"/>
          <p:cNvSpPr/>
          <p:nvPr/>
        </p:nvSpPr>
        <p:spPr>
          <a:xfrm>
            <a:off x="2348113" y="2722163"/>
            <a:ext cx="688200" cy="336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128MB</a:t>
            </a:r>
            <a:endParaRPr b="0" i="0" sz="1400" u="none" cap="none" strike="noStrike">
              <a:solidFill>
                <a:srgbClr val="000000"/>
              </a:solidFill>
              <a:latin typeface="Arial"/>
              <a:ea typeface="Arial"/>
              <a:cs typeface="Arial"/>
              <a:sym typeface="Arial"/>
            </a:endParaRPr>
          </a:p>
        </p:txBody>
      </p:sp>
      <p:sp>
        <p:nvSpPr>
          <p:cNvPr id="631" name="Google Shape;631;p42"/>
          <p:cNvSpPr/>
          <p:nvPr/>
        </p:nvSpPr>
        <p:spPr>
          <a:xfrm>
            <a:off x="2348113" y="3243950"/>
            <a:ext cx="688200" cy="336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128MB</a:t>
            </a:r>
            <a:endParaRPr b="0" i="0" sz="1400" u="none" cap="none" strike="noStrike">
              <a:solidFill>
                <a:srgbClr val="000000"/>
              </a:solidFill>
              <a:latin typeface="Arial"/>
              <a:ea typeface="Arial"/>
              <a:cs typeface="Arial"/>
              <a:sym typeface="Arial"/>
            </a:endParaRPr>
          </a:p>
        </p:txBody>
      </p:sp>
      <p:sp>
        <p:nvSpPr>
          <p:cNvPr id="632" name="Google Shape;632;p42"/>
          <p:cNvSpPr/>
          <p:nvPr/>
        </p:nvSpPr>
        <p:spPr>
          <a:xfrm>
            <a:off x="2348113" y="3816650"/>
            <a:ext cx="688200" cy="336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128MB</a:t>
            </a:r>
            <a:endParaRPr b="0" i="0" sz="1400" u="none" cap="none" strike="noStrike">
              <a:solidFill>
                <a:srgbClr val="000000"/>
              </a:solidFill>
              <a:latin typeface="Arial"/>
              <a:ea typeface="Arial"/>
              <a:cs typeface="Arial"/>
              <a:sym typeface="Arial"/>
            </a:endParaRPr>
          </a:p>
        </p:txBody>
      </p:sp>
      <p:sp>
        <p:nvSpPr>
          <p:cNvPr id="633" name="Google Shape;633;p42"/>
          <p:cNvSpPr/>
          <p:nvPr/>
        </p:nvSpPr>
        <p:spPr>
          <a:xfrm>
            <a:off x="4296188" y="2119375"/>
            <a:ext cx="522300" cy="4983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42"/>
          <p:cNvSpPr/>
          <p:nvPr/>
        </p:nvSpPr>
        <p:spPr>
          <a:xfrm>
            <a:off x="4296188" y="2620575"/>
            <a:ext cx="522300" cy="4983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42"/>
          <p:cNvSpPr/>
          <p:nvPr/>
        </p:nvSpPr>
        <p:spPr>
          <a:xfrm>
            <a:off x="4296188" y="3121775"/>
            <a:ext cx="522300" cy="4983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42"/>
          <p:cNvSpPr/>
          <p:nvPr/>
        </p:nvSpPr>
        <p:spPr>
          <a:xfrm>
            <a:off x="4296188" y="3664250"/>
            <a:ext cx="522300" cy="4983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42"/>
          <p:cNvSpPr/>
          <p:nvPr/>
        </p:nvSpPr>
        <p:spPr>
          <a:xfrm>
            <a:off x="5604713" y="2483375"/>
            <a:ext cx="688200" cy="336300"/>
          </a:xfrm>
          <a:prstGeom prst="rect">
            <a:avLst/>
          </a:prstGeom>
          <a:solidFill>
            <a:srgbClr val="FCBD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42"/>
          <p:cNvSpPr/>
          <p:nvPr/>
        </p:nvSpPr>
        <p:spPr>
          <a:xfrm>
            <a:off x="5604713" y="3436175"/>
            <a:ext cx="688200" cy="336300"/>
          </a:xfrm>
          <a:prstGeom prst="rect">
            <a:avLst/>
          </a:prstGeom>
          <a:solidFill>
            <a:srgbClr val="FCBD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39" name="Google Shape;639;p42"/>
          <p:cNvCxnSpPr>
            <a:stCxn id="628" idx="3"/>
            <a:endCxn id="629" idx="1"/>
          </p:cNvCxnSpPr>
          <p:nvPr/>
        </p:nvCxnSpPr>
        <p:spPr>
          <a:xfrm flipH="1" rot="10800000">
            <a:off x="1088238" y="2368425"/>
            <a:ext cx="1260000" cy="753000"/>
          </a:xfrm>
          <a:prstGeom prst="straightConnector1">
            <a:avLst/>
          </a:prstGeom>
          <a:noFill/>
          <a:ln cap="flat" cmpd="sng" w="19050">
            <a:solidFill>
              <a:schemeClr val="lt1"/>
            </a:solidFill>
            <a:prstDash val="solid"/>
            <a:round/>
            <a:headEnd len="sm" w="sm" type="none"/>
            <a:tailEnd len="med" w="med" type="stealth"/>
          </a:ln>
        </p:spPr>
      </p:cxnSp>
      <p:cxnSp>
        <p:nvCxnSpPr>
          <p:cNvPr id="640" name="Google Shape;640;p42"/>
          <p:cNvCxnSpPr>
            <a:stCxn id="628" idx="3"/>
            <a:endCxn id="630" idx="1"/>
          </p:cNvCxnSpPr>
          <p:nvPr/>
        </p:nvCxnSpPr>
        <p:spPr>
          <a:xfrm flipH="1" rot="10800000">
            <a:off x="1088238" y="2890425"/>
            <a:ext cx="1260000" cy="231000"/>
          </a:xfrm>
          <a:prstGeom prst="straightConnector1">
            <a:avLst/>
          </a:prstGeom>
          <a:noFill/>
          <a:ln cap="flat" cmpd="sng" w="19050">
            <a:solidFill>
              <a:schemeClr val="lt1"/>
            </a:solidFill>
            <a:prstDash val="solid"/>
            <a:round/>
            <a:headEnd len="sm" w="sm" type="none"/>
            <a:tailEnd len="med" w="med" type="stealth"/>
          </a:ln>
        </p:spPr>
      </p:cxnSp>
      <p:cxnSp>
        <p:nvCxnSpPr>
          <p:cNvPr id="641" name="Google Shape;641;p42"/>
          <p:cNvCxnSpPr>
            <a:stCxn id="628" idx="3"/>
          </p:cNvCxnSpPr>
          <p:nvPr/>
        </p:nvCxnSpPr>
        <p:spPr>
          <a:xfrm>
            <a:off x="1088238" y="3121425"/>
            <a:ext cx="1260000" cy="249300"/>
          </a:xfrm>
          <a:prstGeom prst="straightConnector1">
            <a:avLst/>
          </a:prstGeom>
          <a:noFill/>
          <a:ln cap="flat" cmpd="sng" w="19050">
            <a:solidFill>
              <a:schemeClr val="lt1"/>
            </a:solidFill>
            <a:prstDash val="solid"/>
            <a:round/>
            <a:headEnd len="sm" w="sm" type="none"/>
            <a:tailEnd len="med" w="med" type="stealth"/>
          </a:ln>
        </p:spPr>
      </p:cxnSp>
      <p:cxnSp>
        <p:nvCxnSpPr>
          <p:cNvPr id="642" name="Google Shape;642;p42"/>
          <p:cNvCxnSpPr>
            <a:stCxn id="628" idx="3"/>
            <a:endCxn id="632" idx="1"/>
          </p:cNvCxnSpPr>
          <p:nvPr/>
        </p:nvCxnSpPr>
        <p:spPr>
          <a:xfrm>
            <a:off x="1088238" y="3121425"/>
            <a:ext cx="1260000" cy="863400"/>
          </a:xfrm>
          <a:prstGeom prst="straightConnector1">
            <a:avLst/>
          </a:prstGeom>
          <a:noFill/>
          <a:ln cap="flat" cmpd="sng" w="19050">
            <a:solidFill>
              <a:schemeClr val="lt1"/>
            </a:solidFill>
            <a:prstDash val="solid"/>
            <a:round/>
            <a:headEnd len="sm" w="sm" type="none"/>
            <a:tailEnd len="med" w="med" type="stealth"/>
          </a:ln>
        </p:spPr>
      </p:cxnSp>
      <p:cxnSp>
        <p:nvCxnSpPr>
          <p:cNvPr id="643" name="Google Shape;643;p42"/>
          <p:cNvCxnSpPr>
            <a:stCxn id="629" idx="3"/>
            <a:endCxn id="633" idx="2"/>
          </p:cNvCxnSpPr>
          <p:nvPr/>
        </p:nvCxnSpPr>
        <p:spPr>
          <a:xfrm>
            <a:off x="3036313" y="2368525"/>
            <a:ext cx="1260000" cy="0"/>
          </a:xfrm>
          <a:prstGeom prst="straightConnector1">
            <a:avLst/>
          </a:prstGeom>
          <a:noFill/>
          <a:ln cap="flat" cmpd="sng" w="19050">
            <a:solidFill>
              <a:schemeClr val="lt1"/>
            </a:solidFill>
            <a:prstDash val="solid"/>
            <a:round/>
            <a:headEnd len="sm" w="sm" type="none"/>
            <a:tailEnd len="med" w="med" type="stealth"/>
          </a:ln>
        </p:spPr>
      </p:cxnSp>
      <p:cxnSp>
        <p:nvCxnSpPr>
          <p:cNvPr id="644" name="Google Shape;644;p42"/>
          <p:cNvCxnSpPr/>
          <p:nvPr/>
        </p:nvCxnSpPr>
        <p:spPr>
          <a:xfrm>
            <a:off x="3036313" y="2890325"/>
            <a:ext cx="1260000" cy="0"/>
          </a:xfrm>
          <a:prstGeom prst="straightConnector1">
            <a:avLst/>
          </a:prstGeom>
          <a:noFill/>
          <a:ln cap="flat" cmpd="sng" w="19050">
            <a:solidFill>
              <a:schemeClr val="lt1"/>
            </a:solidFill>
            <a:prstDash val="solid"/>
            <a:round/>
            <a:headEnd len="sm" w="sm" type="none"/>
            <a:tailEnd len="med" w="med" type="stealth"/>
          </a:ln>
        </p:spPr>
      </p:cxnSp>
      <p:cxnSp>
        <p:nvCxnSpPr>
          <p:cNvPr id="645" name="Google Shape;645;p42"/>
          <p:cNvCxnSpPr/>
          <p:nvPr/>
        </p:nvCxnSpPr>
        <p:spPr>
          <a:xfrm>
            <a:off x="3036313" y="3412100"/>
            <a:ext cx="1260000" cy="0"/>
          </a:xfrm>
          <a:prstGeom prst="straightConnector1">
            <a:avLst/>
          </a:prstGeom>
          <a:noFill/>
          <a:ln cap="flat" cmpd="sng" w="19050">
            <a:solidFill>
              <a:schemeClr val="lt1"/>
            </a:solidFill>
            <a:prstDash val="solid"/>
            <a:round/>
            <a:headEnd len="sm" w="sm" type="none"/>
            <a:tailEnd len="med" w="med" type="stealth"/>
          </a:ln>
        </p:spPr>
      </p:cxnSp>
      <p:cxnSp>
        <p:nvCxnSpPr>
          <p:cNvPr id="646" name="Google Shape;646;p42"/>
          <p:cNvCxnSpPr/>
          <p:nvPr/>
        </p:nvCxnSpPr>
        <p:spPr>
          <a:xfrm>
            <a:off x="3036313" y="3913400"/>
            <a:ext cx="1260000" cy="0"/>
          </a:xfrm>
          <a:prstGeom prst="straightConnector1">
            <a:avLst/>
          </a:prstGeom>
          <a:noFill/>
          <a:ln cap="flat" cmpd="sng" w="19050">
            <a:solidFill>
              <a:schemeClr val="lt1"/>
            </a:solidFill>
            <a:prstDash val="solid"/>
            <a:round/>
            <a:headEnd len="sm" w="sm" type="none"/>
            <a:tailEnd len="med" w="med" type="stealth"/>
          </a:ln>
        </p:spPr>
      </p:cxnSp>
      <p:cxnSp>
        <p:nvCxnSpPr>
          <p:cNvPr id="647" name="Google Shape;647;p42"/>
          <p:cNvCxnSpPr>
            <a:endCxn id="637" idx="1"/>
          </p:cNvCxnSpPr>
          <p:nvPr/>
        </p:nvCxnSpPr>
        <p:spPr>
          <a:xfrm>
            <a:off x="4818413" y="2359625"/>
            <a:ext cx="786300" cy="291900"/>
          </a:xfrm>
          <a:prstGeom prst="straightConnector1">
            <a:avLst/>
          </a:prstGeom>
          <a:noFill/>
          <a:ln cap="flat" cmpd="sng" w="19050">
            <a:solidFill>
              <a:schemeClr val="lt1"/>
            </a:solidFill>
            <a:prstDash val="solid"/>
            <a:round/>
            <a:headEnd len="sm" w="sm" type="none"/>
            <a:tailEnd len="med" w="med" type="stealth"/>
          </a:ln>
        </p:spPr>
      </p:cxnSp>
      <p:cxnSp>
        <p:nvCxnSpPr>
          <p:cNvPr id="648" name="Google Shape;648;p42"/>
          <p:cNvCxnSpPr>
            <a:stCxn id="634" idx="6"/>
            <a:endCxn id="637" idx="1"/>
          </p:cNvCxnSpPr>
          <p:nvPr/>
        </p:nvCxnSpPr>
        <p:spPr>
          <a:xfrm flipH="1" rot="10800000">
            <a:off x="4818488" y="2651625"/>
            <a:ext cx="786300" cy="218100"/>
          </a:xfrm>
          <a:prstGeom prst="straightConnector1">
            <a:avLst/>
          </a:prstGeom>
          <a:noFill/>
          <a:ln cap="flat" cmpd="sng" w="19050">
            <a:solidFill>
              <a:schemeClr val="lt1"/>
            </a:solidFill>
            <a:prstDash val="solid"/>
            <a:round/>
            <a:headEnd len="sm" w="sm" type="none"/>
            <a:tailEnd len="med" w="med" type="stealth"/>
          </a:ln>
        </p:spPr>
      </p:cxnSp>
      <p:cxnSp>
        <p:nvCxnSpPr>
          <p:cNvPr id="649" name="Google Shape;649;p42"/>
          <p:cNvCxnSpPr>
            <a:stCxn id="635" idx="6"/>
            <a:endCxn id="638" idx="1"/>
          </p:cNvCxnSpPr>
          <p:nvPr/>
        </p:nvCxnSpPr>
        <p:spPr>
          <a:xfrm>
            <a:off x="4818488" y="3370925"/>
            <a:ext cx="786300" cy="233400"/>
          </a:xfrm>
          <a:prstGeom prst="straightConnector1">
            <a:avLst/>
          </a:prstGeom>
          <a:noFill/>
          <a:ln cap="flat" cmpd="sng" w="19050">
            <a:solidFill>
              <a:schemeClr val="lt1"/>
            </a:solidFill>
            <a:prstDash val="solid"/>
            <a:round/>
            <a:headEnd len="sm" w="sm" type="none"/>
            <a:tailEnd len="med" w="med" type="stealth"/>
          </a:ln>
        </p:spPr>
      </p:cxnSp>
      <p:cxnSp>
        <p:nvCxnSpPr>
          <p:cNvPr id="650" name="Google Shape;650;p42"/>
          <p:cNvCxnSpPr>
            <a:stCxn id="636" idx="6"/>
            <a:endCxn id="638" idx="1"/>
          </p:cNvCxnSpPr>
          <p:nvPr/>
        </p:nvCxnSpPr>
        <p:spPr>
          <a:xfrm flipH="1" rot="10800000">
            <a:off x="4818488" y="3604400"/>
            <a:ext cx="786300" cy="309000"/>
          </a:xfrm>
          <a:prstGeom prst="straightConnector1">
            <a:avLst/>
          </a:prstGeom>
          <a:noFill/>
          <a:ln cap="flat" cmpd="sng" w="19050">
            <a:solidFill>
              <a:schemeClr val="lt1"/>
            </a:solidFill>
            <a:prstDash val="solid"/>
            <a:round/>
            <a:headEnd len="sm" w="sm" type="none"/>
            <a:tailEnd len="med" w="med" type="stealth"/>
          </a:ln>
        </p:spPr>
      </p:cxnSp>
      <p:sp>
        <p:nvSpPr>
          <p:cNvPr id="651" name="Google Shape;651;p42"/>
          <p:cNvSpPr/>
          <p:nvPr/>
        </p:nvSpPr>
        <p:spPr>
          <a:xfrm>
            <a:off x="1945438" y="1901325"/>
            <a:ext cx="1233900" cy="2689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42"/>
          <p:cNvSpPr/>
          <p:nvPr/>
        </p:nvSpPr>
        <p:spPr>
          <a:xfrm>
            <a:off x="4036538" y="1909575"/>
            <a:ext cx="1041600" cy="2423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1000"/>
                                        <p:tgtEl>
                                          <p:spTgt spid="637"/>
                                        </p:tgtEl>
                                      </p:cBhvr>
                                    </p:animEffect>
                                  </p:childTnLst>
                                </p:cTn>
                              </p:par>
                              <p:par>
                                <p:cTn fill="hold" nodeType="withEffect" presetClass="entr" presetID="10" presetSubtype="0">
                                  <p:stCondLst>
                                    <p:cond delay="0"/>
                                  </p:stCondLst>
                                  <p:childTnLst>
                                    <p:set>
                                      <p:cBhvr>
                                        <p:cTn dur="1" fill="hold">
                                          <p:stCondLst>
                                            <p:cond delay="0"/>
                                          </p:stCondLst>
                                        </p:cTn>
                                        <p:tgtEl>
                                          <p:spTgt spid="638"/>
                                        </p:tgtEl>
                                        <p:attrNameLst>
                                          <p:attrName>style.visibility</p:attrName>
                                        </p:attrNameLst>
                                      </p:cBhvr>
                                      <p:to>
                                        <p:strVal val="visible"/>
                                      </p:to>
                                    </p:set>
                                    <p:animEffect filter="fade" transition="in">
                                      <p:cBhvr>
                                        <p:cTn dur="1000"/>
                                        <p:tgtEl>
                                          <p:spTgt spid="638"/>
                                        </p:tgtEl>
                                      </p:cBhvr>
                                    </p:animEffect>
                                  </p:childTnLst>
                                </p:cTn>
                              </p:par>
                              <p:par>
                                <p:cTn fill="hold" nodeType="withEffect" presetClass="entr" presetID="10" presetSubtype="0">
                                  <p:stCondLst>
                                    <p:cond delay="0"/>
                                  </p:stCondLst>
                                  <p:childTnLst>
                                    <p:set>
                                      <p:cBhvr>
                                        <p:cTn dur="1" fill="hold">
                                          <p:stCondLst>
                                            <p:cond delay="0"/>
                                          </p:stCondLst>
                                        </p:cTn>
                                        <p:tgtEl>
                                          <p:spTgt spid="647"/>
                                        </p:tgtEl>
                                        <p:attrNameLst>
                                          <p:attrName>style.visibility</p:attrName>
                                        </p:attrNameLst>
                                      </p:cBhvr>
                                      <p:to>
                                        <p:strVal val="visible"/>
                                      </p:to>
                                    </p:set>
                                    <p:animEffect filter="fade" transition="in">
                                      <p:cBhvr>
                                        <p:cTn dur="1000"/>
                                        <p:tgtEl>
                                          <p:spTgt spid="647"/>
                                        </p:tgtEl>
                                      </p:cBhvr>
                                    </p:animEffect>
                                  </p:childTnLst>
                                </p:cTn>
                              </p:par>
                              <p:par>
                                <p:cTn fill="hold" nodeType="withEffect" presetClass="entr" presetID="10" presetSubtype="0">
                                  <p:stCondLst>
                                    <p:cond delay="0"/>
                                  </p:stCondLst>
                                  <p:childTnLst>
                                    <p:set>
                                      <p:cBhvr>
                                        <p:cTn dur="1" fill="hold">
                                          <p:stCondLst>
                                            <p:cond delay="0"/>
                                          </p:stCondLst>
                                        </p:cTn>
                                        <p:tgtEl>
                                          <p:spTgt spid="648"/>
                                        </p:tgtEl>
                                        <p:attrNameLst>
                                          <p:attrName>style.visibility</p:attrName>
                                        </p:attrNameLst>
                                      </p:cBhvr>
                                      <p:to>
                                        <p:strVal val="visible"/>
                                      </p:to>
                                    </p:set>
                                    <p:animEffect filter="fade" transition="in">
                                      <p:cBhvr>
                                        <p:cTn dur="1000"/>
                                        <p:tgtEl>
                                          <p:spTgt spid="648"/>
                                        </p:tgtEl>
                                      </p:cBhvr>
                                    </p:animEffect>
                                  </p:childTnLst>
                                </p:cTn>
                              </p:par>
                              <p:par>
                                <p:cTn fill="hold" nodeType="withEffect" presetClass="entr" presetID="10" presetSubtype="0">
                                  <p:stCondLst>
                                    <p:cond delay="0"/>
                                  </p:stCondLst>
                                  <p:childTnLst>
                                    <p:set>
                                      <p:cBhvr>
                                        <p:cTn dur="1" fill="hold">
                                          <p:stCondLst>
                                            <p:cond delay="0"/>
                                          </p:stCondLst>
                                        </p:cTn>
                                        <p:tgtEl>
                                          <p:spTgt spid="649"/>
                                        </p:tgtEl>
                                        <p:attrNameLst>
                                          <p:attrName>style.visibility</p:attrName>
                                        </p:attrNameLst>
                                      </p:cBhvr>
                                      <p:to>
                                        <p:strVal val="visible"/>
                                      </p:to>
                                    </p:set>
                                    <p:animEffect filter="fade" transition="in">
                                      <p:cBhvr>
                                        <p:cTn dur="1000"/>
                                        <p:tgtEl>
                                          <p:spTgt spid="649"/>
                                        </p:tgtEl>
                                      </p:cBhvr>
                                    </p:animEffect>
                                  </p:childTnLst>
                                </p:cTn>
                              </p:par>
                              <p:par>
                                <p:cTn fill="hold" nodeType="withEffect" presetClass="entr" presetID="10" presetSubtype="0">
                                  <p:stCondLst>
                                    <p:cond delay="0"/>
                                  </p:stCondLst>
                                  <p:childTnLst>
                                    <p:set>
                                      <p:cBhvr>
                                        <p:cTn dur="1" fill="hold">
                                          <p:stCondLst>
                                            <p:cond delay="0"/>
                                          </p:stCondLst>
                                        </p:cTn>
                                        <p:tgtEl>
                                          <p:spTgt spid="650"/>
                                        </p:tgtEl>
                                        <p:attrNameLst>
                                          <p:attrName>style.visibility</p:attrName>
                                        </p:attrNameLst>
                                      </p:cBhvr>
                                      <p:to>
                                        <p:strVal val="visible"/>
                                      </p:to>
                                    </p:set>
                                    <p:animEffect filter="fade" transition="in">
                                      <p:cBhvr>
                                        <p:cTn dur="1000"/>
                                        <p:tgtEl>
                                          <p:spTgt spid="6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56" name="Shape 656"/>
        <p:cNvGrpSpPr/>
        <p:nvPr/>
      </p:nvGrpSpPr>
      <p:grpSpPr>
        <a:xfrm>
          <a:off x="0" y="0"/>
          <a:ext cx="0" cy="0"/>
          <a:chOff x="0" y="0"/>
          <a:chExt cx="0" cy="0"/>
        </a:xfrm>
      </p:grpSpPr>
      <p:sp>
        <p:nvSpPr>
          <p:cNvPr id="657" name="Google Shape;657;p43"/>
          <p:cNvSpPr txBox="1"/>
          <p:nvPr>
            <p:ph type="title"/>
          </p:nvPr>
        </p:nvSpPr>
        <p:spPr>
          <a:xfrm>
            <a:off x="238550" y="250950"/>
            <a:ext cx="8789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600" u="sng">
                <a:solidFill>
                  <a:srgbClr val="E09214"/>
                </a:solidFill>
                <a:latin typeface="Merriweather"/>
                <a:ea typeface="Merriweather"/>
                <a:cs typeface="Merriweather"/>
                <a:sym typeface="Merriweather"/>
              </a:rPr>
              <a:t>How Hadoop Solve Big Data Problems?</a:t>
            </a:r>
            <a:endParaRPr b="1" sz="2600" u="sng">
              <a:solidFill>
                <a:srgbClr val="E09214"/>
              </a:solidFill>
              <a:latin typeface="Merriweather"/>
              <a:ea typeface="Merriweather"/>
              <a:cs typeface="Merriweather"/>
              <a:sym typeface="Merriweather"/>
            </a:endParaRPr>
          </a:p>
        </p:txBody>
      </p:sp>
      <p:sp>
        <p:nvSpPr>
          <p:cNvPr id="658" name="Google Shape;658;p43"/>
          <p:cNvSpPr txBox="1"/>
          <p:nvPr/>
        </p:nvSpPr>
        <p:spPr>
          <a:xfrm>
            <a:off x="86750" y="817713"/>
            <a:ext cx="8941200" cy="12006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2200"/>
              <a:buFont typeface="Arial"/>
              <a:buNone/>
            </a:pPr>
            <a:r>
              <a:rPr b="1" i="0" lang="en" sz="2200" u="none" cap="none" strike="noStrike">
                <a:solidFill>
                  <a:srgbClr val="000000"/>
                </a:solidFill>
                <a:latin typeface="Average"/>
                <a:ea typeface="Average"/>
                <a:cs typeface="Average"/>
                <a:sym typeface="Average"/>
              </a:rPr>
              <a:t>Problem 1: </a:t>
            </a:r>
            <a:r>
              <a:rPr b="0" i="0" lang="en" sz="2200" u="none" cap="none" strike="noStrike">
                <a:solidFill>
                  <a:srgbClr val="000000"/>
                </a:solidFill>
                <a:latin typeface="Average"/>
                <a:ea typeface="Average"/>
                <a:cs typeface="Average"/>
                <a:sym typeface="Average"/>
              </a:rPr>
              <a:t>   Storing Large amount of Data , Hadoop used HDFS</a:t>
            </a:r>
            <a:endParaRPr b="0" i="0" sz="22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       </a:t>
            </a:r>
            <a:r>
              <a:rPr b="0" i="0" lang="en" sz="2200" u="none" cap="none" strike="noStrike">
                <a:solidFill>
                  <a:srgbClr val="6AA84F"/>
                </a:solidFill>
                <a:latin typeface="Average"/>
                <a:ea typeface="Average"/>
                <a:cs typeface="Average"/>
                <a:sym typeface="Average"/>
              </a:rPr>
              <a:t>HDFS- </a:t>
            </a:r>
            <a:r>
              <a:rPr b="0" i="0" lang="en" sz="2200" u="none" cap="none" strike="noStrike">
                <a:solidFill>
                  <a:srgbClr val="000000"/>
                </a:solidFill>
                <a:latin typeface="Average"/>
                <a:ea typeface="Average"/>
                <a:cs typeface="Average"/>
                <a:sym typeface="Average"/>
              </a:rPr>
              <a:t>provides Distributed way to store huge data</a:t>
            </a:r>
            <a:endParaRPr b="0" i="0" sz="22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verage"/>
              <a:ea typeface="Average"/>
              <a:cs typeface="Average"/>
              <a:sym typeface="Average"/>
            </a:endParaRPr>
          </a:p>
        </p:txBody>
      </p:sp>
      <p:pic>
        <p:nvPicPr>
          <p:cNvPr id="659" name="Google Shape;659;p43"/>
          <p:cNvPicPr preferRelativeResize="0"/>
          <p:nvPr/>
        </p:nvPicPr>
        <p:blipFill rotWithShape="1">
          <a:blip r:embed="rId3">
            <a:alphaModFix/>
          </a:blip>
          <a:srcRect b="0" l="0" r="0" t="0"/>
          <a:stretch/>
        </p:blipFill>
        <p:spPr>
          <a:xfrm>
            <a:off x="6879949" y="143950"/>
            <a:ext cx="2208026" cy="572700"/>
          </a:xfrm>
          <a:prstGeom prst="rect">
            <a:avLst/>
          </a:prstGeom>
          <a:noFill/>
          <a:ln>
            <a:noFill/>
          </a:ln>
        </p:spPr>
      </p:pic>
      <p:sp>
        <p:nvSpPr>
          <p:cNvPr id="660" name="Google Shape;660;p43"/>
          <p:cNvSpPr txBox="1"/>
          <p:nvPr/>
        </p:nvSpPr>
        <p:spPr>
          <a:xfrm>
            <a:off x="2075263" y="4214275"/>
            <a:ext cx="1233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Data Blocks</a:t>
            </a:r>
            <a:endParaRPr b="0" i="0" sz="1400" u="none" cap="none" strike="noStrike">
              <a:solidFill>
                <a:srgbClr val="000000"/>
              </a:solidFill>
              <a:latin typeface="Average"/>
              <a:ea typeface="Average"/>
              <a:cs typeface="Average"/>
              <a:sym typeface="Average"/>
            </a:endParaRPr>
          </a:p>
        </p:txBody>
      </p:sp>
      <p:sp>
        <p:nvSpPr>
          <p:cNvPr id="661" name="Google Shape;661;p43"/>
          <p:cNvSpPr txBox="1"/>
          <p:nvPr/>
        </p:nvSpPr>
        <p:spPr>
          <a:xfrm>
            <a:off x="3836676" y="4338925"/>
            <a:ext cx="19095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Stored in Different Data Nodes</a:t>
            </a:r>
            <a:endParaRPr b="0" i="0" sz="1400" u="none" cap="none" strike="noStrike">
              <a:solidFill>
                <a:srgbClr val="000000"/>
              </a:solidFill>
              <a:latin typeface="Average"/>
              <a:ea typeface="Average"/>
              <a:cs typeface="Average"/>
              <a:sym typeface="Average"/>
            </a:endParaRPr>
          </a:p>
        </p:txBody>
      </p:sp>
      <p:sp>
        <p:nvSpPr>
          <p:cNvPr id="662" name="Google Shape;662;p43"/>
          <p:cNvSpPr/>
          <p:nvPr/>
        </p:nvSpPr>
        <p:spPr>
          <a:xfrm>
            <a:off x="143838" y="2872275"/>
            <a:ext cx="944400" cy="4983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DATA</a:t>
            </a:r>
            <a:endParaRPr b="0" i="0" sz="14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(512MB)</a:t>
            </a:r>
            <a:endParaRPr b="0" i="0" sz="1400" u="none" cap="none" strike="noStrike">
              <a:solidFill>
                <a:srgbClr val="000000"/>
              </a:solidFill>
              <a:latin typeface="Average"/>
              <a:ea typeface="Average"/>
              <a:cs typeface="Average"/>
              <a:sym typeface="Average"/>
            </a:endParaRPr>
          </a:p>
        </p:txBody>
      </p:sp>
      <p:sp>
        <p:nvSpPr>
          <p:cNvPr id="663" name="Google Shape;663;p43"/>
          <p:cNvSpPr/>
          <p:nvPr/>
        </p:nvSpPr>
        <p:spPr>
          <a:xfrm>
            <a:off x="2348113" y="2200375"/>
            <a:ext cx="688200" cy="336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128MB</a:t>
            </a:r>
            <a:endParaRPr b="0" i="0" sz="1200" u="none" cap="none" strike="noStrike">
              <a:solidFill>
                <a:srgbClr val="000000"/>
              </a:solidFill>
              <a:latin typeface="Arial"/>
              <a:ea typeface="Arial"/>
              <a:cs typeface="Arial"/>
              <a:sym typeface="Arial"/>
            </a:endParaRPr>
          </a:p>
        </p:txBody>
      </p:sp>
      <p:sp>
        <p:nvSpPr>
          <p:cNvPr id="664" name="Google Shape;664;p43"/>
          <p:cNvSpPr/>
          <p:nvPr/>
        </p:nvSpPr>
        <p:spPr>
          <a:xfrm>
            <a:off x="2348113" y="2722163"/>
            <a:ext cx="688200" cy="336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128MB</a:t>
            </a:r>
            <a:endParaRPr b="0" i="0" sz="1400" u="none" cap="none" strike="noStrike">
              <a:solidFill>
                <a:srgbClr val="000000"/>
              </a:solidFill>
              <a:latin typeface="Arial"/>
              <a:ea typeface="Arial"/>
              <a:cs typeface="Arial"/>
              <a:sym typeface="Arial"/>
            </a:endParaRPr>
          </a:p>
        </p:txBody>
      </p:sp>
      <p:sp>
        <p:nvSpPr>
          <p:cNvPr id="665" name="Google Shape;665;p43"/>
          <p:cNvSpPr/>
          <p:nvPr/>
        </p:nvSpPr>
        <p:spPr>
          <a:xfrm>
            <a:off x="2348113" y="3243950"/>
            <a:ext cx="688200" cy="336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128MB</a:t>
            </a:r>
            <a:endParaRPr b="0" i="0" sz="1400" u="none" cap="none" strike="noStrike">
              <a:solidFill>
                <a:srgbClr val="000000"/>
              </a:solidFill>
              <a:latin typeface="Arial"/>
              <a:ea typeface="Arial"/>
              <a:cs typeface="Arial"/>
              <a:sym typeface="Arial"/>
            </a:endParaRPr>
          </a:p>
        </p:txBody>
      </p:sp>
      <p:sp>
        <p:nvSpPr>
          <p:cNvPr id="666" name="Google Shape;666;p43"/>
          <p:cNvSpPr/>
          <p:nvPr/>
        </p:nvSpPr>
        <p:spPr>
          <a:xfrm>
            <a:off x="2348113" y="3816650"/>
            <a:ext cx="688200" cy="336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128MB</a:t>
            </a:r>
            <a:endParaRPr b="0" i="0" sz="1400" u="none" cap="none" strike="noStrike">
              <a:solidFill>
                <a:srgbClr val="000000"/>
              </a:solidFill>
              <a:latin typeface="Arial"/>
              <a:ea typeface="Arial"/>
              <a:cs typeface="Arial"/>
              <a:sym typeface="Arial"/>
            </a:endParaRPr>
          </a:p>
        </p:txBody>
      </p:sp>
      <p:sp>
        <p:nvSpPr>
          <p:cNvPr id="667" name="Google Shape;667;p43"/>
          <p:cNvSpPr/>
          <p:nvPr/>
        </p:nvSpPr>
        <p:spPr>
          <a:xfrm>
            <a:off x="4296188" y="2119375"/>
            <a:ext cx="522300" cy="4983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43"/>
          <p:cNvSpPr/>
          <p:nvPr/>
        </p:nvSpPr>
        <p:spPr>
          <a:xfrm>
            <a:off x="4296188" y="2620575"/>
            <a:ext cx="522300" cy="4983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43"/>
          <p:cNvSpPr/>
          <p:nvPr/>
        </p:nvSpPr>
        <p:spPr>
          <a:xfrm>
            <a:off x="4296188" y="3121775"/>
            <a:ext cx="522300" cy="4983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43"/>
          <p:cNvSpPr/>
          <p:nvPr/>
        </p:nvSpPr>
        <p:spPr>
          <a:xfrm>
            <a:off x="4296188" y="3664250"/>
            <a:ext cx="522300" cy="4983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43"/>
          <p:cNvSpPr/>
          <p:nvPr/>
        </p:nvSpPr>
        <p:spPr>
          <a:xfrm>
            <a:off x="5604713" y="2483375"/>
            <a:ext cx="688200" cy="336300"/>
          </a:xfrm>
          <a:prstGeom prst="rect">
            <a:avLst/>
          </a:prstGeom>
          <a:solidFill>
            <a:srgbClr val="FCBD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43"/>
          <p:cNvSpPr/>
          <p:nvPr/>
        </p:nvSpPr>
        <p:spPr>
          <a:xfrm>
            <a:off x="5604713" y="3436175"/>
            <a:ext cx="688200" cy="336300"/>
          </a:xfrm>
          <a:prstGeom prst="rect">
            <a:avLst/>
          </a:prstGeom>
          <a:solidFill>
            <a:srgbClr val="FCBD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43"/>
          <p:cNvSpPr/>
          <p:nvPr/>
        </p:nvSpPr>
        <p:spPr>
          <a:xfrm>
            <a:off x="7401213" y="2577000"/>
            <a:ext cx="1233900" cy="934200"/>
          </a:xfrm>
          <a:prstGeom prst="roundRect">
            <a:avLst>
              <a:gd fmla="val 16667" name="adj"/>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verage"/>
                <a:ea typeface="Average"/>
                <a:cs typeface="Average"/>
                <a:sym typeface="Average"/>
              </a:rPr>
              <a:t>Master Node Merge gives Final Output</a:t>
            </a:r>
            <a:endParaRPr b="0" i="0" sz="1400" u="none" cap="none" strike="noStrike">
              <a:solidFill>
                <a:schemeClr val="dk1"/>
              </a:solidFill>
              <a:latin typeface="Average"/>
              <a:ea typeface="Average"/>
              <a:cs typeface="Average"/>
              <a:sym typeface="Average"/>
            </a:endParaRPr>
          </a:p>
        </p:txBody>
      </p:sp>
      <p:cxnSp>
        <p:nvCxnSpPr>
          <p:cNvPr id="674" name="Google Shape;674;p43"/>
          <p:cNvCxnSpPr>
            <a:stCxn id="662" idx="3"/>
            <a:endCxn id="663" idx="1"/>
          </p:cNvCxnSpPr>
          <p:nvPr/>
        </p:nvCxnSpPr>
        <p:spPr>
          <a:xfrm flipH="1" rot="10800000">
            <a:off x="1088238" y="2368425"/>
            <a:ext cx="1260000" cy="753000"/>
          </a:xfrm>
          <a:prstGeom prst="straightConnector1">
            <a:avLst/>
          </a:prstGeom>
          <a:noFill/>
          <a:ln cap="flat" cmpd="sng" w="19050">
            <a:solidFill>
              <a:schemeClr val="lt1"/>
            </a:solidFill>
            <a:prstDash val="solid"/>
            <a:round/>
            <a:headEnd len="sm" w="sm" type="none"/>
            <a:tailEnd len="med" w="med" type="stealth"/>
          </a:ln>
        </p:spPr>
      </p:cxnSp>
      <p:cxnSp>
        <p:nvCxnSpPr>
          <p:cNvPr id="675" name="Google Shape;675;p43"/>
          <p:cNvCxnSpPr>
            <a:stCxn id="662" idx="3"/>
            <a:endCxn id="664" idx="1"/>
          </p:cNvCxnSpPr>
          <p:nvPr/>
        </p:nvCxnSpPr>
        <p:spPr>
          <a:xfrm flipH="1" rot="10800000">
            <a:off x="1088238" y="2890425"/>
            <a:ext cx="1260000" cy="231000"/>
          </a:xfrm>
          <a:prstGeom prst="straightConnector1">
            <a:avLst/>
          </a:prstGeom>
          <a:noFill/>
          <a:ln cap="flat" cmpd="sng" w="19050">
            <a:solidFill>
              <a:schemeClr val="lt1"/>
            </a:solidFill>
            <a:prstDash val="solid"/>
            <a:round/>
            <a:headEnd len="sm" w="sm" type="none"/>
            <a:tailEnd len="med" w="med" type="stealth"/>
          </a:ln>
        </p:spPr>
      </p:cxnSp>
      <p:cxnSp>
        <p:nvCxnSpPr>
          <p:cNvPr id="676" name="Google Shape;676;p43"/>
          <p:cNvCxnSpPr>
            <a:stCxn id="662" idx="3"/>
          </p:cNvCxnSpPr>
          <p:nvPr/>
        </p:nvCxnSpPr>
        <p:spPr>
          <a:xfrm>
            <a:off x="1088238" y="3121425"/>
            <a:ext cx="1260000" cy="249300"/>
          </a:xfrm>
          <a:prstGeom prst="straightConnector1">
            <a:avLst/>
          </a:prstGeom>
          <a:noFill/>
          <a:ln cap="flat" cmpd="sng" w="19050">
            <a:solidFill>
              <a:schemeClr val="lt1"/>
            </a:solidFill>
            <a:prstDash val="solid"/>
            <a:round/>
            <a:headEnd len="sm" w="sm" type="none"/>
            <a:tailEnd len="med" w="med" type="stealth"/>
          </a:ln>
        </p:spPr>
      </p:cxnSp>
      <p:cxnSp>
        <p:nvCxnSpPr>
          <p:cNvPr id="677" name="Google Shape;677;p43"/>
          <p:cNvCxnSpPr>
            <a:stCxn id="662" idx="3"/>
            <a:endCxn id="666" idx="1"/>
          </p:cNvCxnSpPr>
          <p:nvPr/>
        </p:nvCxnSpPr>
        <p:spPr>
          <a:xfrm>
            <a:off x="1088238" y="3121425"/>
            <a:ext cx="1260000" cy="863400"/>
          </a:xfrm>
          <a:prstGeom prst="straightConnector1">
            <a:avLst/>
          </a:prstGeom>
          <a:noFill/>
          <a:ln cap="flat" cmpd="sng" w="19050">
            <a:solidFill>
              <a:schemeClr val="lt1"/>
            </a:solidFill>
            <a:prstDash val="solid"/>
            <a:round/>
            <a:headEnd len="sm" w="sm" type="none"/>
            <a:tailEnd len="med" w="med" type="stealth"/>
          </a:ln>
        </p:spPr>
      </p:cxnSp>
      <p:cxnSp>
        <p:nvCxnSpPr>
          <p:cNvPr id="678" name="Google Shape;678;p43"/>
          <p:cNvCxnSpPr>
            <a:stCxn id="663" idx="3"/>
            <a:endCxn id="667" idx="2"/>
          </p:cNvCxnSpPr>
          <p:nvPr/>
        </p:nvCxnSpPr>
        <p:spPr>
          <a:xfrm>
            <a:off x="3036313" y="2368525"/>
            <a:ext cx="1260000" cy="0"/>
          </a:xfrm>
          <a:prstGeom prst="straightConnector1">
            <a:avLst/>
          </a:prstGeom>
          <a:noFill/>
          <a:ln cap="flat" cmpd="sng" w="19050">
            <a:solidFill>
              <a:schemeClr val="lt1"/>
            </a:solidFill>
            <a:prstDash val="solid"/>
            <a:round/>
            <a:headEnd len="sm" w="sm" type="none"/>
            <a:tailEnd len="med" w="med" type="stealth"/>
          </a:ln>
        </p:spPr>
      </p:cxnSp>
      <p:cxnSp>
        <p:nvCxnSpPr>
          <p:cNvPr id="679" name="Google Shape;679;p43"/>
          <p:cNvCxnSpPr/>
          <p:nvPr/>
        </p:nvCxnSpPr>
        <p:spPr>
          <a:xfrm>
            <a:off x="3036313" y="2890325"/>
            <a:ext cx="1260000" cy="0"/>
          </a:xfrm>
          <a:prstGeom prst="straightConnector1">
            <a:avLst/>
          </a:prstGeom>
          <a:noFill/>
          <a:ln cap="flat" cmpd="sng" w="19050">
            <a:solidFill>
              <a:schemeClr val="lt1"/>
            </a:solidFill>
            <a:prstDash val="solid"/>
            <a:round/>
            <a:headEnd len="sm" w="sm" type="none"/>
            <a:tailEnd len="med" w="med" type="stealth"/>
          </a:ln>
        </p:spPr>
      </p:cxnSp>
      <p:cxnSp>
        <p:nvCxnSpPr>
          <p:cNvPr id="680" name="Google Shape;680;p43"/>
          <p:cNvCxnSpPr/>
          <p:nvPr/>
        </p:nvCxnSpPr>
        <p:spPr>
          <a:xfrm>
            <a:off x="3036313" y="3412100"/>
            <a:ext cx="1260000" cy="0"/>
          </a:xfrm>
          <a:prstGeom prst="straightConnector1">
            <a:avLst/>
          </a:prstGeom>
          <a:noFill/>
          <a:ln cap="flat" cmpd="sng" w="19050">
            <a:solidFill>
              <a:schemeClr val="lt1"/>
            </a:solidFill>
            <a:prstDash val="solid"/>
            <a:round/>
            <a:headEnd len="sm" w="sm" type="none"/>
            <a:tailEnd len="med" w="med" type="stealth"/>
          </a:ln>
        </p:spPr>
      </p:cxnSp>
      <p:cxnSp>
        <p:nvCxnSpPr>
          <p:cNvPr id="681" name="Google Shape;681;p43"/>
          <p:cNvCxnSpPr/>
          <p:nvPr/>
        </p:nvCxnSpPr>
        <p:spPr>
          <a:xfrm>
            <a:off x="3036313" y="3913400"/>
            <a:ext cx="1260000" cy="0"/>
          </a:xfrm>
          <a:prstGeom prst="straightConnector1">
            <a:avLst/>
          </a:prstGeom>
          <a:noFill/>
          <a:ln cap="flat" cmpd="sng" w="19050">
            <a:solidFill>
              <a:schemeClr val="lt1"/>
            </a:solidFill>
            <a:prstDash val="solid"/>
            <a:round/>
            <a:headEnd len="sm" w="sm" type="none"/>
            <a:tailEnd len="med" w="med" type="stealth"/>
          </a:ln>
        </p:spPr>
      </p:cxnSp>
      <p:cxnSp>
        <p:nvCxnSpPr>
          <p:cNvPr id="682" name="Google Shape;682;p43"/>
          <p:cNvCxnSpPr>
            <a:endCxn id="671" idx="1"/>
          </p:cNvCxnSpPr>
          <p:nvPr/>
        </p:nvCxnSpPr>
        <p:spPr>
          <a:xfrm>
            <a:off x="4818413" y="2359625"/>
            <a:ext cx="786300" cy="291900"/>
          </a:xfrm>
          <a:prstGeom prst="straightConnector1">
            <a:avLst/>
          </a:prstGeom>
          <a:noFill/>
          <a:ln cap="flat" cmpd="sng" w="19050">
            <a:solidFill>
              <a:schemeClr val="lt1"/>
            </a:solidFill>
            <a:prstDash val="solid"/>
            <a:round/>
            <a:headEnd len="sm" w="sm" type="none"/>
            <a:tailEnd len="med" w="med" type="stealth"/>
          </a:ln>
        </p:spPr>
      </p:cxnSp>
      <p:cxnSp>
        <p:nvCxnSpPr>
          <p:cNvPr id="683" name="Google Shape;683;p43"/>
          <p:cNvCxnSpPr>
            <a:stCxn id="668" idx="6"/>
            <a:endCxn id="671" idx="1"/>
          </p:cNvCxnSpPr>
          <p:nvPr/>
        </p:nvCxnSpPr>
        <p:spPr>
          <a:xfrm flipH="1" rot="10800000">
            <a:off x="4818488" y="2651625"/>
            <a:ext cx="786300" cy="218100"/>
          </a:xfrm>
          <a:prstGeom prst="straightConnector1">
            <a:avLst/>
          </a:prstGeom>
          <a:noFill/>
          <a:ln cap="flat" cmpd="sng" w="19050">
            <a:solidFill>
              <a:schemeClr val="lt1"/>
            </a:solidFill>
            <a:prstDash val="solid"/>
            <a:round/>
            <a:headEnd len="sm" w="sm" type="none"/>
            <a:tailEnd len="med" w="med" type="stealth"/>
          </a:ln>
        </p:spPr>
      </p:cxnSp>
      <p:cxnSp>
        <p:nvCxnSpPr>
          <p:cNvPr id="684" name="Google Shape;684;p43"/>
          <p:cNvCxnSpPr>
            <a:stCxn id="669" idx="6"/>
            <a:endCxn id="672" idx="1"/>
          </p:cNvCxnSpPr>
          <p:nvPr/>
        </p:nvCxnSpPr>
        <p:spPr>
          <a:xfrm>
            <a:off x="4818488" y="3370925"/>
            <a:ext cx="786300" cy="233400"/>
          </a:xfrm>
          <a:prstGeom prst="straightConnector1">
            <a:avLst/>
          </a:prstGeom>
          <a:noFill/>
          <a:ln cap="flat" cmpd="sng" w="19050">
            <a:solidFill>
              <a:schemeClr val="lt1"/>
            </a:solidFill>
            <a:prstDash val="solid"/>
            <a:round/>
            <a:headEnd len="sm" w="sm" type="none"/>
            <a:tailEnd len="med" w="med" type="stealth"/>
          </a:ln>
        </p:spPr>
      </p:cxnSp>
      <p:cxnSp>
        <p:nvCxnSpPr>
          <p:cNvPr id="685" name="Google Shape;685;p43"/>
          <p:cNvCxnSpPr>
            <a:stCxn id="670" idx="6"/>
            <a:endCxn id="672" idx="1"/>
          </p:cNvCxnSpPr>
          <p:nvPr/>
        </p:nvCxnSpPr>
        <p:spPr>
          <a:xfrm flipH="1" rot="10800000">
            <a:off x="4818488" y="3604400"/>
            <a:ext cx="786300" cy="309000"/>
          </a:xfrm>
          <a:prstGeom prst="straightConnector1">
            <a:avLst/>
          </a:prstGeom>
          <a:noFill/>
          <a:ln cap="flat" cmpd="sng" w="19050">
            <a:solidFill>
              <a:schemeClr val="lt1"/>
            </a:solidFill>
            <a:prstDash val="solid"/>
            <a:round/>
            <a:headEnd len="sm" w="sm" type="none"/>
            <a:tailEnd len="med" w="med" type="stealth"/>
          </a:ln>
        </p:spPr>
      </p:cxnSp>
      <p:cxnSp>
        <p:nvCxnSpPr>
          <p:cNvPr id="686" name="Google Shape;686;p43"/>
          <p:cNvCxnSpPr>
            <a:endCxn id="673" idx="1"/>
          </p:cNvCxnSpPr>
          <p:nvPr/>
        </p:nvCxnSpPr>
        <p:spPr>
          <a:xfrm>
            <a:off x="6293013" y="2643900"/>
            <a:ext cx="1108200" cy="400200"/>
          </a:xfrm>
          <a:prstGeom prst="straightConnector1">
            <a:avLst/>
          </a:prstGeom>
          <a:noFill/>
          <a:ln cap="flat" cmpd="sng" w="19050">
            <a:solidFill>
              <a:schemeClr val="lt1"/>
            </a:solidFill>
            <a:prstDash val="solid"/>
            <a:round/>
            <a:headEnd len="sm" w="sm" type="none"/>
            <a:tailEnd len="med" w="med" type="stealth"/>
          </a:ln>
        </p:spPr>
      </p:cxnSp>
      <p:cxnSp>
        <p:nvCxnSpPr>
          <p:cNvPr id="687" name="Google Shape;687;p43"/>
          <p:cNvCxnSpPr>
            <a:stCxn id="672" idx="3"/>
            <a:endCxn id="673" idx="1"/>
          </p:cNvCxnSpPr>
          <p:nvPr/>
        </p:nvCxnSpPr>
        <p:spPr>
          <a:xfrm flipH="1" rot="10800000">
            <a:off x="6292913" y="3044225"/>
            <a:ext cx="1108200" cy="560100"/>
          </a:xfrm>
          <a:prstGeom prst="straightConnector1">
            <a:avLst/>
          </a:prstGeom>
          <a:noFill/>
          <a:ln cap="flat" cmpd="sng" w="19050">
            <a:solidFill>
              <a:schemeClr val="lt1"/>
            </a:solidFill>
            <a:prstDash val="solid"/>
            <a:round/>
            <a:headEnd len="sm" w="sm" type="none"/>
            <a:tailEnd len="med" w="med" type="stealth"/>
          </a:ln>
        </p:spPr>
      </p:cxnSp>
      <p:sp>
        <p:nvSpPr>
          <p:cNvPr id="688" name="Google Shape;688;p43"/>
          <p:cNvSpPr/>
          <p:nvPr/>
        </p:nvSpPr>
        <p:spPr>
          <a:xfrm>
            <a:off x="1945438" y="1901325"/>
            <a:ext cx="1233900" cy="26895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43"/>
          <p:cNvSpPr/>
          <p:nvPr/>
        </p:nvSpPr>
        <p:spPr>
          <a:xfrm>
            <a:off x="4036538" y="1909575"/>
            <a:ext cx="1041600" cy="2423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3"/>
                                        </p:tgtEl>
                                        <p:attrNameLst>
                                          <p:attrName>style.visibility</p:attrName>
                                        </p:attrNameLst>
                                      </p:cBhvr>
                                      <p:to>
                                        <p:strVal val="visible"/>
                                      </p:to>
                                    </p:set>
                                    <p:animEffect filter="fade" transition="in">
                                      <p:cBhvr>
                                        <p:cTn dur="1000"/>
                                        <p:tgtEl>
                                          <p:spTgt spid="673"/>
                                        </p:tgtEl>
                                      </p:cBhvr>
                                    </p:animEffect>
                                  </p:childTnLst>
                                </p:cTn>
                              </p:par>
                              <p:par>
                                <p:cTn fill="hold" nodeType="withEffect" presetClass="entr" presetID="10" presetSubtype="0">
                                  <p:stCondLst>
                                    <p:cond delay="0"/>
                                  </p:stCondLst>
                                  <p:childTnLst>
                                    <p:set>
                                      <p:cBhvr>
                                        <p:cTn dur="1" fill="hold">
                                          <p:stCondLst>
                                            <p:cond delay="0"/>
                                          </p:stCondLst>
                                        </p:cTn>
                                        <p:tgtEl>
                                          <p:spTgt spid="686"/>
                                        </p:tgtEl>
                                        <p:attrNameLst>
                                          <p:attrName>style.visibility</p:attrName>
                                        </p:attrNameLst>
                                      </p:cBhvr>
                                      <p:to>
                                        <p:strVal val="visible"/>
                                      </p:to>
                                    </p:set>
                                    <p:animEffect filter="fade" transition="in">
                                      <p:cBhvr>
                                        <p:cTn dur="1000"/>
                                        <p:tgtEl>
                                          <p:spTgt spid="686"/>
                                        </p:tgtEl>
                                      </p:cBhvr>
                                    </p:animEffect>
                                  </p:childTnLst>
                                </p:cTn>
                              </p:par>
                              <p:par>
                                <p:cTn fill="hold" nodeType="withEffect" presetClass="entr" presetID="10" presetSubtype="0">
                                  <p:stCondLst>
                                    <p:cond delay="0"/>
                                  </p:stCondLst>
                                  <p:childTnLst>
                                    <p:set>
                                      <p:cBhvr>
                                        <p:cTn dur="1" fill="hold">
                                          <p:stCondLst>
                                            <p:cond delay="0"/>
                                          </p:stCondLst>
                                        </p:cTn>
                                        <p:tgtEl>
                                          <p:spTgt spid="687"/>
                                        </p:tgtEl>
                                        <p:attrNameLst>
                                          <p:attrName>style.visibility</p:attrName>
                                        </p:attrNameLst>
                                      </p:cBhvr>
                                      <p:to>
                                        <p:strVal val="visible"/>
                                      </p:to>
                                    </p:set>
                                    <p:animEffect filter="fade" transition="in">
                                      <p:cBhvr>
                                        <p:cTn dur="1000"/>
                                        <p:tgtEl>
                                          <p:spTgt spid="6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93" name="Shape 693"/>
        <p:cNvGrpSpPr/>
        <p:nvPr/>
      </p:nvGrpSpPr>
      <p:grpSpPr>
        <a:xfrm>
          <a:off x="0" y="0"/>
          <a:ext cx="0" cy="0"/>
          <a:chOff x="0" y="0"/>
          <a:chExt cx="0" cy="0"/>
        </a:xfrm>
      </p:grpSpPr>
      <p:sp>
        <p:nvSpPr>
          <p:cNvPr id="694" name="Google Shape;694;p44"/>
          <p:cNvSpPr txBox="1"/>
          <p:nvPr>
            <p:ph type="title"/>
          </p:nvPr>
        </p:nvSpPr>
        <p:spPr>
          <a:xfrm>
            <a:off x="238550" y="250950"/>
            <a:ext cx="8789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600" u="sng">
                <a:solidFill>
                  <a:srgbClr val="E09214"/>
                </a:solidFill>
                <a:latin typeface="Merriweather"/>
                <a:ea typeface="Merriweather"/>
                <a:cs typeface="Merriweather"/>
                <a:sym typeface="Merriweather"/>
              </a:rPr>
              <a:t>How Hadoop Solve Big Data Problems?</a:t>
            </a:r>
            <a:endParaRPr b="1" sz="2600" u="sng">
              <a:solidFill>
                <a:srgbClr val="E09214"/>
              </a:solidFill>
              <a:latin typeface="Merriweather"/>
              <a:ea typeface="Merriweather"/>
              <a:cs typeface="Merriweather"/>
              <a:sym typeface="Merriweather"/>
            </a:endParaRPr>
          </a:p>
        </p:txBody>
      </p:sp>
      <p:sp>
        <p:nvSpPr>
          <p:cNvPr id="695" name="Google Shape;695;p44"/>
          <p:cNvSpPr txBox="1"/>
          <p:nvPr/>
        </p:nvSpPr>
        <p:spPr>
          <a:xfrm>
            <a:off x="101400" y="953663"/>
            <a:ext cx="8941200" cy="45870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Hadoop Follows </a:t>
            </a:r>
            <a:r>
              <a:rPr b="0" i="0" lang="en" sz="2200" u="sng" cap="none" strike="noStrike">
                <a:solidFill>
                  <a:srgbClr val="000000"/>
                </a:solidFill>
                <a:latin typeface="Average"/>
                <a:ea typeface="Average"/>
                <a:cs typeface="Average"/>
                <a:sym typeface="Average"/>
              </a:rPr>
              <a:t>Horizontal Scaling</a:t>
            </a:r>
            <a:endParaRPr b="0" i="0" sz="2200" u="sng"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000000"/>
                </a:solidFill>
                <a:latin typeface="Average"/>
                <a:ea typeface="Average"/>
                <a:cs typeface="Average"/>
                <a:sym typeface="Average"/>
              </a:rPr>
              <a:t>Horizontal Scaling:</a:t>
            </a:r>
            <a:endParaRPr b="1" i="0" sz="22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You can add new nodes to HDFS Cluster as per requirement, instead of increasing </a:t>
            </a:r>
            <a:r>
              <a:rPr b="0" i="0" lang="en" sz="2200" u="sng" cap="none" strike="noStrike">
                <a:solidFill>
                  <a:srgbClr val="000000"/>
                </a:solidFill>
                <a:latin typeface="Average"/>
                <a:ea typeface="Average"/>
                <a:cs typeface="Average"/>
                <a:sym typeface="Average"/>
              </a:rPr>
              <a:t>Hardware Stack</a:t>
            </a:r>
            <a:r>
              <a:rPr b="0" i="0" lang="en" sz="2200" u="none" cap="none" strike="noStrike">
                <a:solidFill>
                  <a:srgbClr val="000000"/>
                </a:solidFill>
                <a:latin typeface="Average"/>
                <a:ea typeface="Average"/>
                <a:cs typeface="Average"/>
                <a:sym typeface="Average"/>
              </a:rPr>
              <a:t> present each node.</a:t>
            </a:r>
            <a:endParaRPr b="0" i="0" sz="22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000000"/>
                </a:solidFill>
                <a:latin typeface="Average"/>
                <a:ea typeface="Average"/>
                <a:cs typeface="Average"/>
                <a:sym typeface="Average"/>
              </a:rPr>
              <a:t>Hardware Stack:</a:t>
            </a:r>
            <a:endParaRPr b="1" i="0" sz="22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Directly connecting switches to form a large system.</a:t>
            </a:r>
            <a:endParaRPr b="0" i="0" sz="22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verage"/>
              <a:ea typeface="Average"/>
              <a:cs typeface="Average"/>
              <a:sym typeface="Average"/>
            </a:endParaRPr>
          </a:p>
        </p:txBody>
      </p:sp>
      <p:pic>
        <p:nvPicPr>
          <p:cNvPr id="696" name="Google Shape;696;p44"/>
          <p:cNvPicPr preferRelativeResize="0"/>
          <p:nvPr/>
        </p:nvPicPr>
        <p:blipFill rotWithShape="1">
          <a:blip r:embed="rId3">
            <a:alphaModFix/>
          </a:blip>
          <a:srcRect b="0" l="0" r="0" t="0"/>
          <a:stretch/>
        </p:blipFill>
        <p:spPr>
          <a:xfrm>
            <a:off x="6879949" y="143950"/>
            <a:ext cx="2208026" cy="572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94"/>
                                        </p:tgtEl>
                                        <p:attrNameLst>
                                          <p:attrName>style.visibility</p:attrName>
                                        </p:attrNameLst>
                                      </p:cBhvr>
                                      <p:to>
                                        <p:strVal val="visible"/>
                                      </p:to>
                                    </p:set>
                                    <p:anim calcmode="lin" valueType="num">
                                      <p:cBhvr additive="base">
                                        <p:cTn dur="1000"/>
                                        <p:tgtEl>
                                          <p:spTgt spid="69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95"/>
                                        </p:tgtEl>
                                        <p:attrNameLst>
                                          <p:attrName>style.visibility</p:attrName>
                                        </p:attrNameLst>
                                      </p:cBhvr>
                                      <p:to>
                                        <p:strVal val="visible"/>
                                      </p:to>
                                    </p:set>
                                    <p:anim calcmode="lin" valueType="num">
                                      <p:cBhvr additive="base">
                                        <p:cTn dur="1000"/>
                                        <p:tgtEl>
                                          <p:spTgt spid="69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00" name="Shape 700"/>
        <p:cNvGrpSpPr/>
        <p:nvPr/>
      </p:nvGrpSpPr>
      <p:grpSpPr>
        <a:xfrm>
          <a:off x="0" y="0"/>
          <a:ext cx="0" cy="0"/>
          <a:chOff x="0" y="0"/>
          <a:chExt cx="0" cy="0"/>
        </a:xfrm>
      </p:grpSpPr>
      <p:sp>
        <p:nvSpPr>
          <p:cNvPr id="701" name="Google Shape;701;p45"/>
          <p:cNvSpPr txBox="1"/>
          <p:nvPr>
            <p:ph type="title"/>
          </p:nvPr>
        </p:nvSpPr>
        <p:spPr>
          <a:xfrm>
            <a:off x="238550" y="250950"/>
            <a:ext cx="8789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600" u="sng">
                <a:solidFill>
                  <a:srgbClr val="E09214"/>
                </a:solidFill>
                <a:latin typeface="Merriweather"/>
                <a:ea typeface="Merriweather"/>
                <a:cs typeface="Merriweather"/>
                <a:sym typeface="Merriweather"/>
              </a:rPr>
              <a:t>How Hadoop Solve Big Data Problems?</a:t>
            </a:r>
            <a:endParaRPr b="1" sz="2600" u="sng">
              <a:solidFill>
                <a:srgbClr val="E09214"/>
              </a:solidFill>
              <a:latin typeface="Merriweather"/>
              <a:ea typeface="Merriweather"/>
              <a:cs typeface="Merriweather"/>
              <a:sym typeface="Merriweather"/>
            </a:endParaRPr>
          </a:p>
        </p:txBody>
      </p:sp>
      <p:sp>
        <p:nvSpPr>
          <p:cNvPr id="702" name="Google Shape;702;p45"/>
          <p:cNvSpPr txBox="1"/>
          <p:nvPr/>
        </p:nvSpPr>
        <p:spPr>
          <a:xfrm>
            <a:off x="101400" y="1078288"/>
            <a:ext cx="8941200" cy="32325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2200"/>
              <a:buFont typeface="Arial"/>
              <a:buNone/>
            </a:pPr>
            <a:r>
              <a:rPr b="1" i="0" lang="en" sz="2200" u="none" cap="none" strike="noStrike">
                <a:solidFill>
                  <a:srgbClr val="000000"/>
                </a:solidFill>
                <a:latin typeface="Average"/>
                <a:ea typeface="Average"/>
                <a:cs typeface="Average"/>
                <a:sym typeface="Average"/>
              </a:rPr>
              <a:t>Problem 2: </a:t>
            </a:r>
            <a:r>
              <a:rPr b="0" i="0" lang="en" sz="2200" u="none" cap="none" strike="noStrike">
                <a:solidFill>
                  <a:srgbClr val="000000"/>
                </a:solidFill>
                <a:latin typeface="Average"/>
                <a:ea typeface="Average"/>
                <a:cs typeface="Average"/>
                <a:sym typeface="Average"/>
              </a:rPr>
              <a:t>   Variety of Data</a:t>
            </a:r>
            <a:endParaRPr b="0" i="0" sz="22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In HDFS, we can store all kind of data.</a:t>
            </a:r>
            <a:endParaRPr b="0" i="0" sz="22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In HDFS there is no </a:t>
            </a:r>
            <a:r>
              <a:rPr b="0" i="0" lang="en" sz="2200" u="sng" cap="none" strike="noStrike">
                <a:solidFill>
                  <a:srgbClr val="000000"/>
                </a:solidFill>
                <a:latin typeface="Average"/>
                <a:ea typeface="Average"/>
                <a:cs typeface="Average"/>
                <a:sym typeface="Average"/>
              </a:rPr>
              <a:t>Pre-dumping schema validations</a:t>
            </a:r>
            <a:endParaRPr b="0" i="0" sz="2200" u="sng"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2200"/>
              <a:buFont typeface="Arial"/>
              <a:buNone/>
            </a:pPr>
            <a:r>
              <a:t/>
            </a:r>
            <a:endParaRPr b="0" i="0" sz="2200" u="sng"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2200"/>
              <a:buFont typeface="Arial"/>
              <a:buNone/>
            </a:pPr>
            <a:r>
              <a:rPr b="1" i="0" lang="en" sz="2200" u="none" cap="none" strike="noStrike">
                <a:solidFill>
                  <a:srgbClr val="000000"/>
                </a:solidFill>
                <a:latin typeface="Average"/>
                <a:ea typeface="Average"/>
                <a:cs typeface="Average"/>
                <a:sym typeface="Average"/>
              </a:rPr>
              <a:t>Pre-dumping schema validations:</a:t>
            </a:r>
            <a:endParaRPr b="1" i="0" sz="22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Data once written can be read multiple times without any problem</a:t>
            </a:r>
            <a:endParaRPr b="0" i="0" sz="22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HDFS follow write once read many modules, So due to this you can write once and read it multiple times.</a:t>
            </a:r>
            <a:endParaRPr b="0" i="0" sz="2200" u="none" cap="none" strike="noStrike">
              <a:solidFill>
                <a:srgbClr val="000000"/>
              </a:solidFill>
              <a:latin typeface="Average"/>
              <a:ea typeface="Average"/>
              <a:cs typeface="Average"/>
              <a:sym typeface="Average"/>
            </a:endParaRPr>
          </a:p>
        </p:txBody>
      </p:sp>
      <p:pic>
        <p:nvPicPr>
          <p:cNvPr id="703" name="Google Shape;703;p45"/>
          <p:cNvPicPr preferRelativeResize="0"/>
          <p:nvPr/>
        </p:nvPicPr>
        <p:blipFill rotWithShape="1">
          <a:blip r:embed="rId3">
            <a:alphaModFix/>
          </a:blip>
          <a:srcRect b="0" l="0" r="0" t="0"/>
          <a:stretch/>
        </p:blipFill>
        <p:spPr>
          <a:xfrm>
            <a:off x="6879949" y="143950"/>
            <a:ext cx="2208026" cy="572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701"/>
                                        </p:tgtEl>
                                        <p:attrNameLst>
                                          <p:attrName>style.visibility</p:attrName>
                                        </p:attrNameLst>
                                      </p:cBhvr>
                                      <p:to>
                                        <p:strVal val="visible"/>
                                      </p:to>
                                    </p:set>
                                    <p:anim calcmode="lin" valueType="num">
                                      <p:cBhvr additive="base">
                                        <p:cTn dur="1000"/>
                                        <p:tgtEl>
                                          <p:spTgt spid="70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02"/>
                                        </p:tgtEl>
                                        <p:attrNameLst>
                                          <p:attrName>style.visibility</p:attrName>
                                        </p:attrNameLst>
                                      </p:cBhvr>
                                      <p:to>
                                        <p:strVal val="visible"/>
                                      </p:to>
                                    </p:set>
                                    <p:anim calcmode="lin" valueType="num">
                                      <p:cBhvr additive="base">
                                        <p:cTn dur="1000"/>
                                        <p:tgtEl>
                                          <p:spTgt spid="70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07" name="Shape 707"/>
        <p:cNvGrpSpPr/>
        <p:nvPr/>
      </p:nvGrpSpPr>
      <p:grpSpPr>
        <a:xfrm>
          <a:off x="0" y="0"/>
          <a:ext cx="0" cy="0"/>
          <a:chOff x="0" y="0"/>
          <a:chExt cx="0" cy="0"/>
        </a:xfrm>
      </p:grpSpPr>
      <p:sp>
        <p:nvSpPr>
          <p:cNvPr id="708" name="Google Shape;708;p46"/>
          <p:cNvSpPr txBox="1"/>
          <p:nvPr>
            <p:ph type="title"/>
          </p:nvPr>
        </p:nvSpPr>
        <p:spPr>
          <a:xfrm>
            <a:off x="238550" y="250950"/>
            <a:ext cx="6641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600" u="sng">
                <a:solidFill>
                  <a:srgbClr val="E09214"/>
                </a:solidFill>
                <a:latin typeface="Merriweather"/>
                <a:ea typeface="Merriweather"/>
                <a:cs typeface="Merriweather"/>
                <a:sym typeface="Merriweather"/>
              </a:rPr>
              <a:t>How Hadoop Solve Big Data Problems?</a:t>
            </a:r>
            <a:endParaRPr b="1" sz="2600" u="sng">
              <a:solidFill>
                <a:srgbClr val="E09214"/>
              </a:solidFill>
              <a:latin typeface="Merriweather"/>
              <a:ea typeface="Merriweather"/>
              <a:cs typeface="Merriweather"/>
              <a:sym typeface="Merriweather"/>
            </a:endParaRPr>
          </a:p>
        </p:txBody>
      </p:sp>
      <p:sp>
        <p:nvSpPr>
          <p:cNvPr id="709" name="Google Shape;709;p46"/>
          <p:cNvSpPr txBox="1"/>
          <p:nvPr/>
        </p:nvSpPr>
        <p:spPr>
          <a:xfrm>
            <a:off x="101400" y="1078288"/>
            <a:ext cx="89412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2200"/>
              <a:buFont typeface="Arial"/>
              <a:buNone/>
            </a:pPr>
            <a:r>
              <a:rPr b="1" i="0" lang="en" sz="2200" u="none" cap="none" strike="noStrike">
                <a:solidFill>
                  <a:srgbClr val="000000"/>
                </a:solidFill>
                <a:latin typeface="Average"/>
                <a:ea typeface="Average"/>
                <a:cs typeface="Average"/>
                <a:sym typeface="Average"/>
              </a:rPr>
              <a:t>Problem 3: </a:t>
            </a:r>
            <a:r>
              <a:rPr b="0" i="0" lang="en" sz="2200" u="none" cap="none" strike="noStrike">
                <a:solidFill>
                  <a:srgbClr val="000000"/>
                </a:solidFill>
                <a:latin typeface="Average"/>
                <a:ea typeface="Average"/>
                <a:cs typeface="Average"/>
                <a:sym typeface="Average"/>
              </a:rPr>
              <a:t>  Processing  Data Faster.</a:t>
            </a:r>
            <a:endParaRPr b="0" i="0" sz="2200" u="none" cap="none" strike="noStrike">
              <a:solidFill>
                <a:srgbClr val="000000"/>
              </a:solidFill>
              <a:latin typeface="Average"/>
              <a:ea typeface="Average"/>
              <a:cs typeface="Average"/>
              <a:sym typeface="Average"/>
            </a:endParaRPr>
          </a:p>
        </p:txBody>
      </p:sp>
      <p:pic>
        <p:nvPicPr>
          <p:cNvPr id="710" name="Google Shape;710;p46"/>
          <p:cNvPicPr preferRelativeResize="0"/>
          <p:nvPr/>
        </p:nvPicPr>
        <p:blipFill rotWithShape="1">
          <a:blip r:embed="rId3">
            <a:alphaModFix/>
          </a:blip>
          <a:srcRect b="0" l="0" r="0" t="0"/>
          <a:stretch/>
        </p:blipFill>
        <p:spPr>
          <a:xfrm>
            <a:off x="6879949" y="143950"/>
            <a:ext cx="2208026" cy="572700"/>
          </a:xfrm>
          <a:prstGeom prst="rect">
            <a:avLst/>
          </a:prstGeom>
          <a:noFill/>
          <a:ln>
            <a:noFill/>
          </a:ln>
        </p:spPr>
      </p:pic>
      <p:sp>
        <p:nvSpPr>
          <p:cNvPr id="711" name="Google Shape;711;p46"/>
          <p:cNvSpPr txBox="1"/>
          <p:nvPr/>
        </p:nvSpPr>
        <p:spPr>
          <a:xfrm>
            <a:off x="648025" y="1856150"/>
            <a:ext cx="30135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Traditional Approach                          </a:t>
            </a:r>
            <a:endParaRPr b="0" i="0" sz="22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verage"/>
              <a:ea typeface="Average"/>
              <a:cs typeface="Average"/>
              <a:sym typeface="Average"/>
            </a:endParaRPr>
          </a:p>
        </p:txBody>
      </p:sp>
      <p:sp>
        <p:nvSpPr>
          <p:cNvPr id="712" name="Google Shape;712;p46"/>
          <p:cNvSpPr txBox="1"/>
          <p:nvPr/>
        </p:nvSpPr>
        <p:spPr>
          <a:xfrm>
            <a:off x="5021125" y="1963150"/>
            <a:ext cx="3149700" cy="523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Hadoop Approach</a:t>
            </a:r>
            <a:endParaRPr b="0" i="0" sz="1400" u="none" cap="none" strike="noStrike">
              <a:solidFill>
                <a:srgbClr val="000000"/>
              </a:solidFill>
              <a:latin typeface="Average"/>
              <a:ea typeface="Average"/>
              <a:cs typeface="Average"/>
              <a:sym typeface="Average"/>
            </a:endParaRPr>
          </a:p>
        </p:txBody>
      </p:sp>
      <p:pic>
        <p:nvPicPr>
          <p:cNvPr id="713" name="Google Shape;713;p46"/>
          <p:cNvPicPr preferRelativeResize="0"/>
          <p:nvPr/>
        </p:nvPicPr>
        <p:blipFill rotWithShape="1">
          <a:blip r:embed="rId4">
            <a:alphaModFix/>
          </a:blip>
          <a:srcRect b="0" l="0" r="0" t="0"/>
          <a:stretch/>
        </p:blipFill>
        <p:spPr>
          <a:xfrm>
            <a:off x="1514100" y="3240200"/>
            <a:ext cx="923976" cy="923976"/>
          </a:xfrm>
          <a:prstGeom prst="rect">
            <a:avLst/>
          </a:prstGeom>
          <a:noFill/>
          <a:ln>
            <a:noFill/>
          </a:ln>
        </p:spPr>
      </p:pic>
      <p:pic>
        <p:nvPicPr>
          <p:cNvPr id="714" name="Google Shape;714;p46"/>
          <p:cNvPicPr preferRelativeResize="0"/>
          <p:nvPr/>
        </p:nvPicPr>
        <p:blipFill rotWithShape="1">
          <a:blip r:embed="rId5">
            <a:alphaModFix/>
          </a:blip>
          <a:srcRect b="13753" l="2728" r="3171" t="16961"/>
          <a:stretch/>
        </p:blipFill>
        <p:spPr>
          <a:xfrm>
            <a:off x="2438073" y="2486350"/>
            <a:ext cx="777777" cy="572700"/>
          </a:xfrm>
          <a:prstGeom prst="rect">
            <a:avLst/>
          </a:prstGeom>
          <a:noFill/>
          <a:ln>
            <a:noFill/>
          </a:ln>
        </p:spPr>
      </p:pic>
      <p:pic>
        <p:nvPicPr>
          <p:cNvPr id="715" name="Google Shape;715;p46"/>
          <p:cNvPicPr preferRelativeResize="0"/>
          <p:nvPr/>
        </p:nvPicPr>
        <p:blipFill rotWithShape="1">
          <a:blip r:embed="rId5">
            <a:alphaModFix/>
          </a:blip>
          <a:srcRect b="13753" l="2728" r="3171" t="16961"/>
          <a:stretch/>
        </p:blipFill>
        <p:spPr>
          <a:xfrm>
            <a:off x="2883748" y="3415838"/>
            <a:ext cx="777777" cy="572700"/>
          </a:xfrm>
          <a:prstGeom prst="rect">
            <a:avLst/>
          </a:prstGeom>
          <a:noFill/>
          <a:ln>
            <a:noFill/>
          </a:ln>
        </p:spPr>
      </p:pic>
      <p:pic>
        <p:nvPicPr>
          <p:cNvPr id="716" name="Google Shape;716;p46"/>
          <p:cNvPicPr preferRelativeResize="0"/>
          <p:nvPr/>
        </p:nvPicPr>
        <p:blipFill rotWithShape="1">
          <a:blip r:embed="rId5">
            <a:alphaModFix/>
          </a:blip>
          <a:srcRect b="13753" l="2728" r="3171" t="16961"/>
          <a:stretch/>
        </p:blipFill>
        <p:spPr>
          <a:xfrm>
            <a:off x="2720198" y="4164175"/>
            <a:ext cx="777777" cy="572700"/>
          </a:xfrm>
          <a:prstGeom prst="rect">
            <a:avLst/>
          </a:prstGeom>
          <a:noFill/>
          <a:ln>
            <a:noFill/>
          </a:ln>
        </p:spPr>
      </p:pic>
      <p:pic>
        <p:nvPicPr>
          <p:cNvPr id="717" name="Google Shape;717;p46"/>
          <p:cNvPicPr preferRelativeResize="0"/>
          <p:nvPr/>
        </p:nvPicPr>
        <p:blipFill rotWithShape="1">
          <a:blip r:embed="rId5">
            <a:alphaModFix/>
          </a:blip>
          <a:srcRect b="13753" l="2728" r="3171" t="16961"/>
          <a:stretch/>
        </p:blipFill>
        <p:spPr>
          <a:xfrm>
            <a:off x="900223" y="2455063"/>
            <a:ext cx="777777" cy="572700"/>
          </a:xfrm>
          <a:prstGeom prst="rect">
            <a:avLst/>
          </a:prstGeom>
          <a:noFill/>
          <a:ln>
            <a:noFill/>
          </a:ln>
        </p:spPr>
      </p:pic>
      <p:pic>
        <p:nvPicPr>
          <p:cNvPr id="718" name="Google Shape;718;p46"/>
          <p:cNvPicPr preferRelativeResize="0"/>
          <p:nvPr/>
        </p:nvPicPr>
        <p:blipFill rotWithShape="1">
          <a:blip r:embed="rId5">
            <a:alphaModFix/>
          </a:blip>
          <a:srcRect b="13753" l="2728" r="3171" t="16961"/>
          <a:stretch/>
        </p:blipFill>
        <p:spPr>
          <a:xfrm>
            <a:off x="368673" y="3333850"/>
            <a:ext cx="777777" cy="572700"/>
          </a:xfrm>
          <a:prstGeom prst="rect">
            <a:avLst/>
          </a:prstGeom>
          <a:noFill/>
          <a:ln>
            <a:noFill/>
          </a:ln>
        </p:spPr>
      </p:pic>
      <p:pic>
        <p:nvPicPr>
          <p:cNvPr id="719" name="Google Shape;719;p46"/>
          <p:cNvPicPr preferRelativeResize="0"/>
          <p:nvPr/>
        </p:nvPicPr>
        <p:blipFill rotWithShape="1">
          <a:blip r:embed="rId5">
            <a:alphaModFix/>
          </a:blip>
          <a:srcRect b="13753" l="2728" r="3171" t="16961"/>
          <a:stretch/>
        </p:blipFill>
        <p:spPr>
          <a:xfrm>
            <a:off x="900223" y="4232025"/>
            <a:ext cx="777777" cy="572700"/>
          </a:xfrm>
          <a:prstGeom prst="rect">
            <a:avLst/>
          </a:prstGeom>
          <a:noFill/>
          <a:ln>
            <a:noFill/>
          </a:ln>
        </p:spPr>
      </p:pic>
      <p:cxnSp>
        <p:nvCxnSpPr>
          <p:cNvPr id="720" name="Google Shape;720;p46"/>
          <p:cNvCxnSpPr>
            <a:endCxn id="714" idx="1"/>
          </p:cNvCxnSpPr>
          <p:nvPr/>
        </p:nvCxnSpPr>
        <p:spPr>
          <a:xfrm flipH="1" rot="10800000">
            <a:off x="2073873" y="2772700"/>
            <a:ext cx="364200" cy="666000"/>
          </a:xfrm>
          <a:prstGeom prst="straightConnector1">
            <a:avLst/>
          </a:prstGeom>
          <a:noFill/>
          <a:ln cap="flat" cmpd="sng" w="19050">
            <a:solidFill>
              <a:schemeClr val="lt1"/>
            </a:solidFill>
            <a:prstDash val="solid"/>
            <a:round/>
            <a:headEnd len="sm" w="sm" type="none"/>
            <a:tailEnd len="med" w="med" type="stealth"/>
          </a:ln>
        </p:spPr>
      </p:cxnSp>
      <p:cxnSp>
        <p:nvCxnSpPr>
          <p:cNvPr id="721" name="Google Shape;721;p46"/>
          <p:cNvCxnSpPr>
            <a:endCxn id="715" idx="1"/>
          </p:cNvCxnSpPr>
          <p:nvPr/>
        </p:nvCxnSpPr>
        <p:spPr>
          <a:xfrm flipH="1" rot="10800000">
            <a:off x="2304148" y="3702188"/>
            <a:ext cx="579600" cy="64500"/>
          </a:xfrm>
          <a:prstGeom prst="straightConnector1">
            <a:avLst/>
          </a:prstGeom>
          <a:noFill/>
          <a:ln cap="flat" cmpd="sng" w="19050">
            <a:solidFill>
              <a:schemeClr val="lt1"/>
            </a:solidFill>
            <a:prstDash val="solid"/>
            <a:round/>
            <a:headEnd len="sm" w="sm" type="none"/>
            <a:tailEnd len="med" w="med" type="stealth"/>
          </a:ln>
        </p:spPr>
      </p:cxnSp>
      <p:cxnSp>
        <p:nvCxnSpPr>
          <p:cNvPr id="722" name="Google Shape;722;p46"/>
          <p:cNvCxnSpPr>
            <a:endCxn id="716" idx="1"/>
          </p:cNvCxnSpPr>
          <p:nvPr/>
        </p:nvCxnSpPr>
        <p:spPr>
          <a:xfrm>
            <a:off x="2290898" y="3994825"/>
            <a:ext cx="429300" cy="455700"/>
          </a:xfrm>
          <a:prstGeom prst="straightConnector1">
            <a:avLst/>
          </a:prstGeom>
          <a:noFill/>
          <a:ln cap="flat" cmpd="sng" w="19050">
            <a:solidFill>
              <a:schemeClr val="lt1"/>
            </a:solidFill>
            <a:prstDash val="solid"/>
            <a:round/>
            <a:headEnd len="sm" w="sm" type="none"/>
            <a:tailEnd len="med" w="med" type="stealth"/>
          </a:ln>
        </p:spPr>
      </p:cxnSp>
      <p:cxnSp>
        <p:nvCxnSpPr>
          <p:cNvPr id="723" name="Google Shape;723;p46"/>
          <p:cNvCxnSpPr>
            <a:endCxn id="719" idx="0"/>
          </p:cNvCxnSpPr>
          <p:nvPr/>
        </p:nvCxnSpPr>
        <p:spPr>
          <a:xfrm flipH="1">
            <a:off x="1289112" y="3881325"/>
            <a:ext cx="469200" cy="350700"/>
          </a:xfrm>
          <a:prstGeom prst="straightConnector1">
            <a:avLst/>
          </a:prstGeom>
          <a:noFill/>
          <a:ln cap="flat" cmpd="sng" w="19050">
            <a:solidFill>
              <a:schemeClr val="lt1"/>
            </a:solidFill>
            <a:prstDash val="solid"/>
            <a:round/>
            <a:headEnd len="sm" w="sm" type="none"/>
            <a:tailEnd len="med" w="med" type="stealth"/>
          </a:ln>
        </p:spPr>
      </p:cxnSp>
      <p:cxnSp>
        <p:nvCxnSpPr>
          <p:cNvPr id="724" name="Google Shape;724;p46"/>
          <p:cNvCxnSpPr/>
          <p:nvPr/>
        </p:nvCxnSpPr>
        <p:spPr>
          <a:xfrm flipH="1">
            <a:off x="1054500" y="3564200"/>
            <a:ext cx="658500" cy="24600"/>
          </a:xfrm>
          <a:prstGeom prst="straightConnector1">
            <a:avLst/>
          </a:prstGeom>
          <a:noFill/>
          <a:ln cap="flat" cmpd="sng" w="19050">
            <a:solidFill>
              <a:schemeClr val="lt1"/>
            </a:solidFill>
            <a:prstDash val="solid"/>
            <a:round/>
            <a:headEnd len="sm" w="sm" type="none"/>
            <a:tailEnd len="med" w="med" type="stealth"/>
          </a:ln>
        </p:spPr>
      </p:cxnSp>
      <p:cxnSp>
        <p:nvCxnSpPr>
          <p:cNvPr id="725" name="Google Shape;725;p46"/>
          <p:cNvCxnSpPr>
            <a:endCxn id="717" idx="2"/>
          </p:cNvCxnSpPr>
          <p:nvPr/>
        </p:nvCxnSpPr>
        <p:spPr>
          <a:xfrm rot="10800000">
            <a:off x="1289112" y="3027763"/>
            <a:ext cx="390000" cy="400500"/>
          </a:xfrm>
          <a:prstGeom prst="straightConnector1">
            <a:avLst/>
          </a:prstGeom>
          <a:noFill/>
          <a:ln cap="flat" cmpd="sng" w="19050">
            <a:solidFill>
              <a:schemeClr val="lt1"/>
            </a:solidFill>
            <a:prstDash val="solid"/>
            <a:round/>
            <a:headEnd len="sm" w="sm" type="none"/>
            <a:tailEnd len="med" w="med" type="stealth"/>
          </a:ln>
        </p:spPr>
      </p:cxnSp>
      <p:pic>
        <p:nvPicPr>
          <p:cNvPr id="726" name="Google Shape;726;p46"/>
          <p:cNvPicPr preferRelativeResize="0"/>
          <p:nvPr/>
        </p:nvPicPr>
        <p:blipFill rotWithShape="1">
          <a:blip r:embed="rId4">
            <a:alphaModFix/>
          </a:blip>
          <a:srcRect b="0" l="0" r="0" t="0"/>
          <a:stretch/>
        </p:blipFill>
        <p:spPr>
          <a:xfrm>
            <a:off x="6166550" y="3344725"/>
            <a:ext cx="923976" cy="923976"/>
          </a:xfrm>
          <a:prstGeom prst="rect">
            <a:avLst/>
          </a:prstGeom>
          <a:noFill/>
          <a:ln>
            <a:noFill/>
          </a:ln>
        </p:spPr>
      </p:pic>
      <p:pic>
        <p:nvPicPr>
          <p:cNvPr id="727" name="Google Shape;727;p46"/>
          <p:cNvPicPr preferRelativeResize="0"/>
          <p:nvPr/>
        </p:nvPicPr>
        <p:blipFill rotWithShape="1">
          <a:blip r:embed="rId5">
            <a:alphaModFix/>
          </a:blip>
          <a:srcRect b="13753" l="2728" r="3171" t="16961"/>
          <a:stretch/>
        </p:blipFill>
        <p:spPr>
          <a:xfrm>
            <a:off x="7090523" y="2590875"/>
            <a:ext cx="777777" cy="572700"/>
          </a:xfrm>
          <a:prstGeom prst="rect">
            <a:avLst/>
          </a:prstGeom>
          <a:noFill/>
          <a:ln>
            <a:noFill/>
          </a:ln>
        </p:spPr>
      </p:pic>
      <p:pic>
        <p:nvPicPr>
          <p:cNvPr id="728" name="Google Shape;728;p46"/>
          <p:cNvPicPr preferRelativeResize="0"/>
          <p:nvPr/>
        </p:nvPicPr>
        <p:blipFill rotWithShape="1">
          <a:blip r:embed="rId5">
            <a:alphaModFix/>
          </a:blip>
          <a:srcRect b="13753" l="2728" r="3171" t="16961"/>
          <a:stretch/>
        </p:blipFill>
        <p:spPr>
          <a:xfrm>
            <a:off x="7536198" y="3520363"/>
            <a:ext cx="777777" cy="572700"/>
          </a:xfrm>
          <a:prstGeom prst="rect">
            <a:avLst/>
          </a:prstGeom>
          <a:noFill/>
          <a:ln>
            <a:noFill/>
          </a:ln>
        </p:spPr>
      </p:pic>
      <p:pic>
        <p:nvPicPr>
          <p:cNvPr id="729" name="Google Shape;729;p46"/>
          <p:cNvPicPr preferRelativeResize="0"/>
          <p:nvPr/>
        </p:nvPicPr>
        <p:blipFill rotWithShape="1">
          <a:blip r:embed="rId5">
            <a:alphaModFix/>
          </a:blip>
          <a:srcRect b="13753" l="2728" r="3171" t="16961"/>
          <a:stretch/>
        </p:blipFill>
        <p:spPr>
          <a:xfrm>
            <a:off x="7372648" y="4268700"/>
            <a:ext cx="777777" cy="572700"/>
          </a:xfrm>
          <a:prstGeom prst="rect">
            <a:avLst/>
          </a:prstGeom>
          <a:noFill/>
          <a:ln>
            <a:noFill/>
          </a:ln>
        </p:spPr>
      </p:pic>
      <p:pic>
        <p:nvPicPr>
          <p:cNvPr id="730" name="Google Shape;730;p46"/>
          <p:cNvPicPr preferRelativeResize="0"/>
          <p:nvPr/>
        </p:nvPicPr>
        <p:blipFill rotWithShape="1">
          <a:blip r:embed="rId5">
            <a:alphaModFix/>
          </a:blip>
          <a:srcRect b="13753" l="2728" r="3171" t="16961"/>
          <a:stretch/>
        </p:blipFill>
        <p:spPr>
          <a:xfrm>
            <a:off x="5552673" y="2559588"/>
            <a:ext cx="777777" cy="572700"/>
          </a:xfrm>
          <a:prstGeom prst="rect">
            <a:avLst/>
          </a:prstGeom>
          <a:noFill/>
          <a:ln>
            <a:noFill/>
          </a:ln>
        </p:spPr>
      </p:pic>
      <p:pic>
        <p:nvPicPr>
          <p:cNvPr id="731" name="Google Shape;731;p46"/>
          <p:cNvPicPr preferRelativeResize="0"/>
          <p:nvPr/>
        </p:nvPicPr>
        <p:blipFill rotWithShape="1">
          <a:blip r:embed="rId5">
            <a:alphaModFix/>
          </a:blip>
          <a:srcRect b="13753" l="2728" r="3171" t="16961"/>
          <a:stretch/>
        </p:blipFill>
        <p:spPr>
          <a:xfrm>
            <a:off x="5021123" y="3438375"/>
            <a:ext cx="777777" cy="572700"/>
          </a:xfrm>
          <a:prstGeom prst="rect">
            <a:avLst/>
          </a:prstGeom>
          <a:noFill/>
          <a:ln>
            <a:noFill/>
          </a:ln>
        </p:spPr>
      </p:pic>
      <p:pic>
        <p:nvPicPr>
          <p:cNvPr id="732" name="Google Shape;732;p46"/>
          <p:cNvPicPr preferRelativeResize="0"/>
          <p:nvPr/>
        </p:nvPicPr>
        <p:blipFill rotWithShape="1">
          <a:blip r:embed="rId5">
            <a:alphaModFix/>
          </a:blip>
          <a:srcRect b="13753" l="2728" r="3171" t="16961"/>
          <a:stretch/>
        </p:blipFill>
        <p:spPr>
          <a:xfrm>
            <a:off x="5552673" y="4336550"/>
            <a:ext cx="777777" cy="572700"/>
          </a:xfrm>
          <a:prstGeom prst="rect">
            <a:avLst/>
          </a:prstGeom>
          <a:noFill/>
          <a:ln>
            <a:noFill/>
          </a:ln>
        </p:spPr>
      </p:pic>
      <p:cxnSp>
        <p:nvCxnSpPr>
          <p:cNvPr id="733" name="Google Shape;733;p46"/>
          <p:cNvCxnSpPr>
            <a:endCxn id="727" idx="1"/>
          </p:cNvCxnSpPr>
          <p:nvPr/>
        </p:nvCxnSpPr>
        <p:spPr>
          <a:xfrm flipH="1" rot="10800000">
            <a:off x="6726323" y="2877225"/>
            <a:ext cx="364200" cy="666000"/>
          </a:xfrm>
          <a:prstGeom prst="straightConnector1">
            <a:avLst/>
          </a:prstGeom>
          <a:noFill/>
          <a:ln cap="flat" cmpd="sng" w="19050">
            <a:solidFill>
              <a:schemeClr val="lt1"/>
            </a:solidFill>
            <a:prstDash val="solid"/>
            <a:round/>
            <a:headEnd len="med" w="med" type="stealth"/>
            <a:tailEnd len="sm" w="sm" type="none"/>
          </a:ln>
        </p:spPr>
      </p:cxnSp>
      <p:cxnSp>
        <p:nvCxnSpPr>
          <p:cNvPr id="734" name="Google Shape;734;p46"/>
          <p:cNvCxnSpPr>
            <a:endCxn id="728" idx="1"/>
          </p:cNvCxnSpPr>
          <p:nvPr/>
        </p:nvCxnSpPr>
        <p:spPr>
          <a:xfrm flipH="1" rot="10800000">
            <a:off x="6956598" y="3806713"/>
            <a:ext cx="579600" cy="64500"/>
          </a:xfrm>
          <a:prstGeom prst="straightConnector1">
            <a:avLst/>
          </a:prstGeom>
          <a:noFill/>
          <a:ln cap="flat" cmpd="sng" w="19050">
            <a:solidFill>
              <a:schemeClr val="lt1"/>
            </a:solidFill>
            <a:prstDash val="solid"/>
            <a:round/>
            <a:headEnd len="med" w="med" type="stealth"/>
            <a:tailEnd len="sm" w="sm" type="none"/>
          </a:ln>
        </p:spPr>
      </p:cxnSp>
      <p:cxnSp>
        <p:nvCxnSpPr>
          <p:cNvPr id="735" name="Google Shape;735;p46"/>
          <p:cNvCxnSpPr>
            <a:endCxn id="729" idx="1"/>
          </p:cNvCxnSpPr>
          <p:nvPr/>
        </p:nvCxnSpPr>
        <p:spPr>
          <a:xfrm>
            <a:off x="6943348" y="4099350"/>
            <a:ext cx="429300" cy="455700"/>
          </a:xfrm>
          <a:prstGeom prst="straightConnector1">
            <a:avLst/>
          </a:prstGeom>
          <a:noFill/>
          <a:ln cap="flat" cmpd="sng" w="19050">
            <a:solidFill>
              <a:schemeClr val="lt1"/>
            </a:solidFill>
            <a:prstDash val="solid"/>
            <a:round/>
            <a:headEnd len="med" w="med" type="stealth"/>
            <a:tailEnd len="sm" w="sm" type="none"/>
          </a:ln>
        </p:spPr>
      </p:cxnSp>
      <p:cxnSp>
        <p:nvCxnSpPr>
          <p:cNvPr id="736" name="Google Shape;736;p46"/>
          <p:cNvCxnSpPr>
            <a:endCxn id="732" idx="0"/>
          </p:cNvCxnSpPr>
          <p:nvPr/>
        </p:nvCxnSpPr>
        <p:spPr>
          <a:xfrm flipH="1">
            <a:off x="5941562" y="3985850"/>
            <a:ext cx="469200" cy="350700"/>
          </a:xfrm>
          <a:prstGeom prst="straightConnector1">
            <a:avLst/>
          </a:prstGeom>
          <a:noFill/>
          <a:ln cap="flat" cmpd="sng" w="19050">
            <a:solidFill>
              <a:schemeClr val="lt1"/>
            </a:solidFill>
            <a:prstDash val="solid"/>
            <a:round/>
            <a:headEnd len="med" w="med" type="stealth"/>
            <a:tailEnd len="sm" w="sm" type="none"/>
          </a:ln>
        </p:spPr>
      </p:cxnSp>
      <p:cxnSp>
        <p:nvCxnSpPr>
          <p:cNvPr id="737" name="Google Shape;737;p46"/>
          <p:cNvCxnSpPr/>
          <p:nvPr/>
        </p:nvCxnSpPr>
        <p:spPr>
          <a:xfrm flipH="1">
            <a:off x="5706950" y="3668725"/>
            <a:ext cx="658500" cy="24600"/>
          </a:xfrm>
          <a:prstGeom prst="straightConnector1">
            <a:avLst/>
          </a:prstGeom>
          <a:noFill/>
          <a:ln cap="flat" cmpd="sng" w="19050">
            <a:solidFill>
              <a:schemeClr val="lt1"/>
            </a:solidFill>
            <a:prstDash val="solid"/>
            <a:round/>
            <a:headEnd len="med" w="med" type="stealth"/>
            <a:tailEnd len="sm" w="sm" type="none"/>
          </a:ln>
        </p:spPr>
      </p:cxnSp>
      <p:cxnSp>
        <p:nvCxnSpPr>
          <p:cNvPr id="738" name="Google Shape;738;p46"/>
          <p:cNvCxnSpPr>
            <a:endCxn id="730" idx="2"/>
          </p:cNvCxnSpPr>
          <p:nvPr/>
        </p:nvCxnSpPr>
        <p:spPr>
          <a:xfrm rot="10800000">
            <a:off x="5941562" y="3132288"/>
            <a:ext cx="390000" cy="400500"/>
          </a:xfrm>
          <a:prstGeom prst="straightConnector1">
            <a:avLst/>
          </a:prstGeom>
          <a:noFill/>
          <a:ln cap="flat" cmpd="sng" w="19050">
            <a:solidFill>
              <a:schemeClr val="lt1"/>
            </a:solidFill>
            <a:prstDash val="solid"/>
            <a:round/>
            <a:headEnd len="med" w="med" type="stealth"/>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708"/>
                                        </p:tgtEl>
                                        <p:attrNameLst>
                                          <p:attrName>style.visibility</p:attrName>
                                        </p:attrNameLst>
                                      </p:cBhvr>
                                      <p:to>
                                        <p:strVal val="visible"/>
                                      </p:to>
                                    </p:set>
                                    <p:anim calcmode="lin" valueType="num">
                                      <p:cBhvr additive="base">
                                        <p:cTn dur="1000"/>
                                        <p:tgtEl>
                                          <p:spTgt spid="70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09"/>
                                        </p:tgtEl>
                                        <p:attrNameLst>
                                          <p:attrName>style.visibility</p:attrName>
                                        </p:attrNameLst>
                                      </p:cBhvr>
                                      <p:to>
                                        <p:strVal val="visible"/>
                                      </p:to>
                                    </p:set>
                                    <p:anim calcmode="lin" valueType="num">
                                      <p:cBhvr additive="base">
                                        <p:cTn dur="1000"/>
                                        <p:tgtEl>
                                          <p:spTgt spid="70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1"/>
                                        </p:tgtEl>
                                        <p:attrNameLst>
                                          <p:attrName>style.visibility</p:attrName>
                                        </p:attrNameLst>
                                      </p:cBhvr>
                                      <p:to>
                                        <p:strVal val="visible"/>
                                      </p:to>
                                    </p:set>
                                    <p:animEffect filter="fade" transition="in">
                                      <p:cBhvr>
                                        <p:cTn dur="1000"/>
                                        <p:tgtEl>
                                          <p:spTgt spid="7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3"/>
                                        </p:tgtEl>
                                        <p:attrNameLst>
                                          <p:attrName>style.visibility</p:attrName>
                                        </p:attrNameLst>
                                      </p:cBhvr>
                                      <p:to>
                                        <p:strVal val="visible"/>
                                      </p:to>
                                    </p:set>
                                    <p:animEffect filter="fade" transition="in">
                                      <p:cBhvr>
                                        <p:cTn dur="1000"/>
                                        <p:tgtEl>
                                          <p:spTgt spid="713"/>
                                        </p:tgtEl>
                                      </p:cBhvr>
                                    </p:animEffect>
                                  </p:childTnLst>
                                </p:cTn>
                              </p:par>
                              <p:par>
                                <p:cTn fill="hold" nodeType="withEffect" presetClass="entr" presetID="10" presetSubtype="0">
                                  <p:stCondLst>
                                    <p:cond delay="0"/>
                                  </p:stCondLst>
                                  <p:childTnLst>
                                    <p:set>
                                      <p:cBhvr>
                                        <p:cTn dur="1" fill="hold">
                                          <p:stCondLst>
                                            <p:cond delay="0"/>
                                          </p:stCondLst>
                                        </p:cTn>
                                        <p:tgtEl>
                                          <p:spTgt spid="714"/>
                                        </p:tgtEl>
                                        <p:attrNameLst>
                                          <p:attrName>style.visibility</p:attrName>
                                        </p:attrNameLst>
                                      </p:cBhvr>
                                      <p:to>
                                        <p:strVal val="visible"/>
                                      </p:to>
                                    </p:set>
                                    <p:animEffect filter="fade" transition="in">
                                      <p:cBhvr>
                                        <p:cTn dur="1000"/>
                                        <p:tgtEl>
                                          <p:spTgt spid="714"/>
                                        </p:tgtEl>
                                      </p:cBhvr>
                                    </p:animEffect>
                                  </p:childTnLst>
                                </p:cTn>
                              </p:par>
                              <p:par>
                                <p:cTn fill="hold" nodeType="withEffect" presetClass="entr" presetID="10" presetSubtype="0">
                                  <p:stCondLst>
                                    <p:cond delay="0"/>
                                  </p:stCondLst>
                                  <p:childTnLst>
                                    <p:set>
                                      <p:cBhvr>
                                        <p:cTn dur="1" fill="hold">
                                          <p:stCondLst>
                                            <p:cond delay="0"/>
                                          </p:stCondLst>
                                        </p:cTn>
                                        <p:tgtEl>
                                          <p:spTgt spid="715"/>
                                        </p:tgtEl>
                                        <p:attrNameLst>
                                          <p:attrName>style.visibility</p:attrName>
                                        </p:attrNameLst>
                                      </p:cBhvr>
                                      <p:to>
                                        <p:strVal val="visible"/>
                                      </p:to>
                                    </p:set>
                                    <p:animEffect filter="fade" transition="in">
                                      <p:cBhvr>
                                        <p:cTn dur="1000"/>
                                        <p:tgtEl>
                                          <p:spTgt spid="715"/>
                                        </p:tgtEl>
                                      </p:cBhvr>
                                    </p:animEffect>
                                  </p:childTnLst>
                                </p:cTn>
                              </p:par>
                              <p:par>
                                <p:cTn fill="hold" nodeType="withEffect" presetClass="entr" presetID="10" presetSubtype="0">
                                  <p:stCondLst>
                                    <p:cond delay="0"/>
                                  </p:stCondLst>
                                  <p:childTnLst>
                                    <p:set>
                                      <p:cBhvr>
                                        <p:cTn dur="1" fill="hold">
                                          <p:stCondLst>
                                            <p:cond delay="0"/>
                                          </p:stCondLst>
                                        </p:cTn>
                                        <p:tgtEl>
                                          <p:spTgt spid="716"/>
                                        </p:tgtEl>
                                        <p:attrNameLst>
                                          <p:attrName>style.visibility</p:attrName>
                                        </p:attrNameLst>
                                      </p:cBhvr>
                                      <p:to>
                                        <p:strVal val="visible"/>
                                      </p:to>
                                    </p:set>
                                    <p:animEffect filter="fade" transition="in">
                                      <p:cBhvr>
                                        <p:cTn dur="1000"/>
                                        <p:tgtEl>
                                          <p:spTgt spid="716"/>
                                        </p:tgtEl>
                                      </p:cBhvr>
                                    </p:animEffect>
                                  </p:childTnLst>
                                </p:cTn>
                              </p:par>
                              <p:par>
                                <p:cTn fill="hold" nodeType="withEffect" presetClass="entr" presetID="10" presetSubtype="0">
                                  <p:stCondLst>
                                    <p:cond delay="0"/>
                                  </p:stCondLst>
                                  <p:childTnLst>
                                    <p:set>
                                      <p:cBhvr>
                                        <p:cTn dur="1" fill="hold">
                                          <p:stCondLst>
                                            <p:cond delay="0"/>
                                          </p:stCondLst>
                                        </p:cTn>
                                        <p:tgtEl>
                                          <p:spTgt spid="717"/>
                                        </p:tgtEl>
                                        <p:attrNameLst>
                                          <p:attrName>style.visibility</p:attrName>
                                        </p:attrNameLst>
                                      </p:cBhvr>
                                      <p:to>
                                        <p:strVal val="visible"/>
                                      </p:to>
                                    </p:set>
                                    <p:animEffect filter="fade" transition="in">
                                      <p:cBhvr>
                                        <p:cTn dur="1000"/>
                                        <p:tgtEl>
                                          <p:spTgt spid="717"/>
                                        </p:tgtEl>
                                      </p:cBhvr>
                                    </p:animEffect>
                                  </p:childTnLst>
                                </p:cTn>
                              </p:par>
                              <p:par>
                                <p:cTn fill="hold" nodeType="withEffect" presetClass="entr" presetID="10" presetSubtype="0">
                                  <p:stCondLst>
                                    <p:cond delay="0"/>
                                  </p:stCondLst>
                                  <p:childTnLst>
                                    <p:set>
                                      <p:cBhvr>
                                        <p:cTn dur="1" fill="hold">
                                          <p:stCondLst>
                                            <p:cond delay="0"/>
                                          </p:stCondLst>
                                        </p:cTn>
                                        <p:tgtEl>
                                          <p:spTgt spid="718"/>
                                        </p:tgtEl>
                                        <p:attrNameLst>
                                          <p:attrName>style.visibility</p:attrName>
                                        </p:attrNameLst>
                                      </p:cBhvr>
                                      <p:to>
                                        <p:strVal val="visible"/>
                                      </p:to>
                                    </p:set>
                                    <p:animEffect filter="fade" transition="in">
                                      <p:cBhvr>
                                        <p:cTn dur="1000"/>
                                        <p:tgtEl>
                                          <p:spTgt spid="718"/>
                                        </p:tgtEl>
                                      </p:cBhvr>
                                    </p:animEffect>
                                  </p:childTnLst>
                                </p:cTn>
                              </p:par>
                              <p:par>
                                <p:cTn fill="hold" nodeType="withEffect" presetClass="entr" presetID="10" presetSubtype="0">
                                  <p:stCondLst>
                                    <p:cond delay="0"/>
                                  </p:stCondLst>
                                  <p:childTnLst>
                                    <p:set>
                                      <p:cBhvr>
                                        <p:cTn dur="1" fill="hold">
                                          <p:stCondLst>
                                            <p:cond delay="0"/>
                                          </p:stCondLst>
                                        </p:cTn>
                                        <p:tgtEl>
                                          <p:spTgt spid="719"/>
                                        </p:tgtEl>
                                        <p:attrNameLst>
                                          <p:attrName>style.visibility</p:attrName>
                                        </p:attrNameLst>
                                      </p:cBhvr>
                                      <p:to>
                                        <p:strVal val="visible"/>
                                      </p:to>
                                    </p:set>
                                    <p:animEffect filter="fade" transition="in">
                                      <p:cBhvr>
                                        <p:cTn dur="1000"/>
                                        <p:tgtEl>
                                          <p:spTgt spid="719"/>
                                        </p:tgtEl>
                                      </p:cBhvr>
                                    </p:animEffect>
                                  </p:childTnLst>
                                </p:cTn>
                              </p:par>
                              <p:par>
                                <p:cTn fill="hold" nodeType="withEffect" presetClass="entr" presetID="10" presetSubtype="0">
                                  <p:stCondLst>
                                    <p:cond delay="0"/>
                                  </p:stCondLst>
                                  <p:childTnLst>
                                    <p:set>
                                      <p:cBhvr>
                                        <p:cTn dur="1" fill="hold">
                                          <p:stCondLst>
                                            <p:cond delay="0"/>
                                          </p:stCondLst>
                                        </p:cTn>
                                        <p:tgtEl>
                                          <p:spTgt spid="720"/>
                                        </p:tgtEl>
                                        <p:attrNameLst>
                                          <p:attrName>style.visibility</p:attrName>
                                        </p:attrNameLst>
                                      </p:cBhvr>
                                      <p:to>
                                        <p:strVal val="visible"/>
                                      </p:to>
                                    </p:set>
                                    <p:animEffect filter="fade" transition="in">
                                      <p:cBhvr>
                                        <p:cTn dur="1000"/>
                                        <p:tgtEl>
                                          <p:spTgt spid="720"/>
                                        </p:tgtEl>
                                      </p:cBhvr>
                                    </p:animEffect>
                                  </p:childTnLst>
                                </p:cTn>
                              </p:par>
                              <p:par>
                                <p:cTn fill="hold" nodeType="withEffect" presetClass="entr" presetID="10" presetSubtype="0">
                                  <p:stCondLst>
                                    <p:cond delay="0"/>
                                  </p:stCondLst>
                                  <p:childTnLst>
                                    <p:set>
                                      <p:cBhvr>
                                        <p:cTn dur="1" fill="hold">
                                          <p:stCondLst>
                                            <p:cond delay="0"/>
                                          </p:stCondLst>
                                        </p:cTn>
                                        <p:tgtEl>
                                          <p:spTgt spid="721"/>
                                        </p:tgtEl>
                                        <p:attrNameLst>
                                          <p:attrName>style.visibility</p:attrName>
                                        </p:attrNameLst>
                                      </p:cBhvr>
                                      <p:to>
                                        <p:strVal val="visible"/>
                                      </p:to>
                                    </p:set>
                                    <p:animEffect filter="fade" transition="in">
                                      <p:cBhvr>
                                        <p:cTn dur="1000"/>
                                        <p:tgtEl>
                                          <p:spTgt spid="721"/>
                                        </p:tgtEl>
                                      </p:cBhvr>
                                    </p:animEffect>
                                  </p:childTnLst>
                                </p:cTn>
                              </p:par>
                              <p:par>
                                <p:cTn fill="hold" nodeType="withEffect" presetClass="entr" presetID="10" presetSubtype="0">
                                  <p:stCondLst>
                                    <p:cond delay="0"/>
                                  </p:stCondLst>
                                  <p:childTnLst>
                                    <p:set>
                                      <p:cBhvr>
                                        <p:cTn dur="1" fill="hold">
                                          <p:stCondLst>
                                            <p:cond delay="0"/>
                                          </p:stCondLst>
                                        </p:cTn>
                                        <p:tgtEl>
                                          <p:spTgt spid="722"/>
                                        </p:tgtEl>
                                        <p:attrNameLst>
                                          <p:attrName>style.visibility</p:attrName>
                                        </p:attrNameLst>
                                      </p:cBhvr>
                                      <p:to>
                                        <p:strVal val="visible"/>
                                      </p:to>
                                    </p:set>
                                    <p:animEffect filter="fade" transition="in">
                                      <p:cBhvr>
                                        <p:cTn dur="1000"/>
                                        <p:tgtEl>
                                          <p:spTgt spid="722"/>
                                        </p:tgtEl>
                                      </p:cBhvr>
                                    </p:animEffect>
                                  </p:childTnLst>
                                </p:cTn>
                              </p:par>
                              <p:par>
                                <p:cTn fill="hold" nodeType="withEffect" presetClass="entr" presetID="10" presetSubtype="0">
                                  <p:stCondLst>
                                    <p:cond delay="0"/>
                                  </p:stCondLst>
                                  <p:childTnLst>
                                    <p:set>
                                      <p:cBhvr>
                                        <p:cTn dur="1" fill="hold">
                                          <p:stCondLst>
                                            <p:cond delay="0"/>
                                          </p:stCondLst>
                                        </p:cTn>
                                        <p:tgtEl>
                                          <p:spTgt spid="723"/>
                                        </p:tgtEl>
                                        <p:attrNameLst>
                                          <p:attrName>style.visibility</p:attrName>
                                        </p:attrNameLst>
                                      </p:cBhvr>
                                      <p:to>
                                        <p:strVal val="visible"/>
                                      </p:to>
                                    </p:set>
                                    <p:animEffect filter="fade" transition="in">
                                      <p:cBhvr>
                                        <p:cTn dur="1000"/>
                                        <p:tgtEl>
                                          <p:spTgt spid="723"/>
                                        </p:tgtEl>
                                      </p:cBhvr>
                                    </p:animEffect>
                                  </p:childTnLst>
                                </p:cTn>
                              </p:par>
                              <p:par>
                                <p:cTn fill="hold" nodeType="withEffect" presetClass="entr" presetID="10" presetSubtype="0">
                                  <p:stCondLst>
                                    <p:cond delay="0"/>
                                  </p:stCondLst>
                                  <p:childTnLst>
                                    <p:set>
                                      <p:cBhvr>
                                        <p:cTn dur="1" fill="hold">
                                          <p:stCondLst>
                                            <p:cond delay="0"/>
                                          </p:stCondLst>
                                        </p:cTn>
                                        <p:tgtEl>
                                          <p:spTgt spid="724"/>
                                        </p:tgtEl>
                                        <p:attrNameLst>
                                          <p:attrName>style.visibility</p:attrName>
                                        </p:attrNameLst>
                                      </p:cBhvr>
                                      <p:to>
                                        <p:strVal val="visible"/>
                                      </p:to>
                                    </p:set>
                                    <p:animEffect filter="fade" transition="in">
                                      <p:cBhvr>
                                        <p:cTn dur="1000"/>
                                        <p:tgtEl>
                                          <p:spTgt spid="724"/>
                                        </p:tgtEl>
                                      </p:cBhvr>
                                    </p:animEffect>
                                  </p:childTnLst>
                                </p:cTn>
                              </p:par>
                              <p:par>
                                <p:cTn fill="hold" nodeType="withEffect" presetClass="entr" presetID="10" presetSubtype="0">
                                  <p:stCondLst>
                                    <p:cond delay="0"/>
                                  </p:stCondLst>
                                  <p:childTnLst>
                                    <p:set>
                                      <p:cBhvr>
                                        <p:cTn dur="1" fill="hold">
                                          <p:stCondLst>
                                            <p:cond delay="0"/>
                                          </p:stCondLst>
                                        </p:cTn>
                                        <p:tgtEl>
                                          <p:spTgt spid="725"/>
                                        </p:tgtEl>
                                        <p:attrNameLst>
                                          <p:attrName>style.visibility</p:attrName>
                                        </p:attrNameLst>
                                      </p:cBhvr>
                                      <p:to>
                                        <p:strVal val="visible"/>
                                      </p:to>
                                    </p:set>
                                    <p:animEffect filter="fade" transition="in">
                                      <p:cBhvr>
                                        <p:cTn dur="1000"/>
                                        <p:tgtEl>
                                          <p:spTgt spid="7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2"/>
                                        </p:tgtEl>
                                        <p:attrNameLst>
                                          <p:attrName>style.visibility</p:attrName>
                                        </p:attrNameLst>
                                      </p:cBhvr>
                                      <p:to>
                                        <p:strVal val="visible"/>
                                      </p:to>
                                    </p:set>
                                    <p:animEffect filter="fade" transition="in">
                                      <p:cBhvr>
                                        <p:cTn dur="1000"/>
                                        <p:tgtEl>
                                          <p:spTgt spid="7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6"/>
                                        </p:tgtEl>
                                        <p:attrNameLst>
                                          <p:attrName>style.visibility</p:attrName>
                                        </p:attrNameLst>
                                      </p:cBhvr>
                                      <p:to>
                                        <p:strVal val="visible"/>
                                      </p:to>
                                    </p:set>
                                    <p:animEffect filter="fade" transition="in">
                                      <p:cBhvr>
                                        <p:cTn dur="1000"/>
                                        <p:tgtEl>
                                          <p:spTgt spid="726"/>
                                        </p:tgtEl>
                                      </p:cBhvr>
                                    </p:animEffect>
                                  </p:childTnLst>
                                </p:cTn>
                              </p:par>
                              <p:par>
                                <p:cTn fill="hold" nodeType="withEffect" presetClass="entr" presetID="10" presetSubtype="0">
                                  <p:stCondLst>
                                    <p:cond delay="0"/>
                                  </p:stCondLst>
                                  <p:childTnLst>
                                    <p:set>
                                      <p:cBhvr>
                                        <p:cTn dur="1" fill="hold">
                                          <p:stCondLst>
                                            <p:cond delay="0"/>
                                          </p:stCondLst>
                                        </p:cTn>
                                        <p:tgtEl>
                                          <p:spTgt spid="727"/>
                                        </p:tgtEl>
                                        <p:attrNameLst>
                                          <p:attrName>style.visibility</p:attrName>
                                        </p:attrNameLst>
                                      </p:cBhvr>
                                      <p:to>
                                        <p:strVal val="visible"/>
                                      </p:to>
                                    </p:set>
                                    <p:animEffect filter="fade" transition="in">
                                      <p:cBhvr>
                                        <p:cTn dur="1000"/>
                                        <p:tgtEl>
                                          <p:spTgt spid="727"/>
                                        </p:tgtEl>
                                      </p:cBhvr>
                                    </p:animEffect>
                                  </p:childTnLst>
                                </p:cTn>
                              </p:par>
                              <p:par>
                                <p:cTn fill="hold" nodeType="withEffect" presetClass="entr" presetID="10" presetSubtype="0">
                                  <p:stCondLst>
                                    <p:cond delay="0"/>
                                  </p:stCondLst>
                                  <p:childTnLst>
                                    <p:set>
                                      <p:cBhvr>
                                        <p:cTn dur="1" fill="hold">
                                          <p:stCondLst>
                                            <p:cond delay="0"/>
                                          </p:stCondLst>
                                        </p:cTn>
                                        <p:tgtEl>
                                          <p:spTgt spid="728"/>
                                        </p:tgtEl>
                                        <p:attrNameLst>
                                          <p:attrName>style.visibility</p:attrName>
                                        </p:attrNameLst>
                                      </p:cBhvr>
                                      <p:to>
                                        <p:strVal val="visible"/>
                                      </p:to>
                                    </p:set>
                                    <p:animEffect filter="fade" transition="in">
                                      <p:cBhvr>
                                        <p:cTn dur="1000"/>
                                        <p:tgtEl>
                                          <p:spTgt spid="728"/>
                                        </p:tgtEl>
                                      </p:cBhvr>
                                    </p:animEffect>
                                  </p:childTnLst>
                                </p:cTn>
                              </p:par>
                              <p:par>
                                <p:cTn fill="hold" nodeType="withEffect" presetClass="entr" presetID="10" presetSubtype="0">
                                  <p:stCondLst>
                                    <p:cond delay="0"/>
                                  </p:stCondLst>
                                  <p:childTnLst>
                                    <p:set>
                                      <p:cBhvr>
                                        <p:cTn dur="1" fill="hold">
                                          <p:stCondLst>
                                            <p:cond delay="0"/>
                                          </p:stCondLst>
                                        </p:cTn>
                                        <p:tgtEl>
                                          <p:spTgt spid="729"/>
                                        </p:tgtEl>
                                        <p:attrNameLst>
                                          <p:attrName>style.visibility</p:attrName>
                                        </p:attrNameLst>
                                      </p:cBhvr>
                                      <p:to>
                                        <p:strVal val="visible"/>
                                      </p:to>
                                    </p:set>
                                    <p:animEffect filter="fade" transition="in">
                                      <p:cBhvr>
                                        <p:cTn dur="1000"/>
                                        <p:tgtEl>
                                          <p:spTgt spid="729"/>
                                        </p:tgtEl>
                                      </p:cBhvr>
                                    </p:animEffect>
                                  </p:childTnLst>
                                </p:cTn>
                              </p:par>
                              <p:par>
                                <p:cTn fill="hold" nodeType="withEffect" presetClass="entr" presetID="10" presetSubtype="0">
                                  <p:stCondLst>
                                    <p:cond delay="0"/>
                                  </p:stCondLst>
                                  <p:childTnLst>
                                    <p:set>
                                      <p:cBhvr>
                                        <p:cTn dur="1" fill="hold">
                                          <p:stCondLst>
                                            <p:cond delay="0"/>
                                          </p:stCondLst>
                                        </p:cTn>
                                        <p:tgtEl>
                                          <p:spTgt spid="730"/>
                                        </p:tgtEl>
                                        <p:attrNameLst>
                                          <p:attrName>style.visibility</p:attrName>
                                        </p:attrNameLst>
                                      </p:cBhvr>
                                      <p:to>
                                        <p:strVal val="visible"/>
                                      </p:to>
                                    </p:set>
                                    <p:animEffect filter="fade" transition="in">
                                      <p:cBhvr>
                                        <p:cTn dur="1000"/>
                                        <p:tgtEl>
                                          <p:spTgt spid="730"/>
                                        </p:tgtEl>
                                      </p:cBhvr>
                                    </p:animEffect>
                                  </p:childTnLst>
                                </p:cTn>
                              </p:par>
                              <p:par>
                                <p:cTn fill="hold" nodeType="withEffect" presetClass="entr" presetID="10" presetSubtype="0">
                                  <p:stCondLst>
                                    <p:cond delay="0"/>
                                  </p:stCondLst>
                                  <p:childTnLst>
                                    <p:set>
                                      <p:cBhvr>
                                        <p:cTn dur="1" fill="hold">
                                          <p:stCondLst>
                                            <p:cond delay="0"/>
                                          </p:stCondLst>
                                        </p:cTn>
                                        <p:tgtEl>
                                          <p:spTgt spid="731"/>
                                        </p:tgtEl>
                                        <p:attrNameLst>
                                          <p:attrName>style.visibility</p:attrName>
                                        </p:attrNameLst>
                                      </p:cBhvr>
                                      <p:to>
                                        <p:strVal val="visible"/>
                                      </p:to>
                                    </p:set>
                                    <p:animEffect filter="fade" transition="in">
                                      <p:cBhvr>
                                        <p:cTn dur="1000"/>
                                        <p:tgtEl>
                                          <p:spTgt spid="731"/>
                                        </p:tgtEl>
                                      </p:cBhvr>
                                    </p:animEffect>
                                  </p:childTnLst>
                                </p:cTn>
                              </p:par>
                              <p:par>
                                <p:cTn fill="hold" nodeType="withEffect" presetClass="entr" presetID="10" presetSubtype="0">
                                  <p:stCondLst>
                                    <p:cond delay="0"/>
                                  </p:stCondLst>
                                  <p:childTnLst>
                                    <p:set>
                                      <p:cBhvr>
                                        <p:cTn dur="1" fill="hold">
                                          <p:stCondLst>
                                            <p:cond delay="0"/>
                                          </p:stCondLst>
                                        </p:cTn>
                                        <p:tgtEl>
                                          <p:spTgt spid="732"/>
                                        </p:tgtEl>
                                        <p:attrNameLst>
                                          <p:attrName>style.visibility</p:attrName>
                                        </p:attrNameLst>
                                      </p:cBhvr>
                                      <p:to>
                                        <p:strVal val="visible"/>
                                      </p:to>
                                    </p:set>
                                    <p:animEffect filter="fade" transition="in">
                                      <p:cBhvr>
                                        <p:cTn dur="1000"/>
                                        <p:tgtEl>
                                          <p:spTgt spid="732"/>
                                        </p:tgtEl>
                                      </p:cBhvr>
                                    </p:animEffect>
                                  </p:childTnLst>
                                </p:cTn>
                              </p:par>
                              <p:par>
                                <p:cTn fill="hold" nodeType="withEffect" presetClass="entr" presetID="10" presetSubtype="0">
                                  <p:stCondLst>
                                    <p:cond delay="0"/>
                                  </p:stCondLst>
                                  <p:childTnLst>
                                    <p:set>
                                      <p:cBhvr>
                                        <p:cTn dur="1" fill="hold">
                                          <p:stCondLst>
                                            <p:cond delay="0"/>
                                          </p:stCondLst>
                                        </p:cTn>
                                        <p:tgtEl>
                                          <p:spTgt spid="733"/>
                                        </p:tgtEl>
                                        <p:attrNameLst>
                                          <p:attrName>style.visibility</p:attrName>
                                        </p:attrNameLst>
                                      </p:cBhvr>
                                      <p:to>
                                        <p:strVal val="visible"/>
                                      </p:to>
                                    </p:set>
                                    <p:animEffect filter="fade" transition="in">
                                      <p:cBhvr>
                                        <p:cTn dur="1000"/>
                                        <p:tgtEl>
                                          <p:spTgt spid="733"/>
                                        </p:tgtEl>
                                      </p:cBhvr>
                                    </p:animEffect>
                                  </p:childTnLst>
                                </p:cTn>
                              </p:par>
                              <p:par>
                                <p:cTn fill="hold" nodeType="withEffect" presetClass="entr" presetID="10" presetSubtype="0">
                                  <p:stCondLst>
                                    <p:cond delay="0"/>
                                  </p:stCondLst>
                                  <p:childTnLst>
                                    <p:set>
                                      <p:cBhvr>
                                        <p:cTn dur="1" fill="hold">
                                          <p:stCondLst>
                                            <p:cond delay="0"/>
                                          </p:stCondLst>
                                        </p:cTn>
                                        <p:tgtEl>
                                          <p:spTgt spid="734"/>
                                        </p:tgtEl>
                                        <p:attrNameLst>
                                          <p:attrName>style.visibility</p:attrName>
                                        </p:attrNameLst>
                                      </p:cBhvr>
                                      <p:to>
                                        <p:strVal val="visible"/>
                                      </p:to>
                                    </p:set>
                                    <p:animEffect filter="fade" transition="in">
                                      <p:cBhvr>
                                        <p:cTn dur="1000"/>
                                        <p:tgtEl>
                                          <p:spTgt spid="734"/>
                                        </p:tgtEl>
                                      </p:cBhvr>
                                    </p:animEffect>
                                  </p:childTnLst>
                                </p:cTn>
                              </p:par>
                              <p:par>
                                <p:cTn fill="hold" nodeType="withEffect" presetClass="entr" presetID="10" presetSubtype="0">
                                  <p:stCondLst>
                                    <p:cond delay="0"/>
                                  </p:stCondLst>
                                  <p:childTnLst>
                                    <p:set>
                                      <p:cBhvr>
                                        <p:cTn dur="1" fill="hold">
                                          <p:stCondLst>
                                            <p:cond delay="0"/>
                                          </p:stCondLst>
                                        </p:cTn>
                                        <p:tgtEl>
                                          <p:spTgt spid="735"/>
                                        </p:tgtEl>
                                        <p:attrNameLst>
                                          <p:attrName>style.visibility</p:attrName>
                                        </p:attrNameLst>
                                      </p:cBhvr>
                                      <p:to>
                                        <p:strVal val="visible"/>
                                      </p:to>
                                    </p:set>
                                    <p:animEffect filter="fade" transition="in">
                                      <p:cBhvr>
                                        <p:cTn dur="1000"/>
                                        <p:tgtEl>
                                          <p:spTgt spid="735"/>
                                        </p:tgtEl>
                                      </p:cBhvr>
                                    </p:animEffect>
                                  </p:childTnLst>
                                </p:cTn>
                              </p:par>
                              <p:par>
                                <p:cTn fill="hold" nodeType="withEffect" presetClass="entr" presetID="10" presetSubtype="0">
                                  <p:stCondLst>
                                    <p:cond delay="0"/>
                                  </p:stCondLst>
                                  <p:childTnLst>
                                    <p:set>
                                      <p:cBhvr>
                                        <p:cTn dur="1" fill="hold">
                                          <p:stCondLst>
                                            <p:cond delay="0"/>
                                          </p:stCondLst>
                                        </p:cTn>
                                        <p:tgtEl>
                                          <p:spTgt spid="736"/>
                                        </p:tgtEl>
                                        <p:attrNameLst>
                                          <p:attrName>style.visibility</p:attrName>
                                        </p:attrNameLst>
                                      </p:cBhvr>
                                      <p:to>
                                        <p:strVal val="visible"/>
                                      </p:to>
                                    </p:set>
                                    <p:animEffect filter="fade" transition="in">
                                      <p:cBhvr>
                                        <p:cTn dur="1000"/>
                                        <p:tgtEl>
                                          <p:spTgt spid="736"/>
                                        </p:tgtEl>
                                      </p:cBhvr>
                                    </p:animEffect>
                                  </p:childTnLst>
                                </p:cTn>
                              </p:par>
                              <p:par>
                                <p:cTn fill="hold" nodeType="withEffect" presetClass="entr" presetID="10" presetSubtype="0">
                                  <p:stCondLst>
                                    <p:cond delay="0"/>
                                  </p:stCondLst>
                                  <p:childTnLst>
                                    <p:set>
                                      <p:cBhvr>
                                        <p:cTn dur="1" fill="hold">
                                          <p:stCondLst>
                                            <p:cond delay="0"/>
                                          </p:stCondLst>
                                        </p:cTn>
                                        <p:tgtEl>
                                          <p:spTgt spid="737"/>
                                        </p:tgtEl>
                                        <p:attrNameLst>
                                          <p:attrName>style.visibility</p:attrName>
                                        </p:attrNameLst>
                                      </p:cBhvr>
                                      <p:to>
                                        <p:strVal val="visible"/>
                                      </p:to>
                                    </p:set>
                                    <p:animEffect filter="fade" transition="in">
                                      <p:cBhvr>
                                        <p:cTn dur="1000"/>
                                        <p:tgtEl>
                                          <p:spTgt spid="737"/>
                                        </p:tgtEl>
                                      </p:cBhvr>
                                    </p:animEffect>
                                  </p:childTnLst>
                                </p:cTn>
                              </p:par>
                              <p:par>
                                <p:cTn fill="hold" nodeType="withEffect" presetClass="entr" presetID="10" presetSubtype="0">
                                  <p:stCondLst>
                                    <p:cond delay="0"/>
                                  </p:stCondLst>
                                  <p:childTnLst>
                                    <p:set>
                                      <p:cBhvr>
                                        <p:cTn dur="1" fill="hold">
                                          <p:stCondLst>
                                            <p:cond delay="0"/>
                                          </p:stCondLst>
                                        </p:cTn>
                                        <p:tgtEl>
                                          <p:spTgt spid="738"/>
                                        </p:tgtEl>
                                        <p:attrNameLst>
                                          <p:attrName>style.visibility</p:attrName>
                                        </p:attrNameLst>
                                      </p:cBhvr>
                                      <p:to>
                                        <p:strVal val="visible"/>
                                      </p:to>
                                    </p:set>
                                    <p:animEffect filter="fade" transition="in">
                                      <p:cBhvr>
                                        <p:cTn dur="1000"/>
                                        <p:tgtEl>
                                          <p:spTgt spid="7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42" name="Shape 742"/>
        <p:cNvGrpSpPr/>
        <p:nvPr/>
      </p:nvGrpSpPr>
      <p:grpSpPr>
        <a:xfrm>
          <a:off x="0" y="0"/>
          <a:ext cx="0" cy="0"/>
          <a:chOff x="0" y="0"/>
          <a:chExt cx="0" cy="0"/>
        </a:xfrm>
      </p:grpSpPr>
      <p:sp>
        <p:nvSpPr>
          <p:cNvPr id="743" name="Google Shape;743;p47"/>
          <p:cNvSpPr txBox="1"/>
          <p:nvPr>
            <p:ph type="title"/>
          </p:nvPr>
        </p:nvSpPr>
        <p:spPr>
          <a:xfrm>
            <a:off x="129175" y="2459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3100" u="sng">
                <a:solidFill>
                  <a:srgbClr val="E09214"/>
                </a:solidFill>
                <a:latin typeface="Merriweather"/>
                <a:ea typeface="Merriweather"/>
                <a:cs typeface="Merriweather"/>
                <a:sym typeface="Merriweather"/>
              </a:rPr>
              <a:t>Features of Hadoop</a:t>
            </a:r>
            <a:endParaRPr b="1" sz="3100" u="sng">
              <a:solidFill>
                <a:srgbClr val="E09214"/>
              </a:solidFill>
              <a:latin typeface="Merriweather"/>
              <a:ea typeface="Merriweather"/>
              <a:cs typeface="Merriweather"/>
              <a:sym typeface="Merriweather"/>
            </a:endParaRPr>
          </a:p>
        </p:txBody>
      </p:sp>
      <p:pic>
        <p:nvPicPr>
          <p:cNvPr id="744" name="Google Shape;744;p47"/>
          <p:cNvPicPr preferRelativeResize="0"/>
          <p:nvPr/>
        </p:nvPicPr>
        <p:blipFill rotWithShape="1">
          <a:blip r:embed="rId3">
            <a:alphaModFix/>
          </a:blip>
          <a:srcRect b="0" l="0" r="0" t="0"/>
          <a:stretch/>
        </p:blipFill>
        <p:spPr>
          <a:xfrm>
            <a:off x="5823773" y="245925"/>
            <a:ext cx="2980950" cy="773175"/>
          </a:xfrm>
          <a:prstGeom prst="rect">
            <a:avLst/>
          </a:prstGeom>
          <a:noFill/>
          <a:ln>
            <a:noFill/>
          </a:ln>
        </p:spPr>
      </p:pic>
      <p:sp>
        <p:nvSpPr>
          <p:cNvPr id="745" name="Google Shape;745;p47"/>
          <p:cNvSpPr/>
          <p:nvPr/>
        </p:nvSpPr>
        <p:spPr>
          <a:xfrm>
            <a:off x="143838" y="2872275"/>
            <a:ext cx="944400" cy="498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DATA</a:t>
            </a:r>
            <a:endParaRPr b="0" i="0" sz="1400" u="none" cap="none" strike="noStrike">
              <a:solidFill>
                <a:srgbClr val="000000"/>
              </a:solidFill>
              <a:latin typeface="Average"/>
              <a:ea typeface="Average"/>
              <a:cs typeface="Average"/>
              <a:sym typeface="Average"/>
            </a:endParaRPr>
          </a:p>
        </p:txBody>
      </p:sp>
      <p:sp>
        <p:nvSpPr>
          <p:cNvPr id="746" name="Google Shape;746;p47"/>
          <p:cNvSpPr txBox="1"/>
          <p:nvPr/>
        </p:nvSpPr>
        <p:spPr>
          <a:xfrm>
            <a:off x="143850" y="1247900"/>
            <a:ext cx="2517900" cy="523200"/>
          </a:xfrm>
          <a:prstGeom prst="rect">
            <a:avLst/>
          </a:prstGeom>
          <a:noFill/>
          <a:ln>
            <a:noFill/>
          </a:ln>
        </p:spPr>
        <p:txBody>
          <a:bodyPr anchorCtr="0" anchor="t" bIns="91425" lIns="91425" spcFirstLastPara="1" rIns="91425" wrap="square" tIns="91425">
            <a:spAutoFit/>
          </a:bodyPr>
          <a:lstStyle/>
          <a:p>
            <a:pPr indent="-368300" lvl="0" marL="457200" marR="0" rtl="0" algn="l">
              <a:lnSpc>
                <a:spcPct val="100000"/>
              </a:lnSpc>
              <a:spcBef>
                <a:spcPts val="0"/>
              </a:spcBef>
              <a:spcAft>
                <a:spcPts val="0"/>
              </a:spcAft>
              <a:buClr>
                <a:srgbClr val="323E48"/>
              </a:buClr>
              <a:buSzPts val="2200"/>
              <a:buFont typeface="Average"/>
              <a:buAutoNum type="arabicPeriod"/>
            </a:pPr>
            <a:r>
              <a:rPr b="1" i="0" lang="en" sz="2200" u="none" cap="none" strike="noStrike">
                <a:solidFill>
                  <a:srgbClr val="323E48"/>
                </a:solidFill>
                <a:latin typeface="Average"/>
                <a:ea typeface="Average"/>
                <a:cs typeface="Average"/>
                <a:sym typeface="Average"/>
              </a:rPr>
              <a:t>Reliability:</a:t>
            </a:r>
            <a:endParaRPr b="1" i="0" sz="22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743"/>
                                        </p:tgtEl>
                                        <p:attrNameLst>
                                          <p:attrName>style.visibility</p:attrName>
                                        </p:attrNameLst>
                                      </p:cBhvr>
                                      <p:to>
                                        <p:strVal val="visible"/>
                                      </p:to>
                                    </p:set>
                                    <p:anim calcmode="lin" valueType="num">
                                      <p:cBhvr additive="base">
                                        <p:cTn dur="1000"/>
                                        <p:tgtEl>
                                          <p:spTgt spid="743"/>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746"/>
                                        </p:tgtEl>
                                        <p:attrNameLst>
                                          <p:attrName>style.visibility</p:attrName>
                                        </p:attrNameLst>
                                      </p:cBhvr>
                                      <p:to>
                                        <p:strVal val="visible"/>
                                      </p:to>
                                    </p:set>
                                    <p:anim calcmode="lin" valueType="num">
                                      <p:cBhvr additive="base">
                                        <p:cTn dur="1000"/>
                                        <p:tgtEl>
                                          <p:spTgt spid="74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5"/>
                                        </p:tgtEl>
                                        <p:attrNameLst>
                                          <p:attrName>style.visibility</p:attrName>
                                        </p:attrNameLst>
                                      </p:cBhvr>
                                      <p:to>
                                        <p:strVal val="visible"/>
                                      </p:to>
                                    </p:set>
                                    <p:animEffect filter="fade" transition="in">
                                      <p:cBhvr>
                                        <p:cTn dur="1000"/>
                                        <p:tgtEl>
                                          <p:spTgt spid="7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50" name="Shape 750"/>
        <p:cNvGrpSpPr/>
        <p:nvPr/>
      </p:nvGrpSpPr>
      <p:grpSpPr>
        <a:xfrm>
          <a:off x="0" y="0"/>
          <a:ext cx="0" cy="0"/>
          <a:chOff x="0" y="0"/>
          <a:chExt cx="0" cy="0"/>
        </a:xfrm>
      </p:grpSpPr>
      <p:sp>
        <p:nvSpPr>
          <p:cNvPr id="751" name="Google Shape;751;p48"/>
          <p:cNvSpPr txBox="1"/>
          <p:nvPr>
            <p:ph type="title"/>
          </p:nvPr>
        </p:nvSpPr>
        <p:spPr>
          <a:xfrm>
            <a:off x="129175" y="2459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3100" u="sng">
                <a:solidFill>
                  <a:srgbClr val="E09214"/>
                </a:solidFill>
                <a:latin typeface="Merriweather"/>
                <a:ea typeface="Merriweather"/>
                <a:cs typeface="Merriweather"/>
                <a:sym typeface="Merriweather"/>
              </a:rPr>
              <a:t>Features of Hadoop</a:t>
            </a:r>
            <a:endParaRPr b="1" sz="3100" u="sng">
              <a:solidFill>
                <a:srgbClr val="E09214"/>
              </a:solidFill>
              <a:latin typeface="Merriweather"/>
              <a:ea typeface="Merriweather"/>
              <a:cs typeface="Merriweather"/>
              <a:sym typeface="Merriweather"/>
            </a:endParaRPr>
          </a:p>
        </p:txBody>
      </p:sp>
      <p:pic>
        <p:nvPicPr>
          <p:cNvPr id="752" name="Google Shape;752;p48"/>
          <p:cNvPicPr preferRelativeResize="0"/>
          <p:nvPr/>
        </p:nvPicPr>
        <p:blipFill rotWithShape="1">
          <a:blip r:embed="rId3">
            <a:alphaModFix/>
          </a:blip>
          <a:srcRect b="0" l="0" r="0" t="0"/>
          <a:stretch/>
        </p:blipFill>
        <p:spPr>
          <a:xfrm>
            <a:off x="5823773" y="245925"/>
            <a:ext cx="2980950" cy="773175"/>
          </a:xfrm>
          <a:prstGeom prst="rect">
            <a:avLst/>
          </a:prstGeom>
          <a:noFill/>
          <a:ln>
            <a:noFill/>
          </a:ln>
        </p:spPr>
      </p:pic>
      <p:sp>
        <p:nvSpPr>
          <p:cNvPr id="753" name="Google Shape;753;p48"/>
          <p:cNvSpPr txBox="1"/>
          <p:nvPr/>
        </p:nvSpPr>
        <p:spPr>
          <a:xfrm>
            <a:off x="2075263" y="4214275"/>
            <a:ext cx="1233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Different single units</a:t>
            </a:r>
            <a:endParaRPr b="0" i="0" sz="1400" u="none" cap="none" strike="noStrike">
              <a:solidFill>
                <a:srgbClr val="000000"/>
              </a:solidFill>
              <a:latin typeface="Average"/>
              <a:ea typeface="Average"/>
              <a:cs typeface="Average"/>
              <a:sym typeface="Average"/>
            </a:endParaRPr>
          </a:p>
        </p:txBody>
      </p:sp>
      <p:sp>
        <p:nvSpPr>
          <p:cNvPr id="754" name="Google Shape;754;p48"/>
          <p:cNvSpPr/>
          <p:nvPr/>
        </p:nvSpPr>
        <p:spPr>
          <a:xfrm>
            <a:off x="143838" y="2872275"/>
            <a:ext cx="944400" cy="498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DATA</a:t>
            </a:r>
            <a:endParaRPr b="0" i="0" sz="1400" u="none" cap="none" strike="noStrike">
              <a:solidFill>
                <a:srgbClr val="000000"/>
              </a:solidFill>
              <a:latin typeface="Average"/>
              <a:ea typeface="Average"/>
              <a:cs typeface="Average"/>
              <a:sym typeface="Average"/>
            </a:endParaRPr>
          </a:p>
        </p:txBody>
      </p:sp>
      <p:sp>
        <p:nvSpPr>
          <p:cNvPr id="755" name="Google Shape;755;p48"/>
          <p:cNvSpPr/>
          <p:nvPr/>
        </p:nvSpPr>
        <p:spPr>
          <a:xfrm>
            <a:off x="2348113" y="2200375"/>
            <a:ext cx="688200" cy="3363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756" name="Google Shape;756;p48"/>
          <p:cNvSpPr/>
          <p:nvPr/>
        </p:nvSpPr>
        <p:spPr>
          <a:xfrm>
            <a:off x="2348113" y="2722163"/>
            <a:ext cx="688200" cy="3363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48"/>
          <p:cNvSpPr/>
          <p:nvPr/>
        </p:nvSpPr>
        <p:spPr>
          <a:xfrm>
            <a:off x="2348113" y="3243950"/>
            <a:ext cx="688200" cy="3363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48"/>
          <p:cNvSpPr/>
          <p:nvPr/>
        </p:nvSpPr>
        <p:spPr>
          <a:xfrm>
            <a:off x="2348113" y="3816650"/>
            <a:ext cx="688200" cy="3363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59" name="Google Shape;759;p48"/>
          <p:cNvCxnSpPr>
            <a:stCxn id="754" idx="3"/>
            <a:endCxn id="755" idx="1"/>
          </p:cNvCxnSpPr>
          <p:nvPr/>
        </p:nvCxnSpPr>
        <p:spPr>
          <a:xfrm flipH="1" rot="10800000">
            <a:off x="1088238" y="2368425"/>
            <a:ext cx="1260000" cy="753000"/>
          </a:xfrm>
          <a:prstGeom prst="straightConnector1">
            <a:avLst/>
          </a:prstGeom>
          <a:noFill/>
          <a:ln cap="flat" cmpd="sng" w="19050">
            <a:solidFill>
              <a:schemeClr val="lt1"/>
            </a:solidFill>
            <a:prstDash val="solid"/>
            <a:round/>
            <a:headEnd len="sm" w="sm" type="none"/>
            <a:tailEnd len="med" w="med" type="stealth"/>
          </a:ln>
        </p:spPr>
      </p:cxnSp>
      <p:cxnSp>
        <p:nvCxnSpPr>
          <p:cNvPr id="760" name="Google Shape;760;p48"/>
          <p:cNvCxnSpPr>
            <a:stCxn id="754" idx="3"/>
            <a:endCxn id="756" idx="1"/>
          </p:cNvCxnSpPr>
          <p:nvPr/>
        </p:nvCxnSpPr>
        <p:spPr>
          <a:xfrm flipH="1" rot="10800000">
            <a:off x="1088238" y="2890425"/>
            <a:ext cx="1260000" cy="231000"/>
          </a:xfrm>
          <a:prstGeom prst="straightConnector1">
            <a:avLst/>
          </a:prstGeom>
          <a:noFill/>
          <a:ln cap="flat" cmpd="sng" w="19050">
            <a:solidFill>
              <a:schemeClr val="lt1"/>
            </a:solidFill>
            <a:prstDash val="solid"/>
            <a:round/>
            <a:headEnd len="sm" w="sm" type="none"/>
            <a:tailEnd len="med" w="med" type="stealth"/>
          </a:ln>
        </p:spPr>
      </p:cxnSp>
      <p:cxnSp>
        <p:nvCxnSpPr>
          <p:cNvPr id="761" name="Google Shape;761;p48"/>
          <p:cNvCxnSpPr>
            <a:stCxn id="754" idx="3"/>
          </p:cNvCxnSpPr>
          <p:nvPr/>
        </p:nvCxnSpPr>
        <p:spPr>
          <a:xfrm>
            <a:off x="1088238" y="3121425"/>
            <a:ext cx="1260000" cy="249300"/>
          </a:xfrm>
          <a:prstGeom prst="straightConnector1">
            <a:avLst/>
          </a:prstGeom>
          <a:noFill/>
          <a:ln cap="flat" cmpd="sng" w="19050">
            <a:solidFill>
              <a:schemeClr val="lt1"/>
            </a:solidFill>
            <a:prstDash val="solid"/>
            <a:round/>
            <a:headEnd len="sm" w="sm" type="none"/>
            <a:tailEnd len="med" w="med" type="stealth"/>
          </a:ln>
        </p:spPr>
      </p:cxnSp>
      <p:cxnSp>
        <p:nvCxnSpPr>
          <p:cNvPr id="762" name="Google Shape;762;p48"/>
          <p:cNvCxnSpPr>
            <a:stCxn id="754" idx="3"/>
            <a:endCxn id="758" idx="1"/>
          </p:cNvCxnSpPr>
          <p:nvPr/>
        </p:nvCxnSpPr>
        <p:spPr>
          <a:xfrm>
            <a:off x="1088238" y="3121425"/>
            <a:ext cx="1260000" cy="863400"/>
          </a:xfrm>
          <a:prstGeom prst="straightConnector1">
            <a:avLst/>
          </a:prstGeom>
          <a:noFill/>
          <a:ln cap="flat" cmpd="sng" w="19050">
            <a:solidFill>
              <a:schemeClr val="lt1"/>
            </a:solidFill>
            <a:prstDash val="solid"/>
            <a:round/>
            <a:headEnd len="sm" w="sm" type="none"/>
            <a:tailEnd len="med" w="med" type="stealth"/>
          </a:ln>
        </p:spPr>
      </p:cxnSp>
      <p:sp>
        <p:nvSpPr>
          <p:cNvPr id="763" name="Google Shape;763;p48"/>
          <p:cNvSpPr txBox="1"/>
          <p:nvPr/>
        </p:nvSpPr>
        <p:spPr>
          <a:xfrm>
            <a:off x="143850" y="1247900"/>
            <a:ext cx="2517900" cy="523200"/>
          </a:xfrm>
          <a:prstGeom prst="rect">
            <a:avLst/>
          </a:prstGeom>
          <a:noFill/>
          <a:ln>
            <a:noFill/>
          </a:ln>
        </p:spPr>
        <p:txBody>
          <a:bodyPr anchorCtr="0" anchor="t" bIns="91425" lIns="91425" spcFirstLastPara="1" rIns="91425" wrap="square" tIns="91425">
            <a:spAutoFit/>
          </a:bodyPr>
          <a:lstStyle/>
          <a:p>
            <a:pPr indent="-368300" lvl="0" marL="457200" marR="0" rtl="0" algn="l">
              <a:lnSpc>
                <a:spcPct val="100000"/>
              </a:lnSpc>
              <a:spcBef>
                <a:spcPts val="0"/>
              </a:spcBef>
              <a:spcAft>
                <a:spcPts val="0"/>
              </a:spcAft>
              <a:buClr>
                <a:srgbClr val="323E48"/>
              </a:buClr>
              <a:buSzPts val="2200"/>
              <a:buFont typeface="Average"/>
              <a:buAutoNum type="arabicPeriod"/>
            </a:pPr>
            <a:r>
              <a:rPr b="1" i="0" lang="en" sz="2200" u="none" cap="none" strike="noStrike">
                <a:solidFill>
                  <a:srgbClr val="323E48"/>
                </a:solidFill>
                <a:latin typeface="Average"/>
                <a:ea typeface="Average"/>
                <a:cs typeface="Average"/>
                <a:sym typeface="Average"/>
              </a:rPr>
              <a:t>Reliability:</a:t>
            </a:r>
            <a:endParaRPr b="1" i="0" sz="22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55"/>
                                        </p:tgtEl>
                                        <p:attrNameLst>
                                          <p:attrName>style.visibility</p:attrName>
                                        </p:attrNameLst>
                                      </p:cBhvr>
                                      <p:to>
                                        <p:strVal val="visible"/>
                                      </p:to>
                                    </p:set>
                                    <p:animEffect filter="fade" transition="in">
                                      <p:cBhvr>
                                        <p:cTn dur="1000"/>
                                        <p:tgtEl>
                                          <p:spTgt spid="755"/>
                                        </p:tgtEl>
                                      </p:cBhvr>
                                    </p:animEffect>
                                  </p:childTnLst>
                                </p:cTn>
                              </p:par>
                              <p:par>
                                <p:cTn fill="hold" nodeType="withEffect" presetClass="entr" presetID="10" presetSubtype="0">
                                  <p:stCondLst>
                                    <p:cond delay="0"/>
                                  </p:stCondLst>
                                  <p:childTnLst>
                                    <p:set>
                                      <p:cBhvr>
                                        <p:cTn dur="1" fill="hold">
                                          <p:stCondLst>
                                            <p:cond delay="0"/>
                                          </p:stCondLst>
                                        </p:cTn>
                                        <p:tgtEl>
                                          <p:spTgt spid="756"/>
                                        </p:tgtEl>
                                        <p:attrNameLst>
                                          <p:attrName>style.visibility</p:attrName>
                                        </p:attrNameLst>
                                      </p:cBhvr>
                                      <p:to>
                                        <p:strVal val="visible"/>
                                      </p:to>
                                    </p:set>
                                    <p:animEffect filter="fade" transition="in">
                                      <p:cBhvr>
                                        <p:cTn dur="1000"/>
                                        <p:tgtEl>
                                          <p:spTgt spid="756"/>
                                        </p:tgtEl>
                                      </p:cBhvr>
                                    </p:animEffect>
                                  </p:childTnLst>
                                </p:cTn>
                              </p:par>
                              <p:par>
                                <p:cTn fill="hold" nodeType="withEffect" presetClass="entr" presetID="10" presetSubtype="0">
                                  <p:stCondLst>
                                    <p:cond delay="0"/>
                                  </p:stCondLst>
                                  <p:childTnLst>
                                    <p:set>
                                      <p:cBhvr>
                                        <p:cTn dur="1" fill="hold">
                                          <p:stCondLst>
                                            <p:cond delay="0"/>
                                          </p:stCondLst>
                                        </p:cTn>
                                        <p:tgtEl>
                                          <p:spTgt spid="757"/>
                                        </p:tgtEl>
                                        <p:attrNameLst>
                                          <p:attrName>style.visibility</p:attrName>
                                        </p:attrNameLst>
                                      </p:cBhvr>
                                      <p:to>
                                        <p:strVal val="visible"/>
                                      </p:to>
                                    </p:set>
                                    <p:animEffect filter="fade" transition="in">
                                      <p:cBhvr>
                                        <p:cTn dur="1000"/>
                                        <p:tgtEl>
                                          <p:spTgt spid="757"/>
                                        </p:tgtEl>
                                      </p:cBhvr>
                                    </p:animEffect>
                                  </p:childTnLst>
                                </p:cTn>
                              </p:par>
                              <p:par>
                                <p:cTn fill="hold" nodeType="withEffect" presetClass="entr" presetID="10" presetSubtype="0">
                                  <p:stCondLst>
                                    <p:cond delay="0"/>
                                  </p:stCondLst>
                                  <p:childTnLst>
                                    <p:set>
                                      <p:cBhvr>
                                        <p:cTn dur="1" fill="hold">
                                          <p:stCondLst>
                                            <p:cond delay="0"/>
                                          </p:stCondLst>
                                        </p:cTn>
                                        <p:tgtEl>
                                          <p:spTgt spid="758"/>
                                        </p:tgtEl>
                                        <p:attrNameLst>
                                          <p:attrName>style.visibility</p:attrName>
                                        </p:attrNameLst>
                                      </p:cBhvr>
                                      <p:to>
                                        <p:strVal val="visible"/>
                                      </p:to>
                                    </p:set>
                                    <p:animEffect filter="fade" transition="in">
                                      <p:cBhvr>
                                        <p:cTn dur="1000"/>
                                        <p:tgtEl>
                                          <p:spTgt spid="758"/>
                                        </p:tgtEl>
                                      </p:cBhvr>
                                    </p:animEffect>
                                  </p:childTnLst>
                                </p:cTn>
                              </p:par>
                              <p:par>
                                <p:cTn fill="hold" nodeType="withEffect" presetClass="entr" presetID="10" presetSubtype="0">
                                  <p:stCondLst>
                                    <p:cond delay="0"/>
                                  </p:stCondLst>
                                  <p:childTnLst>
                                    <p:set>
                                      <p:cBhvr>
                                        <p:cTn dur="1" fill="hold">
                                          <p:stCondLst>
                                            <p:cond delay="0"/>
                                          </p:stCondLst>
                                        </p:cTn>
                                        <p:tgtEl>
                                          <p:spTgt spid="759"/>
                                        </p:tgtEl>
                                        <p:attrNameLst>
                                          <p:attrName>style.visibility</p:attrName>
                                        </p:attrNameLst>
                                      </p:cBhvr>
                                      <p:to>
                                        <p:strVal val="visible"/>
                                      </p:to>
                                    </p:set>
                                    <p:animEffect filter="fade" transition="in">
                                      <p:cBhvr>
                                        <p:cTn dur="1000"/>
                                        <p:tgtEl>
                                          <p:spTgt spid="759"/>
                                        </p:tgtEl>
                                      </p:cBhvr>
                                    </p:animEffect>
                                  </p:childTnLst>
                                </p:cTn>
                              </p:par>
                              <p:par>
                                <p:cTn fill="hold" nodeType="withEffect" presetClass="entr" presetID="10" presetSubtype="0">
                                  <p:stCondLst>
                                    <p:cond delay="0"/>
                                  </p:stCondLst>
                                  <p:childTnLst>
                                    <p:set>
                                      <p:cBhvr>
                                        <p:cTn dur="1" fill="hold">
                                          <p:stCondLst>
                                            <p:cond delay="0"/>
                                          </p:stCondLst>
                                        </p:cTn>
                                        <p:tgtEl>
                                          <p:spTgt spid="760"/>
                                        </p:tgtEl>
                                        <p:attrNameLst>
                                          <p:attrName>style.visibility</p:attrName>
                                        </p:attrNameLst>
                                      </p:cBhvr>
                                      <p:to>
                                        <p:strVal val="visible"/>
                                      </p:to>
                                    </p:set>
                                    <p:animEffect filter="fade" transition="in">
                                      <p:cBhvr>
                                        <p:cTn dur="1000"/>
                                        <p:tgtEl>
                                          <p:spTgt spid="760"/>
                                        </p:tgtEl>
                                      </p:cBhvr>
                                    </p:animEffect>
                                  </p:childTnLst>
                                </p:cTn>
                              </p:par>
                              <p:par>
                                <p:cTn fill="hold" nodeType="withEffect" presetClass="entr" presetID="10" presetSubtype="0">
                                  <p:stCondLst>
                                    <p:cond delay="0"/>
                                  </p:stCondLst>
                                  <p:childTnLst>
                                    <p:set>
                                      <p:cBhvr>
                                        <p:cTn dur="1" fill="hold">
                                          <p:stCondLst>
                                            <p:cond delay="0"/>
                                          </p:stCondLst>
                                        </p:cTn>
                                        <p:tgtEl>
                                          <p:spTgt spid="761"/>
                                        </p:tgtEl>
                                        <p:attrNameLst>
                                          <p:attrName>style.visibility</p:attrName>
                                        </p:attrNameLst>
                                      </p:cBhvr>
                                      <p:to>
                                        <p:strVal val="visible"/>
                                      </p:to>
                                    </p:set>
                                    <p:animEffect filter="fade" transition="in">
                                      <p:cBhvr>
                                        <p:cTn dur="1000"/>
                                        <p:tgtEl>
                                          <p:spTgt spid="761"/>
                                        </p:tgtEl>
                                      </p:cBhvr>
                                    </p:animEffect>
                                  </p:childTnLst>
                                </p:cTn>
                              </p:par>
                              <p:par>
                                <p:cTn fill="hold" nodeType="withEffect" presetClass="entr" presetID="10" presetSubtype="0">
                                  <p:stCondLst>
                                    <p:cond delay="0"/>
                                  </p:stCondLst>
                                  <p:childTnLst>
                                    <p:set>
                                      <p:cBhvr>
                                        <p:cTn dur="1" fill="hold">
                                          <p:stCondLst>
                                            <p:cond delay="0"/>
                                          </p:stCondLst>
                                        </p:cTn>
                                        <p:tgtEl>
                                          <p:spTgt spid="762"/>
                                        </p:tgtEl>
                                        <p:attrNameLst>
                                          <p:attrName>style.visibility</p:attrName>
                                        </p:attrNameLst>
                                      </p:cBhvr>
                                      <p:to>
                                        <p:strVal val="visible"/>
                                      </p:to>
                                    </p:set>
                                    <p:animEffect filter="fade" transition="in">
                                      <p:cBhvr>
                                        <p:cTn dur="1000"/>
                                        <p:tgtEl>
                                          <p:spTgt spid="7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3"/>
                                        </p:tgtEl>
                                        <p:attrNameLst>
                                          <p:attrName>style.visibility</p:attrName>
                                        </p:attrNameLst>
                                      </p:cBhvr>
                                      <p:to>
                                        <p:strVal val="visible"/>
                                      </p:to>
                                    </p:set>
                                    <p:animEffect filter="fade" transition="in">
                                      <p:cBhvr>
                                        <p:cTn dur="1000"/>
                                        <p:tgtEl>
                                          <p:spTgt spid="7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67" name="Shape 767"/>
        <p:cNvGrpSpPr/>
        <p:nvPr/>
      </p:nvGrpSpPr>
      <p:grpSpPr>
        <a:xfrm>
          <a:off x="0" y="0"/>
          <a:ext cx="0" cy="0"/>
          <a:chOff x="0" y="0"/>
          <a:chExt cx="0" cy="0"/>
        </a:xfrm>
      </p:grpSpPr>
      <p:sp>
        <p:nvSpPr>
          <p:cNvPr id="768" name="Google Shape;768;p49"/>
          <p:cNvSpPr txBox="1"/>
          <p:nvPr>
            <p:ph type="title"/>
          </p:nvPr>
        </p:nvSpPr>
        <p:spPr>
          <a:xfrm>
            <a:off x="129175" y="2459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3100" u="sng">
                <a:solidFill>
                  <a:srgbClr val="E09214"/>
                </a:solidFill>
                <a:latin typeface="Merriweather"/>
                <a:ea typeface="Merriweather"/>
                <a:cs typeface="Merriweather"/>
                <a:sym typeface="Merriweather"/>
              </a:rPr>
              <a:t>Features of Hadoop</a:t>
            </a:r>
            <a:endParaRPr b="1" sz="3100" u="sng">
              <a:solidFill>
                <a:srgbClr val="E09214"/>
              </a:solidFill>
              <a:latin typeface="Merriweather"/>
              <a:ea typeface="Merriweather"/>
              <a:cs typeface="Merriweather"/>
              <a:sym typeface="Merriweather"/>
            </a:endParaRPr>
          </a:p>
        </p:txBody>
      </p:sp>
      <p:sp>
        <p:nvSpPr>
          <p:cNvPr id="769" name="Google Shape;769;p49"/>
          <p:cNvSpPr txBox="1"/>
          <p:nvPr/>
        </p:nvSpPr>
        <p:spPr>
          <a:xfrm>
            <a:off x="101400" y="1247900"/>
            <a:ext cx="2517900" cy="523200"/>
          </a:xfrm>
          <a:prstGeom prst="rect">
            <a:avLst/>
          </a:prstGeom>
          <a:noFill/>
          <a:ln>
            <a:noFill/>
          </a:ln>
        </p:spPr>
        <p:txBody>
          <a:bodyPr anchorCtr="0" anchor="t" bIns="91425" lIns="91425" spcFirstLastPara="1" rIns="91425" wrap="square" tIns="91425">
            <a:spAutoFit/>
          </a:bodyPr>
          <a:lstStyle/>
          <a:p>
            <a:pPr indent="-368300" lvl="0" marL="457200" marR="0" rtl="0" algn="l">
              <a:lnSpc>
                <a:spcPct val="100000"/>
              </a:lnSpc>
              <a:spcBef>
                <a:spcPts val="0"/>
              </a:spcBef>
              <a:spcAft>
                <a:spcPts val="0"/>
              </a:spcAft>
              <a:buClr>
                <a:srgbClr val="323E48"/>
              </a:buClr>
              <a:buSzPts val="2200"/>
              <a:buFont typeface="Average"/>
              <a:buAutoNum type="arabicPeriod"/>
            </a:pPr>
            <a:r>
              <a:rPr b="1" i="0" lang="en" sz="2200" u="none" cap="none" strike="noStrike">
                <a:solidFill>
                  <a:srgbClr val="323E48"/>
                </a:solidFill>
                <a:latin typeface="Average"/>
                <a:ea typeface="Average"/>
                <a:cs typeface="Average"/>
                <a:sym typeface="Average"/>
              </a:rPr>
              <a:t>Reliability:</a:t>
            </a:r>
            <a:endParaRPr b="1" i="0" sz="2200" u="none" cap="none" strike="noStrike">
              <a:solidFill>
                <a:srgbClr val="000000"/>
              </a:solidFill>
              <a:latin typeface="Average"/>
              <a:ea typeface="Average"/>
              <a:cs typeface="Average"/>
              <a:sym typeface="Average"/>
            </a:endParaRPr>
          </a:p>
        </p:txBody>
      </p:sp>
      <p:pic>
        <p:nvPicPr>
          <p:cNvPr id="770" name="Google Shape;770;p49"/>
          <p:cNvPicPr preferRelativeResize="0"/>
          <p:nvPr/>
        </p:nvPicPr>
        <p:blipFill rotWithShape="1">
          <a:blip r:embed="rId3">
            <a:alphaModFix/>
          </a:blip>
          <a:srcRect b="0" l="0" r="0" t="0"/>
          <a:stretch/>
        </p:blipFill>
        <p:spPr>
          <a:xfrm>
            <a:off x="5823773" y="245925"/>
            <a:ext cx="2980950" cy="773175"/>
          </a:xfrm>
          <a:prstGeom prst="rect">
            <a:avLst/>
          </a:prstGeom>
          <a:noFill/>
          <a:ln>
            <a:noFill/>
          </a:ln>
        </p:spPr>
      </p:pic>
      <p:sp>
        <p:nvSpPr>
          <p:cNvPr id="771" name="Google Shape;771;p49"/>
          <p:cNvSpPr txBox="1"/>
          <p:nvPr/>
        </p:nvSpPr>
        <p:spPr>
          <a:xfrm>
            <a:off x="2075263" y="4214275"/>
            <a:ext cx="1233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Different single units</a:t>
            </a:r>
            <a:endParaRPr b="0" i="0" sz="1400" u="none" cap="none" strike="noStrike">
              <a:solidFill>
                <a:srgbClr val="000000"/>
              </a:solidFill>
              <a:latin typeface="Average"/>
              <a:ea typeface="Average"/>
              <a:cs typeface="Average"/>
              <a:sym typeface="Average"/>
            </a:endParaRPr>
          </a:p>
        </p:txBody>
      </p:sp>
      <p:sp>
        <p:nvSpPr>
          <p:cNvPr id="772" name="Google Shape;772;p49"/>
          <p:cNvSpPr/>
          <p:nvPr/>
        </p:nvSpPr>
        <p:spPr>
          <a:xfrm>
            <a:off x="143838" y="2872275"/>
            <a:ext cx="944400" cy="4983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DATA</a:t>
            </a:r>
            <a:endParaRPr b="0" i="0" sz="1400" u="none" cap="none" strike="noStrike">
              <a:solidFill>
                <a:srgbClr val="000000"/>
              </a:solidFill>
              <a:latin typeface="Average"/>
              <a:ea typeface="Average"/>
              <a:cs typeface="Average"/>
              <a:sym typeface="Average"/>
            </a:endParaRPr>
          </a:p>
        </p:txBody>
      </p:sp>
      <p:sp>
        <p:nvSpPr>
          <p:cNvPr id="773" name="Google Shape;773;p49"/>
          <p:cNvSpPr/>
          <p:nvPr/>
        </p:nvSpPr>
        <p:spPr>
          <a:xfrm>
            <a:off x="2348113" y="2200375"/>
            <a:ext cx="688200" cy="336300"/>
          </a:xfrm>
          <a:prstGeom prst="rect">
            <a:avLst/>
          </a:prstGeom>
          <a:solidFill>
            <a:srgbClr val="FCBD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774" name="Google Shape;774;p49"/>
          <p:cNvSpPr/>
          <p:nvPr/>
        </p:nvSpPr>
        <p:spPr>
          <a:xfrm>
            <a:off x="2348113" y="2722163"/>
            <a:ext cx="688200" cy="336300"/>
          </a:xfrm>
          <a:prstGeom prst="rect">
            <a:avLst/>
          </a:prstGeom>
          <a:solidFill>
            <a:srgbClr val="FCBD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49"/>
          <p:cNvSpPr/>
          <p:nvPr/>
        </p:nvSpPr>
        <p:spPr>
          <a:xfrm>
            <a:off x="2348113" y="3243950"/>
            <a:ext cx="688200" cy="336300"/>
          </a:xfrm>
          <a:prstGeom prst="rect">
            <a:avLst/>
          </a:prstGeom>
          <a:solidFill>
            <a:srgbClr val="FCBD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49"/>
          <p:cNvSpPr/>
          <p:nvPr/>
        </p:nvSpPr>
        <p:spPr>
          <a:xfrm>
            <a:off x="2348113" y="3816650"/>
            <a:ext cx="688200" cy="336300"/>
          </a:xfrm>
          <a:prstGeom prst="rect">
            <a:avLst/>
          </a:prstGeom>
          <a:solidFill>
            <a:srgbClr val="FCBD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77" name="Google Shape;777;p49"/>
          <p:cNvCxnSpPr>
            <a:stCxn id="772" idx="3"/>
            <a:endCxn id="773" idx="1"/>
          </p:cNvCxnSpPr>
          <p:nvPr/>
        </p:nvCxnSpPr>
        <p:spPr>
          <a:xfrm flipH="1" rot="10800000">
            <a:off x="1088238" y="2368425"/>
            <a:ext cx="1260000" cy="753000"/>
          </a:xfrm>
          <a:prstGeom prst="straightConnector1">
            <a:avLst/>
          </a:prstGeom>
          <a:noFill/>
          <a:ln cap="flat" cmpd="sng" w="19050">
            <a:solidFill>
              <a:schemeClr val="lt1"/>
            </a:solidFill>
            <a:prstDash val="solid"/>
            <a:round/>
            <a:headEnd len="sm" w="sm" type="none"/>
            <a:tailEnd len="med" w="med" type="stealth"/>
          </a:ln>
        </p:spPr>
      </p:cxnSp>
      <p:cxnSp>
        <p:nvCxnSpPr>
          <p:cNvPr id="778" name="Google Shape;778;p49"/>
          <p:cNvCxnSpPr>
            <a:stCxn id="772" idx="3"/>
            <a:endCxn id="774" idx="1"/>
          </p:cNvCxnSpPr>
          <p:nvPr/>
        </p:nvCxnSpPr>
        <p:spPr>
          <a:xfrm flipH="1" rot="10800000">
            <a:off x="1088238" y="2890425"/>
            <a:ext cx="1260000" cy="231000"/>
          </a:xfrm>
          <a:prstGeom prst="straightConnector1">
            <a:avLst/>
          </a:prstGeom>
          <a:noFill/>
          <a:ln cap="flat" cmpd="sng" w="19050">
            <a:solidFill>
              <a:schemeClr val="lt1"/>
            </a:solidFill>
            <a:prstDash val="solid"/>
            <a:round/>
            <a:headEnd len="sm" w="sm" type="none"/>
            <a:tailEnd len="med" w="med" type="stealth"/>
          </a:ln>
        </p:spPr>
      </p:cxnSp>
      <p:cxnSp>
        <p:nvCxnSpPr>
          <p:cNvPr id="779" name="Google Shape;779;p49"/>
          <p:cNvCxnSpPr>
            <a:stCxn id="772" idx="3"/>
          </p:cNvCxnSpPr>
          <p:nvPr/>
        </p:nvCxnSpPr>
        <p:spPr>
          <a:xfrm>
            <a:off x="1088238" y="3121425"/>
            <a:ext cx="1260000" cy="249300"/>
          </a:xfrm>
          <a:prstGeom prst="straightConnector1">
            <a:avLst/>
          </a:prstGeom>
          <a:noFill/>
          <a:ln cap="flat" cmpd="sng" w="19050">
            <a:solidFill>
              <a:schemeClr val="lt1"/>
            </a:solidFill>
            <a:prstDash val="solid"/>
            <a:round/>
            <a:headEnd len="sm" w="sm" type="none"/>
            <a:tailEnd len="med" w="med" type="stealth"/>
          </a:ln>
        </p:spPr>
      </p:cxnSp>
      <p:cxnSp>
        <p:nvCxnSpPr>
          <p:cNvPr id="780" name="Google Shape;780;p49"/>
          <p:cNvCxnSpPr>
            <a:stCxn id="772" idx="3"/>
            <a:endCxn id="776" idx="1"/>
          </p:cNvCxnSpPr>
          <p:nvPr/>
        </p:nvCxnSpPr>
        <p:spPr>
          <a:xfrm>
            <a:off x="1088238" y="3121425"/>
            <a:ext cx="1260000" cy="863400"/>
          </a:xfrm>
          <a:prstGeom prst="straightConnector1">
            <a:avLst/>
          </a:prstGeom>
          <a:noFill/>
          <a:ln cap="flat" cmpd="sng" w="19050">
            <a:solidFill>
              <a:schemeClr val="lt1"/>
            </a:solidFill>
            <a:prstDash val="solid"/>
            <a:round/>
            <a:headEnd len="sm" w="sm" type="none"/>
            <a:tailEnd len="med" w="med" type="stealth"/>
          </a:ln>
        </p:spPr>
      </p:cxnSp>
      <p:cxnSp>
        <p:nvCxnSpPr>
          <p:cNvPr id="781" name="Google Shape;781;p49"/>
          <p:cNvCxnSpPr/>
          <p:nvPr/>
        </p:nvCxnSpPr>
        <p:spPr>
          <a:xfrm>
            <a:off x="2290775" y="2653400"/>
            <a:ext cx="827100" cy="480300"/>
          </a:xfrm>
          <a:prstGeom prst="straightConnector1">
            <a:avLst/>
          </a:prstGeom>
          <a:noFill/>
          <a:ln cap="flat" cmpd="sng" w="19050">
            <a:solidFill>
              <a:srgbClr val="444444"/>
            </a:solidFill>
            <a:prstDash val="solid"/>
            <a:round/>
            <a:headEnd len="sm" w="sm" type="none"/>
            <a:tailEnd len="sm" w="sm" type="none"/>
          </a:ln>
        </p:spPr>
      </p:cxnSp>
      <p:cxnSp>
        <p:nvCxnSpPr>
          <p:cNvPr id="782" name="Google Shape;782;p49"/>
          <p:cNvCxnSpPr/>
          <p:nvPr/>
        </p:nvCxnSpPr>
        <p:spPr>
          <a:xfrm flipH="1" rot="10800000">
            <a:off x="2324775" y="2657725"/>
            <a:ext cx="747600" cy="453300"/>
          </a:xfrm>
          <a:prstGeom prst="straightConnector1">
            <a:avLst/>
          </a:prstGeom>
          <a:noFill/>
          <a:ln cap="flat" cmpd="sng" w="19050">
            <a:solidFill>
              <a:srgbClr val="444444"/>
            </a:solidFill>
            <a:prstDash val="solid"/>
            <a:round/>
            <a:headEnd len="sm" w="sm" type="none"/>
            <a:tailEnd len="sm" w="sm" type="none"/>
          </a:ln>
        </p:spPr>
      </p:cxnSp>
      <p:cxnSp>
        <p:nvCxnSpPr>
          <p:cNvPr id="783" name="Google Shape;783;p49"/>
          <p:cNvCxnSpPr>
            <a:stCxn id="774" idx="3"/>
          </p:cNvCxnSpPr>
          <p:nvPr/>
        </p:nvCxnSpPr>
        <p:spPr>
          <a:xfrm flipH="1" rot="10800000">
            <a:off x="3036313" y="2884313"/>
            <a:ext cx="750000" cy="6000"/>
          </a:xfrm>
          <a:prstGeom prst="straightConnector1">
            <a:avLst/>
          </a:prstGeom>
          <a:noFill/>
          <a:ln cap="flat" cmpd="sng" w="19050">
            <a:solidFill>
              <a:srgbClr val="444444"/>
            </a:solidFill>
            <a:prstDash val="solid"/>
            <a:round/>
            <a:headEnd len="sm" w="sm" type="none"/>
            <a:tailEnd len="med" w="med" type="stealth"/>
          </a:ln>
        </p:spPr>
      </p:cxnSp>
      <p:sp>
        <p:nvSpPr>
          <p:cNvPr id="784" name="Google Shape;784;p49"/>
          <p:cNvSpPr txBox="1"/>
          <p:nvPr/>
        </p:nvSpPr>
        <p:spPr>
          <a:xfrm>
            <a:off x="3786325" y="2645875"/>
            <a:ext cx="52206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verage"/>
                <a:ea typeface="Average"/>
                <a:cs typeface="Average"/>
                <a:sym typeface="Average"/>
              </a:rPr>
              <a:t>If it fails remaining node can take responsibility</a:t>
            </a:r>
            <a:endParaRPr b="0" i="0" sz="19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2"/>
                                        </p:tgtEl>
                                        <p:attrNameLst>
                                          <p:attrName>style.visibility</p:attrName>
                                        </p:attrNameLst>
                                      </p:cBhvr>
                                      <p:to>
                                        <p:strVal val="visible"/>
                                      </p:to>
                                    </p:set>
                                    <p:animEffect filter="fade" transition="in">
                                      <p:cBhvr>
                                        <p:cTn dur="1000"/>
                                        <p:tgtEl>
                                          <p:spTgt spid="782"/>
                                        </p:tgtEl>
                                      </p:cBhvr>
                                    </p:animEffect>
                                  </p:childTnLst>
                                </p:cTn>
                              </p:par>
                              <p:par>
                                <p:cTn fill="hold" nodeType="withEffect" presetClass="entr" presetID="10" presetSubtype="0">
                                  <p:stCondLst>
                                    <p:cond delay="0"/>
                                  </p:stCondLst>
                                  <p:childTnLst>
                                    <p:set>
                                      <p:cBhvr>
                                        <p:cTn dur="1" fill="hold">
                                          <p:stCondLst>
                                            <p:cond delay="0"/>
                                          </p:stCondLst>
                                        </p:cTn>
                                        <p:tgtEl>
                                          <p:spTgt spid="781"/>
                                        </p:tgtEl>
                                        <p:attrNameLst>
                                          <p:attrName>style.visibility</p:attrName>
                                        </p:attrNameLst>
                                      </p:cBhvr>
                                      <p:to>
                                        <p:strVal val="visible"/>
                                      </p:to>
                                    </p:set>
                                    <p:animEffect filter="fade" transition="in">
                                      <p:cBhvr>
                                        <p:cTn dur="1000"/>
                                        <p:tgtEl>
                                          <p:spTgt spid="7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3"/>
                                        </p:tgtEl>
                                        <p:attrNameLst>
                                          <p:attrName>style.visibility</p:attrName>
                                        </p:attrNameLst>
                                      </p:cBhvr>
                                      <p:to>
                                        <p:strVal val="visible"/>
                                      </p:to>
                                    </p:set>
                                    <p:animEffect filter="fade" transition="in">
                                      <p:cBhvr>
                                        <p:cTn dur="1000"/>
                                        <p:tgtEl>
                                          <p:spTgt spid="7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4"/>
                                        </p:tgtEl>
                                        <p:attrNameLst>
                                          <p:attrName>style.visibility</p:attrName>
                                        </p:attrNameLst>
                                      </p:cBhvr>
                                      <p:to>
                                        <p:strVal val="visible"/>
                                      </p:to>
                                    </p:set>
                                    <p:animEffect filter="fade" transition="in">
                                      <p:cBhvr>
                                        <p:cTn dur="1000"/>
                                        <p:tgtEl>
                                          <p:spTgt spid="7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4" name="Shape 134"/>
        <p:cNvGrpSpPr/>
        <p:nvPr/>
      </p:nvGrpSpPr>
      <p:grpSpPr>
        <a:xfrm>
          <a:off x="0" y="0"/>
          <a:ext cx="0" cy="0"/>
          <a:chOff x="0" y="0"/>
          <a:chExt cx="0" cy="0"/>
        </a:xfrm>
      </p:grpSpPr>
      <p:sp>
        <p:nvSpPr>
          <p:cNvPr id="135" name="Google Shape;135;p5"/>
          <p:cNvSpPr txBox="1"/>
          <p:nvPr>
            <p:ph idx="2" type="body"/>
          </p:nvPr>
        </p:nvSpPr>
        <p:spPr>
          <a:xfrm>
            <a:off x="128125" y="396793"/>
            <a:ext cx="4330500" cy="162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b="1" lang="en" sz="2400">
                <a:solidFill>
                  <a:srgbClr val="FCBD24"/>
                </a:solidFill>
                <a:latin typeface="Times New Roman"/>
                <a:ea typeface="Times New Roman"/>
                <a:cs typeface="Times New Roman"/>
                <a:sym typeface="Times New Roman"/>
              </a:rPr>
              <a:t>How Big Data came? </a:t>
            </a:r>
            <a:endParaRPr b="1" sz="2400">
              <a:solidFill>
                <a:srgbClr val="FCBD24"/>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1400"/>
              <a:buNone/>
            </a:pPr>
            <a:r>
              <a:t/>
            </a:r>
            <a:endParaRPr sz="2200">
              <a:solidFill>
                <a:srgbClr val="444444"/>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1400"/>
              <a:buNone/>
            </a:pPr>
            <a:r>
              <a:t/>
            </a:r>
            <a:endParaRPr sz="2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1400"/>
              <a:buNone/>
            </a:pPr>
            <a:r>
              <a:t/>
            </a:r>
            <a:endParaRPr sz="2200">
              <a:latin typeface="Times New Roman"/>
              <a:ea typeface="Times New Roman"/>
              <a:cs typeface="Times New Roman"/>
              <a:sym typeface="Times New Roman"/>
            </a:endParaRPr>
          </a:p>
        </p:txBody>
      </p:sp>
      <p:pic>
        <p:nvPicPr>
          <p:cNvPr id="136" name="Google Shape;136;p5"/>
          <p:cNvPicPr preferRelativeResize="0"/>
          <p:nvPr/>
        </p:nvPicPr>
        <p:blipFill rotWithShape="1">
          <a:blip r:embed="rId3">
            <a:alphaModFix/>
          </a:blip>
          <a:srcRect b="0" l="0" r="0" t="0"/>
          <a:stretch/>
        </p:blipFill>
        <p:spPr>
          <a:xfrm>
            <a:off x="5992572" y="623400"/>
            <a:ext cx="2870650" cy="3529924"/>
          </a:xfrm>
          <a:prstGeom prst="rect">
            <a:avLst/>
          </a:prstGeom>
          <a:noFill/>
          <a:ln>
            <a:noFill/>
          </a:ln>
        </p:spPr>
      </p:pic>
      <p:pic>
        <p:nvPicPr>
          <p:cNvPr id="137" name="Google Shape;137;p5"/>
          <p:cNvPicPr preferRelativeResize="0"/>
          <p:nvPr/>
        </p:nvPicPr>
        <p:blipFill rotWithShape="1">
          <a:blip r:embed="rId4">
            <a:alphaModFix/>
          </a:blip>
          <a:srcRect b="0" l="0" r="0" t="0"/>
          <a:stretch/>
        </p:blipFill>
        <p:spPr>
          <a:xfrm>
            <a:off x="407850" y="1236068"/>
            <a:ext cx="4241700" cy="2815200"/>
          </a:xfrm>
          <a:prstGeom prst="roundRect">
            <a:avLst>
              <a:gd fmla="val 16667" name="adj"/>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1000"/>
                                        <p:tgtEl>
                                          <p:spTgt spid="13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1000"/>
                                        <p:tgtEl>
                                          <p:spTgt spid="13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1000"/>
                                        <p:tgtEl>
                                          <p:spTgt spid="13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88" name="Shape 788"/>
        <p:cNvGrpSpPr/>
        <p:nvPr/>
      </p:nvGrpSpPr>
      <p:grpSpPr>
        <a:xfrm>
          <a:off x="0" y="0"/>
          <a:ext cx="0" cy="0"/>
          <a:chOff x="0" y="0"/>
          <a:chExt cx="0" cy="0"/>
        </a:xfrm>
      </p:grpSpPr>
      <p:sp>
        <p:nvSpPr>
          <p:cNvPr id="789" name="Google Shape;789;p50"/>
          <p:cNvSpPr txBox="1"/>
          <p:nvPr>
            <p:ph type="title"/>
          </p:nvPr>
        </p:nvSpPr>
        <p:spPr>
          <a:xfrm>
            <a:off x="129175" y="2459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3100" u="sng">
                <a:solidFill>
                  <a:srgbClr val="E09214"/>
                </a:solidFill>
                <a:latin typeface="Merriweather"/>
                <a:ea typeface="Merriweather"/>
                <a:cs typeface="Merriweather"/>
                <a:sym typeface="Merriweather"/>
              </a:rPr>
              <a:t>Features of Hadoop</a:t>
            </a:r>
            <a:endParaRPr b="1" sz="3100" u="sng">
              <a:solidFill>
                <a:srgbClr val="E09214"/>
              </a:solidFill>
              <a:latin typeface="Merriweather"/>
              <a:ea typeface="Merriweather"/>
              <a:cs typeface="Merriweather"/>
              <a:sym typeface="Merriweather"/>
            </a:endParaRPr>
          </a:p>
        </p:txBody>
      </p:sp>
      <p:sp>
        <p:nvSpPr>
          <p:cNvPr id="790" name="Google Shape;790;p50"/>
          <p:cNvSpPr txBox="1"/>
          <p:nvPr/>
        </p:nvSpPr>
        <p:spPr>
          <a:xfrm>
            <a:off x="101400" y="1237550"/>
            <a:ext cx="22119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323E48"/>
                </a:solidFill>
                <a:latin typeface="Average"/>
                <a:ea typeface="Average"/>
                <a:cs typeface="Average"/>
                <a:sym typeface="Average"/>
              </a:rPr>
              <a:t>2.  Economical:</a:t>
            </a:r>
            <a:endParaRPr b="1" i="0" sz="2200" u="none" cap="none" strike="noStrike">
              <a:solidFill>
                <a:srgbClr val="000000"/>
              </a:solidFill>
              <a:latin typeface="Average"/>
              <a:ea typeface="Average"/>
              <a:cs typeface="Average"/>
              <a:sym typeface="Average"/>
            </a:endParaRPr>
          </a:p>
        </p:txBody>
      </p:sp>
      <p:pic>
        <p:nvPicPr>
          <p:cNvPr id="791" name="Google Shape;791;p50"/>
          <p:cNvPicPr preferRelativeResize="0"/>
          <p:nvPr/>
        </p:nvPicPr>
        <p:blipFill rotWithShape="1">
          <a:blip r:embed="rId3">
            <a:alphaModFix/>
          </a:blip>
          <a:srcRect b="0" l="0" r="0" t="0"/>
          <a:stretch/>
        </p:blipFill>
        <p:spPr>
          <a:xfrm>
            <a:off x="5823773" y="245925"/>
            <a:ext cx="2980950" cy="773175"/>
          </a:xfrm>
          <a:prstGeom prst="rect">
            <a:avLst/>
          </a:prstGeom>
          <a:noFill/>
          <a:ln>
            <a:noFill/>
          </a:ln>
        </p:spPr>
      </p:pic>
      <p:sp>
        <p:nvSpPr>
          <p:cNvPr id="792" name="Google Shape;792;p50"/>
          <p:cNvSpPr txBox="1"/>
          <p:nvPr/>
        </p:nvSpPr>
        <p:spPr>
          <a:xfrm>
            <a:off x="535950" y="1889075"/>
            <a:ext cx="7340100" cy="233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Hadoop uses commodity hardware [PC, Laptop]</a:t>
            </a:r>
            <a:endParaRPr b="0" i="0" sz="20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Small Hadoop Cluster contains </a:t>
            </a:r>
            <a:endParaRPr b="0" i="0" sz="20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8-16 GB RAM </a:t>
            </a:r>
            <a:endParaRPr b="0" i="0" sz="20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5-10 TB Hard Disk and Xeon processors</a:t>
            </a:r>
            <a:endParaRPr b="0" i="0" sz="20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Hadoop is cheaper comparing to other and it is open source.</a:t>
            </a:r>
            <a:endParaRPr b="0" i="0" sz="20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790"/>
                                        </p:tgtEl>
                                        <p:attrNameLst>
                                          <p:attrName>style.visibility</p:attrName>
                                        </p:attrNameLst>
                                      </p:cBhvr>
                                      <p:to>
                                        <p:strVal val="visible"/>
                                      </p:to>
                                    </p:set>
                                    <p:anim calcmode="lin" valueType="num">
                                      <p:cBhvr additive="base">
                                        <p:cTn dur="1000"/>
                                        <p:tgtEl>
                                          <p:spTgt spid="79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2"/>
                                        </p:tgtEl>
                                        <p:attrNameLst>
                                          <p:attrName>style.visibility</p:attrName>
                                        </p:attrNameLst>
                                      </p:cBhvr>
                                      <p:to>
                                        <p:strVal val="visible"/>
                                      </p:to>
                                    </p:set>
                                    <p:animEffect filter="fade" transition="in">
                                      <p:cBhvr>
                                        <p:cTn dur="1000"/>
                                        <p:tgtEl>
                                          <p:spTgt spid="7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96" name="Shape 796"/>
        <p:cNvGrpSpPr/>
        <p:nvPr/>
      </p:nvGrpSpPr>
      <p:grpSpPr>
        <a:xfrm>
          <a:off x="0" y="0"/>
          <a:ext cx="0" cy="0"/>
          <a:chOff x="0" y="0"/>
          <a:chExt cx="0" cy="0"/>
        </a:xfrm>
      </p:grpSpPr>
      <p:sp>
        <p:nvSpPr>
          <p:cNvPr id="797" name="Google Shape;797;p51"/>
          <p:cNvSpPr txBox="1"/>
          <p:nvPr>
            <p:ph type="title"/>
          </p:nvPr>
        </p:nvSpPr>
        <p:spPr>
          <a:xfrm>
            <a:off x="129175" y="2459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3100" u="sng">
                <a:solidFill>
                  <a:srgbClr val="E09214"/>
                </a:solidFill>
                <a:latin typeface="Merriweather"/>
                <a:ea typeface="Merriweather"/>
                <a:cs typeface="Merriweather"/>
                <a:sym typeface="Merriweather"/>
              </a:rPr>
              <a:t>Features of Hadoop</a:t>
            </a:r>
            <a:endParaRPr b="1" sz="3100" u="sng">
              <a:solidFill>
                <a:srgbClr val="E09214"/>
              </a:solidFill>
              <a:latin typeface="Merriweather"/>
              <a:ea typeface="Merriweather"/>
              <a:cs typeface="Merriweather"/>
              <a:sym typeface="Merriweather"/>
            </a:endParaRPr>
          </a:p>
        </p:txBody>
      </p:sp>
      <p:sp>
        <p:nvSpPr>
          <p:cNvPr id="798" name="Google Shape;798;p51"/>
          <p:cNvSpPr txBox="1"/>
          <p:nvPr/>
        </p:nvSpPr>
        <p:spPr>
          <a:xfrm>
            <a:off x="101400" y="1237550"/>
            <a:ext cx="22119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323E48"/>
                </a:solidFill>
                <a:latin typeface="Average"/>
                <a:ea typeface="Average"/>
                <a:cs typeface="Average"/>
                <a:sym typeface="Average"/>
              </a:rPr>
              <a:t>3. Scalability</a:t>
            </a:r>
            <a:endParaRPr b="1" i="0" sz="2200" u="none" cap="none" strike="noStrike">
              <a:solidFill>
                <a:srgbClr val="000000"/>
              </a:solidFill>
              <a:latin typeface="Average"/>
              <a:ea typeface="Average"/>
              <a:cs typeface="Average"/>
              <a:sym typeface="Average"/>
            </a:endParaRPr>
          </a:p>
        </p:txBody>
      </p:sp>
      <p:pic>
        <p:nvPicPr>
          <p:cNvPr id="799" name="Google Shape;799;p51"/>
          <p:cNvPicPr preferRelativeResize="0"/>
          <p:nvPr/>
        </p:nvPicPr>
        <p:blipFill rotWithShape="1">
          <a:blip r:embed="rId3">
            <a:alphaModFix/>
          </a:blip>
          <a:srcRect b="0" l="0" r="0" t="0"/>
          <a:stretch/>
        </p:blipFill>
        <p:spPr>
          <a:xfrm>
            <a:off x="5823773" y="245925"/>
            <a:ext cx="2980950" cy="773175"/>
          </a:xfrm>
          <a:prstGeom prst="rect">
            <a:avLst/>
          </a:prstGeom>
          <a:noFill/>
          <a:ln>
            <a:noFill/>
          </a:ln>
        </p:spPr>
      </p:pic>
      <p:sp>
        <p:nvSpPr>
          <p:cNvPr id="800" name="Google Shape;800;p51"/>
          <p:cNvSpPr txBox="1"/>
          <p:nvPr/>
        </p:nvSpPr>
        <p:spPr>
          <a:xfrm>
            <a:off x="535950" y="1889075"/>
            <a:ext cx="7340100" cy="141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Hadoop has inbuilt capability of cloud based services</a:t>
            </a:r>
            <a:endParaRPr b="0" i="0" sz="20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If we install hadoop on cloud no need to worry we can expand within minutes whenever required.</a:t>
            </a:r>
            <a:endParaRPr b="0" i="0" sz="20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798"/>
                                        </p:tgtEl>
                                        <p:attrNameLst>
                                          <p:attrName>style.visibility</p:attrName>
                                        </p:attrNameLst>
                                      </p:cBhvr>
                                      <p:to>
                                        <p:strVal val="visible"/>
                                      </p:to>
                                    </p:set>
                                    <p:anim calcmode="lin" valueType="num">
                                      <p:cBhvr additive="base">
                                        <p:cTn dur="1000"/>
                                        <p:tgtEl>
                                          <p:spTgt spid="79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0"/>
                                        </p:tgtEl>
                                        <p:attrNameLst>
                                          <p:attrName>style.visibility</p:attrName>
                                        </p:attrNameLst>
                                      </p:cBhvr>
                                      <p:to>
                                        <p:strVal val="visible"/>
                                      </p:to>
                                    </p:set>
                                    <p:animEffect filter="fade" transition="in">
                                      <p:cBhvr>
                                        <p:cTn dur="1000"/>
                                        <p:tgtEl>
                                          <p:spTgt spid="8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04" name="Shape 804"/>
        <p:cNvGrpSpPr/>
        <p:nvPr/>
      </p:nvGrpSpPr>
      <p:grpSpPr>
        <a:xfrm>
          <a:off x="0" y="0"/>
          <a:ext cx="0" cy="0"/>
          <a:chOff x="0" y="0"/>
          <a:chExt cx="0" cy="0"/>
        </a:xfrm>
      </p:grpSpPr>
      <p:sp>
        <p:nvSpPr>
          <p:cNvPr id="805" name="Google Shape;805;p52"/>
          <p:cNvSpPr txBox="1"/>
          <p:nvPr>
            <p:ph type="title"/>
          </p:nvPr>
        </p:nvSpPr>
        <p:spPr>
          <a:xfrm>
            <a:off x="129175" y="2459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3100" u="sng">
                <a:solidFill>
                  <a:srgbClr val="E09214"/>
                </a:solidFill>
                <a:latin typeface="Merriweather"/>
                <a:ea typeface="Merriweather"/>
                <a:cs typeface="Merriweather"/>
                <a:sym typeface="Merriweather"/>
              </a:rPr>
              <a:t>Features of Hadoop</a:t>
            </a:r>
            <a:endParaRPr b="1" sz="3100" u="sng">
              <a:solidFill>
                <a:srgbClr val="E09214"/>
              </a:solidFill>
              <a:latin typeface="Merriweather"/>
              <a:ea typeface="Merriweather"/>
              <a:cs typeface="Merriweather"/>
              <a:sym typeface="Merriweather"/>
            </a:endParaRPr>
          </a:p>
        </p:txBody>
      </p:sp>
      <p:sp>
        <p:nvSpPr>
          <p:cNvPr id="806" name="Google Shape;806;p52"/>
          <p:cNvSpPr txBox="1"/>
          <p:nvPr/>
        </p:nvSpPr>
        <p:spPr>
          <a:xfrm>
            <a:off x="101400" y="1237550"/>
            <a:ext cx="22119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323E48"/>
                </a:solidFill>
                <a:latin typeface="Average"/>
                <a:ea typeface="Average"/>
                <a:cs typeface="Average"/>
                <a:sym typeface="Average"/>
              </a:rPr>
              <a:t>4. Flexibility</a:t>
            </a:r>
            <a:endParaRPr b="1" i="0" sz="2200" u="none" cap="none" strike="noStrike">
              <a:solidFill>
                <a:srgbClr val="000000"/>
              </a:solidFill>
              <a:latin typeface="Average"/>
              <a:ea typeface="Average"/>
              <a:cs typeface="Average"/>
              <a:sym typeface="Average"/>
            </a:endParaRPr>
          </a:p>
        </p:txBody>
      </p:sp>
      <p:pic>
        <p:nvPicPr>
          <p:cNvPr id="807" name="Google Shape;807;p52"/>
          <p:cNvPicPr preferRelativeResize="0"/>
          <p:nvPr/>
        </p:nvPicPr>
        <p:blipFill rotWithShape="1">
          <a:blip r:embed="rId3">
            <a:alphaModFix/>
          </a:blip>
          <a:srcRect b="0" l="0" r="0" t="0"/>
          <a:stretch/>
        </p:blipFill>
        <p:spPr>
          <a:xfrm>
            <a:off x="5823773" y="245925"/>
            <a:ext cx="2980950" cy="773175"/>
          </a:xfrm>
          <a:prstGeom prst="rect">
            <a:avLst/>
          </a:prstGeom>
          <a:noFill/>
          <a:ln>
            <a:noFill/>
          </a:ln>
        </p:spPr>
      </p:pic>
      <p:sp>
        <p:nvSpPr>
          <p:cNvPr id="808" name="Google Shape;808;p52"/>
          <p:cNvSpPr txBox="1"/>
          <p:nvPr/>
        </p:nvSpPr>
        <p:spPr>
          <a:xfrm>
            <a:off x="535950" y="1889075"/>
            <a:ext cx="73401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Average"/>
                <a:ea typeface="Average"/>
                <a:cs typeface="Average"/>
                <a:sym typeface="Average"/>
              </a:rPr>
              <a:t>Hadoop is very flexible.</a:t>
            </a:r>
            <a:endParaRPr b="0" i="0" sz="21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Average"/>
                <a:ea typeface="Average"/>
                <a:cs typeface="Average"/>
                <a:sym typeface="Average"/>
              </a:rPr>
              <a:t>Dealing with all kinds of Data.</a:t>
            </a:r>
            <a:endParaRPr b="0" i="0" sz="21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Average"/>
                <a:ea typeface="Average"/>
                <a:cs typeface="Average"/>
                <a:sym typeface="Average"/>
              </a:rPr>
              <a:t>Hadoop process any kind of data.</a:t>
            </a:r>
            <a:endParaRPr b="0" i="0" sz="21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806"/>
                                        </p:tgtEl>
                                        <p:attrNameLst>
                                          <p:attrName>style.visibility</p:attrName>
                                        </p:attrNameLst>
                                      </p:cBhvr>
                                      <p:to>
                                        <p:strVal val="visible"/>
                                      </p:to>
                                    </p:set>
                                    <p:anim calcmode="lin" valueType="num">
                                      <p:cBhvr additive="base">
                                        <p:cTn dur="1000"/>
                                        <p:tgtEl>
                                          <p:spTgt spid="80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8"/>
                                        </p:tgtEl>
                                        <p:attrNameLst>
                                          <p:attrName>style.visibility</p:attrName>
                                        </p:attrNameLst>
                                      </p:cBhvr>
                                      <p:to>
                                        <p:strVal val="visible"/>
                                      </p:to>
                                    </p:set>
                                    <p:animEffect filter="fade" transition="in">
                                      <p:cBhvr>
                                        <p:cTn dur="1000"/>
                                        <p:tgtEl>
                                          <p:spTgt spid="8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812" name="Shape 812"/>
        <p:cNvGrpSpPr/>
        <p:nvPr/>
      </p:nvGrpSpPr>
      <p:grpSpPr>
        <a:xfrm>
          <a:off x="0" y="0"/>
          <a:ext cx="0" cy="0"/>
          <a:chOff x="0" y="0"/>
          <a:chExt cx="0" cy="0"/>
        </a:xfrm>
      </p:grpSpPr>
      <p:sp>
        <p:nvSpPr>
          <p:cNvPr id="813" name="Google Shape;813;p53"/>
          <p:cNvSpPr txBox="1"/>
          <p:nvPr>
            <p:ph type="title"/>
          </p:nvPr>
        </p:nvSpPr>
        <p:spPr>
          <a:xfrm>
            <a:off x="129175" y="2459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solidFill>
                  <a:srgbClr val="E09214"/>
                </a:solidFill>
                <a:latin typeface="Average"/>
                <a:ea typeface="Average"/>
                <a:cs typeface="Average"/>
                <a:sym typeface="Average"/>
              </a:rPr>
              <a:t>How Hadoop Improves on Traditional Databases</a:t>
            </a:r>
            <a:endParaRPr b="1" u="sng">
              <a:solidFill>
                <a:srgbClr val="E09214"/>
              </a:solidFill>
              <a:latin typeface="Average"/>
              <a:ea typeface="Average"/>
              <a:cs typeface="Average"/>
              <a:sym typeface="Average"/>
            </a:endParaRPr>
          </a:p>
        </p:txBody>
      </p:sp>
      <p:sp>
        <p:nvSpPr>
          <p:cNvPr id="814" name="Google Shape;814;p53"/>
          <p:cNvSpPr txBox="1"/>
          <p:nvPr/>
        </p:nvSpPr>
        <p:spPr>
          <a:xfrm>
            <a:off x="270900" y="1027925"/>
            <a:ext cx="8602200" cy="1135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100"/>
              <a:buFont typeface="Arial"/>
              <a:buNone/>
            </a:pPr>
            <a:r>
              <a:rPr b="0" i="0" lang="en" sz="2100" u="none" cap="none" strike="noStrike">
                <a:solidFill>
                  <a:srgbClr val="323E48"/>
                </a:solidFill>
                <a:latin typeface="Average"/>
                <a:ea typeface="Average"/>
                <a:cs typeface="Average"/>
                <a:sym typeface="Average"/>
              </a:rPr>
              <a:t>1. Capacity: Hadoop stores large volumes of data.</a:t>
            </a:r>
            <a:endParaRPr b="0" i="0" sz="2100" u="none" cap="none" strike="noStrike">
              <a:solidFill>
                <a:srgbClr val="323E48"/>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100"/>
              <a:buFont typeface="Arial"/>
              <a:buNone/>
            </a:pPr>
            <a:r>
              <a:rPr b="0" i="0" lang="en" sz="2100" u="none" cap="none" strike="noStrike">
                <a:solidFill>
                  <a:srgbClr val="323E48"/>
                </a:solidFill>
                <a:latin typeface="Average"/>
                <a:ea typeface="Average"/>
                <a:cs typeface="Average"/>
                <a:sym typeface="Average"/>
              </a:rPr>
              <a:t>2. Speed: Hadoop stores and retrieves data faster.</a:t>
            </a:r>
            <a:endParaRPr b="0" i="0" sz="2100" u="none" cap="none" strike="noStrike">
              <a:solidFill>
                <a:srgbClr val="323E48"/>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666666"/>
              </a:solidFill>
              <a:highlight>
                <a:srgbClr val="FFFFFF"/>
              </a:highlight>
              <a:latin typeface="Arial"/>
              <a:ea typeface="Arial"/>
              <a:cs typeface="Arial"/>
              <a:sym typeface="Arial"/>
            </a:endParaRPr>
          </a:p>
        </p:txBody>
      </p:sp>
      <p:pic>
        <p:nvPicPr>
          <p:cNvPr id="815" name="Google Shape;815;p53"/>
          <p:cNvPicPr preferRelativeResize="0"/>
          <p:nvPr/>
        </p:nvPicPr>
        <p:blipFill rotWithShape="1">
          <a:blip r:embed="rId3">
            <a:alphaModFix/>
          </a:blip>
          <a:srcRect b="0" l="0" r="0" t="0"/>
          <a:stretch/>
        </p:blipFill>
        <p:spPr>
          <a:xfrm>
            <a:off x="1662275" y="2249775"/>
            <a:ext cx="5038907" cy="2674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813"/>
                                        </p:tgtEl>
                                        <p:attrNameLst>
                                          <p:attrName>style.visibility</p:attrName>
                                        </p:attrNameLst>
                                      </p:cBhvr>
                                      <p:to>
                                        <p:strVal val="visible"/>
                                      </p:to>
                                    </p:set>
                                    <p:anim calcmode="lin" valueType="num">
                                      <p:cBhvr additive="base">
                                        <p:cTn dur="1000"/>
                                        <p:tgtEl>
                                          <p:spTgt spid="81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4"/>
                                        </p:tgtEl>
                                        <p:attrNameLst>
                                          <p:attrName>style.visibility</p:attrName>
                                        </p:attrNameLst>
                                      </p:cBhvr>
                                      <p:to>
                                        <p:strVal val="visible"/>
                                      </p:to>
                                    </p:set>
                                    <p:animEffect filter="fade" transition="in">
                                      <p:cBhvr>
                                        <p:cTn dur="1000"/>
                                        <p:tgtEl>
                                          <p:spTgt spid="8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5"/>
                                        </p:tgtEl>
                                        <p:attrNameLst>
                                          <p:attrName>style.visibility</p:attrName>
                                        </p:attrNameLst>
                                      </p:cBhvr>
                                      <p:to>
                                        <p:strVal val="visible"/>
                                      </p:to>
                                    </p:set>
                                    <p:animEffect filter="fade" transition="in">
                                      <p:cBhvr>
                                        <p:cTn dur="1000"/>
                                        <p:tgtEl>
                                          <p:spTgt spid="8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54"/>
          <p:cNvSpPr txBox="1"/>
          <p:nvPr>
            <p:ph type="title"/>
          </p:nvPr>
        </p:nvSpPr>
        <p:spPr>
          <a:xfrm>
            <a:off x="88000" y="195275"/>
            <a:ext cx="7852200" cy="927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 sz="3000">
                <a:latin typeface="Average"/>
                <a:ea typeface="Average"/>
                <a:cs typeface="Average"/>
                <a:sym typeface="Average"/>
              </a:rPr>
              <a:t>Hadoop Core Components</a:t>
            </a:r>
            <a:endParaRPr sz="3000">
              <a:latin typeface="Average"/>
              <a:ea typeface="Average"/>
              <a:cs typeface="Average"/>
              <a:sym typeface="Average"/>
            </a:endParaRPr>
          </a:p>
          <a:p>
            <a:pPr indent="0" lvl="0" marL="0" rtl="0" algn="ctr">
              <a:lnSpc>
                <a:spcPct val="100000"/>
              </a:lnSpc>
              <a:spcBef>
                <a:spcPts val="0"/>
              </a:spcBef>
              <a:spcAft>
                <a:spcPts val="0"/>
              </a:spcAft>
              <a:buSzPts val="3600"/>
              <a:buNone/>
            </a:pPr>
            <a:r>
              <a:t/>
            </a:r>
            <a:endParaRPr sz="3000"/>
          </a:p>
        </p:txBody>
      </p:sp>
      <p:grpSp>
        <p:nvGrpSpPr>
          <p:cNvPr id="821" name="Google Shape;821;p54"/>
          <p:cNvGrpSpPr/>
          <p:nvPr/>
        </p:nvGrpSpPr>
        <p:grpSpPr>
          <a:xfrm>
            <a:off x="1436600" y="1347425"/>
            <a:ext cx="2967000" cy="2967000"/>
            <a:chOff x="1436600" y="1347425"/>
            <a:chExt cx="2967000" cy="2967000"/>
          </a:xfrm>
        </p:grpSpPr>
        <p:sp>
          <p:nvSpPr>
            <p:cNvPr id="822" name="Google Shape;822;p54"/>
            <p:cNvSpPr/>
            <p:nvPr/>
          </p:nvSpPr>
          <p:spPr>
            <a:xfrm>
              <a:off x="1436600" y="1347425"/>
              <a:ext cx="2967000" cy="2967000"/>
            </a:xfrm>
            <a:prstGeom prst="arc">
              <a:avLst>
                <a:gd fmla="val 17813811" name="adj1"/>
                <a:gd fmla="val 3845812" name="adj2"/>
              </a:avLst>
            </a:prstGeom>
            <a:no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823" name="Google Shape;823;p54"/>
            <p:cNvSpPr/>
            <p:nvPr/>
          </p:nvSpPr>
          <p:spPr>
            <a:xfrm>
              <a:off x="2082846" y="1993559"/>
              <a:ext cx="1674508" cy="1674508"/>
            </a:xfrm>
            <a:custGeom>
              <a:rect b="b" l="l" r="r" t="t"/>
              <a:pathLst>
                <a:path extrusionOk="0" h="95156" w="95156">
                  <a:moveTo>
                    <a:pt x="47578" y="1"/>
                  </a:moveTo>
                  <a:cubicBezTo>
                    <a:pt x="21301" y="1"/>
                    <a:pt x="1" y="21301"/>
                    <a:pt x="1" y="47578"/>
                  </a:cubicBezTo>
                  <a:cubicBezTo>
                    <a:pt x="1" y="73855"/>
                    <a:pt x="21301" y="95155"/>
                    <a:pt x="47578" y="95155"/>
                  </a:cubicBezTo>
                  <a:cubicBezTo>
                    <a:pt x="73855" y="95155"/>
                    <a:pt x="95156" y="73855"/>
                    <a:pt x="95156" y="47578"/>
                  </a:cubicBezTo>
                  <a:cubicBezTo>
                    <a:pt x="95156" y="21301"/>
                    <a:pt x="73855" y="1"/>
                    <a:pt x="47578" y="1"/>
                  </a:cubicBezTo>
                  <a:close/>
                </a:path>
              </a:pathLst>
            </a:custGeom>
            <a:solidFill>
              <a:srgbClr val="869FB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2000" u="none" cap="none" strike="noStrike">
                <a:solidFill>
                  <a:schemeClr val="dk1"/>
                </a:solidFill>
                <a:latin typeface="Arial"/>
                <a:ea typeface="Arial"/>
                <a:cs typeface="Arial"/>
                <a:sym typeface="Arial"/>
              </a:endParaRPr>
            </a:p>
          </p:txBody>
        </p:sp>
        <p:sp>
          <p:nvSpPr>
            <p:cNvPr id="824" name="Google Shape;824;p54"/>
            <p:cNvSpPr/>
            <p:nvPr/>
          </p:nvSpPr>
          <p:spPr>
            <a:xfrm>
              <a:off x="2155031" y="2065717"/>
              <a:ext cx="1530138" cy="1530190"/>
            </a:xfrm>
            <a:custGeom>
              <a:rect b="b" l="l" r="r" t="t"/>
              <a:pathLst>
                <a:path extrusionOk="0" h="29184" w="29183">
                  <a:moveTo>
                    <a:pt x="14586" y="1"/>
                  </a:moveTo>
                  <a:cubicBezTo>
                    <a:pt x="6525" y="1"/>
                    <a:pt x="0" y="6537"/>
                    <a:pt x="0" y="14598"/>
                  </a:cubicBezTo>
                  <a:cubicBezTo>
                    <a:pt x="0" y="22647"/>
                    <a:pt x="6525" y="29183"/>
                    <a:pt x="14586" y="29183"/>
                  </a:cubicBezTo>
                  <a:cubicBezTo>
                    <a:pt x="22646" y="29183"/>
                    <a:pt x="29183" y="22647"/>
                    <a:pt x="29183" y="14598"/>
                  </a:cubicBezTo>
                  <a:cubicBezTo>
                    <a:pt x="29183" y="6537"/>
                    <a:pt x="22646" y="1"/>
                    <a:pt x="14586" y="1"/>
                  </a:cubicBez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365750">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Fira Sans Extra Condensed Medium"/>
                  <a:ea typeface="Fira Sans Extra Condensed Medium"/>
                  <a:cs typeface="Fira Sans Extra Condensed Medium"/>
                  <a:sym typeface="Fira Sans Extra Condensed Medium"/>
                </a:rPr>
                <a:t>Big Data</a:t>
              </a:r>
              <a:endParaRPr b="0" i="0" sz="2000" u="none" cap="none" strike="noStrike">
                <a:solidFill>
                  <a:schemeClr val="dk1"/>
                </a:solidFill>
                <a:latin typeface="Arial"/>
                <a:ea typeface="Arial"/>
                <a:cs typeface="Arial"/>
                <a:sym typeface="Arial"/>
              </a:endParaRPr>
            </a:p>
          </p:txBody>
        </p:sp>
      </p:grpSp>
      <p:grpSp>
        <p:nvGrpSpPr>
          <p:cNvPr id="825" name="Google Shape;825;p54"/>
          <p:cNvGrpSpPr/>
          <p:nvPr/>
        </p:nvGrpSpPr>
        <p:grpSpPr>
          <a:xfrm>
            <a:off x="3834753" y="1444375"/>
            <a:ext cx="3169680" cy="917266"/>
            <a:chOff x="3857428" y="1446375"/>
            <a:chExt cx="3169680" cy="917266"/>
          </a:xfrm>
        </p:grpSpPr>
        <p:sp>
          <p:nvSpPr>
            <p:cNvPr id="826" name="Google Shape;826;p54"/>
            <p:cNvSpPr/>
            <p:nvPr/>
          </p:nvSpPr>
          <p:spPr>
            <a:xfrm>
              <a:off x="3857428" y="1762159"/>
              <a:ext cx="601462" cy="601482"/>
            </a:xfrm>
            <a:custGeom>
              <a:rect b="b" l="l" r="r" t="t"/>
              <a:pathLst>
                <a:path extrusionOk="0" h="29184" w="29183">
                  <a:moveTo>
                    <a:pt x="14586" y="1"/>
                  </a:moveTo>
                  <a:cubicBezTo>
                    <a:pt x="6525" y="1"/>
                    <a:pt x="0" y="6537"/>
                    <a:pt x="0" y="14598"/>
                  </a:cubicBezTo>
                  <a:cubicBezTo>
                    <a:pt x="0" y="22647"/>
                    <a:pt x="6525" y="29183"/>
                    <a:pt x="14586" y="29183"/>
                  </a:cubicBezTo>
                  <a:cubicBezTo>
                    <a:pt x="22646" y="29183"/>
                    <a:pt x="29183" y="22647"/>
                    <a:pt x="29183" y="14598"/>
                  </a:cubicBezTo>
                  <a:cubicBezTo>
                    <a:pt x="29183" y="6537"/>
                    <a:pt x="22646" y="1"/>
                    <a:pt x="14586" y="1"/>
                  </a:cubicBezTo>
                  <a:close/>
                </a:path>
              </a:pathLst>
            </a:custGeom>
            <a:solidFill>
              <a:srgbClr val="EC3A3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2200" u="none" cap="none" strike="noStrike">
                <a:solidFill>
                  <a:schemeClr val="dk1"/>
                </a:solidFill>
                <a:latin typeface="Average"/>
                <a:ea typeface="Average"/>
                <a:cs typeface="Average"/>
                <a:sym typeface="Average"/>
              </a:endParaRPr>
            </a:p>
          </p:txBody>
        </p:sp>
        <p:grpSp>
          <p:nvGrpSpPr>
            <p:cNvPr id="827" name="Google Shape;827;p54"/>
            <p:cNvGrpSpPr/>
            <p:nvPr/>
          </p:nvGrpSpPr>
          <p:grpSpPr>
            <a:xfrm>
              <a:off x="4346204" y="1446375"/>
              <a:ext cx="2680904" cy="799363"/>
              <a:chOff x="5222700" y="3928950"/>
              <a:chExt cx="3309758" cy="799363"/>
            </a:xfrm>
          </p:grpSpPr>
          <p:sp>
            <p:nvSpPr>
              <p:cNvPr id="828" name="Google Shape;828;p54"/>
              <p:cNvSpPr txBox="1"/>
              <p:nvPr/>
            </p:nvSpPr>
            <p:spPr>
              <a:xfrm>
                <a:off x="5222700" y="3928950"/>
                <a:ext cx="3210900" cy="36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verage"/>
                  <a:ea typeface="Average"/>
                  <a:cs typeface="Average"/>
                  <a:sym typeface="Average"/>
                </a:endParaRPr>
              </a:p>
            </p:txBody>
          </p:sp>
          <p:sp>
            <p:nvSpPr>
              <p:cNvPr id="829" name="Google Shape;829;p54"/>
              <p:cNvSpPr txBox="1"/>
              <p:nvPr/>
            </p:nvSpPr>
            <p:spPr>
              <a:xfrm>
                <a:off x="5321558" y="4362613"/>
                <a:ext cx="3210900" cy="36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Average"/>
                    <a:ea typeface="Average"/>
                    <a:cs typeface="Average"/>
                    <a:sym typeface="Average"/>
                  </a:rPr>
                  <a:t>HDFS </a:t>
                </a:r>
                <a:endParaRPr b="0" i="0" sz="2000" u="none" cap="none" strike="noStrike">
                  <a:solidFill>
                    <a:schemeClr val="dk1"/>
                  </a:solidFill>
                  <a:latin typeface="Average"/>
                  <a:ea typeface="Average"/>
                  <a:cs typeface="Average"/>
                  <a:sym typeface="Average"/>
                </a:endParaRPr>
              </a:p>
            </p:txBody>
          </p:sp>
        </p:grpSp>
        <p:sp>
          <p:nvSpPr>
            <p:cNvPr id="830" name="Google Shape;830;p54"/>
            <p:cNvSpPr/>
            <p:nvPr/>
          </p:nvSpPr>
          <p:spPr>
            <a:xfrm>
              <a:off x="3888988" y="1793713"/>
              <a:ext cx="538353" cy="538372"/>
            </a:xfrm>
            <a:custGeom>
              <a:rect b="b" l="l" r="r" t="t"/>
              <a:pathLst>
                <a:path extrusionOk="0" h="29184" w="29183">
                  <a:moveTo>
                    <a:pt x="14586" y="1"/>
                  </a:moveTo>
                  <a:cubicBezTo>
                    <a:pt x="6525" y="1"/>
                    <a:pt x="0" y="6537"/>
                    <a:pt x="0" y="14598"/>
                  </a:cubicBezTo>
                  <a:cubicBezTo>
                    <a:pt x="0" y="22647"/>
                    <a:pt x="6525" y="29183"/>
                    <a:pt x="14586" y="29183"/>
                  </a:cubicBezTo>
                  <a:cubicBezTo>
                    <a:pt x="22646" y="29183"/>
                    <a:pt x="29183" y="22647"/>
                    <a:pt x="29183" y="14598"/>
                  </a:cubicBezTo>
                  <a:cubicBezTo>
                    <a:pt x="29183" y="6537"/>
                    <a:pt x="22646" y="1"/>
                    <a:pt x="14586" y="1"/>
                  </a:cubicBez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 sz="2200" u="none" cap="none" strike="noStrike">
                  <a:solidFill>
                    <a:schemeClr val="dk1"/>
                  </a:solidFill>
                  <a:latin typeface="Average"/>
                  <a:ea typeface="Average"/>
                  <a:cs typeface="Average"/>
                  <a:sym typeface="Average"/>
                </a:rPr>
                <a:t>01</a:t>
              </a:r>
              <a:endParaRPr b="0" i="0" sz="2200" u="none" cap="none" strike="noStrike">
                <a:solidFill>
                  <a:schemeClr val="dk1"/>
                </a:solidFill>
                <a:latin typeface="Average"/>
                <a:ea typeface="Average"/>
                <a:cs typeface="Average"/>
                <a:sym typeface="Average"/>
              </a:endParaRPr>
            </a:p>
          </p:txBody>
        </p:sp>
      </p:grpSp>
      <p:grpSp>
        <p:nvGrpSpPr>
          <p:cNvPr id="831" name="Google Shape;831;p54"/>
          <p:cNvGrpSpPr/>
          <p:nvPr/>
        </p:nvGrpSpPr>
        <p:grpSpPr>
          <a:xfrm>
            <a:off x="4026088" y="3065313"/>
            <a:ext cx="5219932" cy="618919"/>
            <a:chOff x="3833488" y="1819113"/>
            <a:chExt cx="5219932" cy="618919"/>
          </a:xfrm>
        </p:grpSpPr>
        <p:sp>
          <p:nvSpPr>
            <p:cNvPr id="832" name="Google Shape;832;p54"/>
            <p:cNvSpPr/>
            <p:nvPr/>
          </p:nvSpPr>
          <p:spPr>
            <a:xfrm>
              <a:off x="3833488" y="1819113"/>
              <a:ext cx="601462" cy="601462"/>
            </a:xfrm>
            <a:custGeom>
              <a:rect b="b" l="l" r="r" t="t"/>
              <a:pathLst>
                <a:path extrusionOk="0" h="29183" w="29183">
                  <a:moveTo>
                    <a:pt x="14586" y="1"/>
                  </a:moveTo>
                  <a:cubicBezTo>
                    <a:pt x="6525" y="1"/>
                    <a:pt x="1" y="6525"/>
                    <a:pt x="1" y="14586"/>
                  </a:cubicBezTo>
                  <a:cubicBezTo>
                    <a:pt x="1" y="22646"/>
                    <a:pt x="6525" y="29183"/>
                    <a:pt x="14586" y="29183"/>
                  </a:cubicBezTo>
                  <a:cubicBezTo>
                    <a:pt x="22647" y="29183"/>
                    <a:pt x="29183" y="22646"/>
                    <a:pt x="29183" y="14586"/>
                  </a:cubicBezTo>
                  <a:cubicBezTo>
                    <a:pt x="29183" y="6525"/>
                    <a:pt x="22647" y="1"/>
                    <a:pt x="14586" y="1"/>
                  </a:cubicBezTo>
                  <a:close/>
                </a:path>
              </a:pathLst>
            </a:custGeom>
            <a:solidFill>
              <a:srgbClr val="FCBD2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2200" u="none" cap="none" strike="noStrike">
                <a:solidFill>
                  <a:schemeClr val="dk1"/>
                </a:solidFill>
                <a:latin typeface="Average"/>
                <a:ea typeface="Average"/>
                <a:cs typeface="Average"/>
                <a:sym typeface="Average"/>
              </a:endParaRPr>
            </a:p>
          </p:txBody>
        </p:sp>
        <p:grpSp>
          <p:nvGrpSpPr>
            <p:cNvPr id="833" name="Google Shape;833;p54"/>
            <p:cNvGrpSpPr/>
            <p:nvPr/>
          </p:nvGrpSpPr>
          <p:grpSpPr>
            <a:xfrm>
              <a:off x="4481375" y="1936988"/>
              <a:ext cx="4572045" cy="501044"/>
              <a:chOff x="4715565" y="3793606"/>
              <a:chExt cx="5644500" cy="501044"/>
            </a:xfrm>
          </p:grpSpPr>
          <p:sp>
            <p:nvSpPr>
              <p:cNvPr id="834" name="Google Shape;834;p54"/>
              <p:cNvSpPr txBox="1"/>
              <p:nvPr/>
            </p:nvSpPr>
            <p:spPr>
              <a:xfrm>
                <a:off x="5222700" y="3928950"/>
                <a:ext cx="3210900" cy="36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Average"/>
                  <a:ea typeface="Average"/>
                  <a:cs typeface="Average"/>
                  <a:sym typeface="Average"/>
                </a:endParaRPr>
              </a:p>
            </p:txBody>
          </p:sp>
          <p:sp>
            <p:nvSpPr>
              <p:cNvPr id="835" name="Google Shape;835;p54"/>
              <p:cNvSpPr txBox="1"/>
              <p:nvPr/>
            </p:nvSpPr>
            <p:spPr>
              <a:xfrm>
                <a:off x="4715565" y="3793606"/>
                <a:ext cx="5644500" cy="36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Average"/>
                    <a:ea typeface="Average"/>
                    <a:cs typeface="Average"/>
                    <a:sym typeface="Average"/>
                  </a:rPr>
                  <a:t>YARN</a:t>
                </a:r>
                <a:endParaRPr b="0" i="0" sz="2000" u="none" cap="none" strike="noStrike">
                  <a:solidFill>
                    <a:schemeClr val="dk1"/>
                  </a:solidFill>
                  <a:latin typeface="Average"/>
                  <a:ea typeface="Average"/>
                  <a:cs typeface="Average"/>
                  <a:sym typeface="Average"/>
                </a:endParaRPr>
              </a:p>
            </p:txBody>
          </p:sp>
        </p:grpSp>
        <p:sp>
          <p:nvSpPr>
            <p:cNvPr id="836" name="Google Shape;836;p54"/>
            <p:cNvSpPr/>
            <p:nvPr/>
          </p:nvSpPr>
          <p:spPr>
            <a:xfrm>
              <a:off x="3865050" y="1850658"/>
              <a:ext cx="538353" cy="538372"/>
            </a:xfrm>
            <a:custGeom>
              <a:rect b="b" l="l" r="r" t="t"/>
              <a:pathLst>
                <a:path extrusionOk="0" h="29184" w="29183">
                  <a:moveTo>
                    <a:pt x="14586" y="1"/>
                  </a:moveTo>
                  <a:cubicBezTo>
                    <a:pt x="6525" y="1"/>
                    <a:pt x="0" y="6537"/>
                    <a:pt x="0" y="14598"/>
                  </a:cubicBezTo>
                  <a:cubicBezTo>
                    <a:pt x="0" y="22647"/>
                    <a:pt x="6525" y="29183"/>
                    <a:pt x="14586" y="29183"/>
                  </a:cubicBezTo>
                  <a:cubicBezTo>
                    <a:pt x="22646" y="29183"/>
                    <a:pt x="29183" y="22647"/>
                    <a:pt x="29183" y="14598"/>
                  </a:cubicBezTo>
                  <a:cubicBezTo>
                    <a:pt x="29183" y="6537"/>
                    <a:pt x="22646" y="1"/>
                    <a:pt x="14586" y="1"/>
                  </a:cubicBezTo>
                  <a:close/>
                </a:path>
              </a:pathLst>
            </a:cu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 sz="2200" u="none" cap="none" strike="noStrike">
                  <a:solidFill>
                    <a:schemeClr val="dk1"/>
                  </a:solidFill>
                  <a:latin typeface="Average"/>
                  <a:ea typeface="Average"/>
                  <a:cs typeface="Average"/>
                  <a:sym typeface="Average"/>
                </a:rPr>
                <a:t>02</a:t>
              </a:r>
              <a:endParaRPr b="0" i="0" sz="2200" u="none" cap="none" strike="noStrike">
                <a:solidFill>
                  <a:schemeClr val="dk1"/>
                </a:solidFill>
                <a:latin typeface="Average"/>
                <a:ea typeface="Average"/>
                <a:cs typeface="Average"/>
                <a:sym typeface="Average"/>
              </a:endParaRPr>
            </a:p>
          </p:txBody>
        </p:sp>
      </p:grpSp>
      <p:pic>
        <p:nvPicPr>
          <p:cNvPr id="837" name="Google Shape;837;p54"/>
          <p:cNvPicPr preferRelativeResize="0"/>
          <p:nvPr/>
        </p:nvPicPr>
        <p:blipFill rotWithShape="1">
          <a:blip r:embed="rId3">
            <a:alphaModFix/>
          </a:blip>
          <a:srcRect b="0" l="0" r="0" t="0"/>
          <a:stretch/>
        </p:blipFill>
        <p:spPr>
          <a:xfrm>
            <a:off x="2718350" y="2211763"/>
            <a:ext cx="403500" cy="40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820"/>
                                        </p:tgtEl>
                                        <p:attrNameLst>
                                          <p:attrName>style.visibility</p:attrName>
                                        </p:attrNameLst>
                                      </p:cBhvr>
                                      <p:to>
                                        <p:strVal val="visible"/>
                                      </p:to>
                                    </p:set>
                                    <p:anim calcmode="lin" valueType="num">
                                      <p:cBhvr additive="base">
                                        <p:cTn dur="1000"/>
                                        <p:tgtEl>
                                          <p:spTgt spid="82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1"/>
                                        </p:tgtEl>
                                        <p:attrNameLst>
                                          <p:attrName>style.visibility</p:attrName>
                                        </p:attrNameLst>
                                      </p:cBhvr>
                                      <p:to>
                                        <p:strVal val="visible"/>
                                      </p:to>
                                    </p:set>
                                    <p:animEffect filter="fade" transition="in">
                                      <p:cBhvr>
                                        <p:cTn dur="1000"/>
                                        <p:tgtEl>
                                          <p:spTgt spid="821"/>
                                        </p:tgtEl>
                                      </p:cBhvr>
                                    </p:animEffect>
                                  </p:childTnLst>
                                </p:cTn>
                              </p:par>
                              <p:par>
                                <p:cTn fill="hold" nodeType="withEffect" presetClass="entr" presetID="10" presetSubtype="0">
                                  <p:stCondLst>
                                    <p:cond delay="0"/>
                                  </p:stCondLst>
                                  <p:childTnLst>
                                    <p:set>
                                      <p:cBhvr>
                                        <p:cTn dur="1" fill="hold">
                                          <p:stCondLst>
                                            <p:cond delay="0"/>
                                          </p:stCondLst>
                                        </p:cTn>
                                        <p:tgtEl>
                                          <p:spTgt spid="837"/>
                                        </p:tgtEl>
                                        <p:attrNameLst>
                                          <p:attrName>style.visibility</p:attrName>
                                        </p:attrNameLst>
                                      </p:cBhvr>
                                      <p:to>
                                        <p:strVal val="visible"/>
                                      </p:to>
                                    </p:set>
                                    <p:animEffect filter="fade" transition="in">
                                      <p:cBhvr>
                                        <p:cTn dur="1000"/>
                                        <p:tgtEl>
                                          <p:spTgt spid="8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25"/>
                                        </p:tgtEl>
                                        <p:attrNameLst>
                                          <p:attrName>style.visibility</p:attrName>
                                        </p:attrNameLst>
                                      </p:cBhvr>
                                      <p:to>
                                        <p:strVal val="visible"/>
                                      </p:to>
                                    </p:set>
                                    <p:anim calcmode="lin" valueType="num">
                                      <p:cBhvr additive="base">
                                        <p:cTn dur="1000"/>
                                        <p:tgtEl>
                                          <p:spTgt spid="82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31"/>
                                        </p:tgtEl>
                                        <p:attrNameLst>
                                          <p:attrName>style.visibility</p:attrName>
                                        </p:attrNameLst>
                                      </p:cBhvr>
                                      <p:to>
                                        <p:strVal val="visible"/>
                                      </p:to>
                                    </p:set>
                                    <p:anim calcmode="lin" valueType="num">
                                      <p:cBhvr additive="base">
                                        <p:cTn dur="1000"/>
                                        <p:tgtEl>
                                          <p:spTgt spid="83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55"/>
          <p:cNvSpPr txBox="1"/>
          <p:nvPr>
            <p:ph type="title"/>
          </p:nvPr>
        </p:nvSpPr>
        <p:spPr>
          <a:xfrm>
            <a:off x="2901150" y="2742700"/>
            <a:ext cx="3341700" cy="1385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b="1" i="1" lang="en" sz="6000">
                <a:solidFill>
                  <a:srgbClr val="FFFF00"/>
                </a:solidFill>
                <a:latin typeface="Impact"/>
                <a:ea typeface="Impact"/>
                <a:cs typeface="Impact"/>
                <a:sym typeface="Impact"/>
              </a:rPr>
              <a:t>H D F S</a:t>
            </a:r>
            <a:endParaRPr i="1" sz="6000"/>
          </a:p>
        </p:txBody>
      </p:sp>
      <p:pic>
        <p:nvPicPr>
          <p:cNvPr id="843" name="Google Shape;843;p55"/>
          <p:cNvPicPr preferRelativeResize="0"/>
          <p:nvPr/>
        </p:nvPicPr>
        <p:blipFill rotWithShape="1">
          <a:blip r:embed="rId3">
            <a:alphaModFix/>
          </a:blip>
          <a:srcRect b="0" l="0" r="0" t="0"/>
          <a:stretch/>
        </p:blipFill>
        <p:spPr>
          <a:xfrm>
            <a:off x="997848" y="925950"/>
            <a:ext cx="6345325" cy="1645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2"/>
                                        </p:tgtEl>
                                        <p:attrNameLst>
                                          <p:attrName>style.visibility</p:attrName>
                                        </p:attrNameLst>
                                      </p:cBhvr>
                                      <p:to>
                                        <p:strVal val="visible"/>
                                      </p:to>
                                    </p:set>
                                    <p:animEffect filter="fade" transition="in">
                                      <p:cBhvr>
                                        <p:cTn dur="1000"/>
                                        <p:tgtEl>
                                          <p:spTgt spid="842"/>
                                        </p:tgtEl>
                                      </p:cBhvr>
                                    </p:animEffect>
                                  </p:childTnLst>
                                </p:cTn>
                              </p:par>
                              <p:par>
                                <p:cTn fill="hold" nodeType="withEffect" presetClass="entr" presetID="10" presetSubtype="0">
                                  <p:stCondLst>
                                    <p:cond delay="0"/>
                                  </p:stCondLst>
                                  <p:childTnLst>
                                    <p:set>
                                      <p:cBhvr>
                                        <p:cTn dur="1" fill="hold">
                                          <p:stCondLst>
                                            <p:cond delay="0"/>
                                          </p:stCondLst>
                                        </p:cTn>
                                        <p:tgtEl>
                                          <p:spTgt spid="843"/>
                                        </p:tgtEl>
                                        <p:attrNameLst>
                                          <p:attrName>style.visibility</p:attrName>
                                        </p:attrNameLst>
                                      </p:cBhvr>
                                      <p:to>
                                        <p:strVal val="visible"/>
                                      </p:to>
                                    </p:set>
                                    <p:animEffect filter="fade" transition="in">
                                      <p:cBhvr>
                                        <p:cTn dur="1000"/>
                                        <p:tgtEl>
                                          <p:spTgt spid="8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47" name="Shape 847"/>
        <p:cNvGrpSpPr/>
        <p:nvPr/>
      </p:nvGrpSpPr>
      <p:grpSpPr>
        <a:xfrm>
          <a:off x="0" y="0"/>
          <a:ext cx="0" cy="0"/>
          <a:chOff x="0" y="0"/>
          <a:chExt cx="0" cy="0"/>
        </a:xfrm>
      </p:grpSpPr>
      <p:sp>
        <p:nvSpPr>
          <p:cNvPr id="848" name="Google Shape;848;p56"/>
          <p:cNvSpPr txBox="1"/>
          <p:nvPr>
            <p:ph type="title"/>
          </p:nvPr>
        </p:nvSpPr>
        <p:spPr>
          <a:xfrm>
            <a:off x="129175" y="2459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3100" u="sng">
                <a:solidFill>
                  <a:srgbClr val="E09214"/>
                </a:solidFill>
                <a:latin typeface="Merriweather"/>
                <a:ea typeface="Merriweather"/>
                <a:cs typeface="Merriweather"/>
                <a:sym typeface="Merriweather"/>
              </a:rPr>
              <a:t>HDFS</a:t>
            </a:r>
            <a:endParaRPr b="1" sz="3100" u="sng">
              <a:solidFill>
                <a:srgbClr val="E09214"/>
              </a:solidFill>
              <a:latin typeface="Merriweather"/>
              <a:ea typeface="Merriweather"/>
              <a:cs typeface="Merriweather"/>
              <a:sym typeface="Merriweather"/>
            </a:endParaRPr>
          </a:p>
        </p:txBody>
      </p:sp>
      <p:sp>
        <p:nvSpPr>
          <p:cNvPr id="849" name="Google Shape;849;p56"/>
          <p:cNvSpPr txBox="1"/>
          <p:nvPr/>
        </p:nvSpPr>
        <p:spPr>
          <a:xfrm>
            <a:off x="202800" y="1019100"/>
            <a:ext cx="8941200" cy="4248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000000"/>
                </a:solidFill>
                <a:latin typeface="Average"/>
                <a:ea typeface="Average"/>
                <a:cs typeface="Average"/>
                <a:sym typeface="Average"/>
              </a:rPr>
              <a:t>Distributed File System:</a:t>
            </a:r>
            <a:endParaRPr b="1" i="0" sz="22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Managing Data [Files, Folders across multiple servers, Computers]</a:t>
            </a:r>
            <a:endParaRPr b="0" i="0" sz="22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DFS allow us to store data in multiple nodes or multiple machines in a cluster, multiple users can access data.</a:t>
            </a:r>
            <a:endParaRPr b="0" i="0" sz="22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Ex: Works like File System</a:t>
            </a:r>
            <a:endParaRPr b="0" i="0" sz="22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Windows—&gt; NTFS [New Technology File System]</a:t>
            </a:r>
            <a:endParaRPr b="0" i="0" sz="22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Mac         —&gt;HFS [Hierarchical File System]</a:t>
            </a:r>
            <a:endParaRPr b="0" i="0" sz="22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NTFS, HFS Stores data in single machine</a:t>
            </a:r>
            <a:endParaRPr b="0" i="0" sz="22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DFS Stores  data in multiple machines</a:t>
            </a:r>
            <a:endParaRPr b="0" i="0" sz="22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 </a:t>
            </a:r>
            <a:endParaRPr b="0" i="0" sz="2200" u="none" cap="none" strike="noStrike">
              <a:solidFill>
                <a:srgbClr val="000000"/>
              </a:solidFill>
              <a:latin typeface="Average"/>
              <a:ea typeface="Average"/>
              <a:cs typeface="Average"/>
              <a:sym typeface="Average"/>
            </a:endParaRPr>
          </a:p>
        </p:txBody>
      </p:sp>
      <p:pic>
        <p:nvPicPr>
          <p:cNvPr id="850" name="Google Shape;850;p56"/>
          <p:cNvPicPr preferRelativeResize="0"/>
          <p:nvPr/>
        </p:nvPicPr>
        <p:blipFill rotWithShape="1">
          <a:blip r:embed="rId3">
            <a:alphaModFix/>
          </a:blip>
          <a:srcRect b="0" l="0" r="0" t="0"/>
          <a:stretch/>
        </p:blipFill>
        <p:spPr>
          <a:xfrm>
            <a:off x="5823773" y="245925"/>
            <a:ext cx="2980950" cy="773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848"/>
                                        </p:tgtEl>
                                        <p:attrNameLst>
                                          <p:attrName>style.visibility</p:attrName>
                                        </p:attrNameLst>
                                      </p:cBhvr>
                                      <p:to>
                                        <p:strVal val="visible"/>
                                      </p:to>
                                    </p:set>
                                    <p:anim calcmode="lin" valueType="num">
                                      <p:cBhvr additive="base">
                                        <p:cTn dur="1000"/>
                                        <p:tgtEl>
                                          <p:spTgt spid="84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9"/>
                                        </p:tgtEl>
                                        <p:attrNameLst>
                                          <p:attrName>style.visibility</p:attrName>
                                        </p:attrNameLst>
                                      </p:cBhvr>
                                      <p:to>
                                        <p:strVal val="visible"/>
                                      </p:to>
                                    </p:set>
                                    <p:animEffect filter="fade" transition="in">
                                      <p:cBhvr>
                                        <p:cTn dur="1000"/>
                                        <p:tgtEl>
                                          <p:spTgt spid="8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54" name="Shape 854"/>
        <p:cNvGrpSpPr/>
        <p:nvPr/>
      </p:nvGrpSpPr>
      <p:grpSpPr>
        <a:xfrm>
          <a:off x="0" y="0"/>
          <a:ext cx="0" cy="0"/>
          <a:chOff x="0" y="0"/>
          <a:chExt cx="0" cy="0"/>
        </a:xfrm>
      </p:grpSpPr>
      <p:sp>
        <p:nvSpPr>
          <p:cNvPr id="855" name="Google Shape;855;p57"/>
          <p:cNvSpPr txBox="1"/>
          <p:nvPr>
            <p:ph type="title"/>
          </p:nvPr>
        </p:nvSpPr>
        <p:spPr>
          <a:xfrm>
            <a:off x="129175" y="2459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3100" u="sng">
                <a:solidFill>
                  <a:srgbClr val="E09214"/>
                </a:solidFill>
                <a:latin typeface="Merriweather"/>
                <a:ea typeface="Merriweather"/>
                <a:cs typeface="Merriweather"/>
                <a:sym typeface="Merriweather"/>
              </a:rPr>
              <a:t>HDFS</a:t>
            </a:r>
            <a:endParaRPr b="1" sz="3100" u="sng">
              <a:solidFill>
                <a:srgbClr val="E09214"/>
              </a:solidFill>
              <a:latin typeface="Merriweather"/>
              <a:ea typeface="Merriweather"/>
              <a:cs typeface="Merriweather"/>
              <a:sym typeface="Merriweather"/>
            </a:endParaRPr>
          </a:p>
        </p:txBody>
      </p:sp>
      <p:sp>
        <p:nvSpPr>
          <p:cNvPr id="856" name="Google Shape;856;p57"/>
          <p:cNvSpPr txBox="1"/>
          <p:nvPr/>
        </p:nvSpPr>
        <p:spPr>
          <a:xfrm>
            <a:off x="202800" y="1019100"/>
            <a:ext cx="89412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 </a:t>
            </a:r>
            <a:endParaRPr b="0" i="0" sz="2200" u="none" cap="none" strike="noStrike">
              <a:solidFill>
                <a:srgbClr val="000000"/>
              </a:solidFill>
              <a:latin typeface="Average"/>
              <a:ea typeface="Average"/>
              <a:cs typeface="Average"/>
              <a:sym typeface="Average"/>
            </a:endParaRPr>
          </a:p>
        </p:txBody>
      </p:sp>
      <p:pic>
        <p:nvPicPr>
          <p:cNvPr id="857" name="Google Shape;857;p57"/>
          <p:cNvPicPr preferRelativeResize="0"/>
          <p:nvPr/>
        </p:nvPicPr>
        <p:blipFill rotWithShape="1">
          <a:blip r:embed="rId3">
            <a:alphaModFix/>
          </a:blip>
          <a:srcRect b="0" l="0" r="0" t="0"/>
          <a:stretch/>
        </p:blipFill>
        <p:spPr>
          <a:xfrm>
            <a:off x="5823773" y="245925"/>
            <a:ext cx="2980950" cy="773175"/>
          </a:xfrm>
          <a:prstGeom prst="rect">
            <a:avLst/>
          </a:prstGeom>
          <a:noFill/>
          <a:ln>
            <a:noFill/>
          </a:ln>
        </p:spPr>
      </p:pic>
      <p:sp>
        <p:nvSpPr>
          <p:cNvPr id="858" name="Google Shape;858;p57"/>
          <p:cNvSpPr/>
          <p:nvPr/>
        </p:nvSpPr>
        <p:spPr>
          <a:xfrm>
            <a:off x="526297" y="1798275"/>
            <a:ext cx="2617800" cy="2273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verage"/>
              <a:ea typeface="Average"/>
              <a:cs typeface="Average"/>
              <a:sym typeface="Average"/>
            </a:endParaRPr>
          </a:p>
        </p:txBody>
      </p:sp>
      <p:sp>
        <p:nvSpPr>
          <p:cNvPr id="859" name="Google Shape;859;p57"/>
          <p:cNvSpPr txBox="1"/>
          <p:nvPr/>
        </p:nvSpPr>
        <p:spPr>
          <a:xfrm>
            <a:off x="818225" y="3668575"/>
            <a:ext cx="1801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verage"/>
                <a:ea typeface="Average"/>
                <a:cs typeface="Average"/>
                <a:sym typeface="Average"/>
              </a:rPr>
              <a:t>Hadoop Cluster</a:t>
            </a:r>
            <a:endParaRPr b="0" i="0" sz="18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855"/>
                                        </p:tgtEl>
                                        <p:attrNameLst>
                                          <p:attrName>style.visibility</p:attrName>
                                        </p:attrNameLst>
                                      </p:cBhvr>
                                      <p:to>
                                        <p:strVal val="visible"/>
                                      </p:to>
                                    </p:set>
                                    <p:anim calcmode="lin" valueType="num">
                                      <p:cBhvr additive="base">
                                        <p:cTn dur="1000"/>
                                        <p:tgtEl>
                                          <p:spTgt spid="85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8"/>
                                        </p:tgtEl>
                                        <p:attrNameLst>
                                          <p:attrName>style.visibility</p:attrName>
                                        </p:attrNameLst>
                                      </p:cBhvr>
                                      <p:to>
                                        <p:strVal val="visible"/>
                                      </p:to>
                                    </p:set>
                                    <p:animEffect filter="fade" transition="in">
                                      <p:cBhvr>
                                        <p:cTn dur="1000"/>
                                        <p:tgtEl>
                                          <p:spTgt spid="8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59"/>
                                        </p:tgtEl>
                                        <p:attrNameLst>
                                          <p:attrName>style.visibility</p:attrName>
                                        </p:attrNameLst>
                                      </p:cBhvr>
                                      <p:to>
                                        <p:strVal val="visible"/>
                                      </p:to>
                                    </p:set>
                                    <p:anim calcmode="lin" valueType="num">
                                      <p:cBhvr additive="base">
                                        <p:cTn dur="1000"/>
                                        <p:tgtEl>
                                          <p:spTgt spid="85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63" name="Shape 863"/>
        <p:cNvGrpSpPr/>
        <p:nvPr/>
      </p:nvGrpSpPr>
      <p:grpSpPr>
        <a:xfrm>
          <a:off x="0" y="0"/>
          <a:ext cx="0" cy="0"/>
          <a:chOff x="0" y="0"/>
          <a:chExt cx="0" cy="0"/>
        </a:xfrm>
      </p:grpSpPr>
      <p:sp>
        <p:nvSpPr>
          <p:cNvPr id="864" name="Google Shape;864;p58"/>
          <p:cNvSpPr txBox="1"/>
          <p:nvPr>
            <p:ph type="title"/>
          </p:nvPr>
        </p:nvSpPr>
        <p:spPr>
          <a:xfrm>
            <a:off x="129175" y="2459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3100" u="sng">
                <a:solidFill>
                  <a:srgbClr val="E09214"/>
                </a:solidFill>
                <a:latin typeface="Merriweather"/>
                <a:ea typeface="Merriweather"/>
                <a:cs typeface="Merriweather"/>
                <a:sym typeface="Merriweather"/>
              </a:rPr>
              <a:t>HDFS</a:t>
            </a:r>
            <a:endParaRPr b="1" sz="3100" u="sng">
              <a:solidFill>
                <a:srgbClr val="E09214"/>
              </a:solidFill>
              <a:latin typeface="Merriweather"/>
              <a:ea typeface="Merriweather"/>
              <a:cs typeface="Merriweather"/>
              <a:sym typeface="Merriweather"/>
            </a:endParaRPr>
          </a:p>
        </p:txBody>
      </p:sp>
      <p:sp>
        <p:nvSpPr>
          <p:cNvPr id="865" name="Google Shape;865;p58"/>
          <p:cNvSpPr txBox="1"/>
          <p:nvPr/>
        </p:nvSpPr>
        <p:spPr>
          <a:xfrm>
            <a:off x="202800" y="1019100"/>
            <a:ext cx="89412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 </a:t>
            </a:r>
            <a:endParaRPr b="0" i="0" sz="2200" u="none" cap="none" strike="noStrike">
              <a:solidFill>
                <a:srgbClr val="000000"/>
              </a:solidFill>
              <a:latin typeface="Average"/>
              <a:ea typeface="Average"/>
              <a:cs typeface="Average"/>
              <a:sym typeface="Average"/>
            </a:endParaRPr>
          </a:p>
        </p:txBody>
      </p:sp>
      <p:pic>
        <p:nvPicPr>
          <p:cNvPr id="866" name="Google Shape;866;p58"/>
          <p:cNvPicPr preferRelativeResize="0"/>
          <p:nvPr/>
        </p:nvPicPr>
        <p:blipFill rotWithShape="1">
          <a:blip r:embed="rId3">
            <a:alphaModFix/>
          </a:blip>
          <a:srcRect b="0" l="0" r="0" t="0"/>
          <a:stretch/>
        </p:blipFill>
        <p:spPr>
          <a:xfrm>
            <a:off x="5823773" y="245925"/>
            <a:ext cx="2980950" cy="773175"/>
          </a:xfrm>
          <a:prstGeom prst="rect">
            <a:avLst/>
          </a:prstGeom>
          <a:noFill/>
          <a:ln>
            <a:noFill/>
          </a:ln>
        </p:spPr>
      </p:pic>
      <p:sp>
        <p:nvSpPr>
          <p:cNvPr id="867" name="Google Shape;867;p58"/>
          <p:cNvSpPr/>
          <p:nvPr/>
        </p:nvSpPr>
        <p:spPr>
          <a:xfrm>
            <a:off x="565047" y="1817650"/>
            <a:ext cx="2617800" cy="2273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verage"/>
              <a:ea typeface="Average"/>
              <a:cs typeface="Average"/>
              <a:sym typeface="Average"/>
            </a:endParaRPr>
          </a:p>
        </p:txBody>
      </p:sp>
      <p:sp>
        <p:nvSpPr>
          <p:cNvPr id="868" name="Google Shape;868;p58"/>
          <p:cNvSpPr/>
          <p:nvPr/>
        </p:nvSpPr>
        <p:spPr>
          <a:xfrm>
            <a:off x="987925" y="2081475"/>
            <a:ext cx="1586100" cy="649800"/>
          </a:xfrm>
          <a:prstGeom prst="roundRect">
            <a:avLst>
              <a:gd fmla="val 16667"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Average"/>
                <a:ea typeface="Average"/>
                <a:cs typeface="Average"/>
                <a:sym typeface="Average"/>
              </a:rPr>
              <a:t>Data</a:t>
            </a:r>
            <a:endParaRPr b="0" i="0" sz="2100" u="none" cap="none" strike="noStrike">
              <a:solidFill>
                <a:srgbClr val="000000"/>
              </a:solidFill>
              <a:latin typeface="Average"/>
              <a:ea typeface="Average"/>
              <a:cs typeface="Average"/>
              <a:sym typeface="Average"/>
            </a:endParaRPr>
          </a:p>
        </p:txBody>
      </p:sp>
      <p:sp>
        <p:nvSpPr>
          <p:cNvPr id="869" name="Google Shape;869;p58"/>
          <p:cNvSpPr/>
          <p:nvPr/>
        </p:nvSpPr>
        <p:spPr>
          <a:xfrm>
            <a:off x="987925" y="2849600"/>
            <a:ext cx="1586100" cy="649800"/>
          </a:xfrm>
          <a:prstGeom prst="roundRect">
            <a:avLst>
              <a:gd fmla="val 16667"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Average"/>
                <a:ea typeface="Average"/>
                <a:cs typeface="Average"/>
                <a:sym typeface="Average"/>
              </a:rPr>
              <a:t>Data</a:t>
            </a:r>
            <a:endParaRPr b="0" i="0" sz="2100" u="none" cap="none" strike="noStrike">
              <a:solidFill>
                <a:srgbClr val="000000"/>
              </a:solidFill>
              <a:latin typeface="Average"/>
              <a:ea typeface="Average"/>
              <a:cs typeface="Average"/>
              <a:sym typeface="Average"/>
            </a:endParaRPr>
          </a:p>
        </p:txBody>
      </p:sp>
      <p:sp>
        <p:nvSpPr>
          <p:cNvPr id="870" name="Google Shape;870;p58"/>
          <p:cNvSpPr txBox="1"/>
          <p:nvPr/>
        </p:nvSpPr>
        <p:spPr>
          <a:xfrm>
            <a:off x="1021650" y="3668575"/>
            <a:ext cx="1801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verage"/>
                <a:ea typeface="Average"/>
                <a:cs typeface="Average"/>
                <a:sym typeface="Average"/>
              </a:rPr>
              <a:t>Hadoop Cluster</a:t>
            </a:r>
            <a:endParaRPr b="0" i="0" sz="18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8"/>
                                        </p:tgtEl>
                                        <p:attrNameLst>
                                          <p:attrName>style.visibility</p:attrName>
                                        </p:attrNameLst>
                                      </p:cBhvr>
                                      <p:to>
                                        <p:strVal val="visible"/>
                                      </p:to>
                                    </p:set>
                                    <p:animEffect filter="fade" transition="in">
                                      <p:cBhvr>
                                        <p:cTn dur="1000"/>
                                        <p:tgtEl>
                                          <p:spTgt spid="868"/>
                                        </p:tgtEl>
                                      </p:cBhvr>
                                    </p:animEffect>
                                  </p:childTnLst>
                                </p:cTn>
                              </p:par>
                              <p:par>
                                <p:cTn fill="hold" nodeType="withEffect" presetClass="entr" presetID="10" presetSubtype="0">
                                  <p:stCondLst>
                                    <p:cond delay="0"/>
                                  </p:stCondLst>
                                  <p:childTnLst>
                                    <p:set>
                                      <p:cBhvr>
                                        <p:cTn dur="1" fill="hold">
                                          <p:stCondLst>
                                            <p:cond delay="0"/>
                                          </p:stCondLst>
                                        </p:cTn>
                                        <p:tgtEl>
                                          <p:spTgt spid="869"/>
                                        </p:tgtEl>
                                        <p:attrNameLst>
                                          <p:attrName>style.visibility</p:attrName>
                                        </p:attrNameLst>
                                      </p:cBhvr>
                                      <p:to>
                                        <p:strVal val="visible"/>
                                      </p:to>
                                    </p:set>
                                    <p:animEffect filter="fade" transition="in">
                                      <p:cBhvr>
                                        <p:cTn dur="1000"/>
                                        <p:tgtEl>
                                          <p:spTgt spid="8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74" name="Shape 874"/>
        <p:cNvGrpSpPr/>
        <p:nvPr/>
      </p:nvGrpSpPr>
      <p:grpSpPr>
        <a:xfrm>
          <a:off x="0" y="0"/>
          <a:ext cx="0" cy="0"/>
          <a:chOff x="0" y="0"/>
          <a:chExt cx="0" cy="0"/>
        </a:xfrm>
      </p:grpSpPr>
      <p:sp>
        <p:nvSpPr>
          <p:cNvPr id="875" name="Google Shape;875;p59"/>
          <p:cNvSpPr txBox="1"/>
          <p:nvPr>
            <p:ph type="title"/>
          </p:nvPr>
        </p:nvSpPr>
        <p:spPr>
          <a:xfrm>
            <a:off x="129175" y="2459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3100" u="sng">
                <a:solidFill>
                  <a:srgbClr val="E09214"/>
                </a:solidFill>
                <a:latin typeface="Merriweather"/>
                <a:ea typeface="Merriweather"/>
                <a:cs typeface="Merriweather"/>
                <a:sym typeface="Merriweather"/>
              </a:rPr>
              <a:t>HDFS</a:t>
            </a:r>
            <a:endParaRPr b="1" sz="3100" u="sng">
              <a:solidFill>
                <a:srgbClr val="E09214"/>
              </a:solidFill>
              <a:latin typeface="Merriweather"/>
              <a:ea typeface="Merriweather"/>
              <a:cs typeface="Merriweather"/>
              <a:sym typeface="Merriweather"/>
            </a:endParaRPr>
          </a:p>
        </p:txBody>
      </p:sp>
      <p:sp>
        <p:nvSpPr>
          <p:cNvPr id="876" name="Google Shape;876;p59"/>
          <p:cNvSpPr txBox="1"/>
          <p:nvPr/>
        </p:nvSpPr>
        <p:spPr>
          <a:xfrm>
            <a:off x="202800" y="1019100"/>
            <a:ext cx="89412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 </a:t>
            </a:r>
            <a:endParaRPr b="0" i="0" sz="2200" u="none" cap="none" strike="noStrike">
              <a:solidFill>
                <a:srgbClr val="000000"/>
              </a:solidFill>
              <a:latin typeface="Average"/>
              <a:ea typeface="Average"/>
              <a:cs typeface="Average"/>
              <a:sym typeface="Average"/>
            </a:endParaRPr>
          </a:p>
        </p:txBody>
      </p:sp>
      <p:pic>
        <p:nvPicPr>
          <p:cNvPr id="877" name="Google Shape;877;p59"/>
          <p:cNvPicPr preferRelativeResize="0"/>
          <p:nvPr/>
        </p:nvPicPr>
        <p:blipFill rotWithShape="1">
          <a:blip r:embed="rId3">
            <a:alphaModFix/>
          </a:blip>
          <a:srcRect b="0" l="0" r="0" t="0"/>
          <a:stretch/>
        </p:blipFill>
        <p:spPr>
          <a:xfrm>
            <a:off x="5823773" y="245925"/>
            <a:ext cx="2980950" cy="773175"/>
          </a:xfrm>
          <a:prstGeom prst="rect">
            <a:avLst/>
          </a:prstGeom>
          <a:noFill/>
          <a:ln>
            <a:noFill/>
          </a:ln>
        </p:spPr>
      </p:pic>
      <p:sp>
        <p:nvSpPr>
          <p:cNvPr id="878" name="Google Shape;878;p59"/>
          <p:cNvSpPr/>
          <p:nvPr/>
        </p:nvSpPr>
        <p:spPr>
          <a:xfrm>
            <a:off x="4267727" y="2695008"/>
            <a:ext cx="1119000" cy="629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HDFS</a:t>
            </a:r>
            <a:endParaRPr b="0" i="0" sz="1400" u="none" cap="none" strike="noStrike">
              <a:solidFill>
                <a:srgbClr val="000000"/>
              </a:solidFill>
              <a:latin typeface="Average"/>
              <a:ea typeface="Average"/>
              <a:cs typeface="Average"/>
              <a:sym typeface="Average"/>
            </a:endParaRPr>
          </a:p>
        </p:txBody>
      </p:sp>
      <p:sp>
        <p:nvSpPr>
          <p:cNvPr id="879" name="Google Shape;879;p59"/>
          <p:cNvSpPr/>
          <p:nvPr/>
        </p:nvSpPr>
        <p:spPr>
          <a:xfrm>
            <a:off x="6879444" y="1846700"/>
            <a:ext cx="815400" cy="4245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880" name="Google Shape;880;p59"/>
          <p:cNvSpPr/>
          <p:nvPr/>
        </p:nvSpPr>
        <p:spPr>
          <a:xfrm>
            <a:off x="6879444" y="2505483"/>
            <a:ext cx="815400" cy="4245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59"/>
          <p:cNvSpPr/>
          <p:nvPr/>
        </p:nvSpPr>
        <p:spPr>
          <a:xfrm>
            <a:off x="6879444" y="3164266"/>
            <a:ext cx="815400" cy="4245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59"/>
          <p:cNvSpPr/>
          <p:nvPr/>
        </p:nvSpPr>
        <p:spPr>
          <a:xfrm>
            <a:off x="6879444" y="3887329"/>
            <a:ext cx="815400" cy="4245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83" name="Google Shape;883;p59"/>
          <p:cNvCxnSpPr>
            <a:stCxn id="878" idx="3"/>
            <a:endCxn id="879" idx="1"/>
          </p:cNvCxnSpPr>
          <p:nvPr/>
        </p:nvCxnSpPr>
        <p:spPr>
          <a:xfrm flipH="1" rot="10800000">
            <a:off x="5386727" y="2058858"/>
            <a:ext cx="1492800" cy="950700"/>
          </a:xfrm>
          <a:prstGeom prst="straightConnector1">
            <a:avLst/>
          </a:prstGeom>
          <a:noFill/>
          <a:ln cap="flat" cmpd="sng" w="19050">
            <a:solidFill>
              <a:schemeClr val="lt1"/>
            </a:solidFill>
            <a:prstDash val="solid"/>
            <a:round/>
            <a:headEnd len="sm" w="sm" type="none"/>
            <a:tailEnd len="med" w="med" type="stealth"/>
          </a:ln>
        </p:spPr>
      </p:cxnSp>
      <p:cxnSp>
        <p:nvCxnSpPr>
          <p:cNvPr id="884" name="Google Shape;884;p59"/>
          <p:cNvCxnSpPr>
            <a:stCxn id="878" idx="3"/>
            <a:endCxn id="880" idx="1"/>
          </p:cNvCxnSpPr>
          <p:nvPr/>
        </p:nvCxnSpPr>
        <p:spPr>
          <a:xfrm flipH="1" rot="10800000">
            <a:off x="5386727" y="2717658"/>
            <a:ext cx="1492800" cy="291900"/>
          </a:xfrm>
          <a:prstGeom prst="straightConnector1">
            <a:avLst/>
          </a:prstGeom>
          <a:noFill/>
          <a:ln cap="flat" cmpd="sng" w="19050">
            <a:solidFill>
              <a:schemeClr val="lt1"/>
            </a:solidFill>
            <a:prstDash val="solid"/>
            <a:round/>
            <a:headEnd len="sm" w="sm" type="none"/>
            <a:tailEnd len="med" w="med" type="stealth"/>
          </a:ln>
        </p:spPr>
      </p:cxnSp>
      <p:cxnSp>
        <p:nvCxnSpPr>
          <p:cNvPr id="885" name="Google Shape;885;p59"/>
          <p:cNvCxnSpPr>
            <a:stCxn id="878" idx="3"/>
          </p:cNvCxnSpPr>
          <p:nvPr/>
        </p:nvCxnSpPr>
        <p:spPr>
          <a:xfrm>
            <a:off x="5386727" y="3009558"/>
            <a:ext cx="1492800" cy="314700"/>
          </a:xfrm>
          <a:prstGeom prst="straightConnector1">
            <a:avLst/>
          </a:prstGeom>
          <a:noFill/>
          <a:ln cap="flat" cmpd="sng" w="19050">
            <a:solidFill>
              <a:schemeClr val="lt1"/>
            </a:solidFill>
            <a:prstDash val="solid"/>
            <a:round/>
            <a:headEnd len="sm" w="sm" type="none"/>
            <a:tailEnd len="med" w="med" type="stealth"/>
          </a:ln>
        </p:spPr>
      </p:cxnSp>
      <p:cxnSp>
        <p:nvCxnSpPr>
          <p:cNvPr id="886" name="Google Shape;886;p59"/>
          <p:cNvCxnSpPr>
            <a:stCxn id="878" idx="3"/>
            <a:endCxn id="882" idx="1"/>
          </p:cNvCxnSpPr>
          <p:nvPr/>
        </p:nvCxnSpPr>
        <p:spPr>
          <a:xfrm>
            <a:off x="5386727" y="3009558"/>
            <a:ext cx="1492800" cy="1089900"/>
          </a:xfrm>
          <a:prstGeom prst="straightConnector1">
            <a:avLst/>
          </a:prstGeom>
          <a:noFill/>
          <a:ln cap="flat" cmpd="sng" w="19050">
            <a:solidFill>
              <a:schemeClr val="lt1"/>
            </a:solidFill>
            <a:prstDash val="solid"/>
            <a:round/>
            <a:headEnd len="sm" w="sm" type="none"/>
            <a:tailEnd len="med" w="med" type="stealth"/>
          </a:ln>
        </p:spPr>
      </p:cxnSp>
      <p:sp>
        <p:nvSpPr>
          <p:cNvPr id="887" name="Google Shape;887;p59"/>
          <p:cNvSpPr/>
          <p:nvPr/>
        </p:nvSpPr>
        <p:spPr>
          <a:xfrm>
            <a:off x="613497" y="1846700"/>
            <a:ext cx="2617800" cy="2273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verage"/>
              <a:ea typeface="Average"/>
              <a:cs typeface="Average"/>
              <a:sym typeface="Average"/>
            </a:endParaRPr>
          </a:p>
        </p:txBody>
      </p:sp>
      <p:sp>
        <p:nvSpPr>
          <p:cNvPr id="888" name="Google Shape;888;p59"/>
          <p:cNvSpPr/>
          <p:nvPr/>
        </p:nvSpPr>
        <p:spPr>
          <a:xfrm>
            <a:off x="987925" y="2081475"/>
            <a:ext cx="1586100" cy="649800"/>
          </a:xfrm>
          <a:prstGeom prst="roundRect">
            <a:avLst>
              <a:gd fmla="val 16667"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Average"/>
                <a:ea typeface="Average"/>
                <a:cs typeface="Average"/>
                <a:sym typeface="Average"/>
              </a:rPr>
              <a:t>Data</a:t>
            </a:r>
            <a:endParaRPr b="0" i="0" sz="2100" u="none" cap="none" strike="noStrike">
              <a:solidFill>
                <a:srgbClr val="000000"/>
              </a:solidFill>
              <a:latin typeface="Average"/>
              <a:ea typeface="Average"/>
              <a:cs typeface="Average"/>
              <a:sym typeface="Average"/>
            </a:endParaRPr>
          </a:p>
        </p:txBody>
      </p:sp>
      <p:sp>
        <p:nvSpPr>
          <p:cNvPr id="889" name="Google Shape;889;p59"/>
          <p:cNvSpPr/>
          <p:nvPr/>
        </p:nvSpPr>
        <p:spPr>
          <a:xfrm>
            <a:off x="987925" y="2849600"/>
            <a:ext cx="1586100" cy="649800"/>
          </a:xfrm>
          <a:prstGeom prst="roundRect">
            <a:avLst>
              <a:gd fmla="val 16667"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Average"/>
                <a:ea typeface="Average"/>
                <a:cs typeface="Average"/>
                <a:sym typeface="Average"/>
              </a:rPr>
              <a:t>Data</a:t>
            </a:r>
            <a:endParaRPr b="0" i="0" sz="2100" u="none" cap="none" strike="noStrike">
              <a:solidFill>
                <a:srgbClr val="000000"/>
              </a:solidFill>
              <a:latin typeface="Average"/>
              <a:ea typeface="Average"/>
              <a:cs typeface="Average"/>
              <a:sym typeface="Average"/>
            </a:endParaRPr>
          </a:p>
        </p:txBody>
      </p:sp>
      <p:sp>
        <p:nvSpPr>
          <p:cNvPr id="890" name="Google Shape;890;p59"/>
          <p:cNvSpPr txBox="1"/>
          <p:nvPr/>
        </p:nvSpPr>
        <p:spPr>
          <a:xfrm>
            <a:off x="1021650" y="3668575"/>
            <a:ext cx="1801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verage"/>
                <a:ea typeface="Average"/>
                <a:cs typeface="Average"/>
                <a:sym typeface="Average"/>
              </a:rPr>
              <a:t>Hadoop Cluster</a:t>
            </a:r>
            <a:endParaRPr b="0" i="0" sz="1800" u="none" cap="none" strike="noStrike">
              <a:solidFill>
                <a:srgbClr val="000000"/>
              </a:solidFill>
              <a:latin typeface="Average"/>
              <a:ea typeface="Average"/>
              <a:cs typeface="Average"/>
              <a:sym typeface="Average"/>
            </a:endParaRPr>
          </a:p>
        </p:txBody>
      </p:sp>
      <p:sp>
        <p:nvSpPr>
          <p:cNvPr id="891" name="Google Shape;891;p59"/>
          <p:cNvSpPr txBox="1"/>
          <p:nvPr/>
        </p:nvSpPr>
        <p:spPr>
          <a:xfrm>
            <a:off x="6413500" y="4416350"/>
            <a:ext cx="1801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verage"/>
                <a:ea typeface="Average"/>
                <a:cs typeface="Average"/>
                <a:sym typeface="Average"/>
              </a:rPr>
              <a:t>Data Node</a:t>
            </a:r>
            <a:endParaRPr b="0" i="0" sz="18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8"/>
                                        </p:tgtEl>
                                        <p:attrNameLst>
                                          <p:attrName>style.visibility</p:attrName>
                                        </p:attrNameLst>
                                      </p:cBhvr>
                                      <p:to>
                                        <p:strVal val="visible"/>
                                      </p:to>
                                    </p:set>
                                    <p:animEffect filter="fade" transition="in">
                                      <p:cBhvr>
                                        <p:cTn dur="1000"/>
                                        <p:tgtEl>
                                          <p:spTgt spid="878"/>
                                        </p:tgtEl>
                                      </p:cBhvr>
                                    </p:animEffect>
                                  </p:childTnLst>
                                </p:cTn>
                              </p:par>
                              <p:par>
                                <p:cTn fill="hold" nodeType="withEffect" presetClass="entr" presetID="10" presetSubtype="0">
                                  <p:stCondLst>
                                    <p:cond delay="0"/>
                                  </p:stCondLst>
                                  <p:childTnLst>
                                    <p:set>
                                      <p:cBhvr>
                                        <p:cTn dur="1" fill="hold">
                                          <p:stCondLst>
                                            <p:cond delay="0"/>
                                          </p:stCondLst>
                                        </p:cTn>
                                        <p:tgtEl>
                                          <p:spTgt spid="879"/>
                                        </p:tgtEl>
                                        <p:attrNameLst>
                                          <p:attrName>style.visibility</p:attrName>
                                        </p:attrNameLst>
                                      </p:cBhvr>
                                      <p:to>
                                        <p:strVal val="visible"/>
                                      </p:to>
                                    </p:set>
                                    <p:animEffect filter="fade" transition="in">
                                      <p:cBhvr>
                                        <p:cTn dur="1000"/>
                                        <p:tgtEl>
                                          <p:spTgt spid="879"/>
                                        </p:tgtEl>
                                      </p:cBhvr>
                                    </p:animEffect>
                                  </p:childTnLst>
                                </p:cTn>
                              </p:par>
                              <p:par>
                                <p:cTn fill="hold" nodeType="withEffect" presetClass="entr" presetID="10" presetSubtype="0">
                                  <p:stCondLst>
                                    <p:cond delay="0"/>
                                  </p:stCondLst>
                                  <p:childTnLst>
                                    <p:set>
                                      <p:cBhvr>
                                        <p:cTn dur="1" fill="hold">
                                          <p:stCondLst>
                                            <p:cond delay="0"/>
                                          </p:stCondLst>
                                        </p:cTn>
                                        <p:tgtEl>
                                          <p:spTgt spid="880"/>
                                        </p:tgtEl>
                                        <p:attrNameLst>
                                          <p:attrName>style.visibility</p:attrName>
                                        </p:attrNameLst>
                                      </p:cBhvr>
                                      <p:to>
                                        <p:strVal val="visible"/>
                                      </p:to>
                                    </p:set>
                                    <p:animEffect filter="fade" transition="in">
                                      <p:cBhvr>
                                        <p:cTn dur="1000"/>
                                        <p:tgtEl>
                                          <p:spTgt spid="880"/>
                                        </p:tgtEl>
                                      </p:cBhvr>
                                    </p:animEffect>
                                  </p:childTnLst>
                                </p:cTn>
                              </p:par>
                              <p:par>
                                <p:cTn fill="hold" nodeType="withEffect" presetClass="entr" presetID="10" presetSubtype="0">
                                  <p:stCondLst>
                                    <p:cond delay="0"/>
                                  </p:stCondLst>
                                  <p:childTnLst>
                                    <p:set>
                                      <p:cBhvr>
                                        <p:cTn dur="1" fill="hold">
                                          <p:stCondLst>
                                            <p:cond delay="0"/>
                                          </p:stCondLst>
                                        </p:cTn>
                                        <p:tgtEl>
                                          <p:spTgt spid="881"/>
                                        </p:tgtEl>
                                        <p:attrNameLst>
                                          <p:attrName>style.visibility</p:attrName>
                                        </p:attrNameLst>
                                      </p:cBhvr>
                                      <p:to>
                                        <p:strVal val="visible"/>
                                      </p:to>
                                    </p:set>
                                    <p:animEffect filter="fade" transition="in">
                                      <p:cBhvr>
                                        <p:cTn dur="1000"/>
                                        <p:tgtEl>
                                          <p:spTgt spid="881"/>
                                        </p:tgtEl>
                                      </p:cBhvr>
                                    </p:animEffect>
                                  </p:childTnLst>
                                </p:cTn>
                              </p:par>
                              <p:par>
                                <p:cTn fill="hold" nodeType="withEffect" presetClass="entr" presetID="10" presetSubtype="0">
                                  <p:stCondLst>
                                    <p:cond delay="0"/>
                                  </p:stCondLst>
                                  <p:childTnLst>
                                    <p:set>
                                      <p:cBhvr>
                                        <p:cTn dur="1" fill="hold">
                                          <p:stCondLst>
                                            <p:cond delay="0"/>
                                          </p:stCondLst>
                                        </p:cTn>
                                        <p:tgtEl>
                                          <p:spTgt spid="882"/>
                                        </p:tgtEl>
                                        <p:attrNameLst>
                                          <p:attrName>style.visibility</p:attrName>
                                        </p:attrNameLst>
                                      </p:cBhvr>
                                      <p:to>
                                        <p:strVal val="visible"/>
                                      </p:to>
                                    </p:set>
                                    <p:animEffect filter="fade" transition="in">
                                      <p:cBhvr>
                                        <p:cTn dur="1000"/>
                                        <p:tgtEl>
                                          <p:spTgt spid="882"/>
                                        </p:tgtEl>
                                      </p:cBhvr>
                                    </p:animEffect>
                                  </p:childTnLst>
                                </p:cTn>
                              </p:par>
                              <p:par>
                                <p:cTn fill="hold" nodeType="withEffect" presetClass="entr" presetID="10" presetSubtype="0">
                                  <p:stCondLst>
                                    <p:cond delay="0"/>
                                  </p:stCondLst>
                                  <p:childTnLst>
                                    <p:set>
                                      <p:cBhvr>
                                        <p:cTn dur="1" fill="hold">
                                          <p:stCondLst>
                                            <p:cond delay="0"/>
                                          </p:stCondLst>
                                        </p:cTn>
                                        <p:tgtEl>
                                          <p:spTgt spid="883"/>
                                        </p:tgtEl>
                                        <p:attrNameLst>
                                          <p:attrName>style.visibility</p:attrName>
                                        </p:attrNameLst>
                                      </p:cBhvr>
                                      <p:to>
                                        <p:strVal val="visible"/>
                                      </p:to>
                                    </p:set>
                                    <p:animEffect filter="fade" transition="in">
                                      <p:cBhvr>
                                        <p:cTn dur="1000"/>
                                        <p:tgtEl>
                                          <p:spTgt spid="883"/>
                                        </p:tgtEl>
                                      </p:cBhvr>
                                    </p:animEffect>
                                  </p:childTnLst>
                                </p:cTn>
                              </p:par>
                              <p:par>
                                <p:cTn fill="hold" nodeType="withEffect" presetClass="entr" presetID="10" presetSubtype="0">
                                  <p:stCondLst>
                                    <p:cond delay="0"/>
                                  </p:stCondLst>
                                  <p:childTnLst>
                                    <p:set>
                                      <p:cBhvr>
                                        <p:cTn dur="1" fill="hold">
                                          <p:stCondLst>
                                            <p:cond delay="0"/>
                                          </p:stCondLst>
                                        </p:cTn>
                                        <p:tgtEl>
                                          <p:spTgt spid="884"/>
                                        </p:tgtEl>
                                        <p:attrNameLst>
                                          <p:attrName>style.visibility</p:attrName>
                                        </p:attrNameLst>
                                      </p:cBhvr>
                                      <p:to>
                                        <p:strVal val="visible"/>
                                      </p:to>
                                    </p:set>
                                    <p:animEffect filter="fade" transition="in">
                                      <p:cBhvr>
                                        <p:cTn dur="1000"/>
                                        <p:tgtEl>
                                          <p:spTgt spid="884"/>
                                        </p:tgtEl>
                                      </p:cBhvr>
                                    </p:animEffect>
                                  </p:childTnLst>
                                </p:cTn>
                              </p:par>
                              <p:par>
                                <p:cTn fill="hold" nodeType="withEffect" presetClass="entr" presetID="10" presetSubtype="0">
                                  <p:stCondLst>
                                    <p:cond delay="0"/>
                                  </p:stCondLst>
                                  <p:childTnLst>
                                    <p:set>
                                      <p:cBhvr>
                                        <p:cTn dur="1" fill="hold">
                                          <p:stCondLst>
                                            <p:cond delay="0"/>
                                          </p:stCondLst>
                                        </p:cTn>
                                        <p:tgtEl>
                                          <p:spTgt spid="885"/>
                                        </p:tgtEl>
                                        <p:attrNameLst>
                                          <p:attrName>style.visibility</p:attrName>
                                        </p:attrNameLst>
                                      </p:cBhvr>
                                      <p:to>
                                        <p:strVal val="visible"/>
                                      </p:to>
                                    </p:set>
                                    <p:animEffect filter="fade" transition="in">
                                      <p:cBhvr>
                                        <p:cTn dur="1000"/>
                                        <p:tgtEl>
                                          <p:spTgt spid="885"/>
                                        </p:tgtEl>
                                      </p:cBhvr>
                                    </p:animEffect>
                                  </p:childTnLst>
                                </p:cTn>
                              </p:par>
                              <p:par>
                                <p:cTn fill="hold" nodeType="withEffect" presetClass="entr" presetID="10" presetSubtype="0">
                                  <p:stCondLst>
                                    <p:cond delay="0"/>
                                  </p:stCondLst>
                                  <p:childTnLst>
                                    <p:set>
                                      <p:cBhvr>
                                        <p:cTn dur="1" fill="hold">
                                          <p:stCondLst>
                                            <p:cond delay="0"/>
                                          </p:stCondLst>
                                        </p:cTn>
                                        <p:tgtEl>
                                          <p:spTgt spid="886"/>
                                        </p:tgtEl>
                                        <p:attrNameLst>
                                          <p:attrName>style.visibility</p:attrName>
                                        </p:attrNameLst>
                                      </p:cBhvr>
                                      <p:to>
                                        <p:strVal val="visible"/>
                                      </p:to>
                                    </p:set>
                                    <p:animEffect filter="fade" transition="in">
                                      <p:cBhvr>
                                        <p:cTn dur="1000"/>
                                        <p:tgtEl>
                                          <p:spTgt spid="886"/>
                                        </p:tgtEl>
                                      </p:cBhvr>
                                    </p:animEffect>
                                  </p:childTnLst>
                                </p:cTn>
                              </p:par>
                              <p:par>
                                <p:cTn fill="hold" nodeType="withEffect" presetClass="entr" presetID="10" presetSubtype="0">
                                  <p:stCondLst>
                                    <p:cond delay="0"/>
                                  </p:stCondLst>
                                  <p:childTnLst>
                                    <p:set>
                                      <p:cBhvr>
                                        <p:cTn dur="1" fill="hold">
                                          <p:stCondLst>
                                            <p:cond delay="0"/>
                                          </p:stCondLst>
                                        </p:cTn>
                                        <p:tgtEl>
                                          <p:spTgt spid="891"/>
                                        </p:tgtEl>
                                        <p:attrNameLst>
                                          <p:attrName>style.visibility</p:attrName>
                                        </p:attrNameLst>
                                      </p:cBhvr>
                                      <p:to>
                                        <p:strVal val="visible"/>
                                      </p:to>
                                    </p:set>
                                    <p:animEffect filter="fade" transition="in">
                                      <p:cBhvr>
                                        <p:cTn dur="1000"/>
                                        <p:tgtEl>
                                          <p:spTgt spid="8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1" name="Shape 141"/>
        <p:cNvGrpSpPr/>
        <p:nvPr/>
      </p:nvGrpSpPr>
      <p:grpSpPr>
        <a:xfrm>
          <a:off x="0" y="0"/>
          <a:ext cx="0" cy="0"/>
          <a:chOff x="0" y="0"/>
          <a:chExt cx="0" cy="0"/>
        </a:xfrm>
      </p:grpSpPr>
      <p:pic>
        <p:nvPicPr>
          <p:cNvPr id="142" name="Google Shape;142;p6"/>
          <p:cNvPicPr preferRelativeResize="0"/>
          <p:nvPr/>
        </p:nvPicPr>
        <p:blipFill rotWithShape="1">
          <a:blip r:embed="rId3">
            <a:alphaModFix/>
          </a:blip>
          <a:srcRect b="0" l="0" r="0" t="0"/>
          <a:stretch/>
        </p:blipFill>
        <p:spPr>
          <a:xfrm>
            <a:off x="799475" y="389838"/>
            <a:ext cx="6982125" cy="4363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95" name="Shape 895"/>
        <p:cNvGrpSpPr/>
        <p:nvPr/>
      </p:nvGrpSpPr>
      <p:grpSpPr>
        <a:xfrm>
          <a:off x="0" y="0"/>
          <a:ext cx="0" cy="0"/>
          <a:chOff x="0" y="0"/>
          <a:chExt cx="0" cy="0"/>
        </a:xfrm>
      </p:grpSpPr>
      <p:sp>
        <p:nvSpPr>
          <p:cNvPr id="896" name="Google Shape;896;p60"/>
          <p:cNvSpPr txBox="1"/>
          <p:nvPr>
            <p:ph type="title"/>
          </p:nvPr>
        </p:nvSpPr>
        <p:spPr>
          <a:xfrm>
            <a:off x="129175" y="2459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3100" u="sng">
                <a:solidFill>
                  <a:srgbClr val="E09214"/>
                </a:solidFill>
                <a:latin typeface="Merriweather"/>
                <a:ea typeface="Merriweather"/>
                <a:cs typeface="Merriweather"/>
                <a:sym typeface="Merriweather"/>
              </a:rPr>
              <a:t>HDFS</a:t>
            </a:r>
            <a:endParaRPr b="1" sz="3100" u="sng">
              <a:solidFill>
                <a:srgbClr val="E09214"/>
              </a:solidFill>
              <a:latin typeface="Merriweather"/>
              <a:ea typeface="Merriweather"/>
              <a:cs typeface="Merriweather"/>
              <a:sym typeface="Merriweather"/>
            </a:endParaRPr>
          </a:p>
        </p:txBody>
      </p:sp>
      <p:sp>
        <p:nvSpPr>
          <p:cNvPr id="897" name="Google Shape;897;p60"/>
          <p:cNvSpPr txBox="1"/>
          <p:nvPr/>
        </p:nvSpPr>
        <p:spPr>
          <a:xfrm>
            <a:off x="202800" y="1019100"/>
            <a:ext cx="4755900" cy="335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000000"/>
                </a:solidFill>
                <a:latin typeface="Average"/>
                <a:ea typeface="Average"/>
                <a:cs typeface="Average"/>
                <a:sym typeface="Average"/>
              </a:rPr>
              <a:t>Advantages of Hadoop:</a:t>
            </a:r>
            <a:endParaRPr b="1" i="0" sz="23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300"/>
              <a:buFont typeface="Arial"/>
              <a:buNone/>
            </a:pPr>
            <a:r>
              <a:t/>
            </a:r>
            <a:endParaRPr b="1" i="0" sz="2300" u="none" cap="none" strike="noStrike">
              <a:solidFill>
                <a:srgbClr val="000000"/>
              </a:solidFill>
              <a:latin typeface="Average"/>
              <a:ea typeface="Average"/>
              <a:cs typeface="Average"/>
              <a:sym typeface="Average"/>
            </a:endParaRPr>
          </a:p>
          <a:p>
            <a:pPr indent="-374650" lvl="0" marL="457200" marR="0" rtl="0" algn="l">
              <a:lnSpc>
                <a:spcPct val="100000"/>
              </a:lnSpc>
              <a:spcBef>
                <a:spcPts val="0"/>
              </a:spcBef>
              <a:spcAft>
                <a:spcPts val="0"/>
              </a:spcAft>
              <a:buClr>
                <a:srgbClr val="000000"/>
              </a:buClr>
              <a:buSzPts val="2300"/>
              <a:buFont typeface="Average"/>
              <a:buAutoNum type="arabicPeriod"/>
            </a:pPr>
            <a:r>
              <a:rPr b="1" i="0" lang="en" sz="2300" u="none" cap="none" strike="noStrike">
                <a:solidFill>
                  <a:srgbClr val="000000"/>
                </a:solidFill>
                <a:latin typeface="Average"/>
                <a:ea typeface="Average"/>
                <a:cs typeface="Average"/>
                <a:sym typeface="Average"/>
              </a:rPr>
              <a:t>Distributed Storage:</a:t>
            </a:r>
            <a:endParaRPr b="1" i="0" sz="23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300"/>
              <a:buFont typeface="Arial"/>
              <a:buNone/>
            </a:pPr>
            <a:r>
              <a:rPr b="0" i="0" lang="en" sz="2300" u="none" cap="none" strike="noStrike">
                <a:solidFill>
                  <a:srgbClr val="000000"/>
                </a:solidFill>
                <a:latin typeface="Average"/>
                <a:ea typeface="Average"/>
                <a:cs typeface="Average"/>
                <a:sym typeface="Average"/>
              </a:rPr>
              <a:t>Example:</a:t>
            </a:r>
            <a:endParaRPr b="0" i="0" sz="23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300"/>
              <a:buFont typeface="Arial"/>
              <a:buNone/>
            </a:pPr>
            <a:r>
              <a:rPr b="0" i="0" lang="en" sz="2300" u="none" cap="none" strike="noStrike">
                <a:solidFill>
                  <a:srgbClr val="000000"/>
                </a:solidFill>
                <a:latin typeface="Average"/>
                <a:ea typeface="Average"/>
                <a:cs typeface="Average"/>
                <a:sym typeface="Average"/>
              </a:rPr>
              <a:t>10TB data stored in 10 machines</a:t>
            </a:r>
            <a:endParaRPr b="0" i="0" sz="23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300"/>
              <a:buFont typeface="Arial"/>
              <a:buNone/>
            </a:pPr>
            <a:r>
              <a:rPr b="0" i="0" lang="en" sz="2300" u="none" cap="none" strike="noStrike">
                <a:solidFill>
                  <a:srgbClr val="000000"/>
                </a:solidFill>
                <a:latin typeface="Average"/>
                <a:ea typeface="Average"/>
                <a:cs typeface="Average"/>
                <a:sym typeface="Average"/>
              </a:rPr>
              <a:t>But it looks like all 10 TB data in </a:t>
            </a:r>
            <a:endParaRPr b="0" i="0" sz="23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300"/>
              <a:buFont typeface="Arial"/>
              <a:buNone/>
            </a:pPr>
            <a:r>
              <a:rPr b="0" i="0" lang="en" sz="2300" u="none" cap="none" strike="noStrike">
                <a:solidFill>
                  <a:srgbClr val="000000"/>
                </a:solidFill>
                <a:latin typeface="Average"/>
                <a:ea typeface="Average"/>
                <a:cs typeface="Average"/>
                <a:sym typeface="Average"/>
              </a:rPr>
              <a:t>Single machine</a:t>
            </a:r>
            <a:endParaRPr b="0" i="0" sz="23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Average"/>
              <a:ea typeface="Average"/>
              <a:cs typeface="Average"/>
              <a:sym typeface="Average"/>
            </a:endParaRPr>
          </a:p>
          <a:p>
            <a:pPr indent="0" lvl="0" marL="45720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 </a:t>
            </a:r>
            <a:endParaRPr b="0" i="0" sz="2200" u="none" cap="none" strike="noStrike">
              <a:solidFill>
                <a:srgbClr val="000000"/>
              </a:solidFill>
              <a:latin typeface="Average"/>
              <a:ea typeface="Average"/>
              <a:cs typeface="Average"/>
              <a:sym typeface="Average"/>
            </a:endParaRPr>
          </a:p>
        </p:txBody>
      </p:sp>
      <p:pic>
        <p:nvPicPr>
          <p:cNvPr id="898" name="Google Shape;898;p60"/>
          <p:cNvPicPr preferRelativeResize="0"/>
          <p:nvPr/>
        </p:nvPicPr>
        <p:blipFill rotWithShape="1">
          <a:blip r:embed="rId3">
            <a:alphaModFix/>
          </a:blip>
          <a:srcRect b="0" l="0" r="0" t="0"/>
          <a:stretch/>
        </p:blipFill>
        <p:spPr>
          <a:xfrm>
            <a:off x="5823773" y="245925"/>
            <a:ext cx="2980950" cy="773175"/>
          </a:xfrm>
          <a:prstGeom prst="rect">
            <a:avLst/>
          </a:prstGeom>
          <a:noFill/>
          <a:ln>
            <a:noFill/>
          </a:ln>
        </p:spPr>
      </p:pic>
      <p:sp>
        <p:nvSpPr>
          <p:cNvPr id="899" name="Google Shape;899;p60"/>
          <p:cNvSpPr/>
          <p:nvPr/>
        </p:nvSpPr>
        <p:spPr>
          <a:xfrm>
            <a:off x="4958802" y="2728983"/>
            <a:ext cx="1119000" cy="629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HDFS</a:t>
            </a:r>
            <a:endParaRPr b="0" i="0" sz="1400" u="none" cap="none" strike="noStrike">
              <a:solidFill>
                <a:srgbClr val="000000"/>
              </a:solidFill>
              <a:latin typeface="Average"/>
              <a:ea typeface="Average"/>
              <a:cs typeface="Average"/>
              <a:sym typeface="Average"/>
            </a:endParaRPr>
          </a:p>
        </p:txBody>
      </p:sp>
      <p:sp>
        <p:nvSpPr>
          <p:cNvPr id="900" name="Google Shape;900;p60"/>
          <p:cNvSpPr/>
          <p:nvPr/>
        </p:nvSpPr>
        <p:spPr>
          <a:xfrm>
            <a:off x="7570519" y="1880675"/>
            <a:ext cx="815400" cy="4245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901" name="Google Shape;901;p60"/>
          <p:cNvSpPr/>
          <p:nvPr/>
        </p:nvSpPr>
        <p:spPr>
          <a:xfrm>
            <a:off x="7570519" y="2539458"/>
            <a:ext cx="815400" cy="4245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60"/>
          <p:cNvSpPr/>
          <p:nvPr/>
        </p:nvSpPr>
        <p:spPr>
          <a:xfrm>
            <a:off x="7570519" y="3198241"/>
            <a:ext cx="815400" cy="4245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60"/>
          <p:cNvSpPr/>
          <p:nvPr/>
        </p:nvSpPr>
        <p:spPr>
          <a:xfrm>
            <a:off x="7570519" y="3921304"/>
            <a:ext cx="815400" cy="4245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04" name="Google Shape;904;p60"/>
          <p:cNvCxnSpPr>
            <a:stCxn id="899" idx="3"/>
            <a:endCxn id="900" idx="1"/>
          </p:cNvCxnSpPr>
          <p:nvPr/>
        </p:nvCxnSpPr>
        <p:spPr>
          <a:xfrm flipH="1" rot="10800000">
            <a:off x="6077802" y="2092833"/>
            <a:ext cx="1492800" cy="950700"/>
          </a:xfrm>
          <a:prstGeom prst="straightConnector1">
            <a:avLst/>
          </a:prstGeom>
          <a:noFill/>
          <a:ln cap="flat" cmpd="sng" w="19050">
            <a:solidFill>
              <a:schemeClr val="lt1"/>
            </a:solidFill>
            <a:prstDash val="solid"/>
            <a:round/>
            <a:headEnd len="sm" w="sm" type="none"/>
            <a:tailEnd len="med" w="med" type="stealth"/>
          </a:ln>
        </p:spPr>
      </p:cxnSp>
      <p:cxnSp>
        <p:nvCxnSpPr>
          <p:cNvPr id="905" name="Google Shape;905;p60"/>
          <p:cNvCxnSpPr>
            <a:stCxn id="899" idx="3"/>
            <a:endCxn id="901" idx="1"/>
          </p:cNvCxnSpPr>
          <p:nvPr/>
        </p:nvCxnSpPr>
        <p:spPr>
          <a:xfrm flipH="1" rot="10800000">
            <a:off x="6077802" y="2751633"/>
            <a:ext cx="1492800" cy="291900"/>
          </a:xfrm>
          <a:prstGeom prst="straightConnector1">
            <a:avLst/>
          </a:prstGeom>
          <a:noFill/>
          <a:ln cap="flat" cmpd="sng" w="19050">
            <a:solidFill>
              <a:schemeClr val="lt1"/>
            </a:solidFill>
            <a:prstDash val="solid"/>
            <a:round/>
            <a:headEnd len="sm" w="sm" type="none"/>
            <a:tailEnd len="med" w="med" type="stealth"/>
          </a:ln>
        </p:spPr>
      </p:cxnSp>
      <p:cxnSp>
        <p:nvCxnSpPr>
          <p:cNvPr id="906" name="Google Shape;906;p60"/>
          <p:cNvCxnSpPr>
            <a:stCxn id="899" idx="3"/>
          </p:cNvCxnSpPr>
          <p:nvPr/>
        </p:nvCxnSpPr>
        <p:spPr>
          <a:xfrm>
            <a:off x="6077802" y="3043533"/>
            <a:ext cx="1492800" cy="314700"/>
          </a:xfrm>
          <a:prstGeom prst="straightConnector1">
            <a:avLst/>
          </a:prstGeom>
          <a:noFill/>
          <a:ln cap="flat" cmpd="sng" w="19050">
            <a:solidFill>
              <a:schemeClr val="lt1"/>
            </a:solidFill>
            <a:prstDash val="solid"/>
            <a:round/>
            <a:headEnd len="sm" w="sm" type="none"/>
            <a:tailEnd len="med" w="med" type="stealth"/>
          </a:ln>
        </p:spPr>
      </p:cxnSp>
      <p:cxnSp>
        <p:nvCxnSpPr>
          <p:cNvPr id="907" name="Google Shape;907;p60"/>
          <p:cNvCxnSpPr>
            <a:stCxn id="899" idx="3"/>
            <a:endCxn id="903" idx="1"/>
          </p:cNvCxnSpPr>
          <p:nvPr/>
        </p:nvCxnSpPr>
        <p:spPr>
          <a:xfrm>
            <a:off x="6077802" y="3043533"/>
            <a:ext cx="1492800" cy="1089900"/>
          </a:xfrm>
          <a:prstGeom prst="straightConnector1">
            <a:avLst/>
          </a:prstGeom>
          <a:noFill/>
          <a:ln cap="flat" cmpd="sng" w="19050">
            <a:solidFill>
              <a:schemeClr val="lt1"/>
            </a:solidFill>
            <a:prstDash val="solid"/>
            <a:round/>
            <a:headEnd len="sm" w="sm" type="none"/>
            <a:tailEnd len="med" w="med" type="stealth"/>
          </a:ln>
        </p:spPr>
      </p:cxnSp>
      <p:sp>
        <p:nvSpPr>
          <p:cNvPr id="908" name="Google Shape;908;p60"/>
          <p:cNvSpPr txBox="1"/>
          <p:nvPr/>
        </p:nvSpPr>
        <p:spPr>
          <a:xfrm>
            <a:off x="7342500" y="4405000"/>
            <a:ext cx="1801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verage"/>
                <a:ea typeface="Average"/>
                <a:cs typeface="Average"/>
                <a:sym typeface="Average"/>
              </a:rPr>
              <a:t>Data Node</a:t>
            </a:r>
            <a:endParaRPr b="0" i="0" sz="18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7"/>
                                        </p:tgtEl>
                                        <p:attrNameLst>
                                          <p:attrName>style.visibility</p:attrName>
                                        </p:attrNameLst>
                                      </p:cBhvr>
                                      <p:to>
                                        <p:strVal val="visible"/>
                                      </p:to>
                                    </p:set>
                                    <p:animEffect filter="fade" transition="in">
                                      <p:cBhvr>
                                        <p:cTn dur="1000"/>
                                        <p:tgtEl>
                                          <p:spTgt spid="8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9"/>
                                        </p:tgtEl>
                                        <p:attrNameLst>
                                          <p:attrName>style.visibility</p:attrName>
                                        </p:attrNameLst>
                                      </p:cBhvr>
                                      <p:to>
                                        <p:strVal val="visible"/>
                                      </p:to>
                                    </p:set>
                                    <p:animEffect filter="fade" transition="in">
                                      <p:cBhvr>
                                        <p:cTn dur="1000"/>
                                        <p:tgtEl>
                                          <p:spTgt spid="899"/>
                                        </p:tgtEl>
                                      </p:cBhvr>
                                    </p:animEffect>
                                  </p:childTnLst>
                                </p:cTn>
                              </p:par>
                              <p:par>
                                <p:cTn fill="hold" nodeType="withEffect" presetClass="entr" presetID="10" presetSubtype="0">
                                  <p:stCondLst>
                                    <p:cond delay="0"/>
                                  </p:stCondLst>
                                  <p:childTnLst>
                                    <p:set>
                                      <p:cBhvr>
                                        <p:cTn dur="1" fill="hold">
                                          <p:stCondLst>
                                            <p:cond delay="0"/>
                                          </p:stCondLst>
                                        </p:cTn>
                                        <p:tgtEl>
                                          <p:spTgt spid="900"/>
                                        </p:tgtEl>
                                        <p:attrNameLst>
                                          <p:attrName>style.visibility</p:attrName>
                                        </p:attrNameLst>
                                      </p:cBhvr>
                                      <p:to>
                                        <p:strVal val="visible"/>
                                      </p:to>
                                    </p:set>
                                    <p:animEffect filter="fade" transition="in">
                                      <p:cBhvr>
                                        <p:cTn dur="1000"/>
                                        <p:tgtEl>
                                          <p:spTgt spid="900"/>
                                        </p:tgtEl>
                                      </p:cBhvr>
                                    </p:animEffect>
                                  </p:childTnLst>
                                </p:cTn>
                              </p:par>
                              <p:par>
                                <p:cTn fill="hold" nodeType="withEffect" presetClass="entr" presetID="10" presetSubtype="0">
                                  <p:stCondLst>
                                    <p:cond delay="0"/>
                                  </p:stCondLst>
                                  <p:childTnLst>
                                    <p:set>
                                      <p:cBhvr>
                                        <p:cTn dur="1" fill="hold">
                                          <p:stCondLst>
                                            <p:cond delay="0"/>
                                          </p:stCondLst>
                                        </p:cTn>
                                        <p:tgtEl>
                                          <p:spTgt spid="901"/>
                                        </p:tgtEl>
                                        <p:attrNameLst>
                                          <p:attrName>style.visibility</p:attrName>
                                        </p:attrNameLst>
                                      </p:cBhvr>
                                      <p:to>
                                        <p:strVal val="visible"/>
                                      </p:to>
                                    </p:set>
                                    <p:animEffect filter="fade" transition="in">
                                      <p:cBhvr>
                                        <p:cTn dur="1000"/>
                                        <p:tgtEl>
                                          <p:spTgt spid="901"/>
                                        </p:tgtEl>
                                      </p:cBhvr>
                                    </p:animEffect>
                                  </p:childTnLst>
                                </p:cTn>
                              </p:par>
                              <p:par>
                                <p:cTn fill="hold" nodeType="withEffect" presetClass="entr" presetID="10" presetSubtype="0">
                                  <p:stCondLst>
                                    <p:cond delay="0"/>
                                  </p:stCondLst>
                                  <p:childTnLst>
                                    <p:set>
                                      <p:cBhvr>
                                        <p:cTn dur="1" fill="hold">
                                          <p:stCondLst>
                                            <p:cond delay="0"/>
                                          </p:stCondLst>
                                        </p:cTn>
                                        <p:tgtEl>
                                          <p:spTgt spid="902"/>
                                        </p:tgtEl>
                                        <p:attrNameLst>
                                          <p:attrName>style.visibility</p:attrName>
                                        </p:attrNameLst>
                                      </p:cBhvr>
                                      <p:to>
                                        <p:strVal val="visible"/>
                                      </p:to>
                                    </p:set>
                                    <p:animEffect filter="fade" transition="in">
                                      <p:cBhvr>
                                        <p:cTn dur="1000"/>
                                        <p:tgtEl>
                                          <p:spTgt spid="902"/>
                                        </p:tgtEl>
                                      </p:cBhvr>
                                    </p:animEffect>
                                  </p:childTnLst>
                                </p:cTn>
                              </p:par>
                              <p:par>
                                <p:cTn fill="hold" nodeType="withEffect" presetClass="entr" presetID="10" presetSubtype="0">
                                  <p:stCondLst>
                                    <p:cond delay="0"/>
                                  </p:stCondLst>
                                  <p:childTnLst>
                                    <p:set>
                                      <p:cBhvr>
                                        <p:cTn dur="1" fill="hold">
                                          <p:stCondLst>
                                            <p:cond delay="0"/>
                                          </p:stCondLst>
                                        </p:cTn>
                                        <p:tgtEl>
                                          <p:spTgt spid="903"/>
                                        </p:tgtEl>
                                        <p:attrNameLst>
                                          <p:attrName>style.visibility</p:attrName>
                                        </p:attrNameLst>
                                      </p:cBhvr>
                                      <p:to>
                                        <p:strVal val="visible"/>
                                      </p:to>
                                    </p:set>
                                    <p:animEffect filter="fade" transition="in">
                                      <p:cBhvr>
                                        <p:cTn dur="1000"/>
                                        <p:tgtEl>
                                          <p:spTgt spid="903"/>
                                        </p:tgtEl>
                                      </p:cBhvr>
                                    </p:animEffect>
                                  </p:childTnLst>
                                </p:cTn>
                              </p:par>
                              <p:par>
                                <p:cTn fill="hold" nodeType="withEffect" presetClass="entr" presetID="10" presetSubtype="0">
                                  <p:stCondLst>
                                    <p:cond delay="0"/>
                                  </p:stCondLst>
                                  <p:childTnLst>
                                    <p:set>
                                      <p:cBhvr>
                                        <p:cTn dur="1" fill="hold">
                                          <p:stCondLst>
                                            <p:cond delay="0"/>
                                          </p:stCondLst>
                                        </p:cTn>
                                        <p:tgtEl>
                                          <p:spTgt spid="904"/>
                                        </p:tgtEl>
                                        <p:attrNameLst>
                                          <p:attrName>style.visibility</p:attrName>
                                        </p:attrNameLst>
                                      </p:cBhvr>
                                      <p:to>
                                        <p:strVal val="visible"/>
                                      </p:to>
                                    </p:set>
                                    <p:animEffect filter="fade" transition="in">
                                      <p:cBhvr>
                                        <p:cTn dur="1000"/>
                                        <p:tgtEl>
                                          <p:spTgt spid="904"/>
                                        </p:tgtEl>
                                      </p:cBhvr>
                                    </p:animEffect>
                                  </p:childTnLst>
                                </p:cTn>
                              </p:par>
                              <p:par>
                                <p:cTn fill="hold" nodeType="withEffect" presetClass="entr" presetID="10" presetSubtype="0">
                                  <p:stCondLst>
                                    <p:cond delay="0"/>
                                  </p:stCondLst>
                                  <p:childTnLst>
                                    <p:set>
                                      <p:cBhvr>
                                        <p:cTn dur="1" fill="hold">
                                          <p:stCondLst>
                                            <p:cond delay="0"/>
                                          </p:stCondLst>
                                        </p:cTn>
                                        <p:tgtEl>
                                          <p:spTgt spid="905"/>
                                        </p:tgtEl>
                                        <p:attrNameLst>
                                          <p:attrName>style.visibility</p:attrName>
                                        </p:attrNameLst>
                                      </p:cBhvr>
                                      <p:to>
                                        <p:strVal val="visible"/>
                                      </p:to>
                                    </p:set>
                                    <p:animEffect filter="fade" transition="in">
                                      <p:cBhvr>
                                        <p:cTn dur="1000"/>
                                        <p:tgtEl>
                                          <p:spTgt spid="905"/>
                                        </p:tgtEl>
                                      </p:cBhvr>
                                    </p:animEffect>
                                  </p:childTnLst>
                                </p:cTn>
                              </p:par>
                              <p:par>
                                <p:cTn fill="hold" nodeType="withEffect" presetClass="entr" presetID="10" presetSubtype="0">
                                  <p:stCondLst>
                                    <p:cond delay="0"/>
                                  </p:stCondLst>
                                  <p:childTnLst>
                                    <p:set>
                                      <p:cBhvr>
                                        <p:cTn dur="1" fill="hold">
                                          <p:stCondLst>
                                            <p:cond delay="0"/>
                                          </p:stCondLst>
                                        </p:cTn>
                                        <p:tgtEl>
                                          <p:spTgt spid="906"/>
                                        </p:tgtEl>
                                        <p:attrNameLst>
                                          <p:attrName>style.visibility</p:attrName>
                                        </p:attrNameLst>
                                      </p:cBhvr>
                                      <p:to>
                                        <p:strVal val="visible"/>
                                      </p:to>
                                    </p:set>
                                    <p:animEffect filter="fade" transition="in">
                                      <p:cBhvr>
                                        <p:cTn dur="1000"/>
                                        <p:tgtEl>
                                          <p:spTgt spid="906"/>
                                        </p:tgtEl>
                                      </p:cBhvr>
                                    </p:animEffect>
                                  </p:childTnLst>
                                </p:cTn>
                              </p:par>
                              <p:par>
                                <p:cTn fill="hold" nodeType="withEffect" presetClass="entr" presetID="10" presetSubtype="0">
                                  <p:stCondLst>
                                    <p:cond delay="0"/>
                                  </p:stCondLst>
                                  <p:childTnLst>
                                    <p:set>
                                      <p:cBhvr>
                                        <p:cTn dur="1" fill="hold">
                                          <p:stCondLst>
                                            <p:cond delay="0"/>
                                          </p:stCondLst>
                                        </p:cTn>
                                        <p:tgtEl>
                                          <p:spTgt spid="907"/>
                                        </p:tgtEl>
                                        <p:attrNameLst>
                                          <p:attrName>style.visibility</p:attrName>
                                        </p:attrNameLst>
                                      </p:cBhvr>
                                      <p:to>
                                        <p:strVal val="visible"/>
                                      </p:to>
                                    </p:set>
                                    <p:animEffect filter="fade" transition="in">
                                      <p:cBhvr>
                                        <p:cTn dur="1000"/>
                                        <p:tgtEl>
                                          <p:spTgt spid="907"/>
                                        </p:tgtEl>
                                      </p:cBhvr>
                                    </p:animEffect>
                                  </p:childTnLst>
                                </p:cTn>
                              </p:par>
                              <p:par>
                                <p:cTn fill="hold" nodeType="withEffect" presetClass="entr" presetID="10" presetSubtype="0">
                                  <p:stCondLst>
                                    <p:cond delay="0"/>
                                  </p:stCondLst>
                                  <p:childTnLst>
                                    <p:set>
                                      <p:cBhvr>
                                        <p:cTn dur="1" fill="hold">
                                          <p:stCondLst>
                                            <p:cond delay="0"/>
                                          </p:stCondLst>
                                        </p:cTn>
                                        <p:tgtEl>
                                          <p:spTgt spid="908"/>
                                        </p:tgtEl>
                                        <p:attrNameLst>
                                          <p:attrName>style.visibility</p:attrName>
                                        </p:attrNameLst>
                                      </p:cBhvr>
                                      <p:to>
                                        <p:strVal val="visible"/>
                                      </p:to>
                                    </p:set>
                                    <p:animEffect filter="fade" transition="in">
                                      <p:cBhvr>
                                        <p:cTn dur="1000"/>
                                        <p:tgtEl>
                                          <p:spTgt spid="9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12" name="Shape 912"/>
        <p:cNvGrpSpPr/>
        <p:nvPr/>
      </p:nvGrpSpPr>
      <p:grpSpPr>
        <a:xfrm>
          <a:off x="0" y="0"/>
          <a:ext cx="0" cy="0"/>
          <a:chOff x="0" y="0"/>
          <a:chExt cx="0" cy="0"/>
        </a:xfrm>
      </p:grpSpPr>
      <p:sp>
        <p:nvSpPr>
          <p:cNvPr id="913" name="Google Shape;913;p61"/>
          <p:cNvSpPr txBox="1"/>
          <p:nvPr>
            <p:ph type="title"/>
          </p:nvPr>
        </p:nvSpPr>
        <p:spPr>
          <a:xfrm>
            <a:off x="129175" y="2459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3100" u="sng">
                <a:solidFill>
                  <a:srgbClr val="E09214"/>
                </a:solidFill>
                <a:latin typeface="Merriweather"/>
                <a:ea typeface="Merriweather"/>
                <a:cs typeface="Merriweather"/>
                <a:sym typeface="Merriweather"/>
              </a:rPr>
              <a:t>HDFS</a:t>
            </a:r>
            <a:endParaRPr b="1" sz="3100" u="sng">
              <a:solidFill>
                <a:srgbClr val="E09214"/>
              </a:solidFill>
              <a:latin typeface="Merriweather"/>
              <a:ea typeface="Merriweather"/>
              <a:cs typeface="Merriweather"/>
              <a:sym typeface="Merriweather"/>
            </a:endParaRPr>
          </a:p>
        </p:txBody>
      </p:sp>
      <p:sp>
        <p:nvSpPr>
          <p:cNvPr id="914" name="Google Shape;914;p61"/>
          <p:cNvSpPr txBox="1"/>
          <p:nvPr/>
        </p:nvSpPr>
        <p:spPr>
          <a:xfrm>
            <a:off x="207325" y="973775"/>
            <a:ext cx="8364300" cy="368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000000"/>
                </a:solidFill>
                <a:latin typeface="Average"/>
                <a:ea typeface="Average"/>
                <a:cs typeface="Average"/>
                <a:sym typeface="Average"/>
              </a:rPr>
              <a:t>Advantages of Hadoop:</a:t>
            </a:r>
            <a:endParaRPr b="1" i="0" sz="23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300"/>
              <a:buFont typeface="Arial"/>
              <a:buNone/>
            </a:pPr>
            <a:r>
              <a:t/>
            </a:r>
            <a:endParaRPr b="1" i="0" sz="23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300"/>
              <a:buFont typeface="Arial"/>
              <a:buNone/>
            </a:pPr>
            <a:r>
              <a:rPr b="1" i="0" lang="en" sz="2300" u="none" cap="none" strike="noStrike">
                <a:solidFill>
                  <a:srgbClr val="000000"/>
                </a:solidFill>
                <a:latin typeface="Average"/>
                <a:ea typeface="Average"/>
                <a:cs typeface="Average"/>
                <a:sym typeface="Average"/>
              </a:rPr>
              <a:t>2. Distributed &amp; Parallel Computation:</a:t>
            </a:r>
            <a:endParaRPr b="1" i="0" sz="23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300"/>
              <a:buFont typeface="Arial"/>
              <a:buNone/>
            </a:pPr>
            <a:r>
              <a:rPr b="1" i="0" lang="en" sz="2300" u="none" cap="none" strike="noStrike">
                <a:solidFill>
                  <a:srgbClr val="000000"/>
                </a:solidFill>
                <a:latin typeface="Average"/>
                <a:ea typeface="Average"/>
                <a:cs typeface="Average"/>
                <a:sym typeface="Average"/>
              </a:rPr>
              <a:t>Example:</a:t>
            </a:r>
            <a:endParaRPr b="1" i="0" sz="23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300"/>
              <a:buFont typeface="Arial"/>
              <a:buNone/>
            </a:pPr>
            <a:r>
              <a:rPr b="0" i="0" lang="en" sz="2300" u="none" cap="none" strike="noStrike">
                <a:solidFill>
                  <a:srgbClr val="000000"/>
                </a:solidFill>
                <a:latin typeface="Average"/>
                <a:ea typeface="Average"/>
                <a:cs typeface="Average"/>
                <a:sym typeface="Average"/>
              </a:rPr>
              <a:t>30 mins to process 1TB data in machine</a:t>
            </a:r>
            <a:endParaRPr b="0" i="0" sz="23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300"/>
              <a:buFont typeface="Arial"/>
              <a:buNone/>
            </a:pPr>
            <a:r>
              <a:rPr b="0" i="0" lang="en" sz="2300" u="none" cap="none" strike="noStrike">
                <a:solidFill>
                  <a:srgbClr val="000000"/>
                </a:solidFill>
                <a:latin typeface="Average"/>
                <a:ea typeface="Average"/>
                <a:cs typeface="Average"/>
                <a:sym typeface="Average"/>
              </a:rPr>
              <a:t>Taking 1 TB Data and processing in 10 machines</a:t>
            </a:r>
            <a:endParaRPr b="0" i="0" sz="23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300"/>
              <a:buFont typeface="Arial"/>
              <a:buNone/>
            </a:pPr>
            <a:r>
              <a:rPr b="0" i="0" lang="en" sz="2300" u="none" cap="none" strike="noStrike">
                <a:solidFill>
                  <a:srgbClr val="000000"/>
                </a:solidFill>
                <a:latin typeface="Average"/>
                <a:ea typeface="Average"/>
                <a:cs typeface="Average"/>
                <a:sym typeface="Average"/>
              </a:rPr>
              <a:t>1 Machine -30 mins</a:t>
            </a:r>
            <a:endParaRPr b="0" i="0" sz="23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300"/>
              <a:buFont typeface="Arial"/>
              <a:buNone/>
            </a:pPr>
            <a:r>
              <a:rPr b="0" i="0" lang="en" sz="2300" u="none" cap="none" strike="noStrike">
                <a:solidFill>
                  <a:srgbClr val="000000"/>
                </a:solidFill>
                <a:latin typeface="Average"/>
                <a:ea typeface="Average"/>
                <a:cs typeface="Average"/>
                <a:sym typeface="Average"/>
              </a:rPr>
              <a:t>10 machines-?      -----&gt; 3 mins</a:t>
            </a:r>
            <a:endParaRPr b="0" i="0" sz="23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300"/>
              <a:buFont typeface="Arial"/>
              <a:buNone/>
            </a:pPr>
            <a:r>
              <a:rPr b="0" i="0" lang="en" sz="2300" u="none" cap="none" strike="noStrike">
                <a:solidFill>
                  <a:srgbClr val="000000"/>
                </a:solidFill>
                <a:latin typeface="Average"/>
                <a:ea typeface="Average"/>
                <a:cs typeface="Average"/>
                <a:sym typeface="Average"/>
              </a:rPr>
              <a:t>Data Divided and processed over 10 machines parallely.</a:t>
            </a:r>
            <a:r>
              <a:rPr b="0" i="0" lang="en" sz="2200" u="none" cap="none" strike="noStrike">
                <a:solidFill>
                  <a:srgbClr val="000000"/>
                </a:solidFill>
                <a:latin typeface="Average"/>
                <a:ea typeface="Average"/>
                <a:cs typeface="Average"/>
                <a:sym typeface="Average"/>
              </a:rPr>
              <a:t> </a:t>
            </a:r>
            <a:endParaRPr b="0" i="0" sz="2200" u="none" cap="none" strike="noStrike">
              <a:solidFill>
                <a:srgbClr val="000000"/>
              </a:solidFill>
              <a:latin typeface="Average"/>
              <a:ea typeface="Average"/>
              <a:cs typeface="Average"/>
              <a:sym typeface="Average"/>
            </a:endParaRPr>
          </a:p>
        </p:txBody>
      </p:sp>
      <p:pic>
        <p:nvPicPr>
          <p:cNvPr id="915" name="Google Shape;915;p61"/>
          <p:cNvPicPr preferRelativeResize="0"/>
          <p:nvPr/>
        </p:nvPicPr>
        <p:blipFill rotWithShape="1">
          <a:blip r:embed="rId3">
            <a:alphaModFix/>
          </a:blip>
          <a:srcRect b="0" l="0" r="0" t="0"/>
          <a:stretch/>
        </p:blipFill>
        <p:spPr>
          <a:xfrm>
            <a:off x="5823773" y="245925"/>
            <a:ext cx="2980950" cy="773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4"/>
                                        </p:tgtEl>
                                        <p:attrNameLst>
                                          <p:attrName>style.visibility</p:attrName>
                                        </p:attrNameLst>
                                      </p:cBhvr>
                                      <p:to>
                                        <p:strVal val="visible"/>
                                      </p:to>
                                    </p:set>
                                    <p:animEffect filter="fade" transition="in">
                                      <p:cBhvr>
                                        <p:cTn dur="1000"/>
                                        <p:tgtEl>
                                          <p:spTgt spid="9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19" name="Shape 919"/>
        <p:cNvGrpSpPr/>
        <p:nvPr/>
      </p:nvGrpSpPr>
      <p:grpSpPr>
        <a:xfrm>
          <a:off x="0" y="0"/>
          <a:ext cx="0" cy="0"/>
          <a:chOff x="0" y="0"/>
          <a:chExt cx="0" cy="0"/>
        </a:xfrm>
      </p:grpSpPr>
      <p:sp>
        <p:nvSpPr>
          <p:cNvPr id="920" name="Google Shape;920;p62"/>
          <p:cNvSpPr txBox="1"/>
          <p:nvPr>
            <p:ph type="title"/>
          </p:nvPr>
        </p:nvSpPr>
        <p:spPr>
          <a:xfrm>
            <a:off x="129175" y="2459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3100" u="sng">
                <a:solidFill>
                  <a:srgbClr val="E09214"/>
                </a:solidFill>
                <a:latin typeface="Merriweather"/>
                <a:ea typeface="Merriweather"/>
                <a:cs typeface="Merriweather"/>
                <a:sym typeface="Merriweather"/>
              </a:rPr>
              <a:t>HDFS</a:t>
            </a:r>
            <a:endParaRPr b="1" sz="3100" u="sng">
              <a:solidFill>
                <a:srgbClr val="E09214"/>
              </a:solidFill>
              <a:latin typeface="Merriweather"/>
              <a:ea typeface="Merriweather"/>
              <a:cs typeface="Merriweather"/>
              <a:sym typeface="Merriweather"/>
            </a:endParaRPr>
          </a:p>
        </p:txBody>
      </p:sp>
      <p:sp>
        <p:nvSpPr>
          <p:cNvPr id="921" name="Google Shape;921;p62"/>
          <p:cNvSpPr txBox="1"/>
          <p:nvPr/>
        </p:nvSpPr>
        <p:spPr>
          <a:xfrm>
            <a:off x="207325" y="973775"/>
            <a:ext cx="9062400" cy="170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000000"/>
                </a:solidFill>
                <a:latin typeface="Average"/>
                <a:ea typeface="Average"/>
                <a:cs typeface="Average"/>
                <a:sym typeface="Average"/>
              </a:rPr>
              <a:t>Advantages of Hadoop:</a:t>
            </a:r>
            <a:endParaRPr b="1" i="0" sz="23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300"/>
              <a:buFont typeface="Arial"/>
              <a:buNone/>
            </a:pPr>
            <a:r>
              <a:rPr b="1" i="0" lang="en" sz="2300" u="none" cap="none" strike="noStrike">
                <a:solidFill>
                  <a:srgbClr val="000000"/>
                </a:solidFill>
                <a:latin typeface="Average"/>
                <a:ea typeface="Average"/>
                <a:cs typeface="Average"/>
                <a:sym typeface="Average"/>
              </a:rPr>
              <a:t>3. Horizontal Scalability:</a:t>
            </a:r>
            <a:endParaRPr b="1" i="0" sz="23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300"/>
              <a:buFont typeface="Arial"/>
              <a:buNone/>
            </a:pPr>
            <a:r>
              <a:rPr b="0" i="0" lang="en" sz="2300" u="none" cap="none" strike="noStrike">
                <a:solidFill>
                  <a:srgbClr val="000000"/>
                </a:solidFill>
                <a:latin typeface="Average"/>
                <a:ea typeface="Average"/>
                <a:cs typeface="Average"/>
                <a:sym typeface="Average"/>
              </a:rPr>
              <a:t>Vertical , Horizontal</a:t>
            </a:r>
            <a:endParaRPr b="1" i="0" sz="23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300"/>
              <a:buFont typeface="Arial"/>
              <a:buNone/>
            </a:pPr>
            <a:r>
              <a:t/>
            </a:r>
            <a:endParaRPr b="0" i="0" sz="2300" u="none" cap="none" strike="noStrike">
              <a:solidFill>
                <a:srgbClr val="000000"/>
              </a:solidFill>
              <a:latin typeface="Average"/>
              <a:ea typeface="Average"/>
              <a:cs typeface="Average"/>
              <a:sym typeface="Average"/>
            </a:endParaRPr>
          </a:p>
        </p:txBody>
      </p:sp>
      <p:pic>
        <p:nvPicPr>
          <p:cNvPr id="922" name="Google Shape;922;p62"/>
          <p:cNvPicPr preferRelativeResize="0"/>
          <p:nvPr/>
        </p:nvPicPr>
        <p:blipFill rotWithShape="1">
          <a:blip r:embed="rId3">
            <a:alphaModFix/>
          </a:blip>
          <a:srcRect b="0" l="0" r="0" t="0"/>
          <a:stretch/>
        </p:blipFill>
        <p:spPr>
          <a:xfrm>
            <a:off x="5823773" y="245925"/>
            <a:ext cx="2980950" cy="773175"/>
          </a:xfrm>
          <a:prstGeom prst="rect">
            <a:avLst/>
          </a:prstGeom>
          <a:noFill/>
          <a:ln>
            <a:noFill/>
          </a:ln>
        </p:spPr>
      </p:pic>
      <p:sp>
        <p:nvSpPr>
          <p:cNvPr id="923" name="Google Shape;923;p62"/>
          <p:cNvSpPr/>
          <p:nvPr/>
        </p:nvSpPr>
        <p:spPr>
          <a:xfrm>
            <a:off x="2471475" y="2473700"/>
            <a:ext cx="1915800" cy="773100"/>
          </a:xfrm>
          <a:prstGeom prst="rect">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300"/>
              <a:buFont typeface="Arial"/>
              <a:buNone/>
            </a:pPr>
            <a:r>
              <a:rPr b="1" i="0" lang="en" sz="2300" u="none" cap="none" strike="noStrike">
                <a:solidFill>
                  <a:srgbClr val="000000"/>
                </a:solidFill>
                <a:latin typeface="Average"/>
                <a:ea typeface="Average"/>
                <a:cs typeface="Average"/>
                <a:sym typeface="Average"/>
              </a:rPr>
              <a:t>Scaling</a:t>
            </a:r>
            <a:endParaRPr b="0" i="0" sz="1400" u="none" cap="none" strike="noStrike">
              <a:solidFill>
                <a:srgbClr val="000000"/>
              </a:solidFill>
              <a:latin typeface="Arial"/>
              <a:ea typeface="Arial"/>
              <a:cs typeface="Arial"/>
              <a:sym typeface="Arial"/>
            </a:endParaRPr>
          </a:p>
        </p:txBody>
      </p:sp>
      <p:sp>
        <p:nvSpPr>
          <p:cNvPr id="924" name="Google Shape;924;p62"/>
          <p:cNvSpPr/>
          <p:nvPr/>
        </p:nvSpPr>
        <p:spPr>
          <a:xfrm>
            <a:off x="602775" y="4121650"/>
            <a:ext cx="2358300" cy="572700"/>
          </a:xfrm>
          <a:prstGeom prst="rect">
            <a:avLst/>
          </a:prstGeom>
          <a:solidFill>
            <a:srgbClr val="F9CB9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300"/>
              <a:buFont typeface="Arial"/>
              <a:buNone/>
            </a:pPr>
            <a:r>
              <a:rPr b="0" i="0" lang="en" sz="2300" u="none" cap="none" strike="noStrike">
                <a:solidFill>
                  <a:srgbClr val="000000"/>
                </a:solidFill>
                <a:latin typeface="Average"/>
                <a:ea typeface="Average"/>
                <a:cs typeface="Average"/>
                <a:sym typeface="Average"/>
              </a:rPr>
              <a:t>Vertical </a:t>
            </a:r>
            <a:endParaRPr b="0" i="0" sz="1400" u="none" cap="none" strike="noStrike">
              <a:solidFill>
                <a:srgbClr val="000000"/>
              </a:solidFill>
              <a:latin typeface="Arial"/>
              <a:ea typeface="Arial"/>
              <a:cs typeface="Arial"/>
              <a:sym typeface="Arial"/>
            </a:endParaRPr>
          </a:p>
        </p:txBody>
      </p:sp>
      <p:sp>
        <p:nvSpPr>
          <p:cNvPr id="925" name="Google Shape;925;p62"/>
          <p:cNvSpPr/>
          <p:nvPr/>
        </p:nvSpPr>
        <p:spPr>
          <a:xfrm>
            <a:off x="4387125" y="4028525"/>
            <a:ext cx="2142600" cy="478800"/>
          </a:xfrm>
          <a:prstGeom prst="rect">
            <a:avLst/>
          </a:prstGeom>
          <a:solidFill>
            <a:srgbClr val="F9CB9C"/>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300"/>
              <a:buFont typeface="Arial"/>
              <a:buNone/>
            </a:pPr>
            <a:r>
              <a:t/>
            </a:r>
            <a:endParaRPr b="1" i="0" sz="2300" u="none" cap="none" strike="noStrike">
              <a:solidFill>
                <a:srgbClr val="000000"/>
              </a:solidFill>
              <a:latin typeface="Average"/>
              <a:ea typeface="Average"/>
              <a:cs typeface="Average"/>
              <a:sym typeface="Average"/>
            </a:endParaRPr>
          </a:p>
          <a:p>
            <a:pPr indent="0" lvl="0" marL="0" marR="0" rtl="0" algn="ctr">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Horizontal</a:t>
            </a:r>
            <a:endParaRPr b="0" i="0" sz="2200" u="none" cap="none" strike="noStrike">
              <a:solidFill>
                <a:srgbClr val="000000"/>
              </a:solidFill>
              <a:latin typeface="Average"/>
              <a:ea typeface="Average"/>
              <a:cs typeface="Average"/>
              <a:sym typeface="Average"/>
            </a:endParaRPr>
          </a:p>
        </p:txBody>
      </p:sp>
      <p:cxnSp>
        <p:nvCxnSpPr>
          <p:cNvPr id="926" name="Google Shape;926;p62"/>
          <p:cNvCxnSpPr>
            <a:stCxn id="923" idx="2"/>
            <a:endCxn id="924" idx="0"/>
          </p:cNvCxnSpPr>
          <p:nvPr/>
        </p:nvCxnSpPr>
        <p:spPr>
          <a:xfrm flipH="1">
            <a:off x="1782075" y="3246800"/>
            <a:ext cx="1647300" cy="874800"/>
          </a:xfrm>
          <a:prstGeom prst="straightConnector1">
            <a:avLst/>
          </a:prstGeom>
          <a:noFill/>
          <a:ln cap="flat" cmpd="sng" w="19050">
            <a:solidFill>
              <a:srgbClr val="000000"/>
            </a:solidFill>
            <a:prstDash val="solid"/>
            <a:round/>
            <a:headEnd len="sm" w="sm" type="none"/>
            <a:tailEnd len="med" w="med" type="stealth"/>
          </a:ln>
        </p:spPr>
      </p:cxnSp>
      <p:cxnSp>
        <p:nvCxnSpPr>
          <p:cNvPr id="927" name="Google Shape;927;p62"/>
          <p:cNvCxnSpPr>
            <a:endCxn id="925" idx="0"/>
          </p:cNvCxnSpPr>
          <p:nvPr/>
        </p:nvCxnSpPr>
        <p:spPr>
          <a:xfrm>
            <a:off x="3567225" y="3246725"/>
            <a:ext cx="1891200" cy="781800"/>
          </a:xfrm>
          <a:prstGeom prst="straightConnector1">
            <a:avLst/>
          </a:prstGeom>
          <a:noFill/>
          <a:ln cap="flat" cmpd="sng" w="19050">
            <a:solidFill>
              <a:srgbClr val="000000"/>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1"/>
                                        </p:tgtEl>
                                        <p:attrNameLst>
                                          <p:attrName>style.visibility</p:attrName>
                                        </p:attrNameLst>
                                      </p:cBhvr>
                                      <p:to>
                                        <p:strVal val="visible"/>
                                      </p:to>
                                    </p:set>
                                    <p:animEffect filter="fade" transition="in">
                                      <p:cBhvr>
                                        <p:cTn dur="1000"/>
                                        <p:tgtEl>
                                          <p:spTgt spid="9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3"/>
                                        </p:tgtEl>
                                        <p:attrNameLst>
                                          <p:attrName>style.visibility</p:attrName>
                                        </p:attrNameLst>
                                      </p:cBhvr>
                                      <p:to>
                                        <p:strVal val="visible"/>
                                      </p:to>
                                    </p:set>
                                    <p:animEffect filter="fade" transition="in">
                                      <p:cBhvr>
                                        <p:cTn dur="1000"/>
                                        <p:tgtEl>
                                          <p:spTgt spid="923"/>
                                        </p:tgtEl>
                                      </p:cBhvr>
                                    </p:animEffect>
                                  </p:childTnLst>
                                </p:cTn>
                              </p:par>
                              <p:par>
                                <p:cTn fill="hold" nodeType="withEffect" presetClass="entr" presetID="10" presetSubtype="0">
                                  <p:stCondLst>
                                    <p:cond delay="0"/>
                                  </p:stCondLst>
                                  <p:childTnLst>
                                    <p:set>
                                      <p:cBhvr>
                                        <p:cTn dur="1" fill="hold">
                                          <p:stCondLst>
                                            <p:cond delay="0"/>
                                          </p:stCondLst>
                                        </p:cTn>
                                        <p:tgtEl>
                                          <p:spTgt spid="924"/>
                                        </p:tgtEl>
                                        <p:attrNameLst>
                                          <p:attrName>style.visibility</p:attrName>
                                        </p:attrNameLst>
                                      </p:cBhvr>
                                      <p:to>
                                        <p:strVal val="visible"/>
                                      </p:to>
                                    </p:set>
                                    <p:animEffect filter="fade" transition="in">
                                      <p:cBhvr>
                                        <p:cTn dur="1000"/>
                                        <p:tgtEl>
                                          <p:spTgt spid="924"/>
                                        </p:tgtEl>
                                      </p:cBhvr>
                                    </p:animEffect>
                                  </p:childTnLst>
                                </p:cTn>
                              </p:par>
                              <p:par>
                                <p:cTn fill="hold" nodeType="withEffect" presetClass="entr" presetID="10" presetSubtype="0">
                                  <p:stCondLst>
                                    <p:cond delay="0"/>
                                  </p:stCondLst>
                                  <p:childTnLst>
                                    <p:set>
                                      <p:cBhvr>
                                        <p:cTn dur="1" fill="hold">
                                          <p:stCondLst>
                                            <p:cond delay="0"/>
                                          </p:stCondLst>
                                        </p:cTn>
                                        <p:tgtEl>
                                          <p:spTgt spid="925"/>
                                        </p:tgtEl>
                                        <p:attrNameLst>
                                          <p:attrName>style.visibility</p:attrName>
                                        </p:attrNameLst>
                                      </p:cBhvr>
                                      <p:to>
                                        <p:strVal val="visible"/>
                                      </p:to>
                                    </p:set>
                                    <p:animEffect filter="fade" transition="in">
                                      <p:cBhvr>
                                        <p:cTn dur="1000"/>
                                        <p:tgtEl>
                                          <p:spTgt spid="925"/>
                                        </p:tgtEl>
                                      </p:cBhvr>
                                    </p:animEffect>
                                  </p:childTnLst>
                                </p:cTn>
                              </p:par>
                              <p:par>
                                <p:cTn fill="hold" nodeType="withEffect" presetClass="entr" presetID="10" presetSubtype="0">
                                  <p:stCondLst>
                                    <p:cond delay="0"/>
                                  </p:stCondLst>
                                  <p:childTnLst>
                                    <p:set>
                                      <p:cBhvr>
                                        <p:cTn dur="1" fill="hold">
                                          <p:stCondLst>
                                            <p:cond delay="0"/>
                                          </p:stCondLst>
                                        </p:cTn>
                                        <p:tgtEl>
                                          <p:spTgt spid="926"/>
                                        </p:tgtEl>
                                        <p:attrNameLst>
                                          <p:attrName>style.visibility</p:attrName>
                                        </p:attrNameLst>
                                      </p:cBhvr>
                                      <p:to>
                                        <p:strVal val="visible"/>
                                      </p:to>
                                    </p:set>
                                    <p:animEffect filter="fade" transition="in">
                                      <p:cBhvr>
                                        <p:cTn dur="1000"/>
                                        <p:tgtEl>
                                          <p:spTgt spid="926"/>
                                        </p:tgtEl>
                                      </p:cBhvr>
                                    </p:animEffect>
                                  </p:childTnLst>
                                </p:cTn>
                              </p:par>
                              <p:par>
                                <p:cTn fill="hold" nodeType="withEffect" presetClass="entr" presetID="10" presetSubtype="0">
                                  <p:stCondLst>
                                    <p:cond delay="0"/>
                                  </p:stCondLst>
                                  <p:childTnLst>
                                    <p:set>
                                      <p:cBhvr>
                                        <p:cTn dur="1" fill="hold">
                                          <p:stCondLst>
                                            <p:cond delay="0"/>
                                          </p:stCondLst>
                                        </p:cTn>
                                        <p:tgtEl>
                                          <p:spTgt spid="927"/>
                                        </p:tgtEl>
                                        <p:attrNameLst>
                                          <p:attrName>style.visibility</p:attrName>
                                        </p:attrNameLst>
                                      </p:cBhvr>
                                      <p:to>
                                        <p:strVal val="visible"/>
                                      </p:to>
                                    </p:set>
                                    <p:animEffect filter="fade" transition="in">
                                      <p:cBhvr>
                                        <p:cTn dur="1000"/>
                                        <p:tgtEl>
                                          <p:spTgt spid="9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31" name="Shape 931"/>
        <p:cNvGrpSpPr/>
        <p:nvPr/>
      </p:nvGrpSpPr>
      <p:grpSpPr>
        <a:xfrm>
          <a:off x="0" y="0"/>
          <a:ext cx="0" cy="0"/>
          <a:chOff x="0" y="0"/>
          <a:chExt cx="0" cy="0"/>
        </a:xfrm>
      </p:grpSpPr>
      <p:sp>
        <p:nvSpPr>
          <p:cNvPr id="932" name="Google Shape;932;p63"/>
          <p:cNvSpPr txBox="1"/>
          <p:nvPr>
            <p:ph type="title"/>
          </p:nvPr>
        </p:nvSpPr>
        <p:spPr>
          <a:xfrm>
            <a:off x="129175" y="2459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3100" u="sng">
                <a:solidFill>
                  <a:srgbClr val="E09214"/>
                </a:solidFill>
                <a:latin typeface="Merriweather"/>
                <a:ea typeface="Merriweather"/>
                <a:cs typeface="Merriweather"/>
                <a:sym typeface="Merriweather"/>
              </a:rPr>
              <a:t>HDFS</a:t>
            </a:r>
            <a:endParaRPr b="1" sz="3100" u="sng">
              <a:solidFill>
                <a:srgbClr val="E09214"/>
              </a:solidFill>
              <a:latin typeface="Merriweather"/>
              <a:ea typeface="Merriweather"/>
              <a:cs typeface="Merriweather"/>
              <a:sym typeface="Merriweather"/>
            </a:endParaRPr>
          </a:p>
        </p:txBody>
      </p:sp>
      <p:sp>
        <p:nvSpPr>
          <p:cNvPr id="933" name="Google Shape;933;p63"/>
          <p:cNvSpPr txBox="1"/>
          <p:nvPr/>
        </p:nvSpPr>
        <p:spPr>
          <a:xfrm>
            <a:off x="207325" y="871825"/>
            <a:ext cx="9062400" cy="246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000000"/>
                </a:solidFill>
                <a:latin typeface="Average"/>
                <a:ea typeface="Average"/>
                <a:cs typeface="Average"/>
                <a:sym typeface="Average"/>
              </a:rPr>
              <a:t>Advantages of Hadoop:</a:t>
            </a:r>
            <a:endParaRPr b="1" i="0" sz="23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300"/>
              <a:buFont typeface="Arial"/>
              <a:buNone/>
            </a:pPr>
            <a:r>
              <a:t/>
            </a:r>
            <a:endParaRPr b="1" i="0" sz="23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300"/>
              <a:buFont typeface="Arial"/>
              <a:buNone/>
            </a:pPr>
            <a:r>
              <a:rPr b="1" i="0" lang="en" sz="2300" u="none" cap="none" strike="noStrike">
                <a:solidFill>
                  <a:srgbClr val="000000"/>
                </a:solidFill>
                <a:latin typeface="Average"/>
                <a:ea typeface="Average"/>
                <a:cs typeface="Average"/>
                <a:sym typeface="Average"/>
              </a:rPr>
              <a:t>Vertical Scalability[Scale up]: </a:t>
            </a:r>
            <a:endParaRPr b="1" i="0" sz="23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300"/>
              <a:buFont typeface="Arial"/>
              <a:buNone/>
            </a:pPr>
            <a:r>
              <a:rPr b="0" i="0" lang="en" sz="2300" u="none" cap="none" strike="noStrike">
                <a:solidFill>
                  <a:srgbClr val="000000"/>
                </a:solidFill>
                <a:latin typeface="Average"/>
                <a:ea typeface="Average"/>
                <a:cs typeface="Average"/>
                <a:sym typeface="Average"/>
              </a:rPr>
              <a:t>Increase hardware capacity of system</a:t>
            </a:r>
            <a:endParaRPr b="0" i="0" sz="23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300"/>
              <a:buFont typeface="Arial"/>
              <a:buNone/>
            </a:pPr>
            <a:r>
              <a:rPr b="0" i="0" lang="en" sz="2300" u="none" cap="none" strike="noStrike">
                <a:solidFill>
                  <a:srgbClr val="000000"/>
                </a:solidFill>
                <a:latin typeface="Average"/>
                <a:ea typeface="Average"/>
                <a:cs typeface="Average"/>
                <a:sym typeface="Average"/>
              </a:rPr>
              <a:t>There is a limit to increase hardware capacity</a:t>
            </a:r>
            <a:endParaRPr b="0" i="0" sz="23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300"/>
              <a:buFont typeface="Arial"/>
              <a:buNone/>
            </a:pPr>
            <a:r>
              <a:rPr b="0" i="0" lang="en" sz="2300" u="none" cap="none" strike="noStrike">
                <a:solidFill>
                  <a:srgbClr val="000000"/>
                </a:solidFill>
                <a:latin typeface="Average"/>
                <a:ea typeface="Average"/>
                <a:cs typeface="Average"/>
                <a:sym typeface="Average"/>
              </a:rPr>
              <a:t>After changing size we have to restart system</a:t>
            </a:r>
            <a:endParaRPr b="0" i="0" sz="2300" u="none" cap="none" strike="noStrike">
              <a:solidFill>
                <a:srgbClr val="000000"/>
              </a:solidFill>
              <a:latin typeface="Average"/>
              <a:ea typeface="Average"/>
              <a:cs typeface="Average"/>
              <a:sym typeface="Average"/>
            </a:endParaRPr>
          </a:p>
        </p:txBody>
      </p:sp>
      <p:pic>
        <p:nvPicPr>
          <p:cNvPr id="934" name="Google Shape;934;p63"/>
          <p:cNvPicPr preferRelativeResize="0"/>
          <p:nvPr/>
        </p:nvPicPr>
        <p:blipFill rotWithShape="1">
          <a:blip r:embed="rId3">
            <a:alphaModFix/>
          </a:blip>
          <a:srcRect b="0" l="0" r="0" t="0"/>
          <a:stretch/>
        </p:blipFill>
        <p:spPr>
          <a:xfrm>
            <a:off x="5823773" y="245925"/>
            <a:ext cx="2980950" cy="773175"/>
          </a:xfrm>
          <a:prstGeom prst="rect">
            <a:avLst/>
          </a:prstGeom>
          <a:noFill/>
          <a:ln>
            <a:noFill/>
          </a:ln>
        </p:spPr>
      </p:pic>
      <p:sp>
        <p:nvSpPr>
          <p:cNvPr id="935" name="Google Shape;935;p63"/>
          <p:cNvSpPr/>
          <p:nvPr/>
        </p:nvSpPr>
        <p:spPr>
          <a:xfrm>
            <a:off x="591375" y="3742575"/>
            <a:ext cx="985800" cy="773100"/>
          </a:xfrm>
          <a:prstGeom prst="rect">
            <a:avLst/>
          </a:prstGeom>
          <a:solidFill>
            <a:srgbClr val="93C47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2GB</a:t>
            </a:r>
            <a:endParaRPr b="0" i="0" sz="1400" u="none" cap="none" strike="noStrike">
              <a:solidFill>
                <a:srgbClr val="000000"/>
              </a:solidFill>
              <a:latin typeface="Arial"/>
              <a:ea typeface="Arial"/>
              <a:cs typeface="Arial"/>
              <a:sym typeface="Arial"/>
            </a:endParaRPr>
          </a:p>
        </p:txBody>
      </p:sp>
      <p:sp>
        <p:nvSpPr>
          <p:cNvPr id="936" name="Google Shape;936;p63"/>
          <p:cNvSpPr/>
          <p:nvPr/>
        </p:nvSpPr>
        <p:spPr>
          <a:xfrm>
            <a:off x="2961200" y="3498525"/>
            <a:ext cx="1383900" cy="1243800"/>
          </a:xfrm>
          <a:prstGeom prst="rect">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4GB</a:t>
            </a:r>
            <a:endParaRPr b="0" i="0" sz="1400" u="none" cap="none" strike="noStrike">
              <a:solidFill>
                <a:srgbClr val="000000"/>
              </a:solidFill>
              <a:latin typeface="Arial"/>
              <a:ea typeface="Arial"/>
              <a:cs typeface="Arial"/>
              <a:sym typeface="Arial"/>
            </a:endParaRPr>
          </a:p>
        </p:txBody>
      </p:sp>
      <p:sp>
        <p:nvSpPr>
          <p:cNvPr id="937" name="Google Shape;937;p63"/>
          <p:cNvSpPr/>
          <p:nvPr/>
        </p:nvSpPr>
        <p:spPr>
          <a:xfrm>
            <a:off x="5531400" y="3188625"/>
            <a:ext cx="1915800" cy="1881000"/>
          </a:xfrm>
          <a:prstGeom prst="rect">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6GB</a:t>
            </a:r>
            <a:endParaRPr b="0" i="0" sz="1400" u="none" cap="none" strike="noStrike">
              <a:solidFill>
                <a:srgbClr val="000000"/>
              </a:solidFill>
              <a:latin typeface="Arial"/>
              <a:ea typeface="Arial"/>
              <a:cs typeface="Arial"/>
              <a:sym typeface="Arial"/>
            </a:endParaRPr>
          </a:p>
        </p:txBody>
      </p:sp>
      <p:cxnSp>
        <p:nvCxnSpPr>
          <p:cNvPr id="938" name="Google Shape;938;p63"/>
          <p:cNvCxnSpPr>
            <a:stCxn id="935" idx="3"/>
            <a:endCxn id="936" idx="1"/>
          </p:cNvCxnSpPr>
          <p:nvPr/>
        </p:nvCxnSpPr>
        <p:spPr>
          <a:xfrm flipH="1" rot="10800000">
            <a:off x="1577175" y="4120425"/>
            <a:ext cx="1383900" cy="8700"/>
          </a:xfrm>
          <a:prstGeom prst="straightConnector1">
            <a:avLst/>
          </a:prstGeom>
          <a:noFill/>
          <a:ln cap="flat" cmpd="sng" w="19050">
            <a:solidFill>
              <a:srgbClr val="000000"/>
            </a:solidFill>
            <a:prstDash val="solid"/>
            <a:round/>
            <a:headEnd len="sm" w="sm" type="none"/>
            <a:tailEnd len="med" w="med" type="stealth"/>
          </a:ln>
        </p:spPr>
      </p:cxnSp>
      <p:cxnSp>
        <p:nvCxnSpPr>
          <p:cNvPr id="939" name="Google Shape;939;p63"/>
          <p:cNvCxnSpPr>
            <a:stCxn id="936" idx="3"/>
            <a:endCxn id="937" idx="1"/>
          </p:cNvCxnSpPr>
          <p:nvPr/>
        </p:nvCxnSpPr>
        <p:spPr>
          <a:xfrm>
            <a:off x="4345100" y="4120425"/>
            <a:ext cx="1186200" cy="8700"/>
          </a:xfrm>
          <a:prstGeom prst="straightConnector1">
            <a:avLst/>
          </a:prstGeom>
          <a:noFill/>
          <a:ln cap="flat" cmpd="sng" w="19050">
            <a:solidFill>
              <a:srgbClr val="000000"/>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3"/>
                                        </p:tgtEl>
                                        <p:attrNameLst>
                                          <p:attrName>style.visibility</p:attrName>
                                        </p:attrNameLst>
                                      </p:cBhvr>
                                      <p:to>
                                        <p:strVal val="visible"/>
                                      </p:to>
                                    </p:set>
                                    <p:animEffect filter="fade" transition="in">
                                      <p:cBhvr>
                                        <p:cTn dur="1000"/>
                                        <p:tgtEl>
                                          <p:spTgt spid="9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5"/>
                                        </p:tgtEl>
                                        <p:attrNameLst>
                                          <p:attrName>style.visibility</p:attrName>
                                        </p:attrNameLst>
                                      </p:cBhvr>
                                      <p:to>
                                        <p:strVal val="visible"/>
                                      </p:to>
                                    </p:set>
                                    <p:animEffect filter="fade" transition="in">
                                      <p:cBhvr>
                                        <p:cTn dur="1000"/>
                                        <p:tgtEl>
                                          <p:spTgt spid="935"/>
                                        </p:tgtEl>
                                      </p:cBhvr>
                                    </p:animEffect>
                                  </p:childTnLst>
                                </p:cTn>
                              </p:par>
                              <p:par>
                                <p:cTn fill="hold" nodeType="withEffect" presetClass="entr" presetID="10" presetSubtype="0">
                                  <p:stCondLst>
                                    <p:cond delay="0"/>
                                  </p:stCondLst>
                                  <p:childTnLst>
                                    <p:set>
                                      <p:cBhvr>
                                        <p:cTn dur="1" fill="hold">
                                          <p:stCondLst>
                                            <p:cond delay="0"/>
                                          </p:stCondLst>
                                        </p:cTn>
                                        <p:tgtEl>
                                          <p:spTgt spid="936"/>
                                        </p:tgtEl>
                                        <p:attrNameLst>
                                          <p:attrName>style.visibility</p:attrName>
                                        </p:attrNameLst>
                                      </p:cBhvr>
                                      <p:to>
                                        <p:strVal val="visible"/>
                                      </p:to>
                                    </p:set>
                                    <p:animEffect filter="fade" transition="in">
                                      <p:cBhvr>
                                        <p:cTn dur="1000"/>
                                        <p:tgtEl>
                                          <p:spTgt spid="936"/>
                                        </p:tgtEl>
                                      </p:cBhvr>
                                    </p:animEffect>
                                  </p:childTnLst>
                                </p:cTn>
                              </p:par>
                              <p:par>
                                <p:cTn fill="hold" nodeType="withEffect" presetClass="entr" presetID="10" presetSubtype="0">
                                  <p:stCondLst>
                                    <p:cond delay="0"/>
                                  </p:stCondLst>
                                  <p:childTnLst>
                                    <p:set>
                                      <p:cBhvr>
                                        <p:cTn dur="1" fill="hold">
                                          <p:stCondLst>
                                            <p:cond delay="0"/>
                                          </p:stCondLst>
                                        </p:cTn>
                                        <p:tgtEl>
                                          <p:spTgt spid="937"/>
                                        </p:tgtEl>
                                        <p:attrNameLst>
                                          <p:attrName>style.visibility</p:attrName>
                                        </p:attrNameLst>
                                      </p:cBhvr>
                                      <p:to>
                                        <p:strVal val="visible"/>
                                      </p:to>
                                    </p:set>
                                    <p:animEffect filter="fade" transition="in">
                                      <p:cBhvr>
                                        <p:cTn dur="1000"/>
                                        <p:tgtEl>
                                          <p:spTgt spid="937"/>
                                        </p:tgtEl>
                                      </p:cBhvr>
                                    </p:animEffect>
                                  </p:childTnLst>
                                </p:cTn>
                              </p:par>
                              <p:par>
                                <p:cTn fill="hold" nodeType="withEffect" presetClass="entr" presetID="10" presetSubtype="0">
                                  <p:stCondLst>
                                    <p:cond delay="0"/>
                                  </p:stCondLst>
                                  <p:childTnLst>
                                    <p:set>
                                      <p:cBhvr>
                                        <p:cTn dur="1" fill="hold">
                                          <p:stCondLst>
                                            <p:cond delay="0"/>
                                          </p:stCondLst>
                                        </p:cTn>
                                        <p:tgtEl>
                                          <p:spTgt spid="938"/>
                                        </p:tgtEl>
                                        <p:attrNameLst>
                                          <p:attrName>style.visibility</p:attrName>
                                        </p:attrNameLst>
                                      </p:cBhvr>
                                      <p:to>
                                        <p:strVal val="visible"/>
                                      </p:to>
                                    </p:set>
                                    <p:animEffect filter="fade" transition="in">
                                      <p:cBhvr>
                                        <p:cTn dur="1000"/>
                                        <p:tgtEl>
                                          <p:spTgt spid="938"/>
                                        </p:tgtEl>
                                      </p:cBhvr>
                                    </p:animEffect>
                                  </p:childTnLst>
                                </p:cTn>
                              </p:par>
                              <p:par>
                                <p:cTn fill="hold" nodeType="withEffect" presetClass="entr" presetID="10" presetSubtype="0">
                                  <p:stCondLst>
                                    <p:cond delay="0"/>
                                  </p:stCondLst>
                                  <p:childTnLst>
                                    <p:set>
                                      <p:cBhvr>
                                        <p:cTn dur="1" fill="hold">
                                          <p:stCondLst>
                                            <p:cond delay="0"/>
                                          </p:stCondLst>
                                        </p:cTn>
                                        <p:tgtEl>
                                          <p:spTgt spid="939"/>
                                        </p:tgtEl>
                                        <p:attrNameLst>
                                          <p:attrName>style.visibility</p:attrName>
                                        </p:attrNameLst>
                                      </p:cBhvr>
                                      <p:to>
                                        <p:strVal val="visible"/>
                                      </p:to>
                                    </p:set>
                                    <p:animEffect filter="fade" transition="in">
                                      <p:cBhvr>
                                        <p:cTn dur="1000"/>
                                        <p:tgtEl>
                                          <p:spTgt spid="9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43" name="Shape 943"/>
        <p:cNvGrpSpPr/>
        <p:nvPr/>
      </p:nvGrpSpPr>
      <p:grpSpPr>
        <a:xfrm>
          <a:off x="0" y="0"/>
          <a:ext cx="0" cy="0"/>
          <a:chOff x="0" y="0"/>
          <a:chExt cx="0" cy="0"/>
        </a:xfrm>
      </p:grpSpPr>
      <p:sp>
        <p:nvSpPr>
          <p:cNvPr id="944" name="Google Shape;944;p64"/>
          <p:cNvSpPr txBox="1"/>
          <p:nvPr>
            <p:ph type="title"/>
          </p:nvPr>
        </p:nvSpPr>
        <p:spPr>
          <a:xfrm>
            <a:off x="129175" y="2459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3100" u="sng">
                <a:solidFill>
                  <a:srgbClr val="E09214"/>
                </a:solidFill>
                <a:latin typeface="Merriweather"/>
                <a:ea typeface="Merriweather"/>
                <a:cs typeface="Merriweather"/>
                <a:sym typeface="Merriweather"/>
              </a:rPr>
              <a:t>HDFS</a:t>
            </a:r>
            <a:endParaRPr b="1" sz="3100" u="sng">
              <a:solidFill>
                <a:srgbClr val="E09214"/>
              </a:solidFill>
              <a:latin typeface="Merriweather"/>
              <a:ea typeface="Merriweather"/>
              <a:cs typeface="Merriweather"/>
              <a:sym typeface="Merriweather"/>
            </a:endParaRPr>
          </a:p>
        </p:txBody>
      </p:sp>
      <p:sp>
        <p:nvSpPr>
          <p:cNvPr id="945" name="Google Shape;945;p64"/>
          <p:cNvSpPr txBox="1"/>
          <p:nvPr/>
        </p:nvSpPr>
        <p:spPr>
          <a:xfrm>
            <a:off x="207325" y="871825"/>
            <a:ext cx="9062400" cy="2875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000000"/>
                </a:solidFill>
                <a:latin typeface="Average"/>
                <a:ea typeface="Average"/>
                <a:cs typeface="Average"/>
                <a:sym typeface="Average"/>
              </a:rPr>
              <a:t>Advantages of Hadoop:</a:t>
            </a:r>
            <a:endParaRPr b="1" i="0" sz="23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300"/>
              <a:buFont typeface="Arial"/>
              <a:buNone/>
            </a:pPr>
            <a:r>
              <a:t/>
            </a:r>
            <a:endParaRPr b="1" i="0" sz="23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300"/>
              <a:buFont typeface="Arial"/>
              <a:buNone/>
            </a:pPr>
            <a:r>
              <a:rPr b="1" i="0" lang="en" sz="2300" u="none" cap="none" strike="noStrike">
                <a:solidFill>
                  <a:srgbClr val="000000"/>
                </a:solidFill>
                <a:latin typeface="Average"/>
                <a:ea typeface="Average"/>
                <a:cs typeface="Average"/>
                <a:sym typeface="Average"/>
              </a:rPr>
              <a:t>Horizontal Scalability: </a:t>
            </a:r>
            <a:endParaRPr b="1" i="0" sz="23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300"/>
              <a:buFont typeface="Arial"/>
              <a:buNone/>
            </a:pPr>
            <a:r>
              <a:rPr b="0" i="0" lang="en" sz="2300" u="none" cap="none" strike="noStrike">
                <a:solidFill>
                  <a:srgbClr val="000000"/>
                </a:solidFill>
                <a:latin typeface="Average"/>
                <a:ea typeface="Average"/>
                <a:cs typeface="Average"/>
                <a:sym typeface="Average"/>
              </a:rPr>
              <a:t>Add more nodes to existing cluster instead of increasing hardware capacity</a:t>
            </a:r>
            <a:endParaRPr b="0" i="0" sz="23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300"/>
              <a:buFont typeface="Arial"/>
              <a:buNone/>
            </a:pPr>
            <a:r>
              <a:rPr b="0" i="0" lang="en" sz="2300" u="none" cap="none" strike="noStrike">
                <a:solidFill>
                  <a:srgbClr val="000000"/>
                </a:solidFill>
                <a:latin typeface="Average"/>
                <a:ea typeface="Average"/>
                <a:cs typeface="Average"/>
                <a:sym typeface="Average"/>
              </a:rPr>
              <a:t>We can add more machines without stopping them</a:t>
            </a:r>
            <a:endParaRPr b="0" i="0" sz="23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300"/>
              <a:buFont typeface="Arial"/>
              <a:buNone/>
            </a:pPr>
            <a:r>
              <a:rPr b="0" i="0" lang="en" sz="2300" u="none" cap="none" strike="noStrike">
                <a:solidFill>
                  <a:srgbClr val="000000"/>
                </a:solidFill>
                <a:latin typeface="Average"/>
                <a:ea typeface="Average"/>
                <a:cs typeface="Average"/>
                <a:sym typeface="Average"/>
              </a:rPr>
              <a:t>At last all machines run parallel as per requirement</a:t>
            </a:r>
            <a:endParaRPr b="0" i="0" sz="2300" u="none" cap="none" strike="noStrike">
              <a:solidFill>
                <a:srgbClr val="000000"/>
              </a:solidFill>
              <a:latin typeface="Average"/>
              <a:ea typeface="Average"/>
              <a:cs typeface="Average"/>
              <a:sym typeface="Average"/>
            </a:endParaRPr>
          </a:p>
        </p:txBody>
      </p:sp>
      <p:pic>
        <p:nvPicPr>
          <p:cNvPr id="946" name="Google Shape;946;p64"/>
          <p:cNvPicPr preferRelativeResize="0"/>
          <p:nvPr/>
        </p:nvPicPr>
        <p:blipFill rotWithShape="1">
          <a:blip r:embed="rId3">
            <a:alphaModFix/>
          </a:blip>
          <a:srcRect b="0" l="0" r="0" t="0"/>
          <a:stretch/>
        </p:blipFill>
        <p:spPr>
          <a:xfrm>
            <a:off x="5823773" y="245925"/>
            <a:ext cx="2980950" cy="773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5"/>
                                        </p:tgtEl>
                                        <p:attrNameLst>
                                          <p:attrName>style.visibility</p:attrName>
                                        </p:attrNameLst>
                                      </p:cBhvr>
                                      <p:to>
                                        <p:strVal val="visible"/>
                                      </p:to>
                                    </p:set>
                                    <p:animEffect filter="fade" transition="in">
                                      <p:cBhvr>
                                        <p:cTn dur="1000"/>
                                        <p:tgtEl>
                                          <p:spTgt spid="9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50" name="Shape 950"/>
        <p:cNvGrpSpPr/>
        <p:nvPr/>
      </p:nvGrpSpPr>
      <p:grpSpPr>
        <a:xfrm>
          <a:off x="0" y="0"/>
          <a:ext cx="0" cy="0"/>
          <a:chOff x="0" y="0"/>
          <a:chExt cx="0" cy="0"/>
        </a:xfrm>
      </p:grpSpPr>
      <p:sp>
        <p:nvSpPr>
          <p:cNvPr id="951" name="Google Shape;951;p65"/>
          <p:cNvSpPr txBox="1"/>
          <p:nvPr>
            <p:ph type="title"/>
          </p:nvPr>
        </p:nvSpPr>
        <p:spPr>
          <a:xfrm>
            <a:off x="129175" y="2459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3100" u="sng">
                <a:solidFill>
                  <a:srgbClr val="E09214"/>
                </a:solidFill>
                <a:latin typeface="Merriweather"/>
                <a:ea typeface="Merriweather"/>
                <a:cs typeface="Merriweather"/>
                <a:sym typeface="Merriweather"/>
              </a:rPr>
              <a:t>HDFS Architecture</a:t>
            </a:r>
            <a:endParaRPr b="1" sz="3100" u="sng">
              <a:solidFill>
                <a:srgbClr val="E09214"/>
              </a:solidFill>
              <a:latin typeface="Merriweather"/>
              <a:ea typeface="Merriweather"/>
              <a:cs typeface="Merriweather"/>
              <a:sym typeface="Merriweather"/>
            </a:endParaRPr>
          </a:p>
        </p:txBody>
      </p:sp>
      <p:sp>
        <p:nvSpPr>
          <p:cNvPr id="952" name="Google Shape;952;p65"/>
          <p:cNvSpPr txBox="1"/>
          <p:nvPr/>
        </p:nvSpPr>
        <p:spPr>
          <a:xfrm>
            <a:off x="207325" y="871825"/>
            <a:ext cx="90624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300"/>
              <a:buFont typeface="Arial"/>
              <a:buNone/>
            </a:pPr>
            <a:r>
              <a:t/>
            </a:r>
            <a:endParaRPr b="0" i="0" sz="2300" u="none" cap="none" strike="noStrike">
              <a:solidFill>
                <a:srgbClr val="000000"/>
              </a:solidFill>
              <a:latin typeface="Average"/>
              <a:ea typeface="Average"/>
              <a:cs typeface="Average"/>
              <a:sym typeface="Average"/>
            </a:endParaRPr>
          </a:p>
        </p:txBody>
      </p:sp>
      <p:pic>
        <p:nvPicPr>
          <p:cNvPr id="953" name="Google Shape;953;p65"/>
          <p:cNvPicPr preferRelativeResize="0"/>
          <p:nvPr/>
        </p:nvPicPr>
        <p:blipFill rotWithShape="1">
          <a:blip r:embed="rId3">
            <a:alphaModFix/>
          </a:blip>
          <a:srcRect b="0" l="0" r="0" t="0"/>
          <a:stretch/>
        </p:blipFill>
        <p:spPr>
          <a:xfrm>
            <a:off x="5823773" y="245925"/>
            <a:ext cx="2980950" cy="773175"/>
          </a:xfrm>
          <a:prstGeom prst="rect">
            <a:avLst/>
          </a:prstGeom>
          <a:noFill/>
          <a:ln>
            <a:noFill/>
          </a:ln>
        </p:spPr>
      </p:pic>
      <p:sp>
        <p:nvSpPr>
          <p:cNvPr id="954" name="Google Shape;954;p65"/>
          <p:cNvSpPr/>
          <p:nvPr/>
        </p:nvSpPr>
        <p:spPr>
          <a:xfrm>
            <a:off x="207325" y="2258925"/>
            <a:ext cx="1298400" cy="6291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verage"/>
                <a:ea typeface="Average"/>
                <a:cs typeface="Average"/>
                <a:sym typeface="Average"/>
              </a:rPr>
              <a:t>Name Node</a:t>
            </a:r>
            <a:endParaRPr b="0" i="0" sz="1800" u="none" cap="none" strike="noStrike">
              <a:solidFill>
                <a:srgbClr val="000000"/>
              </a:solidFill>
              <a:latin typeface="Average"/>
              <a:ea typeface="Average"/>
              <a:cs typeface="Average"/>
              <a:sym typeface="Average"/>
            </a:endParaRPr>
          </a:p>
        </p:txBody>
      </p:sp>
      <p:sp>
        <p:nvSpPr>
          <p:cNvPr id="955" name="Google Shape;955;p65"/>
          <p:cNvSpPr/>
          <p:nvPr/>
        </p:nvSpPr>
        <p:spPr>
          <a:xfrm>
            <a:off x="2998529" y="1410625"/>
            <a:ext cx="1433400" cy="424500"/>
          </a:xfrm>
          <a:prstGeom prst="rect">
            <a:avLst/>
          </a:prstGeom>
          <a:solidFill>
            <a:srgbClr val="5EB2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verage"/>
                <a:ea typeface="Average"/>
                <a:cs typeface="Average"/>
                <a:sym typeface="Average"/>
              </a:rPr>
              <a:t>Data Node</a:t>
            </a:r>
            <a:endParaRPr b="0" i="0" sz="1200" u="none" cap="none" strike="noStrike">
              <a:solidFill>
                <a:srgbClr val="000000"/>
              </a:solidFill>
              <a:latin typeface="Arial"/>
              <a:ea typeface="Arial"/>
              <a:cs typeface="Arial"/>
              <a:sym typeface="Arial"/>
            </a:endParaRPr>
          </a:p>
        </p:txBody>
      </p:sp>
      <p:sp>
        <p:nvSpPr>
          <p:cNvPr id="956" name="Google Shape;956;p65"/>
          <p:cNvSpPr/>
          <p:nvPr/>
        </p:nvSpPr>
        <p:spPr>
          <a:xfrm>
            <a:off x="2998529" y="2069400"/>
            <a:ext cx="1433400" cy="424500"/>
          </a:xfrm>
          <a:prstGeom prst="rect">
            <a:avLst/>
          </a:prstGeom>
          <a:solidFill>
            <a:srgbClr val="5EB2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verage"/>
                <a:ea typeface="Average"/>
                <a:cs typeface="Average"/>
                <a:sym typeface="Average"/>
              </a:rPr>
              <a:t>Data Node</a:t>
            </a:r>
            <a:endParaRPr b="0" i="0" sz="1400" u="none" cap="none" strike="noStrike">
              <a:solidFill>
                <a:srgbClr val="000000"/>
              </a:solidFill>
              <a:latin typeface="Arial"/>
              <a:ea typeface="Arial"/>
              <a:cs typeface="Arial"/>
              <a:sym typeface="Arial"/>
            </a:endParaRPr>
          </a:p>
        </p:txBody>
      </p:sp>
      <p:sp>
        <p:nvSpPr>
          <p:cNvPr id="957" name="Google Shape;957;p65"/>
          <p:cNvSpPr/>
          <p:nvPr/>
        </p:nvSpPr>
        <p:spPr>
          <a:xfrm>
            <a:off x="2998529" y="2728200"/>
            <a:ext cx="1433400" cy="424500"/>
          </a:xfrm>
          <a:prstGeom prst="rect">
            <a:avLst/>
          </a:prstGeom>
          <a:solidFill>
            <a:srgbClr val="5EB2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verage"/>
                <a:ea typeface="Average"/>
                <a:cs typeface="Average"/>
                <a:sym typeface="Average"/>
              </a:rPr>
              <a:t>Data Node</a:t>
            </a:r>
            <a:endParaRPr b="0" i="0" sz="1400" u="none" cap="none" strike="noStrike">
              <a:solidFill>
                <a:srgbClr val="000000"/>
              </a:solidFill>
              <a:latin typeface="Arial"/>
              <a:ea typeface="Arial"/>
              <a:cs typeface="Arial"/>
              <a:sym typeface="Arial"/>
            </a:endParaRPr>
          </a:p>
        </p:txBody>
      </p:sp>
      <p:sp>
        <p:nvSpPr>
          <p:cNvPr id="958" name="Google Shape;958;p65"/>
          <p:cNvSpPr/>
          <p:nvPr/>
        </p:nvSpPr>
        <p:spPr>
          <a:xfrm>
            <a:off x="2998529" y="3451250"/>
            <a:ext cx="1433400" cy="424500"/>
          </a:xfrm>
          <a:prstGeom prst="rect">
            <a:avLst/>
          </a:prstGeom>
          <a:solidFill>
            <a:srgbClr val="5EB2F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verage"/>
                <a:ea typeface="Average"/>
                <a:cs typeface="Average"/>
                <a:sym typeface="Average"/>
              </a:rPr>
              <a:t>Data Node</a:t>
            </a:r>
            <a:endParaRPr b="0" i="0" sz="1400" u="none" cap="none" strike="noStrike">
              <a:solidFill>
                <a:srgbClr val="000000"/>
              </a:solidFill>
              <a:latin typeface="Arial"/>
              <a:ea typeface="Arial"/>
              <a:cs typeface="Arial"/>
              <a:sym typeface="Arial"/>
            </a:endParaRPr>
          </a:p>
        </p:txBody>
      </p:sp>
      <p:cxnSp>
        <p:nvCxnSpPr>
          <p:cNvPr id="959" name="Google Shape;959;p65"/>
          <p:cNvCxnSpPr>
            <a:stCxn id="954" idx="3"/>
            <a:endCxn id="955" idx="1"/>
          </p:cNvCxnSpPr>
          <p:nvPr/>
        </p:nvCxnSpPr>
        <p:spPr>
          <a:xfrm flipH="1" rot="10800000">
            <a:off x="1505725" y="1622775"/>
            <a:ext cx="1492800" cy="950700"/>
          </a:xfrm>
          <a:prstGeom prst="straightConnector1">
            <a:avLst/>
          </a:prstGeom>
          <a:noFill/>
          <a:ln cap="flat" cmpd="sng" w="19050">
            <a:solidFill>
              <a:schemeClr val="lt1"/>
            </a:solidFill>
            <a:prstDash val="solid"/>
            <a:round/>
            <a:headEnd len="sm" w="sm" type="none"/>
            <a:tailEnd len="med" w="med" type="stealth"/>
          </a:ln>
        </p:spPr>
      </p:cxnSp>
      <p:cxnSp>
        <p:nvCxnSpPr>
          <p:cNvPr id="960" name="Google Shape;960;p65"/>
          <p:cNvCxnSpPr>
            <a:stCxn id="954" idx="3"/>
            <a:endCxn id="956" idx="1"/>
          </p:cNvCxnSpPr>
          <p:nvPr/>
        </p:nvCxnSpPr>
        <p:spPr>
          <a:xfrm flipH="1" rot="10800000">
            <a:off x="1505725" y="2281575"/>
            <a:ext cx="1492800" cy="291900"/>
          </a:xfrm>
          <a:prstGeom prst="straightConnector1">
            <a:avLst/>
          </a:prstGeom>
          <a:noFill/>
          <a:ln cap="flat" cmpd="sng" w="19050">
            <a:solidFill>
              <a:schemeClr val="lt1"/>
            </a:solidFill>
            <a:prstDash val="solid"/>
            <a:round/>
            <a:headEnd len="sm" w="sm" type="none"/>
            <a:tailEnd len="med" w="med" type="stealth"/>
          </a:ln>
        </p:spPr>
      </p:cxnSp>
      <p:cxnSp>
        <p:nvCxnSpPr>
          <p:cNvPr id="961" name="Google Shape;961;p65"/>
          <p:cNvCxnSpPr>
            <a:stCxn id="954" idx="3"/>
          </p:cNvCxnSpPr>
          <p:nvPr/>
        </p:nvCxnSpPr>
        <p:spPr>
          <a:xfrm>
            <a:off x="1505725" y="2573475"/>
            <a:ext cx="1492800" cy="314700"/>
          </a:xfrm>
          <a:prstGeom prst="straightConnector1">
            <a:avLst/>
          </a:prstGeom>
          <a:noFill/>
          <a:ln cap="flat" cmpd="sng" w="19050">
            <a:solidFill>
              <a:schemeClr val="lt1"/>
            </a:solidFill>
            <a:prstDash val="solid"/>
            <a:round/>
            <a:headEnd len="sm" w="sm" type="none"/>
            <a:tailEnd len="med" w="med" type="stealth"/>
          </a:ln>
        </p:spPr>
      </p:cxnSp>
      <p:cxnSp>
        <p:nvCxnSpPr>
          <p:cNvPr id="962" name="Google Shape;962;p65"/>
          <p:cNvCxnSpPr>
            <a:stCxn id="954" idx="3"/>
            <a:endCxn id="958" idx="1"/>
          </p:cNvCxnSpPr>
          <p:nvPr/>
        </p:nvCxnSpPr>
        <p:spPr>
          <a:xfrm>
            <a:off x="1505725" y="2573475"/>
            <a:ext cx="1492800" cy="1089900"/>
          </a:xfrm>
          <a:prstGeom prst="straightConnector1">
            <a:avLst/>
          </a:prstGeom>
          <a:noFill/>
          <a:ln cap="flat" cmpd="sng" w="19050">
            <a:solidFill>
              <a:schemeClr val="lt1"/>
            </a:solidFill>
            <a:prstDash val="solid"/>
            <a:round/>
            <a:headEnd len="sm" w="sm" type="none"/>
            <a:tailEnd len="med" w="med" type="stealth"/>
          </a:ln>
        </p:spPr>
      </p:cxnSp>
      <p:sp>
        <p:nvSpPr>
          <p:cNvPr id="963" name="Google Shape;963;p65"/>
          <p:cNvSpPr txBox="1"/>
          <p:nvPr/>
        </p:nvSpPr>
        <p:spPr>
          <a:xfrm>
            <a:off x="2770500" y="3934950"/>
            <a:ext cx="1801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verage"/>
              <a:ea typeface="Average"/>
              <a:cs typeface="Average"/>
              <a:sym typeface="Average"/>
            </a:endParaRPr>
          </a:p>
        </p:txBody>
      </p:sp>
      <p:sp>
        <p:nvSpPr>
          <p:cNvPr id="964" name="Google Shape;964;p65"/>
          <p:cNvSpPr txBox="1"/>
          <p:nvPr/>
        </p:nvSpPr>
        <p:spPr>
          <a:xfrm>
            <a:off x="4785025" y="1463825"/>
            <a:ext cx="4280700" cy="3324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HDFS is Block Structured File System</a:t>
            </a:r>
            <a:endParaRPr b="0" i="0" sz="17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Each file divided into particular size</a:t>
            </a:r>
            <a:endParaRPr b="0" i="0" sz="17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These blocks stored across cluster one or more machines</a:t>
            </a:r>
            <a:endParaRPr b="0" i="0" sz="17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Follow Master/ Slave Architecture</a:t>
            </a:r>
            <a:endParaRPr b="0" i="0" sz="17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Master- Namenode</a:t>
            </a:r>
            <a:endParaRPr b="0" i="0" sz="17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Slave - Multiple Datanodes</a:t>
            </a:r>
            <a:endParaRPr b="0" i="0" sz="17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Datanodes can run on single machine or several machines</a:t>
            </a:r>
            <a:endParaRPr b="0" i="0" sz="17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951"/>
                                        </p:tgtEl>
                                        <p:attrNameLst>
                                          <p:attrName>style.visibility</p:attrName>
                                        </p:attrNameLst>
                                      </p:cBhvr>
                                      <p:to>
                                        <p:strVal val="visible"/>
                                      </p:to>
                                    </p:set>
                                    <p:anim calcmode="lin" valueType="num">
                                      <p:cBhvr additive="base">
                                        <p:cTn dur="1000"/>
                                        <p:tgtEl>
                                          <p:spTgt spid="95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4"/>
                                        </p:tgtEl>
                                        <p:attrNameLst>
                                          <p:attrName>style.visibility</p:attrName>
                                        </p:attrNameLst>
                                      </p:cBhvr>
                                      <p:to>
                                        <p:strVal val="visible"/>
                                      </p:to>
                                    </p:set>
                                    <p:animEffect filter="fade" transition="in">
                                      <p:cBhvr>
                                        <p:cTn dur="1000"/>
                                        <p:tgtEl>
                                          <p:spTgt spid="954"/>
                                        </p:tgtEl>
                                      </p:cBhvr>
                                    </p:animEffect>
                                  </p:childTnLst>
                                </p:cTn>
                              </p:par>
                              <p:par>
                                <p:cTn fill="hold" nodeType="withEffect" presetClass="entr" presetID="10" presetSubtype="0">
                                  <p:stCondLst>
                                    <p:cond delay="0"/>
                                  </p:stCondLst>
                                  <p:childTnLst>
                                    <p:set>
                                      <p:cBhvr>
                                        <p:cTn dur="1" fill="hold">
                                          <p:stCondLst>
                                            <p:cond delay="0"/>
                                          </p:stCondLst>
                                        </p:cTn>
                                        <p:tgtEl>
                                          <p:spTgt spid="955"/>
                                        </p:tgtEl>
                                        <p:attrNameLst>
                                          <p:attrName>style.visibility</p:attrName>
                                        </p:attrNameLst>
                                      </p:cBhvr>
                                      <p:to>
                                        <p:strVal val="visible"/>
                                      </p:to>
                                    </p:set>
                                    <p:animEffect filter="fade" transition="in">
                                      <p:cBhvr>
                                        <p:cTn dur="1000"/>
                                        <p:tgtEl>
                                          <p:spTgt spid="955"/>
                                        </p:tgtEl>
                                      </p:cBhvr>
                                    </p:animEffect>
                                  </p:childTnLst>
                                </p:cTn>
                              </p:par>
                              <p:par>
                                <p:cTn fill="hold" nodeType="withEffect" presetClass="entr" presetID="10" presetSubtype="0">
                                  <p:stCondLst>
                                    <p:cond delay="0"/>
                                  </p:stCondLst>
                                  <p:childTnLst>
                                    <p:set>
                                      <p:cBhvr>
                                        <p:cTn dur="1" fill="hold">
                                          <p:stCondLst>
                                            <p:cond delay="0"/>
                                          </p:stCondLst>
                                        </p:cTn>
                                        <p:tgtEl>
                                          <p:spTgt spid="956"/>
                                        </p:tgtEl>
                                        <p:attrNameLst>
                                          <p:attrName>style.visibility</p:attrName>
                                        </p:attrNameLst>
                                      </p:cBhvr>
                                      <p:to>
                                        <p:strVal val="visible"/>
                                      </p:to>
                                    </p:set>
                                    <p:animEffect filter="fade" transition="in">
                                      <p:cBhvr>
                                        <p:cTn dur="1000"/>
                                        <p:tgtEl>
                                          <p:spTgt spid="956"/>
                                        </p:tgtEl>
                                      </p:cBhvr>
                                    </p:animEffect>
                                  </p:childTnLst>
                                </p:cTn>
                              </p:par>
                              <p:par>
                                <p:cTn fill="hold" nodeType="withEffect" presetClass="entr" presetID="10" presetSubtype="0">
                                  <p:stCondLst>
                                    <p:cond delay="0"/>
                                  </p:stCondLst>
                                  <p:childTnLst>
                                    <p:set>
                                      <p:cBhvr>
                                        <p:cTn dur="1" fill="hold">
                                          <p:stCondLst>
                                            <p:cond delay="0"/>
                                          </p:stCondLst>
                                        </p:cTn>
                                        <p:tgtEl>
                                          <p:spTgt spid="957"/>
                                        </p:tgtEl>
                                        <p:attrNameLst>
                                          <p:attrName>style.visibility</p:attrName>
                                        </p:attrNameLst>
                                      </p:cBhvr>
                                      <p:to>
                                        <p:strVal val="visible"/>
                                      </p:to>
                                    </p:set>
                                    <p:animEffect filter="fade" transition="in">
                                      <p:cBhvr>
                                        <p:cTn dur="1000"/>
                                        <p:tgtEl>
                                          <p:spTgt spid="957"/>
                                        </p:tgtEl>
                                      </p:cBhvr>
                                    </p:animEffect>
                                  </p:childTnLst>
                                </p:cTn>
                              </p:par>
                              <p:par>
                                <p:cTn fill="hold" nodeType="withEffect" presetClass="entr" presetID="10" presetSubtype="0">
                                  <p:stCondLst>
                                    <p:cond delay="0"/>
                                  </p:stCondLst>
                                  <p:childTnLst>
                                    <p:set>
                                      <p:cBhvr>
                                        <p:cTn dur="1" fill="hold">
                                          <p:stCondLst>
                                            <p:cond delay="0"/>
                                          </p:stCondLst>
                                        </p:cTn>
                                        <p:tgtEl>
                                          <p:spTgt spid="958"/>
                                        </p:tgtEl>
                                        <p:attrNameLst>
                                          <p:attrName>style.visibility</p:attrName>
                                        </p:attrNameLst>
                                      </p:cBhvr>
                                      <p:to>
                                        <p:strVal val="visible"/>
                                      </p:to>
                                    </p:set>
                                    <p:animEffect filter="fade" transition="in">
                                      <p:cBhvr>
                                        <p:cTn dur="1000"/>
                                        <p:tgtEl>
                                          <p:spTgt spid="958"/>
                                        </p:tgtEl>
                                      </p:cBhvr>
                                    </p:animEffect>
                                  </p:childTnLst>
                                </p:cTn>
                              </p:par>
                              <p:par>
                                <p:cTn fill="hold" nodeType="withEffect" presetClass="entr" presetID="10" presetSubtype="0">
                                  <p:stCondLst>
                                    <p:cond delay="0"/>
                                  </p:stCondLst>
                                  <p:childTnLst>
                                    <p:set>
                                      <p:cBhvr>
                                        <p:cTn dur="1" fill="hold">
                                          <p:stCondLst>
                                            <p:cond delay="0"/>
                                          </p:stCondLst>
                                        </p:cTn>
                                        <p:tgtEl>
                                          <p:spTgt spid="959"/>
                                        </p:tgtEl>
                                        <p:attrNameLst>
                                          <p:attrName>style.visibility</p:attrName>
                                        </p:attrNameLst>
                                      </p:cBhvr>
                                      <p:to>
                                        <p:strVal val="visible"/>
                                      </p:to>
                                    </p:set>
                                    <p:animEffect filter="fade" transition="in">
                                      <p:cBhvr>
                                        <p:cTn dur="1000"/>
                                        <p:tgtEl>
                                          <p:spTgt spid="959"/>
                                        </p:tgtEl>
                                      </p:cBhvr>
                                    </p:animEffect>
                                  </p:childTnLst>
                                </p:cTn>
                              </p:par>
                              <p:par>
                                <p:cTn fill="hold" nodeType="withEffect" presetClass="entr" presetID="10" presetSubtype="0">
                                  <p:stCondLst>
                                    <p:cond delay="0"/>
                                  </p:stCondLst>
                                  <p:childTnLst>
                                    <p:set>
                                      <p:cBhvr>
                                        <p:cTn dur="1" fill="hold">
                                          <p:stCondLst>
                                            <p:cond delay="0"/>
                                          </p:stCondLst>
                                        </p:cTn>
                                        <p:tgtEl>
                                          <p:spTgt spid="960"/>
                                        </p:tgtEl>
                                        <p:attrNameLst>
                                          <p:attrName>style.visibility</p:attrName>
                                        </p:attrNameLst>
                                      </p:cBhvr>
                                      <p:to>
                                        <p:strVal val="visible"/>
                                      </p:to>
                                    </p:set>
                                    <p:animEffect filter="fade" transition="in">
                                      <p:cBhvr>
                                        <p:cTn dur="1000"/>
                                        <p:tgtEl>
                                          <p:spTgt spid="960"/>
                                        </p:tgtEl>
                                      </p:cBhvr>
                                    </p:animEffect>
                                  </p:childTnLst>
                                </p:cTn>
                              </p:par>
                              <p:par>
                                <p:cTn fill="hold" nodeType="withEffect" presetClass="entr" presetID="10" presetSubtype="0">
                                  <p:stCondLst>
                                    <p:cond delay="0"/>
                                  </p:stCondLst>
                                  <p:childTnLst>
                                    <p:set>
                                      <p:cBhvr>
                                        <p:cTn dur="1" fill="hold">
                                          <p:stCondLst>
                                            <p:cond delay="0"/>
                                          </p:stCondLst>
                                        </p:cTn>
                                        <p:tgtEl>
                                          <p:spTgt spid="961"/>
                                        </p:tgtEl>
                                        <p:attrNameLst>
                                          <p:attrName>style.visibility</p:attrName>
                                        </p:attrNameLst>
                                      </p:cBhvr>
                                      <p:to>
                                        <p:strVal val="visible"/>
                                      </p:to>
                                    </p:set>
                                    <p:animEffect filter="fade" transition="in">
                                      <p:cBhvr>
                                        <p:cTn dur="1000"/>
                                        <p:tgtEl>
                                          <p:spTgt spid="961"/>
                                        </p:tgtEl>
                                      </p:cBhvr>
                                    </p:animEffect>
                                  </p:childTnLst>
                                </p:cTn>
                              </p:par>
                              <p:par>
                                <p:cTn fill="hold" nodeType="withEffect" presetClass="entr" presetID="10" presetSubtype="0">
                                  <p:stCondLst>
                                    <p:cond delay="0"/>
                                  </p:stCondLst>
                                  <p:childTnLst>
                                    <p:set>
                                      <p:cBhvr>
                                        <p:cTn dur="1" fill="hold">
                                          <p:stCondLst>
                                            <p:cond delay="0"/>
                                          </p:stCondLst>
                                        </p:cTn>
                                        <p:tgtEl>
                                          <p:spTgt spid="962"/>
                                        </p:tgtEl>
                                        <p:attrNameLst>
                                          <p:attrName>style.visibility</p:attrName>
                                        </p:attrNameLst>
                                      </p:cBhvr>
                                      <p:to>
                                        <p:strVal val="visible"/>
                                      </p:to>
                                    </p:set>
                                    <p:animEffect filter="fade" transition="in">
                                      <p:cBhvr>
                                        <p:cTn dur="1000"/>
                                        <p:tgtEl>
                                          <p:spTgt spid="962"/>
                                        </p:tgtEl>
                                      </p:cBhvr>
                                    </p:animEffect>
                                  </p:childTnLst>
                                </p:cTn>
                              </p:par>
                              <p:par>
                                <p:cTn fill="hold" nodeType="withEffect" presetClass="entr" presetID="10" presetSubtype="0">
                                  <p:stCondLst>
                                    <p:cond delay="0"/>
                                  </p:stCondLst>
                                  <p:childTnLst>
                                    <p:set>
                                      <p:cBhvr>
                                        <p:cTn dur="1" fill="hold">
                                          <p:stCondLst>
                                            <p:cond delay="0"/>
                                          </p:stCondLst>
                                        </p:cTn>
                                        <p:tgtEl>
                                          <p:spTgt spid="963"/>
                                        </p:tgtEl>
                                        <p:attrNameLst>
                                          <p:attrName>style.visibility</p:attrName>
                                        </p:attrNameLst>
                                      </p:cBhvr>
                                      <p:to>
                                        <p:strVal val="visible"/>
                                      </p:to>
                                    </p:set>
                                    <p:animEffect filter="fade" transition="in">
                                      <p:cBhvr>
                                        <p:cTn dur="1000"/>
                                        <p:tgtEl>
                                          <p:spTgt spid="963"/>
                                        </p:tgtEl>
                                      </p:cBhvr>
                                    </p:animEffect>
                                  </p:childTnLst>
                                </p:cTn>
                              </p:par>
                              <p:par>
                                <p:cTn fill="hold" nodeType="withEffect" presetClass="entr" presetID="10" presetSubtype="0">
                                  <p:stCondLst>
                                    <p:cond delay="0"/>
                                  </p:stCondLst>
                                  <p:childTnLst>
                                    <p:set>
                                      <p:cBhvr>
                                        <p:cTn dur="1" fill="hold">
                                          <p:stCondLst>
                                            <p:cond delay="0"/>
                                          </p:stCondLst>
                                        </p:cTn>
                                        <p:tgtEl>
                                          <p:spTgt spid="964"/>
                                        </p:tgtEl>
                                        <p:attrNameLst>
                                          <p:attrName>style.visibility</p:attrName>
                                        </p:attrNameLst>
                                      </p:cBhvr>
                                      <p:to>
                                        <p:strVal val="visible"/>
                                      </p:to>
                                    </p:set>
                                    <p:animEffect filter="fade" transition="in">
                                      <p:cBhvr>
                                        <p:cTn dur="1000"/>
                                        <p:tgtEl>
                                          <p:spTgt spid="9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68" name="Shape 968"/>
        <p:cNvGrpSpPr/>
        <p:nvPr/>
      </p:nvGrpSpPr>
      <p:grpSpPr>
        <a:xfrm>
          <a:off x="0" y="0"/>
          <a:ext cx="0" cy="0"/>
          <a:chOff x="0" y="0"/>
          <a:chExt cx="0" cy="0"/>
        </a:xfrm>
      </p:grpSpPr>
      <p:sp>
        <p:nvSpPr>
          <p:cNvPr id="969" name="Google Shape;969;p66"/>
          <p:cNvSpPr txBox="1"/>
          <p:nvPr>
            <p:ph type="title"/>
          </p:nvPr>
        </p:nvSpPr>
        <p:spPr>
          <a:xfrm>
            <a:off x="60450" y="1997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3100" u="sng">
                <a:solidFill>
                  <a:srgbClr val="E09214"/>
                </a:solidFill>
                <a:latin typeface="Merriweather"/>
                <a:ea typeface="Merriweather"/>
                <a:cs typeface="Merriweather"/>
                <a:sym typeface="Merriweather"/>
              </a:rPr>
              <a:t>HDFS Architecture</a:t>
            </a:r>
            <a:endParaRPr b="1" sz="3100" u="sng">
              <a:solidFill>
                <a:srgbClr val="E09214"/>
              </a:solidFill>
              <a:latin typeface="Merriweather"/>
              <a:ea typeface="Merriweather"/>
              <a:cs typeface="Merriweather"/>
              <a:sym typeface="Merriweather"/>
            </a:endParaRPr>
          </a:p>
        </p:txBody>
      </p:sp>
      <p:pic>
        <p:nvPicPr>
          <p:cNvPr id="970" name="Google Shape;970;p66"/>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971" name="Google Shape;971;p66"/>
          <p:cNvSpPr/>
          <p:nvPr/>
        </p:nvSpPr>
        <p:spPr>
          <a:xfrm>
            <a:off x="249150" y="2051975"/>
            <a:ext cx="1179600" cy="2646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Client</a:t>
            </a:r>
            <a:endParaRPr b="0" i="0" sz="1400" u="none" cap="none" strike="noStrike">
              <a:solidFill>
                <a:srgbClr val="000000"/>
              </a:solidFill>
              <a:latin typeface="Arial"/>
              <a:ea typeface="Arial"/>
              <a:cs typeface="Arial"/>
              <a:sym typeface="Arial"/>
            </a:endParaRPr>
          </a:p>
        </p:txBody>
      </p:sp>
      <p:sp>
        <p:nvSpPr>
          <p:cNvPr id="972" name="Google Shape;972;p66"/>
          <p:cNvSpPr/>
          <p:nvPr/>
        </p:nvSpPr>
        <p:spPr>
          <a:xfrm>
            <a:off x="2450925" y="1525575"/>
            <a:ext cx="1227900" cy="3381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Namenode</a:t>
            </a:r>
            <a:endParaRPr b="0" i="0" sz="1400" u="none" cap="none" strike="noStrike">
              <a:solidFill>
                <a:srgbClr val="000000"/>
              </a:solidFill>
              <a:latin typeface="Arial"/>
              <a:ea typeface="Arial"/>
              <a:cs typeface="Arial"/>
              <a:sym typeface="Arial"/>
            </a:endParaRPr>
          </a:p>
        </p:txBody>
      </p:sp>
      <p:sp>
        <p:nvSpPr>
          <p:cNvPr id="973" name="Google Shape;973;p66"/>
          <p:cNvSpPr/>
          <p:nvPr/>
        </p:nvSpPr>
        <p:spPr>
          <a:xfrm>
            <a:off x="1225175" y="2823575"/>
            <a:ext cx="1179600" cy="978000"/>
          </a:xfrm>
          <a:prstGeom prst="rect">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66"/>
          <p:cNvSpPr/>
          <p:nvPr/>
        </p:nvSpPr>
        <p:spPr>
          <a:xfrm>
            <a:off x="5670900" y="2448575"/>
            <a:ext cx="1536300" cy="1353000"/>
          </a:xfrm>
          <a:prstGeom prst="rect">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66"/>
          <p:cNvSpPr/>
          <p:nvPr/>
        </p:nvSpPr>
        <p:spPr>
          <a:xfrm>
            <a:off x="7421300" y="2448575"/>
            <a:ext cx="1536300" cy="1353000"/>
          </a:xfrm>
          <a:prstGeom prst="rect">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66"/>
          <p:cNvSpPr/>
          <p:nvPr/>
        </p:nvSpPr>
        <p:spPr>
          <a:xfrm>
            <a:off x="4620850" y="4477450"/>
            <a:ext cx="1484100" cy="3966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Client</a:t>
            </a:r>
            <a:endParaRPr b="0" i="0" sz="1800" u="none" cap="none" strike="noStrike">
              <a:solidFill>
                <a:srgbClr val="000000"/>
              </a:solidFill>
              <a:latin typeface="Arial"/>
              <a:ea typeface="Arial"/>
              <a:cs typeface="Arial"/>
              <a:sym typeface="Arial"/>
            </a:endParaRPr>
          </a:p>
        </p:txBody>
      </p:sp>
      <p:cxnSp>
        <p:nvCxnSpPr>
          <p:cNvPr id="977" name="Google Shape;977;p66"/>
          <p:cNvCxnSpPr/>
          <p:nvPr/>
        </p:nvCxnSpPr>
        <p:spPr>
          <a:xfrm>
            <a:off x="825825" y="1694625"/>
            <a:ext cx="1625100" cy="0"/>
          </a:xfrm>
          <a:prstGeom prst="straightConnector1">
            <a:avLst/>
          </a:prstGeom>
          <a:noFill/>
          <a:ln cap="flat" cmpd="sng" w="19050">
            <a:solidFill>
              <a:srgbClr val="000000"/>
            </a:solidFill>
            <a:prstDash val="solid"/>
            <a:round/>
            <a:headEnd len="sm" w="sm" type="none"/>
            <a:tailEnd len="med" w="med" type="stealth"/>
          </a:ln>
        </p:spPr>
      </p:cxnSp>
      <p:cxnSp>
        <p:nvCxnSpPr>
          <p:cNvPr id="978" name="Google Shape;978;p66"/>
          <p:cNvCxnSpPr>
            <a:stCxn id="971" idx="0"/>
          </p:cNvCxnSpPr>
          <p:nvPr/>
        </p:nvCxnSpPr>
        <p:spPr>
          <a:xfrm rot="10800000">
            <a:off x="825750" y="1683575"/>
            <a:ext cx="13200" cy="368400"/>
          </a:xfrm>
          <a:prstGeom prst="straightConnector1">
            <a:avLst/>
          </a:prstGeom>
          <a:noFill/>
          <a:ln cap="flat" cmpd="sng" w="19050">
            <a:solidFill>
              <a:srgbClr val="000000"/>
            </a:solidFill>
            <a:prstDash val="solid"/>
            <a:round/>
            <a:headEnd len="sm" w="sm" type="none"/>
            <a:tailEnd len="sm" w="sm" type="none"/>
          </a:ln>
        </p:spPr>
      </p:cxnSp>
      <p:sp>
        <p:nvSpPr>
          <p:cNvPr id="979" name="Google Shape;979;p66"/>
          <p:cNvSpPr/>
          <p:nvPr/>
        </p:nvSpPr>
        <p:spPr>
          <a:xfrm>
            <a:off x="1324725" y="2956025"/>
            <a:ext cx="396000" cy="338100"/>
          </a:xfrm>
          <a:prstGeom prst="rect">
            <a:avLst/>
          </a:prstGeom>
          <a:solidFill>
            <a:srgbClr val="65ABF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66"/>
          <p:cNvSpPr/>
          <p:nvPr/>
        </p:nvSpPr>
        <p:spPr>
          <a:xfrm>
            <a:off x="1889025" y="2956025"/>
            <a:ext cx="396000" cy="338100"/>
          </a:xfrm>
          <a:prstGeom prst="rect">
            <a:avLst/>
          </a:prstGeom>
          <a:solidFill>
            <a:srgbClr val="65ABF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66"/>
          <p:cNvSpPr/>
          <p:nvPr/>
        </p:nvSpPr>
        <p:spPr>
          <a:xfrm>
            <a:off x="1569250" y="3401450"/>
            <a:ext cx="396000" cy="338100"/>
          </a:xfrm>
          <a:prstGeom prst="rect">
            <a:avLst/>
          </a:prstGeom>
          <a:solidFill>
            <a:srgbClr val="65ABF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66"/>
          <p:cNvSpPr/>
          <p:nvPr/>
        </p:nvSpPr>
        <p:spPr>
          <a:xfrm>
            <a:off x="2475075" y="2823575"/>
            <a:ext cx="1179600" cy="978000"/>
          </a:xfrm>
          <a:prstGeom prst="rect">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66"/>
          <p:cNvSpPr/>
          <p:nvPr/>
        </p:nvSpPr>
        <p:spPr>
          <a:xfrm>
            <a:off x="2574625" y="2956025"/>
            <a:ext cx="396000" cy="338100"/>
          </a:xfrm>
          <a:prstGeom prst="rect">
            <a:avLst/>
          </a:prstGeom>
          <a:solidFill>
            <a:srgbClr val="65ABF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66"/>
          <p:cNvSpPr/>
          <p:nvPr/>
        </p:nvSpPr>
        <p:spPr>
          <a:xfrm>
            <a:off x="3138925" y="2956025"/>
            <a:ext cx="396000" cy="338100"/>
          </a:xfrm>
          <a:prstGeom prst="rect">
            <a:avLst/>
          </a:prstGeom>
          <a:solidFill>
            <a:srgbClr val="65ABF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66"/>
          <p:cNvSpPr/>
          <p:nvPr/>
        </p:nvSpPr>
        <p:spPr>
          <a:xfrm>
            <a:off x="2819150" y="3401450"/>
            <a:ext cx="396000" cy="338100"/>
          </a:xfrm>
          <a:prstGeom prst="rect">
            <a:avLst/>
          </a:prstGeom>
          <a:solidFill>
            <a:srgbClr val="65ABF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66"/>
          <p:cNvSpPr/>
          <p:nvPr/>
        </p:nvSpPr>
        <p:spPr>
          <a:xfrm>
            <a:off x="3730950" y="2834125"/>
            <a:ext cx="1179600" cy="978000"/>
          </a:xfrm>
          <a:prstGeom prst="rect">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66"/>
          <p:cNvSpPr/>
          <p:nvPr/>
        </p:nvSpPr>
        <p:spPr>
          <a:xfrm>
            <a:off x="3830513" y="2956025"/>
            <a:ext cx="396000" cy="338100"/>
          </a:xfrm>
          <a:prstGeom prst="rect">
            <a:avLst/>
          </a:prstGeom>
          <a:solidFill>
            <a:srgbClr val="65ABF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66"/>
          <p:cNvSpPr/>
          <p:nvPr/>
        </p:nvSpPr>
        <p:spPr>
          <a:xfrm>
            <a:off x="4394813" y="2956025"/>
            <a:ext cx="396000" cy="338100"/>
          </a:xfrm>
          <a:prstGeom prst="rect">
            <a:avLst/>
          </a:prstGeom>
          <a:solidFill>
            <a:srgbClr val="65ABF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66"/>
          <p:cNvSpPr/>
          <p:nvPr/>
        </p:nvSpPr>
        <p:spPr>
          <a:xfrm>
            <a:off x="4075038" y="3401450"/>
            <a:ext cx="396000" cy="338100"/>
          </a:xfrm>
          <a:prstGeom prst="rect">
            <a:avLst/>
          </a:prstGeom>
          <a:solidFill>
            <a:srgbClr val="65ABF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90" name="Google Shape;990;p66"/>
          <p:cNvCxnSpPr>
            <a:endCxn id="971" idx="2"/>
          </p:cNvCxnSpPr>
          <p:nvPr/>
        </p:nvCxnSpPr>
        <p:spPr>
          <a:xfrm rot="10800000">
            <a:off x="838950" y="2316575"/>
            <a:ext cx="17100" cy="1165200"/>
          </a:xfrm>
          <a:prstGeom prst="straightConnector1">
            <a:avLst/>
          </a:prstGeom>
          <a:noFill/>
          <a:ln cap="flat" cmpd="sng" w="19050">
            <a:solidFill>
              <a:srgbClr val="000000"/>
            </a:solidFill>
            <a:prstDash val="solid"/>
            <a:round/>
            <a:headEnd len="sm" w="sm" type="none"/>
            <a:tailEnd len="med" w="med" type="triangle"/>
          </a:ln>
        </p:spPr>
      </p:cxnSp>
      <p:cxnSp>
        <p:nvCxnSpPr>
          <p:cNvPr id="991" name="Google Shape;991;p66"/>
          <p:cNvCxnSpPr/>
          <p:nvPr/>
        </p:nvCxnSpPr>
        <p:spPr>
          <a:xfrm rot="10800000">
            <a:off x="855750" y="3477875"/>
            <a:ext cx="381900" cy="9900"/>
          </a:xfrm>
          <a:prstGeom prst="straightConnector1">
            <a:avLst/>
          </a:prstGeom>
          <a:noFill/>
          <a:ln cap="flat" cmpd="sng" w="19050">
            <a:solidFill>
              <a:srgbClr val="000000"/>
            </a:solidFill>
            <a:prstDash val="solid"/>
            <a:round/>
            <a:headEnd len="sm" w="sm" type="none"/>
            <a:tailEnd len="sm" w="sm" type="none"/>
          </a:ln>
        </p:spPr>
      </p:cxnSp>
      <p:cxnSp>
        <p:nvCxnSpPr>
          <p:cNvPr id="992" name="Google Shape;992;p66"/>
          <p:cNvCxnSpPr/>
          <p:nvPr/>
        </p:nvCxnSpPr>
        <p:spPr>
          <a:xfrm rot="10800000">
            <a:off x="4264750" y="3801525"/>
            <a:ext cx="16800" cy="885900"/>
          </a:xfrm>
          <a:prstGeom prst="straightConnector1">
            <a:avLst/>
          </a:prstGeom>
          <a:noFill/>
          <a:ln cap="flat" cmpd="sng" w="19050">
            <a:solidFill>
              <a:srgbClr val="000000"/>
            </a:solidFill>
            <a:prstDash val="solid"/>
            <a:round/>
            <a:headEnd len="sm" w="sm" type="none"/>
            <a:tailEnd len="med" w="med" type="triangle"/>
          </a:ln>
        </p:spPr>
      </p:cxnSp>
      <p:cxnSp>
        <p:nvCxnSpPr>
          <p:cNvPr id="993" name="Google Shape;993;p66"/>
          <p:cNvCxnSpPr>
            <a:stCxn id="976" idx="1"/>
          </p:cNvCxnSpPr>
          <p:nvPr/>
        </p:nvCxnSpPr>
        <p:spPr>
          <a:xfrm flipH="1">
            <a:off x="4271350" y="4675750"/>
            <a:ext cx="349500" cy="11700"/>
          </a:xfrm>
          <a:prstGeom prst="straightConnector1">
            <a:avLst/>
          </a:prstGeom>
          <a:noFill/>
          <a:ln cap="flat" cmpd="sng" w="19050">
            <a:solidFill>
              <a:srgbClr val="000000"/>
            </a:solidFill>
            <a:prstDash val="solid"/>
            <a:round/>
            <a:headEnd len="sm" w="sm" type="none"/>
            <a:tailEnd len="sm" w="sm" type="none"/>
          </a:ln>
        </p:spPr>
      </p:cxnSp>
      <p:cxnSp>
        <p:nvCxnSpPr>
          <p:cNvPr id="994" name="Google Shape;994;p66"/>
          <p:cNvCxnSpPr/>
          <p:nvPr/>
        </p:nvCxnSpPr>
        <p:spPr>
          <a:xfrm flipH="1" rot="10800000">
            <a:off x="6672475" y="3801650"/>
            <a:ext cx="1800" cy="936000"/>
          </a:xfrm>
          <a:prstGeom prst="straightConnector1">
            <a:avLst/>
          </a:prstGeom>
          <a:noFill/>
          <a:ln cap="flat" cmpd="sng" w="19050">
            <a:solidFill>
              <a:srgbClr val="000000"/>
            </a:solidFill>
            <a:prstDash val="solid"/>
            <a:round/>
            <a:headEnd len="sm" w="sm" type="none"/>
            <a:tailEnd len="med" w="med" type="triangle"/>
          </a:ln>
        </p:spPr>
      </p:cxnSp>
      <p:cxnSp>
        <p:nvCxnSpPr>
          <p:cNvPr id="995" name="Google Shape;995;p66"/>
          <p:cNvCxnSpPr/>
          <p:nvPr/>
        </p:nvCxnSpPr>
        <p:spPr>
          <a:xfrm flipH="1">
            <a:off x="6104875" y="4737650"/>
            <a:ext cx="587700" cy="9300"/>
          </a:xfrm>
          <a:prstGeom prst="straightConnector1">
            <a:avLst/>
          </a:prstGeom>
          <a:noFill/>
          <a:ln cap="flat" cmpd="sng" w="19050">
            <a:solidFill>
              <a:srgbClr val="000000"/>
            </a:solidFill>
            <a:prstDash val="solid"/>
            <a:round/>
            <a:headEnd len="sm" w="sm" type="none"/>
            <a:tailEnd len="sm" w="sm" type="none"/>
          </a:ln>
        </p:spPr>
      </p:cxnSp>
      <p:cxnSp>
        <p:nvCxnSpPr>
          <p:cNvPr id="996" name="Google Shape;996;p66"/>
          <p:cNvCxnSpPr/>
          <p:nvPr/>
        </p:nvCxnSpPr>
        <p:spPr>
          <a:xfrm>
            <a:off x="3678825" y="1676225"/>
            <a:ext cx="1625100" cy="0"/>
          </a:xfrm>
          <a:prstGeom prst="straightConnector1">
            <a:avLst/>
          </a:prstGeom>
          <a:noFill/>
          <a:ln cap="flat" cmpd="sng" w="19050">
            <a:solidFill>
              <a:srgbClr val="000000"/>
            </a:solidFill>
            <a:prstDash val="solid"/>
            <a:round/>
            <a:headEnd len="sm" w="sm" type="none"/>
            <a:tailEnd len="med" w="med" type="stealth"/>
          </a:ln>
        </p:spPr>
      </p:cxnSp>
      <p:cxnSp>
        <p:nvCxnSpPr>
          <p:cNvPr id="997" name="Google Shape;997;p66"/>
          <p:cNvCxnSpPr>
            <a:stCxn id="972" idx="3"/>
            <a:endCxn id="974" idx="0"/>
          </p:cNvCxnSpPr>
          <p:nvPr/>
        </p:nvCxnSpPr>
        <p:spPr>
          <a:xfrm>
            <a:off x="3678825" y="1694625"/>
            <a:ext cx="2760300" cy="753900"/>
          </a:xfrm>
          <a:prstGeom prst="straightConnector1">
            <a:avLst/>
          </a:prstGeom>
          <a:noFill/>
          <a:ln cap="flat" cmpd="sng" w="19050">
            <a:solidFill>
              <a:srgbClr val="000000"/>
            </a:solidFill>
            <a:prstDash val="solid"/>
            <a:round/>
            <a:headEnd len="sm" w="sm" type="none"/>
            <a:tailEnd len="med" w="med" type="stealth"/>
          </a:ln>
        </p:spPr>
      </p:cxnSp>
      <p:sp>
        <p:nvSpPr>
          <p:cNvPr id="998" name="Google Shape;998;p66"/>
          <p:cNvSpPr txBox="1"/>
          <p:nvPr/>
        </p:nvSpPr>
        <p:spPr>
          <a:xfrm>
            <a:off x="34825" y="1246650"/>
            <a:ext cx="21975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Metadata Operations</a:t>
            </a:r>
            <a:endParaRPr b="0" i="0" sz="1700" u="none" cap="none" strike="noStrike">
              <a:solidFill>
                <a:srgbClr val="000000"/>
              </a:solidFill>
              <a:latin typeface="Average"/>
              <a:ea typeface="Average"/>
              <a:cs typeface="Average"/>
              <a:sym typeface="Average"/>
            </a:endParaRPr>
          </a:p>
        </p:txBody>
      </p:sp>
      <p:sp>
        <p:nvSpPr>
          <p:cNvPr id="999" name="Google Shape;999;p66"/>
          <p:cNvSpPr txBox="1"/>
          <p:nvPr/>
        </p:nvSpPr>
        <p:spPr>
          <a:xfrm>
            <a:off x="5290800" y="1387300"/>
            <a:ext cx="16251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Metadata </a:t>
            </a:r>
            <a:endParaRPr b="0" i="0" sz="1700" u="none" cap="none" strike="noStrike">
              <a:solidFill>
                <a:srgbClr val="000000"/>
              </a:solidFill>
              <a:latin typeface="Average"/>
              <a:ea typeface="Average"/>
              <a:cs typeface="Average"/>
              <a:sym typeface="Average"/>
            </a:endParaRPr>
          </a:p>
        </p:txBody>
      </p:sp>
      <p:sp>
        <p:nvSpPr>
          <p:cNvPr id="1000" name="Google Shape;1000;p66"/>
          <p:cNvSpPr txBox="1"/>
          <p:nvPr/>
        </p:nvSpPr>
        <p:spPr>
          <a:xfrm>
            <a:off x="350400" y="3400400"/>
            <a:ext cx="9639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Read </a:t>
            </a:r>
            <a:endParaRPr b="0" i="0" sz="2000" u="none" cap="none" strike="noStrike">
              <a:solidFill>
                <a:srgbClr val="000000"/>
              </a:solidFill>
              <a:latin typeface="Average"/>
              <a:ea typeface="Average"/>
              <a:cs typeface="Average"/>
              <a:sym typeface="Average"/>
            </a:endParaRPr>
          </a:p>
        </p:txBody>
      </p:sp>
      <p:sp>
        <p:nvSpPr>
          <p:cNvPr id="1001" name="Google Shape;1001;p66"/>
          <p:cNvSpPr txBox="1"/>
          <p:nvPr/>
        </p:nvSpPr>
        <p:spPr>
          <a:xfrm>
            <a:off x="4281550" y="3992363"/>
            <a:ext cx="9639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Write </a:t>
            </a:r>
            <a:endParaRPr b="0" i="0" sz="2000" u="none" cap="none" strike="noStrike">
              <a:solidFill>
                <a:srgbClr val="000000"/>
              </a:solidFill>
              <a:latin typeface="Average"/>
              <a:ea typeface="Average"/>
              <a:cs typeface="Average"/>
              <a:sym typeface="Average"/>
            </a:endParaRPr>
          </a:p>
        </p:txBody>
      </p:sp>
      <p:sp>
        <p:nvSpPr>
          <p:cNvPr id="1002" name="Google Shape;1002;p66"/>
          <p:cNvSpPr txBox="1"/>
          <p:nvPr/>
        </p:nvSpPr>
        <p:spPr>
          <a:xfrm>
            <a:off x="5205150" y="1839200"/>
            <a:ext cx="24678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Black Operations </a:t>
            </a:r>
            <a:endParaRPr b="0" i="0" sz="1700" u="none" cap="none" strike="noStrike">
              <a:solidFill>
                <a:srgbClr val="000000"/>
              </a:solidFill>
              <a:latin typeface="Average"/>
              <a:ea typeface="Average"/>
              <a:cs typeface="Average"/>
              <a:sym typeface="Average"/>
            </a:endParaRPr>
          </a:p>
        </p:txBody>
      </p:sp>
      <p:sp>
        <p:nvSpPr>
          <p:cNvPr id="1003" name="Google Shape;1003;p66"/>
          <p:cNvSpPr/>
          <p:nvPr/>
        </p:nvSpPr>
        <p:spPr>
          <a:xfrm>
            <a:off x="5817927" y="2617925"/>
            <a:ext cx="440100" cy="396600"/>
          </a:xfrm>
          <a:prstGeom prst="rect">
            <a:avLst/>
          </a:prstGeom>
          <a:solidFill>
            <a:srgbClr val="65ABF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66"/>
          <p:cNvSpPr/>
          <p:nvPr/>
        </p:nvSpPr>
        <p:spPr>
          <a:xfrm>
            <a:off x="6568177" y="2609101"/>
            <a:ext cx="440100" cy="368400"/>
          </a:xfrm>
          <a:prstGeom prst="rect">
            <a:avLst/>
          </a:prstGeom>
          <a:solidFill>
            <a:srgbClr val="65ABF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66"/>
          <p:cNvSpPr/>
          <p:nvPr/>
        </p:nvSpPr>
        <p:spPr>
          <a:xfrm>
            <a:off x="6141326" y="3212000"/>
            <a:ext cx="440100" cy="368400"/>
          </a:xfrm>
          <a:prstGeom prst="rect">
            <a:avLst/>
          </a:prstGeom>
          <a:solidFill>
            <a:srgbClr val="65ABF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66"/>
          <p:cNvSpPr/>
          <p:nvPr/>
        </p:nvSpPr>
        <p:spPr>
          <a:xfrm>
            <a:off x="7931926" y="3253900"/>
            <a:ext cx="440100" cy="368400"/>
          </a:xfrm>
          <a:prstGeom prst="rect">
            <a:avLst/>
          </a:prstGeom>
          <a:solidFill>
            <a:srgbClr val="65ABF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66"/>
          <p:cNvSpPr/>
          <p:nvPr/>
        </p:nvSpPr>
        <p:spPr>
          <a:xfrm>
            <a:off x="8421277" y="2632026"/>
            <a:ext cx="440100" cy="368400"/>
          </a:xfrm>
          <a:prstGeom prst="rect">
            <a:avLst/>
          </a:prstGeom>
          <a:solidFill>
            <a:srgbClr val="65ABF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66"/>
          <p:cNvSpPr/>
          <p:nvPr/>
        </p:nvSpPr>
        <p:spPr>
          <a:xfrm>
            <a:off x="7594190" y="2617925"/>
            <a:ext cx="440100" cy="396600"/>
          </a:xfrm>
          <a:prstGeom prst="rect">
            <a:avLst/>
          </a:prstGeom>
          <a:solidFill>
            <a:srgbClr val="65ABF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66"/>
          <p:cNvSpPr/>
          <p:nvPr/>
        </p:nvSpPr>
        <p:spPr>
          <a:xfrm>
            <a:off x="1040775" y="2616825"/>
            <a:ext cx="4048200" cy="14421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66"/>
          <p:cNvSpPr txBox="1"/>
          <p:nvPr/>
        </p:nvSpPr>
        <p:spPr>
          <a:xfrm>
            <a:off x="2406850" y="3784838"/>
            <a:ext cx="1874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Datanodes(Rack 1)</a:t>
            </a:r>
            <a:endParaRPr b="0" i="0" sz="1400" u="none" cap="none" strike="noStrike">
              <a:solidFill>
                <a:srgbClr val="000000"/>
              </a:solidFill>
              <a:latin typeface="Average"/>
              <a:ea typeface="Average"/>
              <a:cs typeface="Average"/>
              <a:sym typeface="Average"/>
            </a:endParaRPr>
          </a:p>
        </p:txBody>
      </p:sp>
      <p:sp>
        <p:nvSpPr>
          <p:cNvPr id="1011" name="Google Shape;1011;p66"/>
          <p:cNvSpPr/>
          <p:nvPr/>
        </p:nvSpPr>
        <p:spPr>
          <a:xfrm>
            <a:off x="5530975" y="2291100"/>
            <a:ext cx="3502200" cy="1787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66"/>
          <p:cNvSpPr txBox="1"/>
          <p:nvPr/>
        </p:nvSpPr>
        <p:spPr>
          <a:xfrm>
            <a:off x="6811550" y="3785475"/>
            <a:ext cx="1769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Datanodes(Rack 2)</a:t>
            </a:r>
            <a:endParaRPr b="0" i="0" sz="1400" u="none" cap="none" strike="noStrike">
              <a:solidFill>
                <a:srgbClr val="000000"/>
              </a:solidFill>
              <a:latin typeface="Average"/>
              <a:ea typeface="Average"/>
              <a:cs typeface="Average"/>
              <a:sym typeface="Average"/>
            </a:endParaRPr>
          </a:p>
        </p:txBody>
      </p:sp>
      <p:sp>
        <p:nvSpPr>
          <p:cNvPr id="1013" name="Google Shape;1013;p66"/>
          <p:cNvSpPr txBox="1"/>
          <p:nvPr/>
        </p:nvSpPr>
        <p:spPr>
          <a:xfrm>
            <a:off x="34825" y="1246650"/>
            <a:ext cx="21975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Metadata Operations</a:t>
            </a:r>
            <a:endParaRPr b="0" i="0" sz="17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1"/>
                                        </p:tgtEl>
                                        <p:attrNameLst>
                                          <p:attrName>style.visibility</p:attrName>
                                        </p:attrNameLst>
                                      </p:cBhvr>
                                      <p:to>
                                        <p:strVal val="visible"/>
                                      </p:to>
                                    </p:set>
                                    <p:animEffect filter="fade" transition="in">
                                      <p:cBhvr>
                                        <p:cTn dur="1000"/>
                                        <p:tgtEl>
                                          <p:spTgt spid="971"/>
                                        </p:tgtEl>
                                      </p:cBhvr>
                                    </p:animEffect>
                                  </p:childTnLst>
                                </p:cTn>
                              </p:par>
                              <p:par>
                                <p:cTn fill="hold" nodeType="withEffect" presetClass="entr" presetID="10" presetSubtype="0">
                                  <p:stCondLst>
                                    <p:cond delay="0"/>
                                  </p:stCondLst>
                                  <p:childTnLst>
                                    <p:set>
                                      <p:cBhvr>
                                        <p:cTn dur="1" fill="hold">
                                          <p:stCondLst>
                                            <p:cond delay="0"/>
                                          </p:stCondLst>
                                        </p:cTn>
                                        <p:tgtEl>
                                          <p:spTgt spid="972"/>
                                        </p:tgtEl>
                                        <p:attrNameLst>
                                          <p:attrName>style.visibility</p:attrName>
                                        </p:attrNameLst>
                                      </p:cBhvr>
                                      <p:to>
                                        <p:strVal val="visible"/>
                                      </p:to>
                                    </p:set>
                                    <p:animEffect filter="fade" transition="in">
                                      <p:cBhvr>
                                        <p:cTn dur="1000"/>
                                        <p:tgtEl>
                                          <p:spTgt spid="972"/>
                                        </p:tgtEl>
                                      </p:cBhvr>
                                    </p:animEffect>
                                  </p:childTnLst>
                                </p:cTn>
                              </p:par>
                              <p:par>
                                <p:cTn fill="hold" nodeType="withEffect" presetClass="entr" presetID="10" presetSubtype="0">
                                  <p:stCondLst>
                                    <p:cond delay="0"/>
                                  </p:stCondLst>
                                  <p:childTnLst>
                                    <p:set>
                                      <p:cBhvr>
                                        <p:cTn dur="1" fill="hold">
                                          <p:stCondLst>
                                            <p:cond delay="0"/>
                                          </p:stCondLst>
                                        </p:cTn>
                                        <p:tgtEl>
                                          <p:spTgt spid="973"/>
                                        </p:tgtEl>
                                        <p:attrNameLst>
                                          <p:attrName>style.visibility</p:attrName>
                                        </p:attrNameLst>
                                      </p:cBhvr>
                                      <p:to>
                                        <p:strVal val="visible"/>
                                      </p:to>
                                    </p:set>
                                    <p:animEffect filter="fade" transition="in">
                                      <p:cBhvr>
                                        <p:cTn dur="1000"/>
                                        <p:tgtEl>
                                          <p:spTgt spid="973"/>
                                        </p:tgtEl>
                                      </p:cBhvr>
                                    </p:animEffect>
                                  </p:childTnLst>
                                </p:cTn>
                              </p:par>
                              <p:par>
                                <p:cTn fill="hold" nodeType="withEffect" presetClass="entr" presetID="10" presetSubtype="0">
                                  <p:stCondLst>
                                    <p:cond delay="0"/>
                                  </p:stCondLst>
                                  <p:childTnLst>
                                    <p:set>
                                      <p:cBhvr>
                                        <p:cTn dur="1" fill="hold">
                                          <p:stCondLst>
                                            <p:cond delay="0"/>
                                          </p:stCondLst>
                                        </p:cTn>
                                        <p:tgtEl>
                                          <p:spTgt spid="974"/>
                                        </p:tgtEl>
                                        <p:attrNameLst>
                                          <p:attrName>style.visibility</p:attrName>
                                        </p:attrNameLst>
                                      </p:cBhvr>
                                      <p:to>
                                        <p:strVal val="visible"/>
                                      </p:to>
                                    </p:set>
                                    <p:animEffect filter="fade" transition="in">
                                      <p:cBhvr>
                                        <p:cTn dur="1000"/>
                                        <p:tgtEl>
                                          <p:spTgt spid="974"/>
                                        </p:tgtEl>
                                      </p:cBhvr>
                                    </p:animEffect>
                                  </p:childTnLst>
                                </p:cTn>
                              </p:par>
                              <p:par>
                                <p:cTn fill="hold" nodeType="withEffect" presetClass="entr" presetID="10" presetSubtype="0">
                                  <p:stCondLst>
                                    <p:cond delay="0"/>
                                  </p:stCondLst>
                                  <p:childTnLst>
                                    <p:set>
                                      <p:cBhvr>
                                        <p:cTn dur="1" fill="hold">
                                          <p:stCondLst>
                                            <p:cond delay="0"/>
                                          </p:stCondLst>
                                        </p:cTn>
                                        <p:tgtEl>
                                          <p:spTgt spid="975"/>
                                        </p:tgtEl>
                                        <p:attrNameLst>
                                          <p:attrName>style.visibility</p:attrName>
                                        </p:attrNameLst>
                                      </p:cBhvr>
                                      <p:to>
                                        <p:strVal val="visible"/>
                                      </p:to>
                                    </p:set>
                                    <p:animEffect filter="fade" transition="in">
                                      <p:cBhvr>
                                        <p:cTn dur="1000"/>
                                        <p:tgtEl>
                                          <p:spTgt spid="975"/>
                                        </p:tgtEl>
                                      </p:cBhvr>
                                    </p:animEffect>
                                  </p:childTnLst>
                                </p:cTn>
                              </p:par>
                              <p:par>
                                <p:cTn fill="hold" nodeType="withEffect" presetClass="entr" presetID="10" presetSubtype="0">
                                  <p:stCondLst>
                                    <p:cond delay="0"/>
                                  </p:stCondLst>
                                  <p:childTnLst>
                                    <p:set>
                                      <p:cBhvr>
                                        <p:cTn dur="1" fill="hold">
                                          <p:stCondLst>
                                            <p:cond delay="0"/>
                                          </p:stCondLst>
                                        </p:cTn>
                                        <p:tgtEl>
                                          <p:spTgt spid="976"/>
                                        </p:tgtEl>
                                        <p:attrNameLst>
                                          <p:attrName>style.visibility</p:attrName>
                                        </p:attrNameLst>
                                      </p:cBhvr>
                                      <p:to>
                                        <p:strVal val="visible"/>
                                      </p:to>
                                    </p:set>
                                    <p:animEffect filter="fade" transition="in">
                                      <p:cBhvr>
                                        <p:cTn dur="1000"/>
                                        <p:tgtEl>
                                          <p:spTgt spid="976"/>
                                        </p:tgtEl>
                                      </p:cBhvr>
                                    </p:animEffect>
                                  </p:childTnLst>
                                </p:cTn>
                              </p:par>
                              <p:par>
                                <p:cTn fill="hold" nodeType="withEffect" presetClass="entr" presetID="10" presetSubtype="0">
                                  <p:stCondLst>
                                    <p:cond delay="0"/>
                                  </p:stCondLst>
                                  <p:childTnLst>
                                    <p:set>
                                      <p:cBhvr>
                                        <p:cTn dur="1" fill="hold">
                                          <p:stCondLst>
                                            <p:cond delay="0"/>
                                          </p:stCondLst>
                                        </p:cTn>
                                        <p:tgtEl>
                                          <p:spTgt spid="977"/>
                                        </p:tgtEl>
                                        <p:attrNameLst>
                                          <p:attrName>style.visibility</p:attrName>
                                        </p:attrNameLst>
                                      </p:cBhvr>
                                      <p:to>
                                        <p:strVal val="visible"/>
                                      </p:to>
                                    </p:set>
                                    <p:animEffect filter="fade" transition="in">
                                      <p:cBhvr>
                                        <p:cTn dur="1000"/>
                                        <p:tgtEl>
                                          <p:spTgt spid="977"/>
                                        </p:tgtEl>
                                      </p:cBhvr>
                                    </p:animEffect>
                                  </p:childTnLst>
                                </p:cTn>
                              </p:par>
                              <p:par>
                                <p:cTn fill="hold" nodeType="withEffect" presetClass="entr" presetID="10" presetSubtype="0">
                                  <p:stCondLst>
                                    <p:cond delay="0"/>
                                  </p:stCondLst>
                                  <p:childTnLst>
                                    <p:set>
                                      <p:cBhvr>
                                        <p:cTn dur="1" fill="hold">
                                          <p:stCondLst>
                                            <p:cond delay="0"/>
                                          </p:stCondLst>
                                        </p:cTn>
                                        <p:tgtEl>
                                          <p:spTgt spid="978"/>
                                        </p:tgtEl>
                                        <p:attrNameLst>
                                          <p:attrName>style.visibility</p:attrName>
                                        </p:attrNameLst>
                                      </p:cBhvr>
                                      <p:to>
                                        <p:strVal val="visible"/>
                                      </p:to>
                                    </p:set>
                                    <p:animEffect filter="fade" transition="in">
                                      <p:cBhvr>
                                        <p:cTn dur="1000"/>
                                        <p:tgtEl>
                                          <p:spTgt spid="978"/>
                                        </p:tgtEl>
                                      </p:cBhvr>
                                    </p:animEffect>
                                  </p:childTnLst>
                                </p:cTn>
                              </p:par>
                              <p:par>
                                <p:cTn fill="hold" nodeType="withEffect" presetClass="entr" presetID="10" presetSubtype="0">
                                  <p:stCondLst>
                                    <p:cond delay="0"/>
                                  </p:stCondLst>
                                  <p:childTnLst>
                                    <p:set>
                                      <p:cBhvr>
                                        <p:cTn dur="1" fill="hold">
                                          <p:stCondLst>
                                            <p:cond delay="0"/>
                                          </p:stCondLst>
                                        </p:cTn>
                                        <p:tgtEl>
                                          <p:spTgt spid="979"/>
                                        </p:tgtEl>
                                        <p:attrNameLst>
                                          <p:attrName>style.visibility</p:attrName>
                                        </p:attrNameLst>
                                      </p:cBhvr>
                                      <p:to>
                                        <p:strVal val="visible"/>
                                      </p:to>
                                    </p:set>
                                    <p:animEffect filter="fade" transition="in">
                                      <p:cBhvr>
                                        <p:cTn dur="1000"/>
                                        <p:tgtEl>
                                          <p:spTgt spid="979"/>
                                        </p:tgtEl>
                                      </p:cBhvr>
                                    </p:animEffect>
                                  </p:childTnLst>
                                </p:cTn>
                              </p:par>
                              <p:par>
                                <p:cTn fill="hold" nodeType="withEffect" presetClass="entr" presetID="10" presetSubtype="0">
                                  <p:stCondLst>
                                    <p:cond delay="0"/>
                                  </p:stCondLst>
                                  <p:childTnLst>
                                    <p:set>
                                      <p:cBhvr>
                                        <p:cTn dur="1" fill="hold">
                                          <p:stCondLst>
                                            <p:cond delay="0"/>
                                          </p:stCondLst>
                                        </p:cTn>
                                        <p:tgtEl>
                                          <p:spTgt spid="980"/>
                                        </p:tgtEl>
                                        <p:attrNameLst>
                                          <p:attrName>style.visibility</p:attrName>
                                        </p:attrNameLst>
                                      </p:cBhvr>
                                      <p:to>
                                        <p:strVal val="visible"/>
                                      </p:to>
                                    </p:set>
                                    <p:animEffect filter="fade" transition="in">
                                      <p:cBhvr>
                                        <p:cTn dur="1000"/>
                                        <p:tgtEl>
                                          <p:spTgt spid="980"/>
                                        </p:tgtEl>
                                      </p:cBhvr>
                                    </p:animEffect>
                                  </p:childTnLst>
                                </p:cTn>
                              </p:par>
                              <p:par>
                                <p:cTn fill="hold" nodeType="withEffect" presetClass="entr" presetID="10" presetSubtype="0">
                                  <p:stCondLst>
                                    <p:cond delay="0"/>
                                  </p:stCondLst>
                                  <p:childTnLst>
                                    <p:set>
                                      <p:cBhvr>
                                        <p:cTn dur="1" fill="hold">
                                          <p:stCondLst>
                                            <p:cond delay="0"/>
                                          </p:stCondLst>
                                        </p:cTn>
                                        <p:tgtEl>
                                          <p:spTgt spid="981"/>
                                        </p:tgtEl>
                                        <p:attrNameLst>
                                          <p:attrName>style.visibility</p:attrName>
                                        </p:attrNameLst>
                                      </p:cBhvr>
                                      <p:to>
                                        <p:strVal val="visible"/>
                                      </p:to>
                                    </p:set>
                                    <p:animEffect filter="fade" transition="in">
                                      <p:cBhvr>
                                        <p:cTn dur="1000"/>
                                        <p:tgtEl>
                                          <p:spTgt spid="981"/>
                                        </p:tgtEl>
                                      </p:cBhvr>
                                    </p:animEffect>
                                  </p:childTnLst>
                                </p:cTn>
                              </p:par>
                              <p:par>
                                <p:cTn fill="hold" nodeType="withEffect" presetClass="entr" presetID="10" presetSubtype="0">
                                  <p:stCondLst>
                                    <p:cond delay="0"/>
                                  </p:stCondLst>
                                  <p:childTnLst>
                                    <p:set>
                                      <p:cBhvr>
                                        <p:cTn dur="1" fill="hold">
                                          <p:stCondLst>
                                            <p:cond delay="0"/>
                                          </p:stCondLst>
                                        </p:cTn>
                                        <p:tgtEl>
                                          <p:spTgt spid="982"/>
                                        </p:tgtEl>
                                        <p:attrNameLst>
                                          <p:attrName>style.visibility</p:attrName>
                                        </p:attrNameLst>
                                      </p:cBhvr>
                                      <p:to>
                                        <p:strVal val="visible"/>
                                      </p:to>
                                    </p:set>
                                    <p:animEffect filter="fade" transition="in">
                                      <p:cBhvr>
                                        <p:cTn dur="1000"/>
                                        <p:tgtEl>
                                          <p:spTgt spid="982"/>
                                        </p:tgtEl>
                                      </p:cBhvr>
                                    </p:animEffect>
                                  </p:childTnLst>
                                </p:cTn>
                              </p:par>
                              <p:par>
                                <p:cTn fill="hold" nodeType="withEffect" presetClass="entr" presetID="10" presetSubtype="0">
                                  <p:stCondLst>
                                    <p:cond delay="0"/>
                                  </p:stCondLst>
                                  <p:childTnLst>
                                    <p:set>
                                      <p:cBhvr>
                                        <p:cTn dur="1" fill="hold">
                                          <p:stCondLst>
                                            <p:cond delay="0"/>
                                          </p:stCondLst>
                                        </p:cTn>
                                        <p:tgtEl>
                                          <p:spTgt spid="983"/>
                                        </p:tgtEl>
                                        <p:attrNameLst>
                                          <p:attrName>style.visibility</p:attrName>
                                        </p:attrNameLst>
                                      </p:cBhvr>
                                      <p:to>
                                        <p:strVal val="visible"/>
                                      </p:to>
                                    </p:set>
                                    <p:animEffect filter="fade" transition="in">
                                      <p:cBhvr>
                                        <p:cTn dur="1000"/>
                                        <p:tgtEl>
                                          <p:spTgt spid="983"/>
                                        </p:tgtEl>
                                      </p:cBhvr>
                                    </p:animEffect>
                                  </p:childTnLst>
                                </p:cTn>
                              </p:par>
                              <p:par>
                                <p:cTn fill="hold" nodeType="withEffect" presetClass="entr" presetID="10" presetSubtype="0">
                                  <p:stCondLst>
                                    <p:cond delay="0"/>
                                  </p:stCondLst>
                                  <p:childTnLst>
                                    <p:set>
                                      <p:cBhvr>
                                        <p:cTn dur="1" fill="hold">
                                          <p:stCondLst>
                                            <p:cond delay="0"/>
                                          </p:stCondLst>
                                        </p:cTn>
                                        <p:tgtEl>
                                          <p:spTgt spid="984"/>
                                        </p:tgtEl>
                                        <p:attrNameLst>
                                          <p:attrName>style.visibility</p:attrName>
                                        </p:attrNameLst>
                                      </p:cBhvr>
                                      <p:to>
                                        <p:strVal val="visible"/>
                                      </p:to>
                                    </p:set>
                                    <p:animEffect filter="fade" transition="in">
                                      <p:cBhvr>
                                        <p:cTn dur="1000"/>
                                        <p:tgtEl>
                                          <p:spTgt spid="984"/>
                                        </p:tgtEl>
                                      </p:cBhvr>
                                    </p:animEffect>
                                  </p:childTnLst>
                                </p:cTn>
                              </p:par>
                              <p:par>
                                <p:cTn fill="hold" nodeType="withEffect" presetClass="entr" presetID="10" presetSubtype="0">
                                  <p:stCondLst>
                                    <p:cond delay="0"/>
                                  </p:stCondLst>
                                  <p:childTnLst>
                                    <p:set>
                                      <p:cBhvr>
                                        <p:cTn dur="1" fill="hold">
                                          <p:stCondLst>
                                            <p:cond delay="0"/>
                                          </p:stCondLst>
                                        </p:cTn>
                                        <p:tgtEl>
                                          <p:spTgt spid="985"/>
                                        </p:tgtEl>
                                        <p:attrNameLst>
                                          <p:attrName>style.visibility</p:attrName>
                                        </p:attrNameLst>
                                      </p:cBhvr>
                                      <p:to>
                                        <p:strVal val="visible"/>
                                      </p:to>
                                    </p:set>
                                    <p:animEffect filter="fade" transition="in">
                                      <p:cBhvr>
                                        <p:cTn dur="1000"/>
                                        <p:tgtEl>
                                          <p:spTgt spid="985"/>
                                        </p:tgtEl>
                                      </p:cBhvr>
                                    </p:animEffect>
                                  </p:childTnLst>
                                </p:cTn>
                              </p:par>
                              <p:par>
                                <p:cTn fill="hold" nodeType="withEffect" presetClass="entr" presetID="10" presetSubtype="0">
                                  <p:stCondLst>
                                    <p:cond delay="0"/>
                                  </p:stCondLst>
                                  <p:childTnLst>
                                    <p:set>
                                      <p:cBhvr>
                                        <p:cTn dur="1" fill="hold">
                                          <p:stCondLst>
                                            <p:cond delay="0"/>
                                          </p:stCondLst>
                                        </p:cTn>
                                        <p:tgtEl>
                                          <p:spTgt spid="986"/>
                                        </p:tgtEl>
                                        <p:attrNameLst>
                                          <p:attrName>style.visibility</p:attrName>
                                        </p:attrNameLst>
                                      </p:cBhvr>
                                      <p:to>
                                        <p:strVal val="visible"/>
                                      </p:to>
                                    </p:set>
                                    <p:animEffect filter="fade" transition="in">
                                      <p:cBhvr>
                                        <p:cTn dur="1000"/>
                                        <p:tgtEl>
                                          <p:spTgt spid="986"/>
                                        </p:tgtEl>
                                      </p:cBhvr>
                                    </p:animEffect>
                                  </p:childTnLst>
                                </p:cTn>
                              </p:par>
                              <p:par>
                                <p:cTn fill="hold" nodeType="withEffect" presetClass="entr" presetID="10" presetSubtype="0">
                                  <p:stCondLst>
                                    <p:cond delay="0"/>
                                  </p:stCondLst>
                                  <p:childTnLst>
                                    <p:set>
                                      <p:cBhvr>
                                        <p:cTn dur="1" fill="hold">
                                          <p:stCondLst>
                                            <p:cond delay="0"/>
                                          </p:stCondLst>
                                        </p:cTn>
                                        <p:tgtEl>
                                          <p:spTgt spid="987"/>
                                        </p:tgtEl>
                                        <p:attrNameLst>
                                          <p:attrName>style.visibility</p:attrName>
                                        </p:attrNameLst>
                                      </p:cBhvr>
                                      <p:to>
                                        <p:strVal val="visible"/>
                                      </p:to>
                                    </p:set>
                                    <p:animEffect filter="fade" transition="in">
                                      <p:cBhvr>
                                        <p:cTn dur="1000"/>
                                        <p:tgtEl>
                                          <p:spTgt spid="987"/>
                                        </p:tgtEl>
                                      </p:cBhvr>
                                    </p:animEffect>
                                  </p:childTnLst>
                                </p:cTn>
                              </p:par>
                              <p:par>
                                <p:cTn fill="hold" nodeType="withEffect" presetClass="entr" presetID="10" presetSubtype="0">
                                  <p:stCondLst>
                                    <p:cond delay="0"/>
                                  </p:stCondLst>
                                  <p:childTnLst>
                                    <p:set>
                                      <p:cBhvr>
                                        <p:cTn dur="1" fill="hold">
                                          <p:stCondLst>
                                            <p:cond delay="0"/>
                                          </p:stCondLst>
                                        </p:cTn>
                                        <p:tgtEl>
                                          <p:spTgt spid="988"/>
                                        </p:tgtEl>
                                        <p:attrNameLst>
                                          <p:attrName>style.visibility</p:attrName>
                                        </p:attrNameLst>
                                      </p:cBhvr>
                                      <p:to>
                                        <p:strVal val="visible"/>
                                      </p:to>
                                    </p:set>
                                    <p:animEffect filter="fade" transition="in">
                                      <p:cBhvr>
                                        <p:cTn dur="1000"/>
                                        <p:tgtEl>
                                          <p:spTgt spid="988"/>
                                        </p:tgtEl>
                                      </p:cBhvr>
                                    </p:animEffect>
                                  </p:childTnLst>
                                </p:cTn>
                              </p:par>
                              <p:par>
                                <p:cTn fill="hold" nodeType="withEffect" presetClass="entr" presetID="10" presetSubtype="0">
                                  <p:stCondLst>
                                    <p:cond delay="0"/>
                                  </p:stCondLst>
                                  <p:childTnLst>
                                    <p:set>
                                      <p:cBhvr>
                                        <p:cTn dur="1" fill="hold">
                                          <p:stCondLst>
                                            <p:cond delay="0"/>
                                          </p:stCondLst>
                                        </p:cTn>
                                        <p:tgtEl>
                                          <p:spTgt spid="989"/>
                                        </p:tgtEl>
                                        <p:attrNameLst>
                                          <p:attrName>style.visibility</p:attrName>
                                        </p:attrNameLst>
                                      </p:cBhvr>
                                      <p:to>
                                        <p:strVal val="visible"/>
                                      </p:to>
                                    </p:set>
                                    <p:animEffect filter="fade" transition="in">
                                      <p:cBhvr>
                                        <p:cTn dur="1000"/>
                                        <p:tgtEl>
                                          <p:spTgt spid="989"/>
                                        </p:tgtEl>
                                      </p:cBhvr>
                                    </p:animEffect>
                                  </p:childTnLst>
                                </p:cTn>
                              </p:par>
                              <p:par>
                                <p:cTn fill="hold" nodeType="withEffect" presetClass="entr" presetID="10" presetSubtype="0">
                                  <p:stCondLst>
                                    <p:cond delay="0"/>
                                  </p:stCondLst>
                                  <p:childTnLst>
                                    <p:set>
                                      <p:cBhvr>
                                        <p:cTn dur="1" fill="hold">
                                          <p:stCondLst>
                                            <p:cond delay="0"/>
                                          </p:stCondLst>
                                        </p:cTn>
                                        <p:tgtEl>
                                          <p:spTgt spid="990"/>
                                        </p:tgtEl>
                                        <p:attrNameLst>
                                          <p:attrName>style.visibility</p:attrName>
                                        </p:attrNameLst>
                                      </p:cBhvr>
                                      <p:to>
                                        <p:strVal val="visible"/>
                                      </p:to>
                                    </p:set>
                                    <p:animEffect filter="fade" transition="in">
                                      <p:cBhvr>
                                        <p:cTn dur="1000"/>
                                        <p:tgtEl>
                                          <p:spTgt spid="990"/>
                                        </p:tgtEl>
                                      </p:cBhvr>
                                    </p:animEffect>
                                  </p:childTnLst>
                                </p:cTn>
                              </p:par>
                              <p:par>
                                <p:cTn fill="hold" nodeType="withEffect" presetClass="entr" presetID="10" presetSubtype="0">
                                  <p:stCondLst>
                                    <p:cond delay="0"/>
                                  </p:stCondLst>
                                  <p:childTnLst>
                                    <p:set>
                                      <p:cBhvr>
                                        <p:cTn dur="1" fill="hold">
                                          <p:stCondLst>
                                            <p:cond delay="0"/>
                                          </p:stCondLst>
                                        </p:cTn>
                                        <p:tgtEl>
                                          <p:spTgt spid="991"/>
                                        </p:tgtEl>
                                        <p:attrNameLst>
                                          <p:attrName>style.visibility</p:attrName>
                                        </p:attrNameLst>
                                      </p:cBhvr>
                                      <p:to>
                                        <p:strVal val="visible"/>
                                      </p:to>
                                    </p:set>
                                    <p:animEffect filter="fade" transition="in">
                                      <p:cBhvr>
                                        <p:cTn dur="1000"/>
                                        <p:tgtEl>
                                          <p:spTgt spid="991"/>
                                        </p:tgtEl>
                                      </p:cBhvr>
                                    </p:animEffect>
                                  </p:childTnLst>
                                </p:cTn>
                              </p:par>
                              <p:par>
                                <p:cTn fill="hold" nodeType="withEffect" presetClass="entr" presetID="10" presetSubtype="0">
                                  <p:stCondLst>
                                    <p:cond delay="0"/>
                                  </p:stCondLst>
                                  <p:childTnLst>
                                    <p:set>
                                      <p:cBhvr>
                                        <p:cTn dur="1" fill="hold">
                                          <p:stCondLst>
                                            <p:cond delay="0"/>
                                          </p:stCondLst>
                                        </p:cTn>
                                        <p:tgtEl>
                                          <p:spTgt spid="992"/>
                                        </p:tgtEl>
                                        <p:attrNameLst>
                                          <p:attrName>style.visibility</p:attrName>
                                        </p:attrNameLst>
                                      </p:cBhvr>
                                      <p:to>
                                        <p:strVal val="visible"/>
                                      </p:to>
                                    </p:set>
                                    <p:animEffect filter="fade" transition="in">
                                      <p:cBhvr>
                                        <p:cTn dur="1000"/>
                                        <p:tgtEl>
                                          <p:spTgt spid="992"/>
                                        </p:tgtEl>
                                      </p:cBhvr>
                                    </p:animEffect>
                                  </p:childTnLst>
                                </p:cTn>
                              </p:par>
                              <p:par>
                                <p:cTn fill="hold" nodeType="withEffect" presetClass="entr" presetID="10" presetSubtype="0">
                                  <p:stCondLst>
                                    <p:cond delay="0"/>
                                  </p:stCondLst>
                                  <p:childTnLst>
                                    <p:set>
                                      <p:cBhvr>
                                        <p:cTn dur="1" fill="hold">
                                          <p:stCondLst>
                                            <p:cond delay="0"/>
                                          </p:stCondLst>
                                        </p:cTn>
                                        <p:tgtEl>
                                          <p:spTgt spid="993"/>
                                        </p:tgtEl>
                                        <p:attrNameLst>
                                          <p:attrName>style.visibility</p:attrName>
                                        </p:attrNameLst>
                                      </p:cBhvr>
                                      <p:to>
                                        <p:strVal val="visible"/>
                                      </p:to>
                                    </p:set>
                                    <p:animEffect filter="fade" transition="in">
                                      <p:cBhvr>
                                        <p:cTn dur="1000"/>
                                        <p:tgtEl>
                                          <p:spTgt spid="993"/>
                                        </p:tgtEl>
                                      </p:cBhvr>
                                    </p:animEffect>
                                  </p:childTnLst>
                                </p:cTn>
                              </p:par>
                              <p:par>
                                <p:cTn fill="hold" nodeType="withEffect" presetClass="entr" presetID="10" presetSubtype="0">
                                  <p:stCondLst>
                                    <p:cond delay="0"/>
                                  </p:stCondLst>
                                  <p:childTnLst>
                                    <p:set>
                                      <p:cBhvr>
                                        <p:cTn dur="1" fill="hold">
                                          <p:stCondLst>
                                            <p:cond delay="0"/>
                                          </p:stCondLst>
                                        </p:cTn>
                                        <p:tgtEl>
                                          <p:spTgt spid="994"/>
                                        </p:tgtEl>
                                        <p:attrNameLst>
                                          <p:attrName>style.visibility</p:attrName>
                                        </p:attrNameLst>
                                      </p:cBhvr>
                                      <p:to>
                                        <p:strVal val="visible"/>
                                      </p:to>
                                    </p:set>
                                    <p:animEffect filter="fade" transition="in">
                                      <p:cBhvr>
                                        <p:cTn dur="1000"/>
                                        <p:tgtEl>
                                          <p:spTgt spid="994"/>
                                        </p:tgtEl>
                                      </p:cBhvr>
                                    </p:animEffect>
                                  </p:childTnLst>
                                </p:cTn>
                              </p:par>
                              <p:par>
                                <p:cTn fill="hold" nodeType="withEffect" presetClass="entr" presetID="10" presetSubtype="0">
                                  <p:stCondLst>
                                    <p:cond delay="0"/>
                                  </p:stCondLst>
                                  <p:childTnLst>
                                    <p:set>
                                      <p:cBhvr>
                                        <p:cTn dur="1" fill="hold">
                                          <p:stCondLst>
                                            <p:cond delay="0"/>
                                          </p:stCondLst>
                                        </p:cTn>
                                        <p:tgtEl>
                                          <p:spTgt spid="995"/>
                                        </p:tgtEl>
                                        <p:attrNameLst>
                                          <p:attrName>style.visibility</p:attrName>
                                        </p:attrNameLst>
                                      </p:cBhvr>
                                      <p:to>
                                        <p:strVal val="visible"/>
                                      </p:to>
                                    </p:set>
                                    <p:animEffect filter="fade" transition="in">
                                      <p:cBhvr>
                                        <p:cTn dur="1000"/>
                                        <p:tgtEl>
                                          <p:spTgt spid="995"/>
                                        </p:tgtEl>
                                      </p:cBhvr>
                                    </p:animEffect>
                                  </p:childTnLst>
                                </p:cTn>
                              </p:par>
                              <p:par>
                                <p:cTn fill="hold" nodeType="withEffect" presetClass="entr" presetID="10" presetSubtype="0">
                                  <p:stCondLst>
                                    <p:cond delay="0"/>
                                  </p:stCondLst>
                                  <p:childTnLst>
                                    <p:set>
                                      <p:cBhvr>
                                        <p:cTn dur="1" fill="hold">
                                          <p:stCondLst>
                                            <p:cond delay="0"/>
                                          </p:stCondLst>
                                        </p:cTn>
                                        <p:tgtEl>
                                          <p:spTgt spid="996"/>
                                        </p:tgtEl>
                                        <p:attrNameLst>
                                          <p:attrName>style.visibility</p:attrName>
                                        </p:attrNameLst>
                                      </p:cBhvr>
                                      <p:to>
                                        <p:strVal val="visible"/>
                                      </p:to>
                                    </p:set>
                                    <p:animEffect filter="fade" transition="in">
                                      <p:cBhvr>
                                        <p:cTn dur="1000"/>
                                        <p:tgtEl>
                                          <p:spTgt spid="996"/>
                                        </p:tgtEl>
                                      </p:cBhvr>
                                    </p:animEffect>
                                  </p:childTnLst>
                                </p:cTn>
                              </p:par>
                              <p:par>
                                <p:cTn fill="hold" nodeType="withEffect" presetClass="entr" presetID="10" presetSubtype="0">
                                  <p:stCondLst>
                                    <p:cond delay="0"/>
                                  </p:stCondLst>
                                  <p:childTnLst>
                                    <p:set>
                                      <p:cBhvr>
                                        <p:cTn dur="1" fill="hold">
                                          <p:stCondLst>
                                            <p:cond delay="0"/>
                                          </p:stCondLst>
                                        </p:cTn>
                                        <p:tgtEl>
                                          <p:spTgt spid="997"/>
                                        </p:tgtEl>
                                        <p:attrNameLst>
                                          <p:attrName>style.visibility</p:attrName>
                                        </p:attrNameLst>
                                      </p:cBhvr>
                                      <p:to>
                                        <p:strVal val="visible"/>
                                      </p:to>
                                    </p:set>
                                    <p:animEffect filter="fade" transition="in">
                                      <p:cBhvr>
                                        <p:cTn dur="1000"/>
                                        <p:tgtEl>
                                          <p:spTgt spid="997"/>
                                        </p:tgtEl>
                                      </p:cBhvr>
                                    </p:animEffect>
                                  </p:childTnLst>
                                </p:cTn>
                              </p:par>
                              <p:par>
                                <p:cTn fill="hold" nodeType="withEffect" presetClass="entr" presetID="10" presetSubtype="0">
                                  <p:stCondLst>
                                    <p:cond delay="0"/>
                                  </p:stCondLst>
                                  <p:childTnLst>
                                    <p:set>
                                      <p:cBhvr>
                                        <p:cTn dur="1" fill="hold">
                                          <p:stCondLst>
                                            <p:cond delay="0"/>
                                          </p:stCondLst>
                                        </p:cTn>
                                        <p:tgtEl>
                                          <p:spTgt spid="998"/>
                                        </p:tgtEl>
                                        <p:attrNameLst>
                                          <p:attrName>style.visibility</p:attrName>
                                        </p:attrNameLst>
                                      </p:cBhvr>
                                      <p:to>
                                        <p:strVal val="visible"/>
                                      </p:to>
                                    </p:set>
                                    <p:animEffect filter="fade" transition="in">
                                      <p:cBhvr>
                                        <p:cTn dur="1000"/>
                                        <p:tgtEl>
                                          <p:spTgt spid="998"/>
                                        </p:tgtEl>
                                      </p:cBhvr>
                                    </p:animEffect>
                                  </p:childTnLst>
                                </p:cTn>
                              </p:par>
                              <p:par>
                                <p:cTn fill="hold" nodeType="withEffect" presetClass="entr" presetID="10" presetSubtype="0">
                                  <p:stCondLst>
                                    <p:cond delay="0"/>
                                  </p:stCondLst>
                                  <p:childTnLst>
                                    <p:set>
                                      <p:cBhvr>
                                        <p:cTn dur="1" fill="hold">
                                          <p:stCondLst>
                                            <p:cond delay="0"/>
                                          </p:stCondLst>
                                        </p:cTn>
                                        <p:tgtEl>
                                          <p:spTgt spid="999"/>
                                        </p:tgtEl>
                                        <p:attrNameLst>
                                          <p:attrName>style.visibility</p:attrName>
                                        </p:attrNameLst>
                                      </p:cBhvr>
                                      <p:to>
                                        <p:strVal val="visible"/>
                                      </p:to>
                                    </p:set>
                                    <p:animEffect filter="fade" transition="in">
                                      <p:cBhvr>
                                        <p:cTn dur="1000"/>
                                        <p:tgtEl>
                                          <p:spTgt spid="999"/>
                                        </p:tgtEl>
                                      </p:cBhvr>
                                    </p:animEffect>
                                  </p:childTnLst>
                                </p:cTn>
                              </p:par>
                              <p:par>
                                <p:cTn fill="hold" nodeType="withEffect" presetClass="entr" presetID="10" presetSubtype="0">
                                  <p:stCondLst>
                                    <p:cond delay="0"/>
                                  </p:stCondLst>
                                  <p:childTnLst>
                                    <p:set>
                                      <p:cBhvr>
                                        <p:cTn dur="1" fill="hold">
                                          <p:stCondLst>
                                            <p:cond delay="0"/>
                                          </p:stCondLst>
                                        </p:cTn>
                                        <p:tgtEl>
                                          <p:spTgt spid="1000"/>
                                        </p:tgtEl>
                                        <p:attrNameLst>
                                          <p:attrName>style.visibility</p:attrName>
                                        </p:attrNameLst>
                                      </p:cBhvr>
                                      <p:to>
                                        <p:strVal val="visible"/>
                                      </p:to>
                                    </p:set>
                                    <p:animEffect filter="fade" transition="in">
                                      <p:cBhvr>
                                        <p:cTn dur="1000"/>
                                        <p:tgtEl>
                                          <p:spTgt spid="1000"/>
                                        </p:tgtEl>
                                      </p:cBhvr>
                                    </p:animEffect>
                                  </p:childTnLst>
                                </p:cTn>
                              </p:par>
                              <p:par>
                                <p:cTn fill="hold" nodeType="withEffect" presetClass="entr" presetID="10" presetSubtype="0">
                                  <p:stCondLst>
                                    <p:cond delay="0"/>
                                  </p:stCondLst>
                                  <p:childTnLst>
                                    <p:set>
                                      <p:cBhvr>
                                        <p:cTn dur="1" fill="hold">
                                          <p:stCondLst>
                                            <p:cond delay="0"/>
                                          </p:stCondLst>
                                        </p:cTn>
                                        <p:tgtEl>
                                          <p:spTgt spid="1001"/>
                                        </p:tgtEl>
                                        <p:attrNameLst>
                                          <p:attrName>style.visibility</p:attrName>
                                        </p:attrNameLst>
                                      </p:cBhvr>
                                      <p:to>
                                        <p:strVal val="visible"/>
                                      </p:to>
                                    </p:set>
                                    <p:animEffect filter="fade" transition="in">
                                      <p:cBhvr>
                                        <p:cTn dur="1000"/>
                                        <p:tgtEl>
                                          <p:spTgt spid="1001"/>
                                        </p:tgtEl>
                                      </p:cBhvr>
                                    </p:animEffect>
                                  </p:childTnLst>
                                </p:cTn>
                              </p:par>
                              <p:par>
                                <p:cTn fill="hold" nodeType="withEffect" presetClass="entr" presetID="10" presetSubtype="0">
                                  <p:stCondLst>
                                    <p:cond delay="0"/>
                                  </p:stCondLst>
                                  <p:childTnLst>
                                    <p:set>
                                      <p:cBhvr>
                                        <p:cTn dur="1" fill="hold">
                                          <p:stCondLst>
                                            <p:cond delay="0"/>
                                          </p:stCondLst>
                                        </p:cTn>
                                        <p:tgtEl>
                                          <p:spTgt spid="1002"/>
                                        </p:tgtEl>
                                        <p:attrNameLst>
                                          <p:attrName>style.visibility</p:attrName>
                                        </p:attrNameLst>
                                      </p:cBhvr>
                                      <p:to>
                                        <p:strVal val="visible"/>
                                      </p:to>
                                    </p:set>
                                    <p:animEffect filter="fade" transition="in">
                                      <p:cBhvr>
                                        <p:cTn dur="1000"/>
                                        <p:tgtEl>
                                          <p:spTgt spid="1002"/>
                                        </p:tgtEl>
                                      </p:cBhvr>
                                    </p:animEffect>
                                  </p:childTnLst>
                                </p:cTn>
                              </p:par>
                              <p:par>
                                <p:cTn fill="hold" nodeType="withEffect" presetClass="entr" presetID="10" presetSubtype="0">
                                  <p:stCondLst>
                                    <p:cond delay="0"/>
                                  </p:stCondLst>
                                  <p:childTnLst>
                                    <p:set>
                                      <p:cBhvr>
                                        <p:cTn dur="1" fill="hold">
                                          <p:stCondLst>
                                            <p:cond delay="0"/>
                                          </p:stCondLst>
                                        </p:cTn>
                                        <p:tgtEl>
                                          <p:spTgt spid="1003"/>
                                        </p:tgtEl>
                                        <p:attrNameLst>
                                          <p:attrName>style.visibility</p:attrName>
                                        </p:attrNameLst>
                                      </p:cBhvr>
                                      <p:to>
                                        <p:strVal val="visible"/>
                                      </p:to>
                                    </p:set>
                                    <p:animEffect filter="fade" transition="in">
                                      <p:cBhvr>
                                        <p:cTn dur="1000"/>
                                        <p:tgtEl>
                                          <p:spTgt spid="1003"/>
                                        </p:tgtEl>
                                      </p:cBhvr>
                                    </p:animEffect>
                                  </p:childTnLst>
                                </p:cTn>
                              </p:par>
                              <p:par>
                                <p:cTn fill="hold" nodeType="withEffect" presetClass="entr" presetID="10" presetSubtype="0">
                                  <p:stCondLst>
                                    <p:cond delay="0"/>
                                  </p:stCondLst>
                                  <p:childTnLst>
                                    <p:set>
                                      <p:cBhvr>
                                        <p:cTn dur="1" fill="hold">
                                          <p:stCondLst>
                                            <p:cond delay="0"/>
                                          </p:stCondLst>
                                        </p:cTn>
                                        <p:tgtEl>
                                          <p:spTgt spid="1004"/>
                                        </p:tgtEl>
                                        <p:attrNameLst>
                                          <p:attrName>style.visibility</p:attrName>
                                        </p:attrNameLst>
                                      </p:cBhvr>
                                      <p:to>
                                        <p:strVal val="visible"/>
                                      </p:to>
                                    </p:set>
                                    <p:animEffect filter="fade" transition="in">
                                      <p:cBhvr>
                                        <p:cTn dur="1000"/>
                                        <p:tgtEl>
                                          <p:spTgt spid="1004"/>
                                        </p:tgtEl>
                                      </p:cBhvr>
                                    </p:animEffect>
                                  </p:childTnLst>
                                </p:cTn>
                              </p:par>
                              <p:par>
                                <p:cTn fill="hold" nodeType="withEffect" presetClass="entr" presetID="10" presetSubtype="0">
                                  <p:stCondLst>
                                    <p:cond delay="0"/>
                                  </p:stCondLst>
                                  <p:childTnLst>
                                    <p:set>
                                      <p:cBhvr>
                                        <p:cTn dur="1" fill="hold">
                                          <p:stCondLst>
                                            <p:cond delay="0"/>
                                          </p:stCondLst>
                                        </p:cTn>
                                        <p:tgtEl>
                                          <p:spTgt spid="1005"/>
                                        </p:tgtEl>
                                        <p:attrNameLst>
                                          <p:attrName>style.visibility</p:attrName>
                                        </p:attrNameLst>
                                      </p:cBhvr>
                                      <p:to>
                                        <p:strVal val="visible"/>
                                      </p:to>
                                    </p:set>
                                    <p:animEffect filter="fade" transition="in">
                                      <p:cBhvr>
                                        <p:cTn dur="1000"/>
                                        <p:tgtEl>
                                          <p:spTgt spid="1005"/>
                                        </p:tgtEl>
                                      </p:cBhvr>
                                    </p:animEffect>
                                  </p:childTnLst>
                                </p:cTn>
                              </p:par>
                              <p:par>
                                <p:cTn fill="hold" nodeType="withEffect" presetClass="entr" presetID="10" presetSubtype="0">
                                  <p:stCondLst>
                                    <p:cond delay="0"/>
                                  </p:stCondLst>
                                  <p:childTnLst>
                                    <p:set>
                                      <p:cBhvr>
                                        <p:cTn dur="1" fill="hold">
                                          <p:stCondLst>
                                            <p:cond delay="0"/>
                                          </p:stCondLst>
                                        </p:cTn>
                                        <p:tgtEl>
                                          <p:spTgt spid="1006"/>
                                        </p:tgtEl>
                                        <p:attrNameLst>
                                          <p:attrName>style.visibility</p:attrName>
                                        </p:attrNameLst>
                                      </p:cBhvr>
                                      <p:to>
                                        <p:strVal val="visible"/>
                                      </p:to>
                                    </p:set>
                                    <p:animEffect filter="fade" transition="in">
                                      <p:cBhvr>
                                        <p:cTn dur="1000"/>
                                        <p:tgtEl>
                                          <p:spTgt spid="1006"/>
                                        </p:tgtEl>
                                      </p:cBhvr>
                                    </p:animEffect>
                                  </p:childTnLst>
                                </p:cTn>
                              </p:par>
                              <p:par>
                                <p:cTn fill="hold" nodeType="withEffect" presetClass="entr" presetID="10" presetSubtype="0">
                                  <p:stCondLst>
                                    <p:cond delay="0"/>
                                  </p:stCondLst>
                                  <p:childTnLst>
                                    <p:set>
                                      <p:cBhvr>
                                        <p:cTn dur="1" fill="hold">
                                          <p:stCondLst>
                                            <p:cond delay="0"/>
                                          </p:stCondLst>
                                        </p:cTn>
                                        <p:tgtEl>
                                          <p:spTgt spid="1007"/>
                                        </p:tgtEl>
                                        <p:attrNameLst>
                                          <p:attrName>style.visibility</p:attrName>
                                        </p:attrNameLst>
                                      </p:cBhvr>
                                      <p:to>
                                        <p:strVal val="visible"/>
                                      </p:to>
                                    </p:set>
                                    <p:animEffect filter="fade" transition="in">
                                      <p:cBhvr>
                                        <p:cTn dur="1000"/>
                                        <p:tgtEl>
                                          <p:spTgt spid="1007"/>
                                        </p:tgtEl>
                                      </p:cBhvr>
                                    </p:animEffect>
                                  </p:childTnLst>
                                </p:cTn>
                              </p:par>
                              <p:par>
                                <p:cTn fill="hold" nodeType="withEffect" presetClass="entr" presetID="10" presetSubtype="0">
                                  <p:stCondLst>
                                    <p:cond delay="0"/>
                                  </p:stCondLst>
                                  <p:childTnLst>
                                    <p:set>
                                      <p:cBhvr>
                                        <p:cTn dur="1" fill="hold">
                                          <p:stCondLst>
                                            <p:cond delay="0"/>
                                          </p:stCondLst>
                                        </p:cTn>
                                        <p:tgtEl>
                                          <p:spTgt spid="1008"/>
                                        </p:tgtEl>
                                        <p:attrNameLst>
                                          <p:attrName>style.visibility</p:attrName>
                                        </p:attrNameLst>
                                      </p:cBhvr>
                                      <p:to>
                                        <p:strVal val="visible"/>
                                      </p:to>
                                    </p:set>
                                    <p:animEffect filter="fade" transition="in">
                                      <p:cBhvr>
                                        <p:cTn dur="1000"/>
                                        <p:tgtEl>
                                          <p:spTgt spid="1008"/>
                                        </p:tgtEl>
                                      </p:cBhvr>
                                    </p:animEffect>
                                  </p:childTnLst>
                                </p:cTn>
                              </p:par>
                              <p:par>
                                <p:cTn fill="hold" nodeType="withEffect" presetClass="entr" presetID="10" presetSubtype="0">
                                  <p:stCondLst>
                                    <p:cond delay="0"/>
                                  </p:stCondLst>
                                  <p:childTnLst>
                                    <p:set>
                                      <p:cBhvr>
                                        <p:cTn dur="1" fill="hold">
                                          <p:stCondLst>
                                            <p:cond delay="0"/>
                                          </p:stCondLst>
                                        </p:cTn>
                                        <p:tgtEl>
                                          <p:spTgt spid="1009"/>
                                        </p:tgtEl>
                                        <p:attrNameLst>
                                          <p:attrName>style.visibility</p:attrName>
                                        </p:attrNameLst>
                                      </p:cBhvr>
                                      <p:to>
                                        <p:strVal val="visible"/>
                                      </p:to>
                                    </p:set>
                                    <p:animEffect filter="fade" transition="in">
                                      <p:cBhvr>
                                        <p:cTn dur="1000"/>
                                        <p:tgtEl>
                                          <p:spTgt spid="1009"/>
                                        </p:tgtEl>
                                      </p:cBhvr>
                                    </p:animEffect>
                                  </p:childTnLst>
                                </p:cTn>
                              </p:par>
                              <p:par>
                                <p:cTn fill="hold" nodeType="withEffect" presetClass="entr" presetID="10" presetSubtype="0">
                                  <p:stCondLst>
                                    <p:cond delay="0"/>
                                  </p:stCondLst>
                                  <p:childTnLst>
                                    <p:set>
                                      <p:cBhvr>
                                        <p:cTn dur="1" fill="hold">
                                          <p:stCondLst>
                                            <p:cond delay="0"/>
                                          </p:stCondLst>
                                        </p:cTn>
                                        <p:tgtEl>
                                          <p:spTgt spid="1010"/>
                                        </p:tgtEl>
                                        <p:attrNameLst>
                                          <p:attrName>style.visibility</p:attrName>
                                        </p:attrNameLst>
                                      </p:cBhvr>
                                      <p:to>
                                        <p:strVal val="visible"/>
                                      </p:to>
                                    </p:set>
                                    <p:animEffect filter="fade" transition="in">
                                      <p:cBhvr>
                                        <p:cTn dur="1000"/>
                                        <p:tgtEl>
                                          <p:spTgt spid="1010"/>
                                        </p:tgtEl>
                                      </p:cBhvr>
                                    </p:animEffect>
                                  </p:childTnLst>
                                </p:cTn>
                              </p:par>
                              <p:par>
                                <p:cTn fill="hold" nodeType="withEffect" presetClass="entr" presetID="10" presetSubtype="0">
                                  <p:stCondLst>
                                    <p:cond delay="0"/>
                                  </p:stCondLst>
                                  <p:childTnLst>
                                    <p:set>
                                      <p:cBhvr>
                                        <p:cTn dur="1" fill="hold">
                                          <p:stCondLst>
                                            <p:cond delay="0"/>
                                          </p:stCondLst>
                                        </p:cTn>
                                        <p:tgtEl>
                                          <p:spTgt spid="1011"/>
                                        </p:tgtEl>
                                        <p:attrNameLst>
                                          <p:attrName>style.visibility</p:attrName>
                                        </p:attrNameLst>
                                      </p:cBhvr>
                                      <p:to>
                                        <p:strVal val="visible"/>
                                      </p:to>
                                    </p:set>
                                    <p:animEffect filter="fade" transition="in">
                                      <p:cBhvr>
                                        <p:cTn dur="1000"/>
                                        <p:tgtEl>
                                          <p:spTgt spid="1011"/>
                                        </p:tgtEl>
                                      </p:cBhvr>
                                    </p:animEffect>
                                  </p:childTnLst>
                                </p:cTn>
                              </p:par>
                              <p:par>
                                <p:cTn fill="hold" nodeType="withEffect" presetClass="entr" presetID="10" presetSubtype="0">
                                  <p:stCondLst>
                                    <p:cond delay="0"/>
                                  </p:stCondLst>
                                  <p:childTnLst>
                                    <p:set>
                                      <p:cBhvr>
                                        <p:cTn dur="1" fill="hold">
                                          <p:stCondLst>
                                            <p:cond delay="0"/>
                                          </p:stCondLst>
                                        </p:cTn>
                                        <p:tgtEl>
                                          <p:spTgt spid="1012"/>
                                        </p:tgtEl>
                                        <p:attrNameLst>
                                          <p:attrName>style.visibility</p:attrName>
                                        </p:attrNameLst>
                                      </p:cBhvr>
                                      <p:to>
                                        <p:strVal val="visible"/>
                                      </p:to>
                                    </p:set>
                                    <p:animEffect filter="fade" transition="in">
                                      <p:cBhvr>
                                        <p:cTn dur="1000"/>
                                        <p:tgtEl>
                                          <p:spTgt spid="1012"/>
                                        </p:tgtEl>
                                      </p:cBhvr>
                                    </p:animEffect>
                                  </p:childTnLst>
                                </p:cTn>
                              </p:par>
                              <p:par>
                                <p:cTn fill="hold" nodeType="withEffect" presetClass="entr" presetID="10" presetSubtype="0">
                                  <p:stCondLst>
                                    <p:cond delay="0"/>
                                  </p:stCondLst>
                                  <p:childTnLst>
                                    <p:set>
                                      <p:cBhvr>
                                        <p:cTn dur="1" fill="hold">
                                          <p:stCondLst>
                                            <p:cond delay="0"/>
                                          </p:stCondLst>
                                        </p:cTn>
                                        <p:tgtEl>
                                          <p:spTgt spid="1013"/>
                                        </p:tgtEl>
                                        <p:attrNameLst>
                                          <p:attrName>style.visibility</p:attrName>
                                        </p:attrNameLst>
                                      </p:cBhvr>
                                      <p:to>
                                        <p:strVal val="visible"/>
                                      </p:to>
                                    </p:set>
                                    <p:animEffect filter="fade" transition="in">
                                      <p:cBhvr>
                                        <p:cTn dur="1000"/>
                                        <p:tgtEl>
                                          <p:spTgt spid="10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17" name="Shape 1017"/>
        <p:cNvGrpSpPr/>
        <p:nvPr/>
      </p:nvGrpSpPr>
      <p:grpSpPr>
        <a:xfrm>
          <a:off x="0" y="0"/>
          <a:ext cx="0" cy="0"/>
          <a:chOff x="0" y="0"/>
          <a:chExt cx="0" cy="0"/>
        </a:xfrm>
      </p:grpSpPr>
      <p:sp>
        <p:nvSpPr>
          <p:cNvPr id="1018" name="Google Shape;1018;p67"/>
          <p:cNvSpPr txBox="1"/>
          <p:nvPr>
            <p:ph type="title"/>
          </p:nvPr>
        </p:nvSpPr>
        <p:spPr>
          <a:xfrm>
            <a:off x="60450" y="1997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3100" u="sng">
                <a:solidFill>
                  <a:srgbClr val="E09214"/>
                </a:solidFill>
                <a:latin typeface="Merriweather"/>
                <a:ea typeface="Merriweather"/>
                <a:cs typeface="Merriweather"/>
                <a:sym typeface="Merriweather"/>
              </a:rPr>
              <a:t>HDFS Architecture</a:t>
            </a:r>
            <a:endParaRPr b="1" sz="3100" u="sng">
              <a:solidFill>
                <a:srgbClr val="E09214"/>
              </a:solidFill>
              <a:latin typeface="Merriweather"/>
              <a:ea typeface="Merriweather"/>
              <a:cs typeface="Merriweather"/>
              <a:sym typeface="Merriweather"/>
            </a:endParaRPr>
          </a:p>
        </p:txBody>
      </p:sp>
      <p:sp>
        <p:nvSpPr>
          <p:cNvPr id="1019" name="Google Shape;1019;p67"/>
          <p:cNvSpPr txBox="1"/>
          <p:nvPr/>
        </p:nvSpPr>
        <p:spPr>
          <a:xfrm>
            <a:off x="60450" y="844350"/>
            <a:ext cx="8520600" cy="387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100"/>
              <a:buFont typeface="Arial"/>
              <a:buNone/>
            </a:pPr>
            <a:r>
              <a:rPr b="0" i="0" lang="en" sz="2100" u="none" cap="none" strike="noStrike">
                <a:solidFill>
                  <a:srgbClr val="000000"/>
                </a:solidFill>
                <a:latin typeface="Average"/>
                <a:ea typeface="Average"/>
                <a:cs typeface="Average"/>
                <a:sym typeface="Average"/>
              </a:rPr>
              <a:t> </a:t>
            </a:r>
            <a:r>
              <a:rPr b="1" i="0" lang="en" sz="1900" u="none" cap="none" strike="noStrike">
                <a:solidFill>
                  <a:srgbClr val="000000"/>
                </a:solidFill>
                <a:latin typeface="Average"/>
                <a:ea typeface="Average"/>
                <a:cs typeface="Average"/>
                <a:sym typeface="Average"/>
              </a:rPr>
              <a:t>Functions of Namenode:</a:t>
            </a:r>
            <a:endParaRPr b="1" i="0" sz="1900" u="none" cap="none" strike="noStrike">
              <a:solidFill>
                <a:srgbClr val="000000"/>
              </a:solidFill>
              <a:latin typeface="Average"/>
              <a:ea typeface="Average"/>
              <a:cs typeface="Average"/>
              <a:sym typeface="Average"/>
            </a:endParaRPr>
          </a:p>
          <a:p>
            <a:pPr indent="-349250" lvl="0" marL="457200" marR="0" rtl="0" algn="l">
              <a:lnSpc>
                <a:spcPct val="115000"/>
              </a:lnSpc>
              <a:spcBef>
                <a:spcPts val="0"/>
              </a:spcBef>
              <a:spcAft>
                <a:spcPts val="0"/>
              </a:spcAft>
              <a:buClr>
                <a:srgbClr val="000000"/>
              </a:buClr>
              <a:buSzPts val="1900"/>
              <a:buFont typeface="Average"/>
              <a:buAutoNum type="arabicPeriod"/>
            </a:pPr>
            <a:r>
              <a:rPr b="0" i="0" lang="en" sz="1900" u="none" cap="none" strike="noStrike">
                <a:solidFill>
                  <a:srgbClr val="000000"/>
                </a:solidFill>
                <a:latin typeface="Average"/>
                <a:ea typeface="Average"/>
                <a:cs typeface="Average"/>
                <a:sym typeface="Average"/>
              </a:rPr>
              <a:t>Maintain &amp; manages Data Nodes</a:t>
            </a:r>
            <a:endParaRPr b="0" i="0" sz="1900" u="none" cap="none" strike="noStrike">
              <a:solidFill>
                <a:srgbClr val="000000"/>
              </a:solidFill>
              <a:latin typeface="Average"/>
              <a:ea typeface="Average"/>
              <a:cs typeface="Average"/>
              <a:sym typeface="Average"/>
            </a:endParaRPr>
          </a:p>
          <a:p>
            <a:pPr indent="-349250" lvl="0" marL="457200" marR="0" rtl="0" algn="l">
              <a:lnSpc>
                <a:spcPct val="115000"/>
              </a:lnSpc>
              <a:spcBef>
                <a:spcPts val="0"/>
              </a:spcBef>
              <a:spcAft>
                <a:spcPts val="0"/>
              </a:spcAft>
              <a:buClr>
                <a:srgbClr val="000000"/>
              </a:buClr>
              <a:buSzPts val="1900"/>
              <a:buFont typeface="Average"/>
              <a:buAutoNum type="arabicPeriod"/>
            </a:pPr>
            <a:r>
              <a:rPr b="0" i="0" lang="en" sz="1900" u="none" cap="none" strike="noStrike">
                <a:solidFill>
                  <a:srgbClr val="000000"/>
                </a:solidFill>
                <a:latin typeface="Average"/>
                <a:ea typeface="Average"/>
                <a:cs typeface="Average"/>
                <a:sym typeface="Average"/>
              </a:rPr>
              <a:t>Records Metadata</a:t>
            </a:r>
            <a:endParaRPr b="0" i="0" sz="1900" u="none" cap="none" strike="noStrike">
              <a:solidFill>
                <a:srgbClr val="000000"/>
              </a:solidFill>
              <a:latin typeface="Average"/>
              <a:ea typeface="Average"/>
              <a:cs typeface="Average"/>
              <a:sym typeface="Average"/>
            </a:endParaRPr>
          </a:p>
          <a:p>
            <a:pPr indent="0" lvl="0" marL="457200" marR="0" rtl="0" algn="l">
              <a:lnSpc>
                <a:spcPct val="115000"/>
              </a:lnSpc>
              <a:spcBef>
                <a:spcPts val="0"/>
              </a:spcBef>
              <a:spcAft>
                <a:spcPts val="0"/>
              </a:spcAft>
              <a:buClr>
                <a:srgbClr val="000000"/>
              </a:buClr>
              <a:buSzPts val="1900"/>
              <a:buFont typeface="Arial"/>
              <a:buNone/>
            </a:pPr>
            <a:r>
              <a:rPr b="0" i="0" lang="en" sz="1900" u="none" cap="none" strike="noStrike">
                <a:solidFill>
                  <a:srgbClr val="000000"/>
                </a:solidFill>
                <a:latin typeface="Average"/>
                <a:ea typeface="Average"/>
                <a:cs typeface="Average"/>
                <a:sym typeface="Average"/>
              </a:rPr>
              <a:t>    Metadata contains 2 components </a:t>
            </a:r>
            <a:endParaRPr b="0" i="0" sz="1900" u="none" cap="none" strike="noStrike">
              <a:solidFill>
                <a:srgbClr val="000000"/>
              </a:solidFill>
              <a:latin typeface="Average"/>
              <a:ea typeface="Average"/>
              <a:cs typeface="Average"/>
              <a:sym typeface="Average"/>
            </a:endParaRPr>
          </a:p>
          <a:p>
            <a:pPr indent="0" lvl="0" marL="457200" marR="0" rtl="0" algn="l">
              <a:lnSpc>
                <a:spcPct val="115000"/>
              </a:lnSpc>
              <a:spcBef>
                <a:spcPts val="0"/>
              </a:spcBef>
              <a:spcAft>
                <a:spcPts val="0"/>
              </a:spcAft>
              <a:buClr>
                <a:srgbClr val="000000"/>
              </a:buClr>
              <a:buSzPts val="1900"/>
              <a:buFont typeface="Arial"/>
              <a:buNone/>
            </a:pPr>
            <a:r>
              <a:rPr b="0" i="0" lang="en" sz="1900" u="none" cap="none" strike="noStrike">
                <a:solidFill>
                  <a:srgbClr val="000000"/>
                </a:solidFill>
                <a:latin typeface="Average"/>
                <a:ea typeface="Average"/>
                <a:cs typeface="Average"/>
                <a:sym typeface="Average"/>
              </a:rPr>
              <a:t>     </a:t>
            </a:r>
            <a:r>
              <a:rPr b="1" i="0" lang="en" sz="1900" u="none" cap="none" strike="noStrike">
                <a:solidFill>
                  <a:srgbClr val="000000"/>
                </a:solidFill>
                <a:latin typeface="Average"/>
                <a:ea typeface="Average"/>
                <a:cs typeface="Average"/>
                <a:sym typeface="Average"/>
              </a:rPr>
              <a:t>FsImage:</a:t>
            </a:r>
            <a:r>
              <a:rPr b="0" i="0" lang="en" sz="1900" u="none" cap="none" strike="noStrike">
                <a:solidFill>
                  <a:srgbClr val="000000"/>
                </a:solidFill>
                <a:latin typeface="Average"/>
                <a:ea typeface="Average"/>
                <a:cs typeface="Average"/>
                <a:sym typeface="Average"/>
              </a:rPr>
              <a:t> Complete state of file system stores from start</a:t>
            </a:r>
            <a:endParaRPr b="0" i="0" sz="1900" u="none" cap="none" strike="noStrike">
              <a:solidFill>
                <a:srgbClr val="000000"/>
              </a:solidFill>
              <a:latin typeface="Average"/>
              <a:ea typeface="Average"/>
              <a:cs typeface="Average"/>
              <a:sym typeface="Average"/>
            </a:endParaRPr>
          </a:p>
          <a:p>
            <a:pPr indent="0" lvl="0" marL="457200" marR="0" rtl="0" algn="l">
              <a:lnSpc>
                <a:spcPct val="115000"/>
              </a:lnSpc>
              <a:spcBef>
                <a:spcPts val="0"/>
              </a:spcBef>
              <a:spcAft>
                <a:spcPts val="0"/>
              </a:spcAft>
              <a:buClr>
                <a:srgbClr val="000000"/>
              </a:buClr>
              <a:buSzPts val="1900"/>
              <a:buFont typeface="Arial"/>
              <a:buNone/>
            </a:pPr>
            <a:r>
              <a:rPr b="0" i="0" lang="en" sz="1900" u="none" cap="none" strike="noStrike">
                <a:solidFill>
                  <a:srgbClr val="000000"/>
                </a:solidFill>
                <a:latin typeface="Average"/>
                <a:ea typeface="Average"/>
                <a:cs typeface="Average"/>
                <a:sym typeface="Average"/>
              </a:rPr>
              <a:t> </a:t>
            </a:r>
            <a:r>
              <a:rPr b="1" i="0" lang="en" sz="1900" u="none" cap="none" strike="noStrike">
                <a:solidFill>
                  <a:srgbClr val="000000"/>
                </a:solidFill>
                <a:latin typeface="Average"/>
                <a:ea typeface="Average"/>
                <a:cs typeface="Average"/>
                <a:sym typeface="Average"/>
              </a:rPr>
              <a:t>    Edit logs: </a:t>
            </a:r>
            <a:r>
              <a:rPr b="0" i="0" lang="en" sz="1900" u="none" cap="none" strike="noStrike">
                <a:solidFill>
                  <a:srgbClr val="000000"/>
                </a:solidFill>
                <a:latin typeface="Average"/>
                <a:ea typeface="Average"/>
                <a:cs typeface="Average"/>
                <a:sym typeface="Average"/>
              </a:rPr>
              <a:t>All recent modifications with respect to FsImage</a:t>
            </a:r>
            <a:endParaRPr b="0" i="0" sz="1900" u="none" cap="none" strike="noStrike">
              <a:solidFill>
                <a:srgbClr val="000000"/>
              </a:solidFill>
              <a:latin typeface="Average"/>
              <a:ea typeface="Average"/>
              <a:cs typeface="Average"/>
              <a:sym typeface="Average"/>
            </a:endParaRPr>
          </a:p>
          <a:p>
            <a:pPr indent="-349250" lvl="0" marL="457200" marR="0" rtl="0" algn="l">
              <a:lnSpc>
                <a:spcPct val="115000"/>
              </a:lnSpc>
              <a:spcBef>
                <a:spcPts val="0"/>
              </a:spcBef>
              <a:spcAft>
                <a:spcPts val="0"/>
              </a:spcAft>
              <a:buClr>
                <a:srgbClr val="000000"/>
              </a:buClr>
              <a:buSzPts val="1900"/>
              <a:buFont typeface="Average"/>
              <a:buAutoNum type="arabicPeriod"/>
            </a:pPr>
            <a:r>
              <a:rPr b="0" i="0" lang="en" sz="1900" u="none" cap="none" strike="noStrike">
                <a:solidFill>
                  <a:srgbClr val="000000"/>
                </a:solidFill>
                <a:latin typeface="Average"/>
                <a:ea typeface="Average"/>
                <a:cs typeface="Average"/>
                <a:sym typeface="Average"/>
              </a:rPr>
              <a:t>Records all Changes</a:t>
            </a:r>
            <a:endParaRPr b="0" i="0" sz="1900" u="none" cap="none" strike="noStrike">
              <a:solidFill>
                <a:srgbClr val="000000"/>
              </a:solidFill>
              <a:latin typeface="Average"/>
              <a:ea typeface="Average"/>
              <a:cs typeface="Average"/>
              <a:sym typeface="Average"/>
            </a:endParaRPr>
          </a:p>
          <a:p>
            <a:pPr indent="-349250" lvl="0" marL="457200" marR="0" rtl="0" algn="l">
              <a:lnSpc>
                <a:spcPct val="115000"/>
              </a:lnSpc>
              <a:spcBef>
                <a:spcPts val="0"/>
              </a:spcBef>
              <a:spcAft>
                <a:spcPts val="0"/>
              </a:spcAft>
              <a:buClr>
                <a:srgbClr val="000000"/>
              </a:buClr>
              <a:buSzPts val="1900"/>
              <a:buFont typeface="Average"/>
              <a:buAutoNum type="arabicPeriod"/>
            </a:pPr>
            <a:r>
              <a:rPr b="0" i="0" lang="en" sz="1900" u="none" cap="none" strike="noStrike">
                <a:solidFill>
                  <a:srgbClr val="000000"/>
                </a:solidFill>
                <a:latin typeface="Average"/>
                <a:ea typeface="Average"/>
                <a:cs typeface="Average"/>
                <a:sym typeface="Average"/>
              </a:rPr>
              <a:t>Receives  regular report of all datanodes, blocks</a:t>
            </a:r>
            <a:endParaRPr b="0" i="0" sz="1900" u="none" cap="none" strike="noStrike">
              <a:solidFill>
                <a:srgbClr val="000000"/>
              </a:solidFill>
              <a:latin typeface="Average"/>
              <a:ea typeface="Average"/>
              <a:cs typeface="Average"/>
              <a:sym typeface="Average"/>
            </a:endParaRPr>
          </a:p>
          <a:p>
            <a:pPr indent="-349250" lvl="0" marL="457200" marR="0" rtl="0" algn="l">
              <a:lnSpc>
                <a:spcPct val="115000"/>
              </a:lnSpc>
              <a:spcBef>
                <a:spcPts val="0"/>
              </a:spcBef>
              <a:spcAft>
                <a:spcPts val="0"/>
              </a:spcAft>
              <a:buClr>
                <a:srgbClr val="000000"/>
              </a:buClr>
              <a:buSzPts val="1900"/>
              <a:buFont typeface="Average"/>
              <a:buAutoNum type="arabicPeriod"/>
            </a:pPr>
            <a:r>
              <a:rPr b="0" i="0" lang="en" sz="1900" u="none" cap="none" strike="noStrike">
                <a:solidFill>
                  <a:srgbClr val="000000"/>
                </a:solidFill>
                <a:latin typeface="Average"/>
                <a:ea typeface="Average"/>
                <a:cs typeface="Average"/>
                <a:sym typeface="Average"/>
              </a:rPr>
              <a:t>Also responsible for replication factor.</a:t>
            </a:r>
            <a:endParaRPr b="0" i="0" sz="1900" u="none" cap="none" strike="noStrike">
              <a:solidFill>
                <a:srgbClr val="000000"/>
              </a:solidFill>
              <a:latin typeface="Average"/>
              <a:ea typeface="Average"/>
              <a:cs typeface="Average"/>
              <a:sym typeface="Average"/>
            </a:endParaRPr>
          </a:p>
          <a:p>
            <a:pPr indent="-349250" lvl="0" marL="457200" marR="0" rtl="0" algn="l">
              <a:lnSpc>
                <a:spcPct val="115000"/>
              </a:lnSpc>
              <a:spcBef>
                <a:spcPts val="0"/>
              </a:spcBef>
              <a:spcAft>
                <a:spcPts val="0"/>
              </a:spcAft>
              <a:buClr>
                <a:srgbClr val="000000"/>
              </a:buClr>
              <a:buSzPts val="1900"/>
              <a:buFont typeface="Average"/>
              <a:buAutoNum type="arabicPeriod"/>
            </a:pPr>
            <a:r>
              <a:rPr b="0" i="0" lang="en" sz="1900" u="none" cap="none" strike="noStrike">
                <a:solidFill>
                  <a:srgbClr val="000000"/>
                </a:solidFill>
                <a:latin typeface="Average"/>
                <a:ea typeface="Average"/>
                <a:cs typeface="Average"/>
                <a:sym typeface="Average"/>
              </a:rPr>
              <a:t>If Datanode fails Namenode Choose new datanode for new replicas</a:t>
            </a:r>
            <a:endParaRPr b="0" i="0" sz="1900" u="none" cap="none" strike="noStrike">
              <a:solidFill>
                <a:srgbClr val="000000"/>
              </a:solidFill>
              <a:latin typeface="Average"/>
              <a:ea typeface="Average"/>
              <a:cs typeface="Average"/>
              <a:sym typeface="Average"/>
            </a:endParaRPr>
          </a:p>
          <a:p>
            <a:pPr indent="0" lvl="0" marL="457200" marR="0" rtl="0" algn="l">
              <a:lnSpc>
                <a:spcPct val="115000"/>
              </a:lnSpc>
              <a:spcBef>
                <a:spcPts val="0"/>
              </a:spcBef>
              <a:spcAft>
                <a:spcPts val="0"/>
              </a:spcAft>
              <a:buClr>
                <a:srgbClr val="000000"/>
              </a:buClr>
              <a:buSzPts val="1900"/>
              <a:buFont typeface="Arial"/>
              <a:buNone/>
            </a:pPr>
            <a:r>
              <a:t/>
            </a:r>
            <a:endParaRPr b="0" i="0" sz="1900" u="none" cap="none" strike="noStrike">
              <a:solidFill>
                <a:srgbClr val="000000"/>
              </a:solidFill>
              <a:latin typeface="Average"/>
              <a:ea typeface="Average"/>
              <a:cs typeface="Average"/>
              <a:sym typeface="Average"/>
            </a:endParaRPr>
          </a:p>
        </p:txBody>
      </p:sp>
      <p:pic>
        <p:nvPicPr>
          <p:cNvPr id="1020" name="Google Shape;1020;p67"/>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9"/>
                                        </p:tgtEl>
                                        <p:attrNameLst>
                                          <p:attrName>style.visibility</p:attrName>
                                        </p:attrNameLst>
                                      </p:cBhvr>
                                      <p:to>
                                        <p:strVal val="visible"/>
                                      </p:to>
                                    </p:set>
                                    <p:animEffect filter="fade" transition="in">
                                      <p:cBhvr>
                                        <p:cTn dur="1000"/>
                                        <p:tgtEl>
                                          <p:spTgt spid="10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24" name="Shape 1024"/>
        <p:cNvGrpSpPr/>
        <p:nvPr/>
      </p:nvGrpSpPr>
      <p:grpSpPr>
        <a:xfrm>
          <a:off x="0" y="0"/>
          <a:ext cx="0" cy="0"/>
          <a:chOff x="0" y="0"/>
          <a:chExt cx="0" cy="0"/>
        </a:xfrm>
      </p:grpSpPr>
      <p:sp>
        <p:nvSpPr>
          <p:cNvPr id="1025" name="Google Shape;1025;p68"/>
          <p:cNvSpPr txBox="1"/>
          <p:nvPr>
            <p:ph type="title"/>
          </p:nvPr>
        </p:nvSpPr>
        <p:spPr>
          <a:xfrm>
            <a:off x="60450" y="1997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3100" u="sng">
                <a:solidFill>
                  <a:srgbClr val="E09214"/>
                </a:solidFill>
                <a:latin typeface="Merriweather"/>
                <a:ea typeface="Merriweather"/>
                <a:cs typeface="Merriweather"/>
                <a:sym typeface="Merriweather"/>
              </a:rPr>
              <a:t>HDFS Architecture</a:t>
            </a:r>
            <a:endParaRPr b="1" sz="3100" u="sng">
              <a:solidFill>
                <a:srgbClr val="E09214"/>
              </a:solidFill>
              <a:latin typeface="Merriweather"/>
              <a:ea typeface="Merriweather"/>
              <a:cs typeface="Merriweather"/>
              <a:sym typeface="Merriweather"/>
            </a:endParaRPr>
          </a:p>
        </p:txBody>
      </p:sp>
      <p:sp>
        <p:nvSpPr>
          <p:cNvPr id="1026" name="Google Shape;1026;p68"/>
          <p:cNvSpPr txBox="1"/>
          <p:nvPr/>
        </p:nvSpPr>
        <p:spPr>
          <a:xfrm>
            <a:off x="40800" y="784050"/>
            <a:ext cx="40482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 Data Node</a:t>
            </a:r>
            <a:endParaRPr b="0" i="0" sz="2200" u="none" cap="none" strike="noStrike">
              <a:solidFill>
                <a:srgbClr val="000000"/>
              </a:solidFill>
              <a:latin typeface="Average"/>
              <a:ea typeface="Average"/>
              <a:cs typeface="Average"/>
              <a:sym typeface="Average"/>
            </a:endParaRPr>
          </a:p>
        </p:txBody>
      </p:sp>
      <p:pic>
        <p:nvPicPr>
          <p:cNvPr id="1027" name="Google Shape;1027;p68"/>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1028" name="Google Shape;1028;p68"/>
          <p:cNvSpPr/>
          <p:nvPr/>
        </p:nvSpPr>
        <p:spPr>
          <a:xfrm>
            <a:off x="249150" y="2051975"/>
            <a:ext cx="1179600" cy="2646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Client</a:t>
            </a:r>
            <a:endParaRPr b="0" i="0" sz="1400" u="none" cap="none" strike="noStrike">
              <a:solidFill>
                <a:srgbClr val="000000"/>
              </a:solidFill>
              <a:latin typeface="Arial"/>
              <a:ea typeface="Arial"/>
              <a:cs typeface="Arial"/>
              <a:sym typeface="Arial"/>
            </a:endParaRPr>
          </a:p>
        </p:txBody>
      </p:sp>
      <p:sp>
        <p:nvSpPr>
          <p:cNvPr id="1029" name="Google Shape;1029;p68"/>
          <p:cNvSpPr/>
          <p:nvPr/>
        </p:nvSpPr>
        <p:spPr>
          <a:xfrm>
            <a:off x="2450925" y="1525575"/>
            <a:ext cx="1227900" cy="3381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Namenode</a:t>
            </a:r>
            <a:endParaRPr b="0" i="0" sz="1400" u="none" cap="none" strike="noStrike">
              <a:solidFill>
                <a:srgbClr val="000000"/>
              </a:solidFill>
              <a:latin typeface="Arial"/>
              <a:ea typeface="Arial"/>
              <a:cs typeface="Arial"/>
              <a:sym typeface="Arial"/>
            </a:endParaRPr>
          </a:p>
        </p:txBody>
      </p:sp>
      <p:sp>
        <p:nvSpPr>
          <p:cNvPr id="1030" name="Google Shape;1030;p68"/>
          <p:cNvSpPr/>
          <p:nvPr/>
        </p:nvSpPr>
        <p:spPr>
          <a:xfrm>
            <a:off x="1225175" y="2823575"/>
            <a:ext cx="1179600" cy="978000"/>
          </a:xfrm>
          <a:prstGeom prst="rect">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68"/>
          <p:cNvSpPr/>
          <p:nvPr/>
        </p:nvSpPr>
        <p:spPr>
          <a:xfrm>
            <a:off x="5670900" y="2448575"/>
            <a:ext cx="1536300" cy="1353000"/>
          </a:xfrm>
          <a:prstGeom prst="rect">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68"/>
          <p:cNvSpPr/>
          <p:nvPr/>
        </p:nvSpPr>
        <p:spPr>
          <a:xfrm>
            <a:off x="7421300" y="2448575"/>
            <a:ext cx="1536300" cy="1353000"/>
          </a:xfrm>
          <a:prstGeom prst="rect">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68"/>
          <p:cNvSpPr/>
          <p:nvPr/>
        </p:nvSpPr>
        <p:spPr>
          <a:xfrm>
            <a:off x="4620850" y="4477450"/>
            <a:ext cx="1484100" cy="3966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Client</a:t>
            </a:r>
            <a:endParaRPr b="0" i="0" sz="1800" u="none" cap="none" strike="noStrike">
              <a:solidFill>
                <a:srgbClr val="000000"/>
              </a:solidFill>
              <a:latin typeface="Arial"/>
              <a:ea typeface="Arial"/>
              <a:cs typeface="Arial"/>
              <a:sym typeface="Arial"/>
            </a:endParaRPr>
          </a:p>
        </p:txBody>
      </p:sp>
      <p:cxnSp>
        <p:nvCxnSpPr>
          <p:cNvPr id="1034" name="Google Shape;1034;p68"/>
          <p:cNvCxnSpPr/>
          <p:nvPr/>
        </p:nvCxnSpPr>
        <p:spPr>
          <a:xfrm>
            <a:off x="825825" y="1694625"/>
            <a:ext cx="1625100" cy="0"/>
          </a:xfrm>
          <a:prstGeom prst="straightConnector1">
            <a:avLst/>
          </a:prstGeom>
          <a:noFill/>
          <a:ln cap="flat" cmpd="sng" w="19050">
            <a:solidFill>
              <a:srgbClr val="000000"/>
            </a:solidFill>
            <a:prstDash val="solid"/>
            <a:round/>
            <a:headEnd len="sm" w="sm" type="none"/>
            <a:tailEnd len="med" w="med" type="stealth"/>
          </a:ln>
        </p:spPr>
      </p:cxnSp>
      <p:cxnSp>
        <p:nvCxnSpPr>
          <p:cNvPr id="1035" name="Google Shape;1035;p68"/>
          <p:cNvCxnSpPr>
            <a:stCxn id="1028" idx="0"/>
          </p:cNvCxnSpPr>
          <p:nvPr/>
        </p:nvCxnSpPr>
        <p:spPr>
          <a:xfrm rot="10800000">
            <a:off x="825750" y="1683575"/>
            <a:ext cx="13200" cy="368400"/>
          </a:xfrm>
          <a:prstGeom prst="straightConnector1">
            <a:avLst/>
          </a:prstGeom>
          <a:noFill/>
          <a:ln cap="flat" cmpd="sng" w="19050">
            <a:solidFill>
              <a:srgbClr val="000000"/>
            </a:solidFill>
            <a:prstDash val="solid"/>
            <a:round/>
            <a:headEnd len="sm" w="sm" type="none"/>
            <a:tailEnd len="sm" w="sm" type="none"/>
          </a:ln>
        </p:spPr>
      </p:cxnSp>
      <p:sp>
        <p:nvSpPr>
          <p:cNvPr id="1036" name="Google Shape;1036;p68"/>
          <p:cNvSpPr/>
          <p:nvPr/>
        </p:nvSpPr>
        <p:spPr>
          <a:xfrm>
            <a:off x="1324725" y="2956025"/>
            <a:ext cx="396000" cy="338100"/>
          </a:xfrm>
          <a:prstGeom prst="rect">
            <a:avLst/>
          </a:prstGeom>
          <a:solidFill>
            <a:srgbClr val="65ABF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68"/>
          <p:cNvSpPr/>
          <p:nvPr/>
        </p:nvSpPr>
        <p:spPr>
          <a:xfrm>
            <a:off x="1889025" y="2956025"/>
            <a:ext cx="396000" cy="338100"/>
          </a:xfrm>
          <a:prstGeom prst="rect">
            <a:avLst/>
          </a:prstGeom>
          <a:solidFill>
            <a:srgbClr val="65ABF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68"/>
          <p:cNvSpPr/>
          <p:nvPr/>
        </p:nvSpPr>
        <p:spPr>
          <a:xfrm>
            <a:off x="1569250" y="3401450"/>
            <a:ext cx="396000" cy="338100"/>
          </a:xfrm>
          <a:prstGeom prst="rect">
            <a:avLst/>
          </a:prstGeom>
          <a:solidFill>
            <a:srgbClr val="65ABF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68"/>
          <p:cNvSpPr/>
          <p:nvPr/>
        </p:nvSpPr>
        <p:spPr>
          <a:xfrm>
            <a:off x="2475075" y="2823575"/>
            <a:ext cx="1179600" cy="978000"/>
          </a:xfrm>
          <a:prstGeom prst="rect">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68"/>
          <p:cNvSpPr/>
          <p:nvPr/>
        </p:nvSpPr>
        <p:spPr>
          <a:xfrm>
            <a:off x="2574625" y="2956025"/>
            <a:ext cx="396000" cy="338100"/>
          </a:xfrm>
          <a:prstGeom prst="rect">
            <a:avLst/>
          </a:prstGeom>
          <a:solidFill>
            <a:srgbClr val="65ABF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68"/>
          <p:cNvSpPr/>
          <p:nvPr/>
        </p:nvSpPr>
        <p:spPr>
          <a:xfrm>
            <a:off x="3138925" y="2956025"/>
            <a:ext cx="396000" cy="338100"/>
          </a:xfrm>
          <a:prstGeom prst="rect">
            <a:avLst/>
          </a:prstGeom>
          <a:solidFill>
            <a:srgbClr val="65ABF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68"/>
          <p:cNvSpPr/>
          <p:nvPr/>
        </p:nvSpPr>
        <p:spPr>
          <a:xfrm>
            <a:off x="2819150" y="3401450"/>
            <a:ext cx="396000" cy="338100"/>
          </a:xfrm>
          <a:prstGeom prst="rect">
            <a:avLst/>
          </a:prstGeom>
          <a:solidFill>
            <a:srgbClr val="65ABF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68"/>
          <p:cNvSpPr/>
          <p:nvPr/>
        </p:nvSpPr>
        <p:spPr>
          <a:xfrm>
            <a:off x="3730950" y="2834125"/>
            <a:ext cx="1179600" cy="978000"/>
          </a:xfrm>
          <a:prstGeom prst="rect">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68"/>
          <p:cNvSpPr/>
          <p:nvPr/>
        </p:nvSpPr>
        <p:spPr>
          <a:xfrm>
            <a:off x="3830513" y="2956025"/>
            <a:ext cx="396000" cy="338100"/>
          </a:xfrm>
          <a:prstGeom prst="rect">
            <a:avLst/>
          </a:prstGeom>
          <a:solidFill>
            <a:srgbClr val="65ABF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68"/>
          <p:cNvSpPr/>
          <p:nvPr/>
        </p:nvSpPr>
        <p:spPr>
          <a:xfrm>
            <a:off x="4394813" y="2956025"/>
            <a:ext cx="396000" cy="338100"/>
          </a:xfrm>
          <a:prstGeom prst="rect">
            <a:avLst/>
          </a:prstGeom>
          <a:solidFill>
            <a:srgbClr val="65ABF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68"/>
          <p:cNvSpPr/>
          <p:nvPr/>
        </p:nvSpPr>
        <p:spPr>
          <a:xfrm>
            <a:off x="4075038" y="3401450"/>
            <a:ext cx="396000" cy="338100"/>
          </a:xfrm>
          <a:prstGeom prst="rect">
            <a:avLst/>
          </a:prstGeom>
          <a:solidFill>
            <a:srgbClr val="65ABF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47" name="Google Shape;1047;p68"/>
          <p:cNvCxnSpPr>
            <a:endCxn id="1028" idx="2"/>
          </p:cNvCxnSpPr>
          <p:nvPr/>
        </p:nvCxnSpPr>
        <p:spPr>
          <a:xfrm rot="10800000">
            <a:off x="838950" y="2316575"/>
            <a:ext cx="17100" cy="1165200"/>
          </a:xfrm>
          <a:prstGeom prst="straightConnector1">
            <a:avLst/>
          </a:prstGeom>
          <a:noFill/>
          <a:ln cap="flat" cmpd="sng" w="19050">
            <a:solidFill>
              <a:srgbClr val="000000"/>
            </a:solidFill>
            <a:prstDash val="solid"/>
            <a:round/>
            <a:headEnd len="sm" w="sm" type="none"/>
            <a:tailEnd len="med" w="med" type="triangle"/>
          </a:ln>
        </p:spPr>
      </p:cxnSp>
      <p:cxnSp>
        <p:nvCxnSpPr>
          <p:cNvPr id="1048" name="Google Shape;1048;p68"/>
          <p:cNvCxnSpPr/>
          <p:nvPr/>
        </p:nvCxnSpPr>
        <p:spPr>
          <a:xfrm rot="10800000">
            <a:off x="855750" y="3477875"/>
            <a:ext cx="381900" cy="9900"/>
          </a:xfrm>
          <a:prstGeom prst="straightConnector1">
            <a:avLst/>
          </a:prstGeom>
          <a:noFill/>
          <a:ln cap="flat" cmpd="sng" w="19050">
            <a:solidFill>
              <a:srgbClr val="000000"/>
            </a:solidFill>
            <a:prstDash val="solid"/>
            <a:round/>
            <a:headEnd len="sm" w="sm" type="none"/>
            <a:tailEnd len="sm" w="sm" type="none"/>
          </a:ln>
        </p:spPr>
      </p:cxnSp>
      <p:cxnSp>
        <p:nvCxnSpPr>
          <p:cNvPr id="1049" name="Google Shape;1049;p68"/>
          <p:cNvCxnSpPr/>
          <p:nvPr/>
        </p:nvCxnSpPr>
        <p:spPr>
          <a:xfrm rot="10800000">
            <a:off x="4264750" y="3801525"/>
            <a:ext cx="16800" cy="885900"/>
          </a:xfrm>
          <a:prstGeom prst="straightConnector1">
            <a:avLst/>
          </a:prstGeom>
          <a:noFill/>
          <a:ln cap="flat" cmpd="sng" w="19050">
            <a:solidFill>
              <a:srgbClr val="000000"/>
            </a:solidFill>
            <a:prstDash val="solid"/>
            <a:round/>
            <a:headEnd len="sm" w="sm" type="none"/>
            <a:tailEnd len="med" w="med" type="triangle"/>
          </a:ln>
        </p:spPr>
      </p:cxnSp>
      <p:cxnSp>
        <p:nvCxnSpPr>
          <p:cNvPr id="1050" name="Google Shape;1050;p68"/>
          <p:cNvCxnSpPr>
            <a:stCxn id="1033" idx="1"/>
          </p:cNvCxnSpPr>
          <p:nvPr/>
        </p:nvCxnSpPr>
        <p:spPr>
          <a:xfrm flipH="1">
            <a:off x="4271350" y="4675750"/>
            <a:ext cx="349500" cy="11700"/>
          </a:xfrm>
          <a:prstGeom prst="straightConnector1">
            <a:avLst/>
          </a:prstGeom>
          <a:noFill/>
          <a:ln cap="flat" cmpd="sng" w="19050">
            <a:solidFill>
              <a:srgbClr val="000000"/>
            </a:solidFill>
            <a:prstDash val="solid"/>
            <a:round/>
            <a:headEnd len="sm" w="sm" type="none"/>
            <a:tailEnd len="sm" w="sm" type="none"/>
          </a:ln>
        </p:spPr>
      </p:cxnSp>
      <p:cxnSp>
        <p:nvCxnSpPr>
          <p:cNvPr id="1051" name="Google Shape;1051;p68"/>
          <p:cNvCxnSpPr/>
          <p:nvPr/>
        </p:nvCxnSpPr>
        <p:spPr>
          <a:xfrm flipH="1" rot="10800000">
            <a:off x="6672475" y="3801650"/>
            <a:ext cx="1800" cy="936000"/>
          </a:xfrm>
          <a:prstGeom prst="straightConnector1">
            <a:avLst/>
          </a:prstGeom>
          <a:noFill/>
          <a:ln cap="flat" cmpd="sng" w="19050">
            <a:solidFill>
              <a:srgbClr val="000000"/>
            </a:solidFill>
            <a:prstDash val="solid"/>
            <a:round/>
            <a:headEnd len="sm" w="sm" type="none"/>
            <a:tailEnd len="med" w="med" type="triangle"/>
          </a:ln>
        </p:spPr>
      </p:cxnSp>
      <p:cxnSp>
        <p:nvCxnSpPr>
          <p:cNvPr id="1052" name="Google Shape;1052;p68"/>
          <p:cNvCxnSpPr/>
          <p:nvPr/>
        </p:nvCxnSpPr>
        <p:spPr>
          <a:xfrm flipH="1">
            <a:off x="6104875" y="4737650"/>
            <a:ext cx="587700" cy="9300"/>
          </a:xfrm>
          <a:prstGeom prst="straightConnector1">
            <a:avLst/>
          </a:prstGeom>
          <a:noFill/>
          <a:ln cap="flat" cmpd="sng" w="19050">
            <a:solidFill>
              <a:srgbClr val="000000"/>
            </a:solidFill>
            <a:prstDash val="solid"/>
            <a:round/>
            <a:headEnd len="sm" w="sm" type="none"/>
            <a:tailEnd len="sm" w="sm" type="none"/>
          </a:ln>
        </p:spPr>
      </p:cxnSp>
      <p:cxnSp>
        <p:nvCxnSpPr>
          <p:cNvPr id="1053" name="Google Shape;1053;p68"/>
          <p:cNvCxnSpPr/>
          <p:nvPr/>
        </p:nvCxnSpPr>
        <p:spPr>
          <a:xfrm>
            <a:off x="3678825" y="1676225"/>
            <a:ext cx="1625100" cy="0"/>
          </a:xfrm>
          <a:prstGeom prst="straightConnector1">
            <a:avLst/>
          </a:prstGeom>
          <a:noFill/>
          <a:ln cap="flat" cmpd="sng" w="19050">
            <a:solidFill>
              <a:srgbClr val="000000"/>
            </a:solidFill>
            <a:prstDash val="solid"/>
            <a:round/>
            <a:headEnd len="sm" w="sm" type="none"/>
            <a:tailEnd len="med" w="med" type="stealth"/>
          </a:ln>
        </p:spPr>
      </p:cxnSp>
      <p:cxnSp>
        <p:nvCxnSpPr>
          <p:cNvPr id="1054" name="Google Shape;1054;p68"/>
          <p:cNvCxnSpPr>
            <a:stCxn id="1029" idx="3"/>
            <a:endCxn id="1031" idx="0"/>
          </p:cNvCxnSpPr>
          <p:nvPr/>
        </p:nvCxnSpPr>
        <p:spPr>
          <a:xfrm>
            <a:off x="3678825" y="1694625"/>
            <a:ext cx="2760300" cy="753900"/>
          </a:xfrm>
          <a:prstGeom prst="straightConnector1">
            <a:avLst/>
          </a:prstGeom>
          <a:noFill/>
          <a:ln cap="flat" cmpd="sng" w="19050">
            <a:solidFill>
              <a:srgbClr val="000000"/>
            </a:solidFill>
            <a:prstDash val="solid"/>
            <a:round/>
            <a:headEnd len="sm" w="sm" type="none"/>
            <a:tailEnd len="med" w="med" type="stealth"/>
          </a:ln>
        </p:spPr>
      </p:cxnSp>
      <p:sp>
        <p:nvSpPr>
          <p:cNvPr id="1055" name="Google Shape;1055;p68"/>
          <p:cNvSpPr txBox="1"/>
          <p:nvPr/>
        </p:nvSpPr>
        <p:spPr>
          <a:xfrm>
            <a:off x="34825" y="1246650"/>
            <a:ext cx="21975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Metadata Operations</a:t>
            </a:r>
            <a:endParaRPr b="0" i="0" sz="1700" u="none" cap="none" strike="noStrike">
              <a:solidFill>
                <a:srgbClr val="000000"/>
              </a:solidFill>
              <a:latin typeface="Average"/>
              <a:ea typeface="Average"/>
              <a:cs typeface="Average"/>
              <a:sym typeface="Average"/>
            </a:endParaRPr>
          </a:p>
        </p:txBody>
      </p:sp>
      <p:sp>
        <p:nvSpPr>
          <p:cNvPr id="1056" name="Google Shape;1056;p68"/>
          <p:cNvSpPr txBox="1"/>
          <p:nvPr/>
        </p:nvSpPr>
        <p:spPr>
          <a:xfrm>
            <a:off x="5290800" y="1387300"/>
            <a:ext cx="16251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Metadata </a:t>
            </a:r>
            <a:endParaRPr b="0" i="0" sz="1700" u="none" cap="none" strike="noStrike">
              <a:solidFill>
                <a:srgbClr val="000000"/>
              </a:solidFill>
              <a:latin typeface="Average"/>
              <a:ea typeface="Average"/>
              <a:cs typeface="Average"/>
              <a:sym typeface="Average"/>
            </a:endParaRPr>
          </a:p>
        </p:txBody>
      </p:sp>
      <p:sp>
        <p:nvSpPr>
          <p:cNvPr id="1057" name="Google Shape;1057;p68"/>
          <p:cNvSpPr txBox="1"/>
          <p:nvPr/>
        </p:nvSpPr>
        <p:spPr>
          <a:xfrm>
            <a:off x="350400" y="3400400"/>
            <a:ext cx="9639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Read </a:t>
            </a:r>
            <a:endParaRPr b="0" i="0" sz="2000" u="none" cap="none" strike="noStrike">
              <a:solidFill>
                <a:srgbClr val="000000"/>
              </a:solidFill>
              <a:latin typeface="Average"/>
              <a:ea typeface="Average"/>
              <a:cs typeface="Average"/>
              <a:sym typeface="Average"/>
            </a:endParaRPr>
          </a:p>
        </p:txBody>
      </p:sp>
      <p:sp>
        <p:nvSpPr>
          <p:cNvPr id="1058" name="Google Shape;1058;p68"/>
          <p:cNvSpPr txBox="1"/>
          <p:nvPr/>
        </p:nvSpPr>
        <p:spPr>
          <a:xfrm>
            <a:off x="4281550" y="3992363"/>
            <a:ext cx="9639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Write </a:t>
            </a:r>
            <a:endParaRPr b="0" i="0" sz="2000" u="none" cap="none" strike="noStrike">
              <a:solidFill>
                <a:srgbClr val="000000"/>
              </a:solidFill>
              <a:latin typeface="Average"/>
              <a:ea typeface="Average"/>
              <a:cs typeface="Average"/>
              <a:sym typeface="Average"/>
            </a:endParaRPr>
          </a:p>
        </p:txBody>
      </p:sp>
      <p:sp>
        <p:nvSpPr>
          <p:cNvPr id="1059" name="Google Shape;1059;p68"/>
          <p:cNvSpPr txBox="1"/>
          <p:nvPr/>
        </p:nvSpPr>
        <p:spPr>
          <a:xfrm>
            <a:off x="5205150" y="1839200"/>
            <a:ext cx="24678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Black Operations </a:t>
            </a:r>
            <a:endParaRPr b="0" i="0" sz="1700" u="none" cap="none" strike="noStrike">
              <a:solidFill>
                <a:srgbClr val="000000"/>
              </a:solidFill>
              <a:latin typeface="Average"/>
              <a:ea typeface="Average"/>
              <a:cs typeface="Average"/>
              <a:sym typeface="Average"/>
            </a:endParaRPr>
          </a:p>
        </p:txBody>
      </p:sp>
      <p:sp>
        <p:nvSpPr>
          <p:cNvPr id="1060" name="Google Shape;1060;p68"/>
          <p:cNvSpPr/>
          <p:nvPr/>
        </p:nvSpPr>
        <p:spPr>
          <a:xfrm>
            <a:off x="5817927" y="2617925"/>
            <a:ext cx="440100" cy="396600"/>
          </a:xfrm>
          <a:prstGeom prst="rect">
            <a:avLst/>
          </a:prstGeom>
          <a:solidFill>
            <a:srgbClr val="65ABF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68"/>
          <p:cNvSpPr/>
          <p:nvPr/>
        </p:nvSpPr>
        <p:spPr>
          <a:xfrm>
            <a:off x="6568177" y="2609101"/>
            <a:ext cx="440100" cy="368400"/>
          </a:xfrm>
          <a:prstGeom prst="rect">
            <a:avLst/>
          </a:prstGeom>
          <a:solidFill>
            <a:srgbClr val="65ABF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68"/>
          <p:cNvSpPr/>
          <p:nvPr/>
        </p:nvSpPr>
        <p:spPr>
          <a:xfrm>
            <a:off x="6141326" y="3212000"/>
            <a:ext cx="440100" cy="368400"/>
          </a:xfrm>
          <a:prstGeom prst="rect">
            <a:avLst/>
          </a:prstGeom>
          <a:solidFill>
            <a:srgbClr val="65ABF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68"/>
          <p:cNvSpPr/>
          <p:nvPr/>
        </p:nvSpPr>
        <p:spPr>
          <a:xfrm>
            <a:off x="7931926" y="3253900"/>
            <a:ext cx="440100" cy="368400"/>
          </a:xfrm>
          <a:prstGeom prst="rect">
            <a:avLst/>
          </a:prstGeom>
          <a:solidFill>
            <a:srgbClr val="65ABF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68"/>
          <p:cNvSpPr/>
          <p:nvPr/>
        </p:nvSpPr>
        <p:spPr>
          <a:xfrm>
            <a:off x="8421277" y="2632026"/>
            <a:ext cx="440100" cy="368400"/>
          </a:xfrm>
          <a:prstGeom prst="rect">
            <a:avLst/>
          </a:prstGeom>
          <a:solidFill>
            <a:srgbClr val="65ABF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68"/>
          <p:cNvSpPr/>
          <p:nvPr/>
        </p:nvSpPr>
        <p:spPr>
          <a:xfrm>
            <a:off x="7594190" y="2617925"/>
            <a:ext cx="440100" cy="396600"/>
          </a:xfrm>
          <a:prstGeom prst="rect">
            <a:avLst/>
          </a:prstGeom>
          <a:solidFill>
            <a:srgbClr val="65ABF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68"/>
          <p:cNvSpPr/>
          <p:nvPr/>
        </p:nvSpPr>
        <p:spPr>
          <a:xfrm>
            <a:off x="1040775" y="2616825"/>
            <a:ext cx="4048200" cy="14421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68"/>
          <p:cNvSpPr txBox="1"/>
          <p:nvPr/>
        </p:nvSpPr>
        <p:spPr>
          <a:xfrm>
            <a:off x="2406850" y="3784838"/>
            <a:ext cx="1874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Datanodes(Rack 1)</a:t>
            </a:r>
            <a:endParaRPr b="0" i="0" sz="1400" u="none" cap="none" strike="noStrike">
              <a:solidFill>
                <a:srgbClr val="000000"/>
              </a:solidFill>
              <a:latin typeface="Average"/>
              <a:ea typeface="Average"/>
              <a:cs typeface="Average"/>
              <a:sym typeface="Average"/>
            </a:endParaRPr>
          </a:p>
        </p:txBody>
      </p:sp>
      <p:sp>
        <p:nvSpPr>
          <p:cNvPr id="1068" name="Google Shape;1068;p68"/>
          <p:cNvSpPr/>
          <p:nvPr/>
        </p:nvSpPr>
        <p:spPr>
          <a:xfrm>
            <a:off x="5530975" y="2291100"/>
            <a:ext cx="3502200" cy="1787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68"/>
          <p:cNvSpPr txBox="1"/>
          <p:nvPr/>
        </p:nvSpPr>
        <p:spPr>
          <a:xfrm>
            <a:off x="6811550" y="3785475"/>
            <a:ext cx="1769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Datanodes(Rack 2)</a:t>
            </a:r>
            <a:endParaRPr b="0" i="0" sz="1400" u="none" cap="none" strike="noStrike">
              <a:solidFill>
                <a:srgbClr val="000000"/>
              </a:solidFill>
              <a:latin typeface="Average"/>
              <a:ea typeface="Average"/>
              <a:cs typeface="Average"/>
              <a:sym typeface="Average"/>
            </a:endParaRPr>
          </a:p>
        </p:txBody>
      </p:sp>
      <p:sp>
        <p:nvSpPr>
          <p:cNvPr id="1070" name="Google Shape;1070;p68"/>
          <p:cNvSpPr txBox="1"/>
          <p:nvPr/>
        </p:nvSpPr>
        <p:spPr>
          <a:xfrm>
            <a:off x="34825" y="1246650"/>
            <a:ext cx="21975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Metadata Operations</a:t>
            </a:r>
            <a:endParaRPr b="0" i="0" sz="17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8"/>
                                        </p:tgtEl>
                                        <p:attrNameLst>
                                          <p:attrName>style.visibility</p:attrName>
                                        </p:attrNameLst>
                                      </p:cBhvr>
                                      <p:to>
                                        <p:strVal val="visible"/>
                                      </p:to>
                                    </p:set>
                                    <p:animEffect filter="fade" transition="in">
                                      <p:cBhvr>
                                        <p:cTn dur="1000"/>
                                        <p:tgtEl>
                                          <p:spTgt spid="1028"/>
                                        </p:tgtEl>
                                      </p:cBhvr>
                                    </p:animEffect>
                                  </p:childTnLst>
                                </p:cTn>
                              </p:par>
                              <p:par>
                                <p:cTn fill="hold" nodeType="withEffect" presetClass="entr" presetID="10" presetSubtype="0">
                                  <p:stCondLst>
                                    <p:cond delay="0"/>
                                  </p:stCondLst>
                                  <p:childTnLst>
                                    <p:set>
                                      <p:cBhvr>
                                        <p:cTn dur="1" fill="hold">
                                          <p:stCondLst>
                                            <p:cond delay="0"/>
                                          </p:stCondLst>
                                        </p:cTn>
                                        <p:tgtEl>
                                          <p:spTgt spid="1029"/>
                                        </p:tgtEl>
                                        <p:attrNameLst>
                                          <p:attrName>style.visibility</p:attrName>
                                        </p:attrNameLst>
                                      </p:cBhvr>
                                      <p:to>
                                        <p:strVal val="visible"/>
                                      </p:to>
                                    </p:set>
                                    <p:animEffect filter="fade" transition="in">
                                      <p:cBhvr>
                                        <p:cTn dur="1000"/>
                                        <p:tgtEl>
                                          <p:spTgt spid="1029"/>
                                        </p:tgtEl>
                                      </p:cBhvr>
                                    </p:animEffect>
                                  </p:childTnLst>
                                </p:cTn>
                              </p:par>
                              <p:par>
                                <p:cTn fill="hold" nodeType="withEffect" presetClass="entr" presetID="10" presetSubtype="0">
                                  <p:stCondLst>
                                    <p:cond delay="0"/>
                                  </p:stCondLst>
                                  <p:childTnLst>
                                    <p:set>
                                      <p:cBhvr>
                                        <p:cTn dur="1" fill="hold">
                                          <p:stCondLst>
                                            <p:cond delay="0"/>
                                          </p:stCondLst>
                                        </p:cTn>
                                        <p:tgtEl>
                                          <p:spTgt spid="1030"/>
                                        </p:tgtEl>
                                        <p:attrNameLst>
                                          <p:attrName>style.visibility</p:attrName>
                                        </p:attrNameLst>
                                      </p:cBhvr>
                                      <p:to>
                                        <p:strVal val="visible"/>
                                      </p:to>
                                    </p:set>
                                    <p:animEffect filter="fade" transition="in">
                                      <p:cBhvr>
                                        <p:cTn dur="1000"/>
                                        <p:tgtEl>
                                          <p:spTgt spid="1030"/>
                                        </p:tgtEl>
                                      </p:cBhvr>
                                    </p:animEffect>
                                  </p:childTnLst>
                                </p:cTn>
                              </p:par>
                              <p:par>
                                <p:cTn fill="hold" nodeType="withEffect" presetClass="entr" presetID="10" presetSubtype="0">
                                  <p:stCondLst>
                                    <p:cond delay="0"/>
                                  </p:stCondLst>
                                  <p:childTnLst>
                                    <p:set>
                                      <p:cBhvr>
                                        <p:cTn dur="1" fill="hold">
                                          <p:stCondLst>
                                            <p:cond delay="0"/>
                                          </p:stCondLst>
                                        </p:cTn>
                                        <p:tgtEl>
                                          <p:spTgt spid="1031"/>
                                        </p:tgtEl>
                                        <p:attrNameLst>
                                          <p:attrName>style.visibility</p:attrName>
                                        </p:attrNameLst>
                                      </p:cBhvr>
                                      <p:to>
                                        <p:strVal val="visible"/>
                                      </p:to>
                                    </p:set>
                                    <p:animEffect filter="fade" transition="in">
                                      <p:cBhvr>
                                        <p:cTn dur="1000"/>
                                        <p:tgtEl>
                                          <p:spTgt spid="1031"/>
                                        </p:tgtEl>
                                      </p:cBhvr>
                                    </p:animEffect>
                                  </p:childTnLst>
                                </p:cTn>
                              </p:par>
                              <p:par>
                                <p:cTn fill="hold" nodeType="withEffect" presetClass="entr" presetID="10" presetSubtype="0">
                                  <p:stCondLst>
                                    <p:cond delay="0"/>
                                  </p:stCondLst>
                                  <p:childTnLst>
                                    <p:set>
                                      <p:cBhvr>
                                        <p:cTn dur="1" fill="hold">
                                          <p:stCondLst>
                                            <p:cond delay="0"/>
                                          </p:stCondLst>
                                        </p:cTn>
                                        <p:tgtEl>
                                          <p:spTgt spid="1032"/>
                                        </p:tgtEl>
                                        <p:attrNameLst>
                                          <p:attrName>style.visibility</p:attrName>
                                        </p:attrNameLst>
                                      </p:cBhvr>
                                      <p:to>
                                        <p:strVal val="visible"/>
                                      </p:to>
                                    </p:set>
                                    <p:animEffect filter="fade" transition="in">
                                      <p:cBhvr>
                                        <p:cTn dur="1000"/>
                                        <p:tgtEl>
                                          <p:spTgt spid="1032"/>
                                        </p:tgtEl>
                                      </p:cBhvr>
                                    </p:animEffect>
                                  </p:childTnLst>
                                </p:cTn>
                              </p:par>
                              <p:par>
                                <p:cTn fill="hold" nodeType="withEffect" presetClass="entr" presetID="10" presetSubtype="0">
                                  <p:stCondLst>
                                    <p:cond delay="0"/>
                                  </p:stCondLst>
                                  <p:childTnLst>
                                    <p:set>
                                      <p:cBhvr>
                                        <p:cTn dur="1" fill="hold">
                                          <p:stCondLst>
                                            <p:cond delay="0"/>
                                          </p:stCondLst>
                                        </p:cTn>
                                        <p:tgtEl>
                                          <p:spTgt spid="1033"/>
                                        </p:tgtEl>
                                        <p:attrNameLst>
                                          <p:attrName>style.visibility</p:attrName>
                                        </p:attrNameLst>
                                      </p:cBhvr>
                                      <p:to>
                                        <p:strVal val="visible"/>
                                      </p:to>
                                    </p:set>
                                    <p:animEffect filter="fade" transition="in">
                                      <p:cBhvr>
                                        <p:cTn dur="1000"/>
                                        <p:tgtEl>
                                          <p:spTgt spid="1033"/>
                                        </p:tgtEl>
                                      </p:cBhvr>
                                    </p:animEffect>
                                  </p:childTnLst>
                                </p:cTn>
                              </p:par>
                              <p:par>
                                <p:cTn fill="hold" nodeType="withEffect" presetClass="entr" presetID="10" presetSubtype="0">
                                  <p:stCondLst>
                                    <p:cond delay="0"/>
                                  </p:stCondLst>
                                  <p:childTnLst>
                                    <p:set>
                                      <p:cBhvr>
                                        <p:cTn dur="1" fill="hold">
                                          <p:stCondLst>
                                            <p:cond delay="0"/>
                                          </p:stCondLst>
                                        </p:cTn>
                                        <p:tgtEl>
                                          <p:spTgt spid="1034"/>
                                        </p:tgtEl>
                                        <p:attrNameLst>
                                          <p:attrName>style.visibility</p:attrName>
                                        </p:attrNameLst>
                                      </p:cBhvr>
                                      <p:to>
                                        <p:strVal val="visible"/>
                                      </p:to>
                                    </p:set>
                                    <p:animEffect filter="fade" transition="in">
                                      <p:cBhvr>
                                        <p:cTn dur="1000"/>
                                        <p:tgtEl>
                                          <p:spTgt spid="1034"/>
                                        </p:tgtEl>
                                      </p:cBhvr>
                                    </p:animEffect>
                                  </p:childTnLst>
                                </p:cTn>
                              </p:par>
                              <p:par>
                                <p:cTn fill="hold" nodeType="withEffect" presetClass="entr" presetID="10" presetSubtype="0">
                                  <p:stCondLst>
                                    <p:cond delay="0"/>
                                  </p:stCondLst>
                                  <p:childTnLst>
                                    <p:set>
                                      <p:cBhvr>
                                        <p:cTn dur="1" fill="hold">
                                          <p:stCondLst>
                                            <p:cond delay="0"/>
                                          </p:stCondLst>
                                        </p:cTn>
                                        <p:tgtEl>
                                          <p:spTgt spid="1035"/>
                                        </p:tgtEl>
                                        <p:attrNameLst>
                                          <p:attrName>style.visibility</p:attrName>
                                        </p:attrNameLst>
                                      </p:cBhvr>
                                      <p:to>
                                        <p:strVal val="visible"/>
                                      </p:to>
                                    </p:set>
                                    <p:animEffect filter="fade" transition="in">
                                      <p:cBhvr>
                                        <p:cTn dur="1000"/>
                                        <p:tgtEl>
                                          <p:spTgt spid="1035"/>
                                        </p:tgtEl>
                                      </p:cBhvr>
                                    </p:animEffect>
                                  </p:childTnLst>
                                </p:cTn>
                              </p:par>
                              <p:par>
                                <p:cTn fill="hold" nodeType="withEffect" presetClass="entr" presetID="10" presetSubtype="0">
                                  <p:stCondLst>
                                    <p:cond delay="0"/>
                                  </p:stCondLst>
                                  <p:childTnLst>
                                    <p:set>
                                      <p:cBhvr>
                                        <p:cTn dur="1" fill="hold">
                                          <p:stCondLst>
                                            <p:cond delay="0"/>
                                          </p:stCondLst>
                                        </p:cTn>
                                        <p:tgtEl>
                                          <p:spTgt spid="1036"/>
                                        </p:tgtEl>
                                        <p:attrNameLst>
                                          <p:attrName>style.visibility</p:attrName>
                                        </p:attrNameLst>
                                      </p:cBhvr>
                                      <p:to>
                                        <p:strVal val="visible"/>
                                      </p:to>
                                    </p:set>
                                    <p:animEffect filter="fade" transition="in">
                                      <p:cBhvr>
                                        <p:cTn dur="1000"/>
                                        <p:tgtEl>
                                          <p:spTgt spid="1036"/>
                                        </p:tgtEl>
                                      </p:cBhvr>
                                    </p:animEffect>
                                  </p:childTnLst>
                                </p:cTn>
                              </p:par>
                              <p:par>
                                <p:cTn fill="hold" nodeType="withEffect" presetClass="entr" presetID="10" presetSubtype="0">
                                  <p:stCondLst>
                                    <p:cond delay="0"/>
                                  </p:stCondLst>
                                  <p:childTnLst>
                                    <p:set>
                                      <p:cBhvr>
                                        <p:cTn dur="1" fill="hold">
                                          <p:stCondLst>
                                            <p:cond delay="0"/>
                                          </p:stCondLst>
                                        </p:cTn>
                                        <p:tgtEl>
                                          <p:spTgt spid="1037"/>
                                        </p:tgtEl>
                                        <p:attrNameLst>
                                          <p:attrName>style.visibility</p:attrName>
                                        </p:attrNameLst>
                                      </p:cBhvr>
                                      <p:to>
                                        <p:strVal val="visible"/>
                                      </p:to>
                                    </p:set>
                                    <p:animEffect filter="fade" transition="in">
                                      <p:cBhvr>
                                        <p:cTn dur="1000"/>
                                        <p:tgtEl>
                                          <p:spTgt spid="1037"/>
                                        </p:tgtEl>
                                      </p:cBhvr>
                                    </p:animEffect>
                                  </p:childTnLst>
                                </p:cTn>
                              </p:par>
                              <p:par>
                                <p:cTn fill="hold" nodeType="withEffect" presetClass="entr" presetID="10" presetSubtype="0">
                                  <p:stCondLst>
                                    <p:cond delay="0"/>
                                  </p:stCondLst>
                                  <p:childTnLst>
                                    <p:set>
                                      <p:cBhvr>
                                        <p:cTn dur="1" fill="hold">
                                          <p:stCondLst>
                                            <p:cond delay="0"/>
                                          </p:stCondLst>
                                        </p:cTn>
                                        <p:tgtEl>
                                          <p:spTgt spid="1038"/>
                                        </p:tgtEl>
                                        <p:attrNameLst>
                                          <p:attrName>style.visibility</p:attrName>
                                        </p:attrNameLst>
                                      </p:cBhvr>
                                      <p:to>
                                        <p:strVal val="visible"/>
                                      </p:to>
                                    </p:set>
                                    <p:animEffect filter="fade" transition="in">
                                      <p:cBhvr>
                                        <p:cTn dur="1000"/>
                                        <p:tgtEl>
                                          <p:spTgt spid="1038"/>
                                        </p:tgtEl>
                                      </p:cBhvr>
                                    </p:animEffect>
                                  </p:childTnLst>
                                </p:cTn>
                              </p:par>
                              <p:par>
                                <p:cTn fill="hold" nodeType="withEffect" presetClass="entr" presetID="10" presetSubtype="0">
                                  <p:stCondLst>
                                    <p:cond delay="0"/>
                                  </p:stCondLst>
                                  <p:childTnLst>
                                    <p:set>
                                      <p:cBhvr>
                                        <p:cTn dur="1" fill="hold">
                                          <p:stCondLst>
                                            <p:cond delay="0"/>
                                          </p:stCondLst>
                                        </p:cTn>
                                        <p:tgtEl>
                                          <p:spTgt spid="1039"/>
                                        </p:tgtEl>
                                        <p:attrNameLst>
                                          <p:attrName>style.visibility</p:attrName>
                                        </p:attrNameLst>
                                      </p:cBhvr>
                                      <p:to>
                                        <p:strVal val="visible"/>
                                      </p:to>
                                    </p:set>
                                    <p:animEffect filter="fade" transition="in">
                                      <p:cBhvr>
                                        <p:cTn dur="1000"/>
                                        <p:tgtEl>
                                          <p:spTgt spid="1039"/>
                                        </p:tgtEl>
                                      </p:cBhvr>
                                    </p:animEffect>
                                  </p:childTnLst>
                                </p:cTn>
                              </p:par>
                              <p:par>
                                <p:cTn fill="hold" nodeType="withEffect" presetClass="entr" presetID="10" presetSubtype="0">
                                  <p:stCondLst>
                                    <p:cond delay="0"/>
                                  </p:stCondLst>
                                  <p:childTnLst>
                                    <p:set>
                                      <p:cBhvr>
                                        <p:cTn dur="1" fill="hold">
                                          <p:stCondLst>
                                            <p:cond delay="0"/>
                                          </p:stCondLst>
                                        </p:cTn>
                                        <p:tgtEl>
                                          <p:spTgt spid="1040"/>
                                        </p:tgtEl>
                                        <p:attrNameLst>
                                          <p:attrName>style.visibility</p:attrName>
                                        </p:attrNameLst>
                                      </p:cBhvr>
                                      <p:to>
                                        <p:strVal val="visible"/>
                                      </p:to>
                                    </p:set>
                                    <p:animEffect filter="fade" transition="in">
                                      <p:cBhvr>
                                        <p:cTn dur="1000"/>
                                        <p:tgtEl>
                                          <p:spTgt spid="1040"/>
                                        </p:tgtEl>
                                      </p:cBhvr>
                                    </p:animEffect>
                                  </p:childTnLst>
                                </p:cTn>
                              </p:par>
                              <p:par>
                                <p:cTn fill="hold" nodeType="withEffect" presetClass="entr" presetID="10" presetSubtype="0">
                                  <p:stCondLst>
                                    <p:cond delay="0"/>
                                  </p:stCondLst>
                                  <p:childTnLst>
                                    <p:set>
                                      <p:cBhvr>
                                        <p:cTn dur="1" fill="hold">
                                          <p:stCondLst>
                                            <p:cond delay="0"/>
                                          </p:stCondLst>
                                        </p:cTn>
                                        <p:tgtEl>
                                          <p:spTgt spid="1041"/>
                                        </p:tgtEl>
                                        <p:attrNameLst>
                                          <p:attrName>style.visibility</p:attrName>
                                        </p:attrNameLst>
                                      </p:cBhvr>
                                      <p:to>
                                        <p:strVal val="visible"/>
                                      </p:to>
                                    </p:set>
                                    <p:animEffect filter="fade" transition="in">
                                      <p:cBhvr>
                                        <p:cTn dur="1000"/>
                                        <p:tgtEl>
                                          <p:spTgt spid="1041"/>
                                        </p:tgtEl>
                                      </p:cBhvr>
                                    </p:animEffect>
                                  </p:childTnLst>
                                </p:cTn>
                              </p:par>
                              <p:par>
                                <p:cTn fill="hold" nodeType="withEffect" presetClass="entr" presetID="10" presetSubtype="0">
                                  <p:stCondLst>
                                    <p:cond delay="0"/>
                                  </p:stCondLst>
                                  <p:childTnLst>
                                    <p:set>
                                      <p:cBhvr>
                                        <p:cTn dur="1" fill="hold">
                                          <p:stCondLst>
                                            <p:cond delay="0"/>
                                          </p:stCondLst>
                                        </p:cTn>
                                        <p:tgtEl>
                                          <p:spTgt spid="1042"/>
                                        </p:tgtEl>
                                        <p:attrNameLst>
                                          <p:attrName>style.visibility</p:attrName>
                                        </p:attrNameLst>
                                      </p:cBhvr>
                                      <p:to>
                                        <p:strVal val="visible"/>
                                      </p:to>
                                    </p:set>
                                    <p:animEffect filter="fade" transition="in">
                                      <p:cBhvr>
                                        <p:cTn dur="1000"/>
                                        <p:tgtEl>
                                          <p:spTgt spid="1042"/>
                                        </p:tgtEl>
                                      </p:cBhvr>
                                    </p:animEffect>
                                  </p:childTnLst>
                                </p:cTn>
                              </p:par>
                              <p:par>
                                <p:cTn fill="hold" nodeType="withEffect" presetClass="entr" presetID="10" presetSubtype="0">
                                  <p:stCondLst>
                                    <p:cond delay="0"/>
                                  </p:stCondLst>
                                  <p:childTnLst>
                                    <p:set>
                                      <p:cBhvr>
                                        <p:cTn dur="1" fill="hold">
                                          <p:stCondLst>
                                            <p:cond delay="0"/>
                                          </p:stCondLst>
                                        </p:cTn>
                                        <p:tgtEl>
                                          <p:spTgt spid="1043"/>
                                        </p:tgtEl>
                                        <p:attrNameLst>
                                          <p:attrName>style.visibility</p:attrName>
                                        </p:attrNameLst>
                                      </p:cBhvr>
                                      <p:to>
                                        <p:strVal val="visible"/>
                                      </p:to>
                                    </p:set>
                                    <p:animEffect filter="fade" transition="in">
                                      <p:cBhvr>
                                        <p:cTn dur="1000"/>
                                        <p:tgtEl>
                                          <p:spTgt spid="1043"/>
                                        </p:tgtEl>
                                      </p:cBhvr>
                                    </p:animEffect>
                                  </p:childTnLst>
                                </p:cTn>
                              </p:par>
                              <p:par>
                                <p:cTn fill="hold" nodeType="withEffect" presetClass="entr" presetID="10" presetSubtype="0">
                                  <p:stCondLst>
                                    <p:cond delay="0"/>
                                  </p:stCondLst>
                                  <p:childTnLst>
                                    <p:set>
                                      <p:cBhvr>
                                        <p:cTn dur="1" fill="hold">
                                          <p:stCondLst>
                                            <p:cond delay="0"/>
                                          </p:stCondLst>
                                        </p:cTn>
                                        <p:tgtEl>
                                          <p:spTgt spid="1044"/>
                                        </p:tgtEl>
                                        <p:attrNameLst>
                                          <p:attrName>style.visibility</p:attrName>
                                        </p:attrNameLst>
                                      </p:cBhvr>
                                      <p:to>
                                        <p:strVal val="visible"/>
                                      </p:to>
                                    </p:set>
                                    <p:animEffect filter="fade" transition="in">
                                      <p:cBhvr>
                                        <p:cTn dur="1000"/>
                                        <p:tgtEl>
                                          <p:spTgt spid="1044"/>
                                        </p:tgtEl>
                                      </p:cBhvr>
                                    </p:animEffect>
                                  </p:childTnLst>
                                </p:cTn>
                              </p:par>
                              <p:par>
                                <p:cTn fill="hold" nodeType="withEffect" presetClass="entr" presetID="10" presetSubtype="0">
                                  <p:stCondLst>
                                    <p:cond delay="0"/>
                                  </p:stCondLst>
                                  <p:childTnLst>
                                    <p:set>
                                      <p:cBhvr>
                                        <p:cTn dur="1" fill="hold">
                                          <p:stCondLst>
                                            <p:cond delay="0"/>
                                          </p:stCondLst>
                                        </p:cTn>
                                        <p:tgtEl>
                                          <p:spTgt spid="1045"/>
                                        </p:tgtEl>
                                        <p:attrNameLst>
                                          <p:attrName>style.visibility</p:attrName>
                                        </p:attrNameLst>
                                      </p:cBhvr>
                                      <p:to>
                                        <p:strVal val="visible"/>
                                      </p:to>
                                    </p:set>
                                    <p:animEffect filter="fade" transition="in">
                                      <p:cBhvr>
                                        <p:cTn dur="1000"/>
                                        <p:tgtEl>
                                          <p:spTgt spid="1045"/>
                                        </p:tgtEl>
                                      </p:cBhvr>
                                    </p:animEffect>
                                  </p:childTnLst>
                                </p:cTn>
                              </p:par>
                              <p:par>
                                <p:cTn fill="hold" nodeType="withEffect" presetClass="entr" presetID="10" presetSubtype="0">
                                  <p:stCondLst>
                                    <p:cond delay="0"/>
                                  </p:stCondLst>
                                  <p:childTnLst>
                                    <p:set>
                                      <p:cBhvr>
                                        <p:cTn dur="1" fill="hold">
                                          <p:stCondLst>
                                            <p:cond delay="0"/>
                                          </p:stCondLst>
                                        </p:cTn>
                                        <p:tgtEl>
                                          <p:spTgt spid="1046"/>
                                        </p:tgtEl>
                                        <p:attrNameLst>
                                          <p:attrName>style.visibility</p:attrName>
                                        </p:attrNameLst>
                                      </p:cBhvr>
                                      <p:to>
                                        <p:strVal val="visible"/>
                                      </p:to>
                                    </p:set>
                                    <p:animEffect filter="fade" transition="in">
                                      <p:cBhvr>
                                        <p:cTn dur="1000"/>
                                        <p:tgtEl>
                                          <p:spTgt spid="1046"/>
                                        </p:tgtEl>
                                      </p:cBhvr>
                                    </p:animEffect>
                                  </p:childTnLst>
                                </p:cTn>
                              </p:par>
                              <p:par>
                                <p:cTn fill="hold" nodeType="withEffect" presetClass="entr" presetID="10" presetSubtype="0">
                                  <p:stCondLst>
                                    <p:cond delay="0"/>
                                  </p:stCondLst>
                                  <p:childTnLst>
                                    <p:set>
                                      <p:cBhvr>
                                        <p:cTn dur="1" fill="hold">
                                          <p:stCondLst>
                                            <p:cond delay="0"/>
                                          </p:stCondLst>
                                        </p:cTn>
                                        <p:tgtEl>
                                          <p:spTgt spid="1047"/>
                                        </p:tgtEl>
                                        <p:attrNameLst>
                                          <p:attrName>style.visibility</p:attrName>
                                        </p:attrNameLst>
                                      </p:cBhvr>
                                      <p:to>
                                        <p:strVal val="visible"/>
                                      </p:to>
                                    </p:set>
                                    <p:animEffect filter="fade" transition="in">
                                      <p:cBhvr>
                                        <p:cTn dur="1000"/>
                                        <p:tgtEl>
                                          <p:spTgt spid="1047"/>
                                        </p:tgtEl>
                                      </p:cBhvr>
                                    </p:animEffect>
                                  </p:childTnLst>
                                </p:cTn>
                              </p:par>
                              <p:par>
                                <p:cTn fill="hold" nodeType="withEffect" presetClass="entr" presetID="10" presetSubtype="0">
                                  <p:stCondLst>
                                    <p:cond delay="0"/>
                                  </p:stCondLst>
                                  <p:childTnLst>
                                    <p:set>
                                      <p:cBhvr>
                                        <p:cTn dur="1" fill="hold">
                                          <p:stCondLst>
                                            <p:cond delay="0"/>
                                          </p:stCondLst>
                                        </p:cTn>
                                        <p:tgtEl>
                                          <p:spTgt spid="1048"/>
                                        </p:tgtEl>
                                        <p:attrNameLst>
                                          <p:attrName>style.visibility</p:attrName>
                                        </p:attrNameLst>
                                      </p:cBhvr>
                                      <p:to>
                                        <p:strVal val="visible"/>
                                      </p:to>
                                    </p:set>
                                    <p:animEffect filter="fade" transition="in">
                                      <p:cBhvr>
                                        <p:cTn dur="1000"/>
                                        <p:tgtEl>
                                          <p:spTgt spid="1048"/>
                                        </p:tgtEl>
                                      </p:cBhvr>
                                    </p:animEffect>
                                  </p:childTnLst>
                                </p:cTn>
                              </p:par>
                              <p:par>
                                <p:cTn fill="hold" nodeType="withEffect" presetClass="entr" presetID="10" presetSubtype="0">
                                  <p:stCondLst>
                                    <p:cond delay="0"/>
                                  </p:stCondLst>
                                  <p:childTnLst>
                                    <p:set>
                                      <p:cBhvr>
                                        <p:cTn dur="1" fill="hold">
                                          <p:stCondLst>
                                            <p:cond delay="0"/>
                                          </p:stCondLst>
                                        </p:cTn>
                                        <p:tgtEl>
                                          <p:spTgt spid="1049"/>
                                        </p:tgtEl>
                                        <p:attrNameLst>
                                          <p:attrName>style.visibility</p:attrName>
                                        </p:attrNameLst>
                                      </p:cBhvr>
                                      <p:to>
                                        <p:strVal val="visible"/>
                                      </p:to>
                                    </p:set>
                                    <p:animEffect filter="fade" transition="in">
                                      <p:cBhvr>
                                        <p:cTn dur="1000"/>
                                        <p:tgtEl>
                                          <p:spTgt spid="1049"/>
                                        </p:tgtEl>
                                      </p:cBhvr>
                                    </p:animEffect>
                                  </p:childTnLst>
                                </p:cTn>
                              </p:par>
                              <p:par>
                                <p:cTn fill="hold" nodeType="withEffect" presetClass="entr" presetID="10" presetSubtype="0">
                                  <p:stCondLst>
                                    <p:cond delay="0"/>
                                  </p:stCondLst>
                                  <p:childTnLst>
                                    <p:set>
                                      <p:cBhvr>
                                        <p:cTn dur="1" fill="hold">
                                          <p:stCondLst>
                                            <p:cond delay="0"/>
                                          </p:stCondLst>
                                        </p:cTn>
                                        <p:tgtEl>
                                          <p:spTgt spid="1050"/>
                                        </p:tgtEl>
                                        <p:attrNameLst>
                                          <p:attrName>style.visibility</p:attrName>
                                        </p:attrNameLst>
                                      </p:cBhvr>
                                      <p:to>
                                        <p:strVal val="visible"/>
                                      </p:to>
                                    </p:set>
                                    <p:animEffect filter="fade" transition="in">
                                      <p:cBhvr>
                                        <p:cTn dur="1000"/>
                                        <p:tgtEl>
                                          <p:spTgt spid="1050"/>
                                        </p:tgtEl>
                                      </p:cBhvr>
                                    </p:animEffect>
                                  </p:childTnLst>
                                </p:cTn>
                              </p:par>
                              <p:par>
                                <p:cTn fill="hold" nodeType="withEffect" presetClass="entr" presetID="10" presetSubtype="0">
                                  <p:stCondLst>
                                    <p:cond delay="0"/>
                                  </p:stCondLst>
                                  <p:childTnLst>
                                    <p:set>
                                      <p:cBhvr>
                                        <p:cTn dur="1" fill="hold">
                                          <p:stCondLst>
                                            <p:cond delay="0"/>
                                          </p:stCondLst>
                                        </p:cTn>
                                        <p:tgtEl>
                                          <p:spTgt spid="1051"/>
                                        </p:tgtEl>
                                        <p:attrNameLst>
                                          <p:attrName>style.visibility</p:attrName>
                                        </p:attrNameLst>
                                      </p:cBhvr>
                                      <p:to>
                                        <p:strVal val="visible"/>
                                      </p:to>
                                    </p:set>
                                    <p:animEffect filter="fade" transition="in">
                                      <p:cBhvr>
                                        <p:cTn dur="1000"/>
                                        <p:tgtEl>
                                          <p:spTgt spid="1051"/>
                                        </p:tgtEl>
                                      </p:cBhvr>
                                    </p:animEffect>
                                  </p:childTnLst>
                                </p:cTn>
                              </p:par>
                              <p:par>
                                <p:cTn fill="hold" nodeType="withEffect" presetClass="entr" presetID="10" presetSubtype="0">
                                  <p:stCondLst>
                                    <p:cond delay="0"/>
                                  </p:stCondLst>
                                  <p:childTnLst>
                                    <p:set>
                                      <p:cBhvr>
                                        <p:cTn dur="1" fill="hold">
                                          <p:stCondLst>
                                            <p:cond delay="0"/>
                                          </p:stCondLst>
                                        </p:cTn>
                                        <p:tgtEl>
                                          <p:spTgt spid="1052"/>
                                        </p:tgtEl>
                                        <p:attrNameLst>
                                          <p:attrName>style.visibility</p:attrName>
                                        </p:attrNameLst>
                                      </p:cBhvr>
                                      <p:to>
                                        <p:strVal val="visible"/>
                                      </p:to>
                                    </p:set>
                                    <p:animEffect filter="fade" transition="in">
                                      <p:cBhvr>
                                        <p:cTn dur="1000"/>
                                        <p:tgtEl>
                                          <p:spTgt spid="1052"/>
                                        </p:tgtEl>
                                      </p:cBhvr>
                                    </p:animEffect>
                                  </p:childTnLst>
                                </p:cTn>
                              </p:par>
                              <p:par>
                                <p:cTn fill="hold" nodeType="withEffect" presetClass="entr" presetID="10" presetSubtype="0">
                                  <p:stCondLst>
                                    <p:cond delay="0"/>
                                  </p:stCondLst>
                                  <p:childTnLst>
                                    <p:set>
                                      <p:cBhvr>
                                        <p:cTn dur="1" fill="hold">
                                          <p:stCondLst>
                                            <p:cond delay="0"/>
                                          </p:stCondLst>
                                        </p:cTn>
                                        <p:tgtEl>
                                          <p:spTgt spid="1053"/>
                                        </p:tgtEl>
                                        <p:attrNameLst>
                                          <p:attrName>style.visibility</p:attrName>
                                        </p:attrNameLst>
                                      </p:cBhvr>
                                      <p:to>
                                        <p:strVal val="visible"/>
                                      </p:to>
                                    </p:set>
                                    <p:animEffect filter="fade" transition="in">
                                      <p:cBhvr>
                                        <p:cTn dur="1000"/>
                                        <p:tgtEl>
                                          <p:spTgt spid="1053"/>
                                        </p:tgtEl>
                                      </p:cBhvr>
                                    </p:animEffect>
                                  </p:childTnLst>
                                </p:cTn>
                              </p:par>
                              <p:par>
                                <p:cTn fill="hold" nodeType="withEffect" presetClass="entr" presetID="10" presetSubtype="0">
                                  <p:stCondLst>
                                    <p:cond delay="0"/>
                                  </p:stCondLst>
                                  <p:childTnLst>
                                    <p:set>
                                      <p:cBhvr>
                                        <p:cTn dur="1" fill="hold">
                                          <p:stCondLst>
                                            <p:cond delay="0"/>
                                          </p:stCondLst>
                                        </p:cTn>
                                        <p:tgtEl>
                                          <p:spTgt spid="1054"/>
                                        </p:tgtEl>
                                        <p:attrNameLst>
                                          <p:attrName>style.visibility</p:attrName>
                                        </p:attrNameLst>
                                      </p:cBhvr>
                                      <p:to>
                                        <p:strVal val="visible"/>
                                      </p:to>
                                    </p:set>
                                    <p:animEffect filter="fade" transition="in">
                                      <p:cBhvr>
                                        <p:cTn dur="1000"/>
                                        <p:tgtEl>
                                          <p:spTgt spid="1054"/>
                                        </p:tgtEl>
                                      </p:cBhvr>
                                    </p:animEffect>
                                  </p:childTnLst>
                                </p:cTn>
                              </p:par>
                              <p:par>
                                <p:cTn fill="hold" nodeType="withEffect" presetClass="entr" presetID="10" presetSubtype="0">
                                  <p:stCondLst>
                                    <p:cond delay="0"/>
                                  </p:stCondLst>
                                  <p:childTnLst>
                                    <p:set>
                                      <p:cBhvr>
                                        <p:cTn dur="1" fill="hold">
                                          <p:stCondLst>
                                            <p:cond delay="0"/>
                                          </p:stCondLst>
                                        </p:cTn>
                                        <p:tgtEl>
                                          <p:spTgt spid="1055"/>
                                        </p:tgtEl>
                                        <p:attrNameLst>
                                          <p:attrName>style.visibility</p:attrName>
                                        </p:attrNameLst>
                                      </p:cBhvr>
                                      <p:to>
                                        <p:strVal val="visible"/>
                                      </p:to>
                                    </p:set>
                                    <p:animEffect filter="fade" transition="in">
                                      <p:cBhvr>
                                        <p:cTn dur="1000"/>
                                        <p:tgtEl>
                                          <p:spTgt spid="1055"/>
                                        </p:tgtEl>
                                      </p:cBhvr>
                                    </p:animEffect>
                                  </p:childTnLst>
                                </p:cTn>
                              </p:par>
                              <p:par>
                                <p:cTn fill="hold" nodeType="withEffect" presetClass="entr" presetID="10" presetSubtype="0">
                                  <p:stCondLst>
                                    <p:cond delay="0"/>
                                  </p:stCondLst>
                                  <p:childTnLst>
                                    <p:set>
                                      <p:cBhvr>
                                        <p:cTn dur="1" fill="hold">
                                          <p:stCondLst>
                                            <p:cond delay="0"/>
                                          </p:stCondLst>
                                        </p:cTn>
                                        <p:tgtEl>
                                          <p:spTgt spid="1056"/>
                                        </p:tgtEl>
                                        <p:attrNameLst>
                                          <p:attrName>style.visibility</p:attrName>
                                        </p:attrNameLst>
                                      </p:cBhvr>
                                      <p:to>
                                        <p:strVal val="visible"/>
                                      </p:to>
                                    </p:set>
                                    <p:animEffect filter="fade" transition="in">
                                      <p:cBhvr>
                                        <p:cTn dur="1000"/>
                                        <p:tgtEl>
                                          <p:spTgt spid="1056"/>
                                        </p:tgtEl>
                                      </p:cBhvr>
                                    </p:animEffect>
                                  </p:childTnLst>
                                </p:cTn>
                              </p:par>
                              <p:par>
                                <p:cTn fill="hold" nodeType="withEffect" presetClass="entr" presetID="10" presetSubtype="0">
                                  <p:stCondLst>
                                    <p:cond delay="0"/>
                                  </p:stCondLst>
                                  <p:childTnLst>
                                    <p:set>
                                      <p:cBhvr>
                                        <p:cTn dur="1" fill="hold">
                                          <p:stCondLst>
                                            <p:cond delay="0"/>
                                          </p:stCondLst>
                                        </p:cTn>
                                        <p:tgtEl>
                                          <p:spTgt spid="1057"/>
                                        </p:tgtEl>
                                        <p:attrNameLst>
                                          <p:attrName>style.visibility</p:attrName>
                                        </p:attrNameLst>
                                      </p:cBhvr>
                                      <p:to>
                                        <p:strVal val="visible"/>
                                      </p:to>
                                    </p:set>
                                    <p:animEffect filter="fade" transition="in">
                                      <p:cBhvr>
                                        <p:cTn dur="1000"/>
                                        <p:tgtEl>
                                          <p:spTgt spid="1057"/>
                                        </p:tgtEl>
                                      </p:cBhvr>
                                    </p:animEffect>
                                  </p:childTnLst>
                                </p:cTn>
                              </p:par>
                              <p:par>
                                <p:cTn fill="hold" nodeType="withEffect" presetClass="entr" presetID="10" presetSubtype="0">
                                  <p:stCondLst>
                                    <p:cond delay="0"/>
                                  </p:stCondLst>
                                  <p:childTnLst>
                                    <p:set>
                                      <p:cBhvr>
                                        <p:cTn dur="1" fill="hold">
                                          <p:stCondLst>
                                            <p:cond delay="0"/>
                                          </p:stCondLst>
                                        </p:cTn>
                                        <p:tgtEl>
                                          <p:spTgt spid="1058"/>
                                        </p:tgtEl>
                                        <p:attrNameLst>
                                          <p:attrName>style.visibility</p:attrName>
                                        </p:attrNameLst>
                                      </p:cBhvr>
                                      <p:to>
                                        <p:strVal val="visible"/>
                                      </p:to>
                                    </p:set>
                                    <p:animEffect filter="fade" transition="in">
                                      <p:cBhvr>
                                        <p:cTn dur="1000"/>
                                        <p:tgtEl>
                                          <p:spTgt spid="1058"/>
                                        </p:tgtEl>
                                      </p:cBhvr>
                                    </p:animEffect>
                                  </p:childTnLst>
                                </p:cTn>
                              </p:par>
                              <p:par>
                                <p:cTn fill="hold" nodeType="withEffect" presetClass="entr" presetID="10" presetSubtype="0">
                                  <p:stCondLst>
                                    <p:cond delay="0"/>
                                  </p:stCondLst>
                                  <p:childTnLst>
                                    <p:set>
                                      <p:cBhvr>
                                        <p:cTn dur="1" fill="hold">
                                          <p:stCondLst>
                                            <p:cond delay="0"/>
                                          </p:stCondLst>
                                        </p:cTn>
                                        <p:tgtEl>
                                          <p:spTgt spid="1059"/>
                                        </p:tgtEl>
                                        <p:attrNameLst>
                                          <p:attrName>style.visibility</p:attrName>
                                        </p:attrNameLst>
                                      </p:cBhvr>
                                      <p:to>
                                        <p:strVal val="visible"/>
                                      </p:to>
                                    </p:set>
                                    <p:animEffect filter="fade" transition="in">
                                      <p:cBhvr>
                                        <p:cTn dur="1000"/>
                                        <p:tgtEl>
                                          <p:spTgt spid="1059"/>
                                        </p:tgtEl>
                                      </p:cBhvr>
                                    </p:animEffect>
                                  </p:childTnLst>
                                </p:cTn>
                              </p:par>
                              <p:par>
                                <p:cTn fill="hold" nodeType="withEffect" presetClass="entr" presetID="10" presetSubtype="0">
                                  <p:stCondLst>
                                    <p:cond delay="0"/>
                                  </p:stCondLst>
                                  <p:childTnLst>
                                    <p:set>
                                      <p:cBhvr>
                                        <p:cTn dur="1" fill="hold">
                                          <p:stCondLst>
                                            <p:cond delay="0"/>
                                          </p:stCondLst>
                                        </p:cTn>
                                        <p:tgtEl>
                                          <p:spTgt spid="1060"/>
                                        </p:tgtEl>
                                        <p:attrNameLst>
                                          <p:attrName>style.visibility</p:attrName>
                                        </p:attrNameLst>
                                      </p:cBhvr>
                                      <p:to>
                                        <p:strVal val="visible"/>
                                      </p:to>
                                    </p:set>
                                    <p:animEffect filter="fade" transition="in">
                                      <p:cBhvr>
                                        <p:cTn dur="1000"/>
                                        <p:tgtEl>
                                          <p:spTgt spid="1060"/>
                                        </p:tgtEl>
                                      </p:cBhvr>
                                    </p:animEffect>
                                  </p:childTnLst>
                                </p:cTn>
                              </p:par>
                              <p:par>
                                <p:cTn fill="hold" nodeType="withEffect" presetClass="entr" presetID="10" presetSubtype="0">
                                  <p:stCondLst>
                                    <p:cond delay="0"/>
                                  </p:stCondLst>
                                  <p:childTnLst>
                                    <p:set>
                                      <p:cBhvr>
                                        <p:cTn dur="1" fill="hold">
                                          <p:stCondLst>
                                            <p:cond delay="0"/>
                                          </p:stCondLst>
                                        </p:cTn>
                                        <p:tgtEl>
                                          <p:spTgt spid="1061"/>
                                        </p:tgtEl>
                                        <p:attrNameLst>
                                          <p:attrName>style.visibility</p:attrName>
                                        </p:attrNameLst>
                                      </p:cBhvr>
                                      <p:to>
                                        <p:strVal val="visible"/>
                                      </p:to>
                                    </p:set>
                                    <p:animEffect filter="fade" transition="in">
                                      <p:cBhvr>
                                        <p:cTn dur="1000"/>
                                        <p:tgtEl>
                                          <p:spTgt spid="1061"/>
                                        </p:tgtEl>
                                      </p:cBhvr>
                                    </p:animEffect>
                                  </p:childTnLst>
                                </p:cTn>
                              </p:par>
                              <p:par>
                                <p:cTn fill="hold" nodeType="withEffect" presetClass="entr" presetID="10" presetSubtype="0">
                                  <p:stCondLst>
                                    <p:cond delay="0"/>
                                  </p:stCondLst>
                                  <p:childTnLst>
                                    <p:set>
                                      <p:cBhvr>
                                        <p:cTn dur="1" fill="hold">
                                          <p:stCondLst>
                                            <p:cond delay="0"/>
                                          </p:stCondLst>
                                        </p:cTn>
                                        <p:tgtEl>
                                          <p:spTgt spid="1062"/>
                                        </p:tgtEl>
                                        <p:attrNameLst>
                                          <p:attrName>style.visibility</p:attrName>
                                        </p:attrNameLst>
                                      </p:cBhvr>
                                      <p:to>
                                        <p:strVal val="visible"/>
                                      </p:to>
                                    </p:set>
                                    <p:animEffect filter="fade" transition="in">
                                      <p:cBhvr>
                                        <p:cTn dur="1000"/>
                                        <p:tgtEl>
                                          <p:spTgt spid="1062"/>
                                        </p:tgtEl>
                                      </p:cBhvr>
                                    </p:animEffect>
                                  </p:childTnLst>
                                </p:cTn>
                              </p:par>
                              <p:par>
                                <p:cTn fill="hold" nodeType="withEffect" presetClass="entr" presetID="10" presetSubtype="0">
                                  <p:stCondLst>
                                    <p:cond delay="0"/>
                                  </p:stCondLst>
                                  <p:childTnLst>
                                    <p:set>
                                      <p:cBhvr>
                                        <p:cTn dur="1" fill="hold">
                                          <p:stCondLst>
                                            <p:cond delay="0"/>
                                          </p:stCondLst>
                                        </p:cTn>
                                        <p:tgtEl>
                                          <p:spTgt spid="1063"/>
                                        </p:tgtEl>
                                        <p:attrNameLst>
                                          <p:attrName>style.visibility</p:attrName>
                                        </p:attrNameLst>
                                      </p:cBhvr>
                                      <p:to>
                                        <p:strVal val="visible"/>
                                      </p:to>
                                    </p:set>
                                    <p:animEffect filter="fade" transition="in">
                                      <p:cBhvr>
                                        <p:cTn dur="1000"/>
                                        <p:tgtEl>
                                          <p:spTgt spid="1063"/>
                                        </p:tgtEl>
                                      </p:cBhvr>
                                    </p:animEffect>
                                  </p:childTnLst>
                                </p:cTn>
                              </p:par>
                              <p:par>
                                <p:cTn fill="hold" nodeType="withEffect" presetClass="entr" presetID="10" presetSubtype="0">
                                  <p:stCondLst>
                                    <p:cond delay="0"/>
                                  </p:stCondLst>
                                  <p:childTnLst>
                                    <p:set>
                                      <p:cBhvr>
                                        <p:cTn dur="1" fill="hold">
                                          <p:stCondLst>
                                            <p:cond delay="0"/>
                                          </p:stCondLst>
                                        </p:cTn>
                                        <p:tgtEl>
                                          <p:spTgt spid="1064"/>
                                        </p:tgtEl>
                                        <p:attrNameLst>
                                          <p:attrName>style.visibility</p:attrName>
                                        </p:attrNameLst>
                                      </p:cBhvr>
                                      <p:to>
                                        <p:strVal val="visible"/>
                                      </p:to>
                                    </p:set>
                                    <p:animEffect filter="fade" transition="in">
                                      <p:cBhvr>
                                        <p:cTn dur="1000"/>
                                        <p:tgtEl>
                                          <p:spTgt spid="1064"/>
                                        </p:tgtEl>
                                      </p:cBhvr>
                                    </p:animEffect>
                                  </p:childTnLst>
                                </p:cTn>
                              </p:par>
                              <p:par>
                                <p:cTn fill="hold" nodeType="withEffect" presetClass="entr" presetID="10" presetSubtype="0">
                                  <p:stCondLst>
                                    <p:cond delay="0"/>
                                  </p:stCondLst>
                                  <p:childTnLst>
                                    <p:set>
                                      <p:cBhvr>
                                        <p:cTn dur="1" fill="hold">
                                          <p:stCondLst>
                                            <p:cond delay="0"/>
                                          </p:stCondLst>
                                        </p:cTn>
                                        <p:tgtEl>
                                          <p:spTgt spid="1065"/>
                                        </p:tgtEl>
                                        <p:attrNameLst>
                                          <p:attrName>style.visibility</p:attrName>
                                        </p:attrNameLst>
                                      </p:cBhvr>
                                      <p:to>
                                        <p:strVal val="visible"/>
                                      </p:to>
                                    </p:set>
                                    <p:animEffect filter="fade" transition="in">
                                      <p:cBhvr>
                                        <p:cTn dur="1000"/>
                                        <p:tgtEl>
                                          <p:spTgt spid="1065"/>
                                        </p:tgtEl>
                                      </p:cBhvr>
                                    </p:animEffect>
                                  </p:childTnLst>
                                </p:cTn>
                              </p:par>
                              <p:par>
                                <p:cTn fill="hold" nodeType="withEffect" presetClass="entr" presetID="10" presetSubtype="0">
                                  <p:stCondLst>
                                    <p:cond delay="0"/>
                                  </p:stCondLst>
                                  <p:childTnLst>
                                    <p:set>
                                      <p:cBhvr>
                                        <p:cTn dur="1" fill="hold">
                                          <p:stCondLst>
                                            <p:cond delay="0"/>
                                          </p:stCondLst>
                                        </p:cTn>
                                        <p:tgtEl>
                                          <p:spTgt spid="1066"/>
                                        </p:tgtEl>
                                        <p:attrNameLst>
                                          <p:attrName>style.visibility</p:attrName>
                                        </p:attrNameLst>
                                      </p:cBhvr>
                                      <p:to>
                                        <p:strVal val="visible"/>
                                      </p:to>
                                    </p:set>
                                    <p:animEffect filter="fade" transition="in">
                                      <p:cBhvr>
                                        <p:cTn dur="1000"/>
                                        <p:tgtEl>
                                          <p:spTgt spid="1066"/>
                                        </p:tgtEl>
                                      </p:cBhvr>
                                    </p:animEffect>
                                  </p:childTnLst>
                                </p:cTn>
                              </p:par>
                              <p:par>
                                <p:cTn fill="hold" nodeType="withEffect" presetClass="entr" presetID="10" presetSubtype="0">
                                  <p:stCondLst>
                                    <p:cond delay="0"/>
                                  </p:stCondLst>
                                  <p:childTnLst>
                                    <p:set>
                                      <p:cBhvr>
                                        <p:cTn dur="1" fill="hold">
                                          <p:stCondLst>
                                            <p:cond delay="0"/>
                                          </p:stCondLst>
                                        </p:cTn>
                                        <p:tgtEl>
                                          <p:spTgt spid="1067"/>
                                        </p:tgtEl>
                                        <p:attrNameLst>
                                          <p:attrName>style.visibility</p:attrName>
                                        </p:attrNameLst>
                                      </p:cBhvr>
                                      <p:to>
                                        <p:strVal val="visible"/>
                                      </p:to>
                                    </p:set>
                                    <p:animEffect filter="fade" transition="in">
                                      <p:cBhvr>
                                        <p:cTn dur="1000"/>
                                        <p:tgtEl>
                                          <p:spTgt spid="1067"/>
                                        </p:tgtEl>
                                      </p:cBhvr>
                                    </p:animEffect>
                                  </p:childTnLst>
                                </p:cTn>
                              </p:par>
                              <p:par>
                                <p:cTn fill="hold" nodeType="withEffect" presetClass="entr" presetID="10" presetSubtype="0">
                                  <p:stCondLst>
                                    <p:cond delay="0"/>
                                  </p:stCondLst>
                                  <p:childTnLst>
                                    <p:set>
                                      <p:cBhvr>
                                        <p:cTn dur="1" fill="hold">
                                          <p:stCondLst>
                                            <p:cond delay="0"/>
                                          </p:stCondLst>
                                        </p:cTn>
                                        <p:tgtEl>
                                          <p:spTgt spid="1068"/>
                                        </p:tgtEl>
                                        <p:attrNameLst>
                                          <p:attrName>style.visibility</p:attrName>
                                        </p:attrNameLst>
                                      </p:cBhvr>
                                      <p:to>
                                        <p:strVal val="visible"/>
                                      </p:to>
                                    </p:set>
                                    <p:animEffect filter="fade" transition="in">
                                      <p:cBhvr>
                                        <p:cTn dur="1000"/>
                                        <p:tgtEl>
                                          <p:spTgt spid="1068"/>
                                        </p:tgtEl>
                                      </p:cBhvr>
                                    </p:animEffect>
                                  </p:childTnLst>
                                </p:cTn>
                              </p:par>
                              <p:par>
                                <p:cTn fill="hold" nodeType="withEffect" presetClass="entr" presetID="10" presetSubtype="0">
                                  <p:stCondLst>
                                    <p:cond delay="0"/>
                                  </p:stCondLst>
                                  <p:childTnLst>
                                    <p:set>
                                      <p:cBhvr>
                                        <p:cTn dur="1" fill="hold">
                                          <p:stCondLst>
                                            <p:cond delay="0"/>
                                          </p:stCondLst>
                                        </p:cTn>
                                        <p:tgtEl>
                                          <p:spTgt spid="1069"/>
                                        </p:tgtEl>
                                        <p:attrNameLst>
                                          <p:attrName>style.visibility</p:attrName>
                                        </p:attrNameLst>
                                      </p:cBhvr>
                                      <p:to>
                                        <p:strVal val="visible"/>
                                      </p:to>
                                    </p:set>
                                    <p:animEffect filter="fade" transition="in">
                                      <p:cBhvr>
                                        <p:cTn dur="1000"/>
                                        <p:tgtEl>
                                          <p:spTgt spid="1069"/>
                                        </p:tgtEl>
                                      </p:cBhvr>
                                    </p:animEffect>
                                  </p:childTnLst>
                                </p:cTn>
                              </p:par>
                              <p:par>
                                <p:cTn fill="hold" nodeType="withEffect" presetClass="entr" presetID="10" presetSubtype="0">
                                  <p:stCondLst>
                                    <p:cond delay="0"/>
                                  </p:stCondLst>
                                  <p:childTnLst>
                                    <p:set>
                                      <p:cBhvr>
                                        <p:cTn dur="1" fill="hold">
                                          <p:stCondLst>
                                            <p:cond delay="0"/>
                                          </p:stCondLst>
                                        </p:cTn>
                                        <p:tgtEl>
                                          <p:spTgt spid="1070"/>
                                        </p:tgtEl>
                                        <p:attrNameLst>
                                          <p:attrName>style.visibility</p:attrName>
                                        </p:attrNameLst>
                                      </p:cBhvr>
                                      <p:to>
                                        <p:strVal val="visible"/>
                                      </p:to>
                                    </p:set>
                                    <p:animEffect filter="fade" transition="in">
                                      <p:cBhvr>
                                        <p:cTn dur="1000"/>
                                        <p:tgtEl>
                                          <p:spTgt spid="10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74" name="Shape 1074"/>
        <p:cNvGrpSpPr/>
        <p:nvPr/>
      </p:nvGrpSpPr>
      <p:grpSpPr>
        <a:xfrm>
          <a:off x="0" y="0"/>
          <a:ext cx="0" cy="0"/>
          <a:chOff x="0" y="0"/>
          <a:chExt cx="0" cy="0"/>
        </a:xfrm>
      </p:grpSpPr>
      <p:sp>
        <p:nvSpPr>
          <p:cNvPr id="1075" name="Google Shape;1075;p69"/>
          <p:cNvSpPr txBox="1"/>
          <p:nvPr>
            <p:ph type="title"/>
          </p:nvPr>
        </p:nvSpPr>
        <p:spPr>
          <a:xfrm>
            <a:off x="60450" y="1997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3100" u="sng">
                <a:solidFill>
                  <a:srgbClr val="E09214"/>
                </a:solidFill>
                <a:latin typeface="Merriweather"/>
                <a:ea typeface="Merriweather"/>
                <a:cs typeface="Merriweather"/>
                <a:sym typeface="Merriweather"/>
              </a:rPr>
              <a:t>HDFS Architecture</a:t>
            </a:r>
            <a:endParaRPr b="1" sz="3100" u="sng">
              <a:solidFill>
                <a:srgbClr val="E09214"/>
              </a:solidFill>
              <a:latin typeface="Merriweather"/>
              <a:ea typeface="Merriweather"/>
              <a:cs typeface="Merriweather"/>
              <a:sym typeface="Merriweather"/>
            </a:endParaRPr>
          </a:p>
        </p:txBody>
      </p:sp>
      <p:sp>
        <p:nvSpPr>
          <p:cNvPr id="1076" name="Google Shape;1076;p69"/>
          <p:cNvSpPr txBox="1"/>
          <p:nvPr/>
        </p:nvSpPr>
        <p:spPr>
          <a:xfrm>
            <a:off x="140800" y="914675"/>
            <a:ext cx="8520600" cy="2937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100"/>
              <a:buFont typeface="Arial"/>
              <a:buNone/>
            </a:pPr>
            <a:r>
              <a:rPr b="1" i="0" lang="en" sz="2100" u="none" cap="none" strike="noStrike">
                <a:solidFill>
                  <a:srgbClr val="000000"/>
                </a:solidFill>
                <a:latin typeface="Average"/>
                <a:ea typeface="Average"/>
                <a:cs typeface="Average"/>
                <a:sym typeface="Average"/>
              </a:rPr>
              <a:t> Datanode:</a:t>
            </a:r>
            <a:endParaRPr b="1" i="0" sz="21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100"/>
              <a:buFont typeface="Arial"/>
              <a:buNone/>
            </a:pPr>
            <a:r>
              <a:rPr b="0" i="0" lang="en" sz="2100" u="none" cap="none" strike="noStrike">
                <a:solidFill>
                  <a:srgbClr val="000000"/>
                </a:solidFill>
                <a:latin typeface="Average"/>
                <a:ea typeface="Average"/>
                <a:cs typeface="Average"/>
                <a:sym typeface="Average"/>
              </a:rPr>
              <a:t>Slave nodes in HDFS</a:t>
            </a:r>
            <a:endParaRPr b="0" i="0" sz="21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100"/>
              <a:buFont typeface="Arial"/>
              <a:buNone/>
            </a:pPr>
            <a:r>
              <a:rPr b="0" i="0" lang="en" sz="2100" u="none" cap="none" strike="noStrike">
                <a:solidFill>
                  <a:srgbClr val="000000"/>
                </a:solidFill>
                <a:latin typeface="Average"/>
                <a:ea typeface="Average"/>
                <a:cs typeface="Average"/>
                <a:sym typeface="Average"/>
              </a:rPr>
              <a:t>Datanodes is Block server stores data in local file.</a:t>
            </a:r>
            <a:endParaRPr b="0" i="0" sz="21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1900"/>
              <a:buFont typeface="Arial"/>
              <a:buNone/>
            </a:pPr>
            <a:r>
              <a:rPr b="1" i="0" lang="en" sz="1900" u="none" cap="none" strike="noStrike">
                <a:solidFill>
                  <a:srgbClr val="000000"/>
                </a:solidFill>
                <a:latin typeface="Average"/>
                <a:ea typeface="Average"/>
                <a:cs typeface="Average"/>
                <a:sym typeface="Average"/>
              </a:rPr>
              <a:t>Functions of Datanodes:</a:t>
            </a:r>
            <a:endParaRPr b="1" i="0" sz="1900" u="none" cap="none" strike="noStrike">
              <a:solidFill>
                <a:srgbClr val="000000"/>
              </a:solidFill>
              <a:latin typeface="Average"/>
              <a:ea typeface="Average"/>
              <a:cs typeface="Average"/>
              <a:sym typeface="Average"/>
            </a:endParaRPr>
          </a:p>
          <a:p>
            <a:pPr indent="-349250" lvl="0" marL="457200" marR="0" rtl="0" algn="l">
              <a:lnSpc>
                <a:spcPct val="115000"/>
              </a:lnSpc>
              <a:spcBef>
                <a:spcPts val="0"/>
              </a:spcBef>
              <a:spcAft>
                <a:spcPts val="0"/>
              </a:spcAft>
              <a:buClr>
                <a:srgbClr val="000000"/>
              </a:buClr>
              <a:buSzPts val="1900"/>
              <a:buFont typeface="Average"/>
              <a:buAutoNum type="arabicPeriod"/>
            </a:pPr>
            <a:r>
              <a:rPr b="0" i="0" lang="en" sz="1900" u="none" cap="none" strike="noStrike">
                <a:solidFill>
                  <a:srgbClr val="000000"/>
                </a:solidFill>
                <a:latin typeface="Average"/>
                <a:ea typeface="Average"/>
                <a:cs typeface="Average"/>
                <a:sym typeface="Average"/>
              </a:rPr>
              <a:t>Each run on slave machine.</a:t>
            </a:r>
            <a:endParaRPr b="0" i="0" sz="1900" u="none" cap="none" strike="noStrike">
              <a:solidFill>
                <a:srgbClr val="000000"/>
              </a:solidFill>
              <a:latin typeface="Average"/>
              <a:ea typeface="Average"/>
              <a:cs typeface="Average"/>
              <a:sym typeface="Average"/>
            </a:endParaRPr>
          </a:p>
          <a:p>
            <a:pPr indent="-349250" lvl="0" marL="457200" marR="0" rtl="0" algn="l">
              <a:lnSpc>
                <a:spcPct val="115000"/>
              </a:lnSpc>
              <a:spcBef>
                <a:spcPts val="0"/>
              </a:spcBef>
              <a:spcAft>
                <a:spcPts val="0"/>
              </a:spcAft>
              <a:buClr>
                <a:srgbClr val="000000"/>
              </a:buClr>
              <a:buSzPts val="1900"/>
              <a:buFont typeface="Average"/>
              <a:buAutoNum type="arabicPeriod"/>
            </a:pPr>
            <a:r>
              <a:rPr b="0" i="0" lang="en" sz="1900" u="none" cap="none" strike="noStrike">
                <a:solidFill>
                  <a:srgbClr val="000000"/>
                </a:solidFill>
                <a:latin typeface="Average"/>
                <a:ea typeface="Average"/>
                <a:cs typeface="Average"/>
                <a:sym typeface="Average"/>
              </a:rPr>
              <a:t>Actual Data is stored in datanodes</a:t>
            </a:r>
            <a:endParaRPr b="0" i="0" sz="1900" u="none" cap="none" strike="noStrike">
              <a:solidFill>
                <a:srgbClr val="000000"/>
              </a:solidFill>
              <a:latin typeface="Average"/>
              <a:ea typeface="Average"/>
              <a:cs typeface="Average"/>
              <a:sym typeface="Average"/>
            </a:endParaRPr>
          </a:p>
          <a:p>
            <a:pPr indent="-349250" lvl="0" marL="457200" marR="0" rtl="0" algn="l">
              <a:lnSpc>
                <a:spcPct val="115000"/>
              </a:lnSpc>
              <a:spcBef>
                <a:spcPts val="0"/>
              </a:spcBef>
              <a:spcAft>
                <a:spcPts val="0"/>
              </a:spcAft>
              <a:buClr>
                <a:srgbClr val="000000"/>
              </a:buClr>
              <a:buSzPts val="1900"/>
              <a:buFont typeface="Average"/>
              <a:buAutoNum type="arabicPeriod"/>
            </a:pPr>
            <a:r>
              <a:rPr b="0" i="0" lang="en" sz="1900" u="none" cap="none" strike="noStrike">
                <a:solidFill>
                  <a:srgbClr val="000000"/>
                </a:solidFill>
                <a:latin typeface="Average"/>
                <a:ea typeface="Average"/>
                <a:cs typeface="Average"/>
                <a:sym typeface="Average"/>
              </a:rPr>
              <a:t>Performs low level read &amp; write requests from file system’s client</a:t>
            </a:r>
            <a:endParaRPr b="0" i="0" sz="1900" u="none" cap="none" strike="noStrike">
              <a:solidFill>
                <a:srgbClr val="000000"/>
              </a:solidFill>
              <a:latin typeface="Average"/>
              <a:ea typeface="Average"/>
              <a:cs typeface="Average"/>
              <a:sym typeface="Average"/>
            </a:endParaRPr>
          </a:p>
          <a:p>
            <a:pPr indent="-349250" lvl="0" marL="457200" marR="0" rtl="0" algn="l">
              <a:lnSpc>
                <a:spcPct val="115000"/>
              </a:lnSpc>
              <a:spcBef>
                <a:spcPts val="0"/>
              </a:spcBef>
              <a:spcAft>
                <a:spcPts val="0"/>
              </a:spcAft>
              <a:buClr>
                <a:srgbClr val="000000"/>
              </a:buClr>
              <a:buSzPts val="1900"/>
              <a:buFont typeface="Average"/>
              <a:buAutoNum type="arabicPeriod"/>
            </a:pPr>
            <a:r>
              <a:rPr b="0" i="0" lang="en" sz="1900" u="none" cap="none" strike="noStrike">
                <a:solidFill>
                  <a:srgbClr val="000000"/>
                </a:solidFill>
                <a:latin typeface="Average"/>
                <a:ea typeface="Average"/>
                <a:cs typeface="Average"/>
                <a:sym typeface="Average"/>
              </a:rPr>
              <a:t>Send heartbeat to Namenode periodically.</a:t>
            </a:r>
            <a:endParaRPr b="0" i="0" sz="1900" u="none" cap="none" strike="noStrike">
              <a:solidFill>
                <a:srgbClr val="000000"/>
              </a:solidFill>
              <a:latin typeface="Average"/>
              <a:ea typeface="Average"/>
              <a:cs typeface="Average"/>
              <a:sym typeface="Average"/>
            </a:endParaRPr>
          </a:p>
        </p:txBody>
      </p:sp>
      <p:pic>
        <p:nvPicPr>
          <p:cNvPr id="1077" name="Google Shape;1077;p69"/>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6"/>
                                        </p:tgtEl>
                                        <p:attrNameLst>
                                          <p:attrName>style.visibility</p:attrName>
                                        </p:attrNameLst>
                                      </p:cBhvr>
                                      <p:to>
                                        <p:strVal val="visible"/>
                                      </p:to>
                                    </p:set>
                                    <p:animEffect filter="fade" transition="in">
                                      <p:cBhvr>
                                        <p:cTn dur="1000"/>
                                        <p:tgtEl>
                                          <p:spTgt spid="10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6" name="Shape 146"/>
        <p:cNvGrpSpPr/>
        <p:nvPr/>
      </p:nvGrpSpPr>
      <p:grpSpPr>
        <a:xfrm>
          <a:off x="0" y="0"/>
          <a:ext cx="0" cy="0"/>
          <a:chOff x="0" y="0"/>
          <a:chExt cx="0" cy="0"/>
        </a:xfrm>
      </p:grpSpPr>
      <p:sp>
        <p:nvSpPr>
          <p:cNvPr id="147" name="Google Shape;147;p7"/>
          <p:cNvSpPr txBox="1"/>
          <p:nvPr>
            <p:ph idx="2" type="body"/>
          </p:nvPr>
        </p:nvSpPr>
        <p:spPr>
          <a:xfrm>
            <a:off x="173450" y="691068"/>
            <a:ext cx="4330500" cy="162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b="1" lang="en" sz="2400">
                <a:solidFill>
                  <a:srgbClr val="FCBD24"/>
                </a:solidFill>
                <a:latin typeface="Times New Roman"/>
                <a:ea typeface="Times New Roman"/>
                <a:cs typeface="Times New Roman"/>
                <a:sym typeface="Times New Roman"/>
              </a:rPr>
              <a:t>What is Data? </a:t>
            </a:r>
            <a:endParaRPr b="1" sz="2400">
              <a:solidFill>
                <a:srgbClr val="FCBD24"/>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1400"/>
              <a:buNone/>
            </a:pPr>
            <a:r>
              <a:rPr lang="en" sz="2200">
                <a:solidFill>
                  <a:srgbClr val="444444"/>
                </a:solidFill>
                <a:latin typeface="Times New Roman"/>
                <a:ea typeface="Times New Roman"/>
                <a:cs typeface="Times New Roman"/>
                <a:sym typeface="Times New Roman"/>
              </a:rPr>
              <a:t>Data means simply we can say that Information</a:t>
            </a:r>
            <a:endParaRPr sz="2200">
              <a:solidFill>
                <a:srgbClr val="444444"/>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1400"/>
              <a:buNone/>
            </a:pPr>
            <a:r>
              <a:t/>
            </a:r>
            <a:endParaRPr sz="2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1400"/>
              <a:buNone/>
            </a:pPr>
            <a:r>
              <a:t/>
            </a:r>
            <a:endParaRPr sz="2200">
              <a:latin typeface="Times New Roman"/>
              <a:ea typeface="Times New Roman"/>
              <a:cs typeface="Times New Roman"/>
              <a:sym typeface="Times New Roman"/>
            </a:endParaRPr>
          </a:p>
        </p:txBody>
      </p:sp>
      <p:pic>
        <p:nvPicPr>
          <p:cNvPr id="148" name="Google Shape;148;p7"/>
          <p:cNvPicPr preferRelativeResize="0"/>
          <p:nvPr/>
        </p:nvPicPr>
        <p:blipFill rotWithShape="1">
          <a:blip r:embed="rId3">
            <a:alphaModFix/>
          </a:blip>
          <a:srcRect b="0" l="0" r="0" t="0"/>
          <a:stretch/>
        </p:blipFill>
        <p:spPr>
          <a:xfrm>
            <a:off x="4631476" y="691075"/>
            <a:ext cx="4330500" cy="346439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p:tgtEl>
                                          <p:spTgt spid="147"/>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148"/>
                                        </p:tgtEl>
                                        <p:attrNameLst>
                                          <p:attrName>style.visibility</p:attrName>
                                        </p:attrNameLst>
                                      </p:cBhvr>
                                      <p:to>
                                        <p:strVal val="visible"/>
                                      </p:to>
                                    </p:set>
                                    <p:anim calcmode="lin" valueType="num">
                                      <p:cBhvr additive="base">
                                        <p:cTn dur="1000"/>
                                        <p:tgtEl>
                                          <p:spTgt spid="14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81" name="Shape 1081"/>
        <p:cNvGrpSpPr/>
        <p:nvPr/>
      </p:nvGrpSpPr>
      <p:grpSpPr>
        <a:xfrm>
          <a:off x="0" y="0"/>
          <a:ext cx="0" cy="0"/>
          <a:chOff x="0" y="0"/>
          <a:chExt cx="0" cy="0"/>
        </a:xfrm>
      </p:grpSpPr>
      <p:sp>
        <p:nvSpPr>
          <p:cNvPr id="1082" name="Google Shape;1082;p70"/>
          <p:cNvSpPr txBox="1"/>
          <p:nvPr>
            <p:ph type="title"/>
          </p:nvPr>
        </p:nvSpPr>
        <p:spPr>
          <a:xfrm>
            <a:off x="60450" y="1997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3100" u="sng">
                <a:solidFill>
                  <a:srgbClr val="E09214"/>
                </a:solidFill>
                <a:latin typeface="Merriweather"/>
                <a:ea typeface="Merriweather"/>
                <a:cs typeface="Merriweather"/>
                <a:sym typeface="Merriweather"/>
              </a:rPr>
              <a:t>HDFS Architecture</a:t>
            </a:r>
            <a:endParaRPr b="1" sz="3100" u="sng">
              <a:solidFill>
                <a:srgbClr val="E09214"/>
              </a:solidFill>
              <a:latin typeface="Merriweather"/>
              <a:ea typeface="Merriweather"/>
              <a:cs typeface="Merriweather"/>
              <a:sym typeface="Merriweather"/>
            </a:endParaRPr>
          </a:p>
        </p:txBody>
      </p:sp>
      <p:sp>
        <p:nvSpPr>
          <p:cNvPr id="1083" name="Google Shape;1083;p70"/>
          <p:cNvSpPr txBox="1"/>
          <p:nvPr/>
        </p:nvSpPr>
        <p:spPr>
          <a:xfrm>
            <a:off x="40800" y="784050"/>
            <a:ext cx="68751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 Secondary  Namenode: [Not backup of Namenode]</a:t>
            </a:r>
            <a:endParaRPr b="0" i="0" sz="2200" u="none" cap="none" strike="noStrike">
              <a:solidFill>
                <a:srgbClr val="000000"/>
              </a:solidFill>
              <a:latin typeface="Average"/>
              <a:ea typeface="Average"/>
              <a:cs typeface="Average"/>
              <a:sym typeface="Average"/>
            </a:endParaRPr>
          </a:p>
        </p:txBody>
      </p:sp>
      <p:pic>
        <p:nvPicPr>
          <p:cNvPr id="1084" name="Google Shape;1084;p70"/>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1085" name="Google Shape;1085;p70"/>
          <p:cNvSpPr/>
          <p:nvPr/>
        </p:nvSpPr>
        <p:spPr>
          <a:xfrm>
            <a:off x="223025" y="1474000"/>
            <a:ext cx="1363200" cy="4464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Secondary Name node</a:t>
            </a:r>
            <a:endParaRPr b="0" i="0" sz="1400" u="none" cap="none" strike="noStrike">
              <a:solidFill>
                <a:srgbClr val="000000"/>
              </a:solidFill>
              <a:latin typeface="Arial"/>
              <a:ea typeface="Arial"/>
              <a:cs typeface="Arial"/>
              <a:sym typeface="Arial"/>
            </a:endParaRPr>
          </a:p>
        </p:txBody>
      </p:sp>
      <p:sp>
        <p:nvSpPr>
          <p:cNvPr id="1086" name="Google Shape;1086;p70"/>
          <p:cNvSpPr/>
          <p:nvPr/>
        </p:nvSpPr>
        <p:spPr>
          <a:xfrm>
            <a:off x="2450925" y="1387275"/>
            <a:ext cx="1428900" cy="8100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Query for Edit logs in regular intervals</a:t>
            </a:r>
            <a:endParaRPr b="0" i="0" sz="1400" u="none" cap="none" strike="noStrike">
              <a:solidFill>
                <a:srgbClr val="000000"/>
              </a:solidFill>
              <a:latin typeface="Arial"/>
              <a:ea typeface="Arial"/>
              <a:cs typeface="Arial"/>
              <a:sym typeface="Arial"/>
            </a:endParaRPr>
          </a:p>
        </p:txBody>
      </p:sp>
      <p:cxnSp>
        <p:nvCxnSpPr>
          <p:cNvPr id="1087" name="Google Shape;1087;p70"/>
          <p:cNvCxnSpPr>
            <a:stCxn id="1085" idx="3"/>
          </p:cNvCxnSpPr>
          <p:nvPr/>
        </p:nvCxnSpPr>
        <p:spPr>
          <a:xfrm flipH="1" rot="10800000">
            <a:off x="1586225" y="1693900"/>
            <a:ext cx="876900" cy="3300"/>
          </a:xfrm>
          <a:prstGeom prst="straightConnector1">
            <a:avLst/>
          </a:prstGeom>
          <a:noFill/>
          <a:ln cap="flat" cmpd="sng" w="19050">
            <a:solidFill>
              <a:srgbClr val="000000"/>
            </a:solidFill>
            <a:prstDash val="solid"/>
            <a:round/>
            <a:headEnd len="sm" w="sm" type="none"/>
            <a:tailEnd len="med" w="med" type="stealth"/>
          </a:ln>
        </p:spPr>
      </p:cxnSp>
      <p:cxnSp>
        <p:nvCxnSpPr>
          <p:cNvPr id="1088" name="Google Shape;1088;p70"/>
          <p:cNvCxnSpPr>
            <a:endCxn id="1085" idx="2"/>
          </p:cNvCxnSpPr>
          <p:nvPr/>
        </p:nvCxnSpPr>
        <p:spPr>
          <a:xfrm rot="10800000">
            <a:off x="904625" y="1920400"/>
            <a:ext cx="1500" cy="587100"/>
          </a:xfrm>
          <a:prstGeom prst="straightConnector1">
            <a:avLst/>
          </a:prstGeom>
          <a:noFill/>
          <a:ln cap="flat" cmpd="sng" w="19050">
            <a:solidFill>
              <a:srgbClr val="000000"/>
            </a:solidFill>
            <a:prstDash val="solid"/>
            <a:round/>
            <a:headEnd len="med" w="med" type="stealth"/>
            <a:tailEnd len="sm" w="sm" type="none"/>
          </a:ln>
        </p:spPr>
      </p:cxnSp>
      <p:cxnSp>
        <p:nvCxnSpPr>
          <p:cNvPr id="1089" name="Google Shape;1089;p70"/>
          <p:cNvCxnSpPr/>
          <p:nvPr/>
        </p:nvCxnSpPr>
        <p:spPr>
          <a:xfrm>
            <a:off x="3879825" y="1686250"/>
            <a:ext cx="1625100" cy="0"/>
          </a:xfrm>
          <a:prstGeom prst="straightConnector1">
            <a:avLst/>
          </a:prstGeom>
          <a:noFill/>
          <a:ln cap="flat" cmpd="sng" w="19050">
            <a:solidFill>
              <a:srgbClr val="000000"/>
            </a:solidFill>
            <a:prstDash val="solid"/>
            <a:round/>
            <a:headEnd len="sm" w="sm" type="none"/>
            <a:tailEnd len="med" w="med" type="stealth"/>
          </a:ln>
        </p:spPr>
      </p:cxnSp>
      <p:cxnSp>
        <p:nvCxnSpPr>
          <p:cNvPr id="1090" name="Google Shape;1090;p70"/>
          <p:cNvCxnSpPr>
            <a:endCxn id="1091" idx="0"/>
          </p:cNvCxnSpPr>
          <p:nvPr/>
        </p:nvCxnSpPr>
        <p:spPr>
          <a:xfrm flipH="1">
            <a:off x="6398725" y="1914813"/>
            <a:ext cx="22500" cy="1542300"/>
          </a:xfrm>
          <a:prstGeom prst="straightConnector1">
            <a:avLst/>
          </a:prstGeom>
          <a:noFill/>
          <a:ln cap="flat" cmpd="sng" w="19050">
            <a:solidFill>
              <a:srgbClr val="000000"/>
            </a:solidFill>
            <a:prstDash val="solid"/>
            <a:round/>
            <a:headEnd len="sm" w="sm" type="none"/>
            <a:tailEnd len="med" w="med" type="stealth"/>
          </a:ln>
        </p:spPr>
      </p:cxnSp>
      <p:sp>
        <p:nvSpPr>
          <p:cNvPr id="1092" name="Google Shape;1092;p70"/>
          <p:cNvSpPr/>
          <p:nvPr/>
        </p:nvSpPr>
        <p:spPr>
          <a:xfrm>
            <a:off x="5530975" y="1467563"/>
            <a:ext cx="1363200" cy="4464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Name node</a:t>
            </a:r>
            <a:endParaRPr b="0" i="0" sz="1400" u="none" cap="none" strike="noStrike">
              <a:solidFill>
                <a:srgbClr val="000000"/>
              </a:solidFill>
              <a:latin typeface="Arial"/>
              <a:ea typeface="Arial"/>
              <a:cs typeface="Arial"/>
              <a:sym typeface="Arial"/>
            </a:endParaRPr>
          </a:p>
        </p:txBody>
      </p:sp>
      <p:sp>
        <p:nvSpPr>
          <p:cNvPr id="1093" name="Google Shape;1093;p70"/>
          <p:cNvSpPr/>
          <p:nvPr/>
        </p:nvSpPr>
        <p:spPr>
          <a:xfrm>
            <a:off x="264900" y="2507450"/>
            <a:ext cx="1363200" cy="7434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Update FsImage with Editlogs</a:t>
            </a:r>
            <a:endParaRPr b="0" i="0" sz="1400" u="none" cap="none" strike="noStrike">
              <a:solidFill>
                <a:srgbClr val="000000"/>
              </a:solidFill>
              <a:latin typeface="Arial"/>
              <a:ea typeface="Arial"/>
              <a:cs typeface="Arial"/>
              <a:sym typeface="Arial"/>
            </a:endParaRPr>
          </a:p>
        </p:txBody>
      </p:sp>
      <p:sp>
        <p:nvSpPr>
          <p:cNvPr id="1094" name="Google Shape;1094;p70"/>
          <p:cNvSpPr/>
          <p:nvPr/>
        </p:nvSpPr>
        <p:spPr>
          <a:xfrm>
            <a:off x="264900" y="3754875"/>
            <a:ext cx="1363200" cy="743400"/>
          </a:xfrm>
          <a:prstGeom prst="rect">
            <a:avLst/>
          </a:prstGeom>
          <a:solidFill>
            <a:srgbClr val="69E78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FsImage</a:t>
            </a:r>
            <a:endParaRPr b="0" i="0" sz="1400" u="none" cap="none" strike="noStrike">
              <a:solidFill>
                <a:srgbClr val="000000"/>
              </a:solidFill>
              <a:latin typeface="Arial"/>
              <a:ea typeface="Arial"/>
              <a:cs typeface="Arial"/>
              <a:sym typeface="Arial"/>
            </a:endParaRPr>
          </a:p>
        </p:txBody>
      </p:sp>
      <p:sp>
        <p:nvSpPr>
          <p:cNvPr id="1095" name="Google Shape;1095;p70"/>
          <p:cNvSpPr/>
          <p:nvPr/>
        </p:nvSpPr>
        <p:spPr>
          <a:xfrm>
            <a:off x="2940538" y="3052125"/>
            <a:ext cx="1959600" cy="15534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Copy the updated FsImage back to Namenode</a:t>
            </a:r>
            <a:endParaRPr b="0" i="0" sz="1400" u="none" cap="none" strike="noStrike">
              <a:solidFill>
                <a:srgbClr val="000000"/>
              </a:solidFill>
              <a:latin typeface="Arial"/>
              <a:ea typeface="Arial"/>
              <a:cs typeface="Arial"/>
              <a:sym typeface="Arial"/>
            </a:endParaRPr>
          </a:p>
        </p:txBody>
      </p:sp>
      <p:sp>
        <p:nvSpPr>
          <p:cNvPr id="1091" name="Google Shape;1091;p70"/>
          <p:cNvSpPr/>
          <p:nvPr/>
        </p:nvSpPr>
        <p:spPr>
          <a:xfrm>
            <a:off x="5717125" y="3457113"/>
            <a:ext cx="1363200" cy="743400"/>
          </a:xfrm>
          <a:prstGeom prst="rect">
            <a:avLst/>
          </a:prstGeom>
          <a:solidFill>
            <a:srgbClr val="69E78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FsImage</a:t>
            </a:r>
            <a:endParaRPr b="0" i="0" sz="1400" u="none" cap="none" strike="noStrike">
              <a:solidFill>
                <a:srgbClr val="000000"/>
              </a:solidFill>
              <a:latin typeface="Arial"/>
              <a:ea typeface="Arial"/>
              <a:cs typeface="Arial"/>
              <a:sym typeface="Arial"/>
            </a:endParaRPr>
          </a:p>
        </p:txBody>
      </p:sp>
      <p:cxnSp>
        <p:nvCxnSpPr>
          <p:cNvPr id="1096" name="Google Shape;1096;p70"/>
          <p:cNvCxnSpPr>
            <a:stCxn id="1095" idx="3"/>
            <a:endCxn id="1091" idx="1"/>
          </p:cNvCxnSpPr>
          <p:nvPr/>
        </p:nvCxnSpPr>
        <p:spPr>
          <a:xfrm>
            <a:off x="4900138" y="3828825"/>
            <a:ext cx="816900" cy="0"/>
          </a:xfrm>
          <a:prstGeom prst="straightConnector1">
            <a:avLst/>
          </a:prstGeom>
          <a:noFill/>
          <a:ln cap="flat" cmpd="sng" w="19050">
            <a:solidFill>
              <a:srgbClr val="000000"/>
            </a:solidFill>
            <a:prstDash val="solid"/>
            <a:round/>
            <a:headEnd len="sm" w="sm" type="none"/>
            <a:tailEnd len="med" w="med" type="stealth"/>
          </a:ln>
        </p:spPr>
      </p:cxnSp>
      <p:cxnSp>
        <p:nvCxnSpPr>
          <p:cNvPr id="1097" name="Google Shape;1097;p70"/>
          <p:cNvCxnSpPr>
            <a:stCxn id="1094" idx="0"/>
            <a:endCxn id="1093" idx="2"/>
          </p:cNvCxnSpPr>
          <p:nvPr/>
        </p:nvCxnSpPr>
        <p:spPr>
          <a:xfrm rot="10800000">
            <a:off x="946500" y="3250875"/>
            <a:ext cx="0" cy="504000"/>
          </a:xfrm>
          <a:prstGeom prst="straightConnector1">
            <a:avLst/>
          </a:prstGeom>
          <a:noFill/>
          <a:ln cap="flat" cmpd="sng" w="19050">
            <a:solidFill>
              <a:srgbClr val="000000"/>
            </a:solidFill>
            <a:prstDash val="solid"/>
            <a:round/>
            <a:headEnd len="med" w="med" type="stealth"/>
            <a:tailEnd len="sm" w="sm" type="none"/>
          </a:ln>
        </p:spPr>
      </p:cxnSp>
      <p:cxnSp>
        <p:nvCxnSpPr>
          <p:cNvPr id="1098" name="Google Shape;1098;p70"/>
          <p:cNvCxnSpPr/>
          <p:nvPr/>
        </p:nvCxnSpPr>
        <p:spPr>
          <a:xfrm>
            <a:off x="1628100" y="4049650"/>
            <a:ext cx="1317300" cy="4800"/>
          </a:xfrm>
          <a:prstGeom prst="straightConnector1">
            <a:avLst/>
          </a:prstGeom>
          <a:noFill/>
          <a:ln cap="flat" cmpd="sng" w="19050">
            <a:solidFill>
              <a:srgbClr val="000000"/>
            </a:solidFill>
            <a:prstDash val="solid"/>
            <a:round/>
            <a:headEnd len="sm" w="sm" type="none"/>
            <a:tailEnd len="med" w="med" type="stealth"/>
          </a:ln>
        </p:spPr>
      </p:cxnSp>
      <p:cxnSp>
        <p:nvCxnSpPr>
          <p:cNvPr id="1099" name="Google Shape;1099;p70"/>
          <p:cNvCxnSpPr/>
          <p:nvPr/>
        </p:nvCxnSpPr>
        <p:spPr>
          <a:xfrm>
            <a:off x="3879825" y="1838650"/>
            <a:ext cx="1625100" cy="0"/>
          </a:xfrm>
          <a:prstGeom prst="straightConnector1">
            <a:avLst/>
          </a:prstGeom>
          <a:noFill/>
          <a:ln cap="flat" cmpd="sng" w="19050">
            <a:solidFill>
              <a:srgbClr val="000000"/>
            </a:solidFill>
            <a:prstDash val="solid"/>
            <a:round/>
            <a:headEnd len="med" w="med" type="stealth"/>
            <a:tailEnd len="sm" w="sm" type="none"/>
          </a:ln>
        </p:spPr>
      </p:cxnSp>
      <p:cxnSp>
        <p:nvCxnSpPr>
          <p:cNvPr id="1100" name="Google Shape;1100;p70"/>
          <p:cNvCxnSpPr/>
          <p:nvPr/>
        </p:nvCxnSpPr>
        <p:spPr>
          <a:xfrm flipH="1" rot="10800000">
            <a:off x="1586225" y="1837000"/>
            <a:ext cx="876900" cy="3300"/>
          </a:xfrm>
          <a:prstGeom prst="straightConnector1">
            <a:avLst/>
          </a:prstGeom>
          <a:noFill/>
          <a:ln cap="flat" cmpd="sng" w="19050">
            <a:solidFill>
              <a:srgbClr val="000000"/>
            </a:solidFill>
            <a:prstDash val="solid"/>
            <a:round/>
            <a:headEnd len="med" w="med" type="stealth"/>
            <a:tailEnd len="sm" w="sm" type="none"/>
          </a:ln>
        </p:spPr>
      </p:cxnSp>
      <p:sp>
        <p:nvSpPr>
          <p:cNvPr id="1101" name="Google Shape;1101;p70"/>
          <p:cNvSpPr txBox="1"/>
          <p:nvPr/>
        </p:nvSpPr>
        <p:spPr>
          <a:xfrm>
            <a:off x="6421225" y="2391900"/>
            <a:ext cx="16251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When Started</a:t>
            </a:r>
            <a:endParaRPr b="0" i="0" sz="17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3"/>
                                        </p:tgtEl>
                                        <p:attrNameLst>
                                          <p:attrName>style.visibility</p:attrName>
                                        </p:attrNameLst>
                                      </p:cBhvr>
                                      <p:to>
                                        <p:strVal val="visible"/>
                                      </p:to>
                                    </p:set>
                                    <p:animEffect filter="fade" transition="in">
                                      <p:cBhvr>
                                        <p:cTn dur="1000"/>
                                        <p:tgtEl>
                                          <p:spTgt spid="10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5"/>
                                        </p:tgtEl>
                                        <p:attrNameLst>
                                          <p:attrName>style.visibility</p:attrName>
                                        </p:attrNameLst>
                                      </p:cBhvr>
                                      <p:to>
                                        <p:strVal val="visible"/>
                                      </p:to>
                                    </p:set>
                                    <p:animEffect filter="fade" transition="in">
                                      <p:cBhvr>
                                        <p:cTn dur="1000"/>
                                        <p:tgtEl>
                                          <p:spTgt spid="1085"/>
                                        </p:tgtEl>
                                      </p:cBhvr>
                                    </p:animEffect>
                                  </p:childTnLst>
                                </p:cTn>
                              </p:par>
                              <p:par>
                                <p:cTn fill="hold" nodeType="withEffect" presetClass="entr" presetID="10" presetSubtype="0">
                                  <p:stCondLst>
                                    <p:cond delay="0"/>
                                  </p:stCondLst>
                                  <p:childTnLst>
                                    <p:set>
                                      <p:cBhvr>
                                        <p:cTn dur="1" fill="hold">
                                          <p:stCondLst>
                                            <p:cond delay="0"/>
                                          </p:stCondLst>
                                        </p:cTn>
                                        <p:tgtEl>
                                          <p:spTgt spid="1086"/>
                                        </p:tgtEl>
                                        <p:attrNameLst>
                                          <p:attrName>style.visibility</p:attrName>
                                        </p:attrNameLst>
                                      </p:cBhvr>
                                      <p:to>
                                        <p:strVal val="visible"/>
                                      </p:to>
                                    </p:set>
                                    <p:animEffect filter="fade" transition="in">
                                      <p:cBhvr>
                                        <p:cTn dur="1000"/>
                                        <p:tgtEl>
                                          <p:spTgt spid="1086"/>
                                        </p:tgtEl>
                                      </p:cBhvr>
                                    </p:animEffect>
                                  </p:childTnLst>
                                </p:cTn>
                              </p:par>
                              <p:par>
                                <p:cTn fill="hold" nodeType="withEffect" presetClass="entr" presetID="10" presetSubtype="0">
                                  <p:stCondLst>
                                    <p:cond delay="0"/>
                                  </p:stCondLst>
                                  <p:childTnLst>
                                    <p:set>
                                      <p:cBhvr>
                                        <p:cTn dur="1" fill="hold">
                                          <p:stCondLst>
                                            <p:cond delay="0"/>
                                          </p:stCondLst>
                                        </p:cTn>
                                        <p:tgtEl>
                                          <p:spTgt spid="1087"/>
                                        </p:tgtEl>
                                        <p:attrNameLst>
                                          <p:attrName>style.visibility</p:attrName>
                                        </p:attrNameLst>
                                      </p:cBhvr>
                                      <p:to>
                                        <p:strVal val="visible"/>
                                      </p:to>
                                    </p:set>
                                    <p:animEffect filter="fade" transition="in">
                                      <p:cBhvr>
                                        <p:cTn dur="1000"/>
                                        <p:tgtEl>
                                          <p:spTgt spid="1087"/>
                                        </p:tgtEl>
                                      </p:cBhvr>
                                    </p:animEffect>
                                  </p:childTnLst>
                                </p:cTn>
                              </p:par>
                              <p:par>
                                <p:cTn fill="hold" nodeType="withEffect" presetClass="entr" presetID="10" presetSubtype="0">
                                  <p:stCondLst>
                                    <p:cond delay="0"/>
                                  </p:stCondLst>
                                  <p:childTnLst>
                                    <p:set>
                                      <p:cBhvr>
                                        <p:cTn dur="1" fill="hold">
                                          <p:stCondLst>
                                            <p:cond delay="0"/>
                                          </p:stCondLst>
                                        </p:cTn>
                                        <p:tgtEl>
                                          <p:spTgt spid="1088"/>
                                        </p:tgtEl>
                                        <p:attrNameLst>
                                          <p:attrName>style.visibility</p:attrName>
                                        </p:attrNameLst>
                                      </p:cBhvr>
                                      <p:to>
                                        <p:strVal val="visible"/>
                                      </p:to>
                                    </p:set>
                                    <p:animEffect filter="fade" transition="in">
                                      <p:cBhvr>
                                        <p:cTn dur="1000"/>
                                        <p:tgtEl>
                                          <p:spTgt spid="1088"/>
                                        </p:tgtEl>
                                      </p:cBhvr>
                                    </p:animEffect>
                                  </p:childTnLst>
                                </p:cTn>
                              </p:par>
                              <p:par>
                                <p:cTn fill="hold" nodeType="withEffect" presetClass="entr" presetID="10" presetSubtype="0">
                                  <p:stCondLst>
                                    <p:cond delay="0"/>
                                  </p:stCondLst>
                                  <p:childTnLst>
                                    <p:set>
                                      <p:cBhvr>
                                        <p:cTn dur="1" fill="hold">
                                          <p:stCondLst>
                                            <p:cond delay="0"/>
                                          </p:stCondLst>
                                        </p:cTn>
                                        <p:tgtEl>
                                          <p:spTgt spid="1089"/>
                                        </p:tgtEl>
                                        <p:attrNameLst>
                                          <p:attrName>style.visibility</p:attrName>
                                        </p:attrNameLst>
                                      </p:cBhvr>
                                      <p:to>
                                        <p:strVal val="visible"/>
                                      </p:to>
                                    </p:set>
                                    <p:animEffect filter="fade" transition="in">
                                      <p:cBhvr>
                                        <p:cTn dur="1000"/>
                                        <p:tgtEl>
                                          <p:spTgt spid="1089"/>
                                        </p:tgtEl>
                                      </p:cBhvr>
                                    </p:animEffect>
                                  </p:childTnLst>
                                </p:cTn>
                              </p:par>
                              <p:par>
                                <p:cTn fill="hold" nodeType="withEffect" presetClass="entr" presetID="10" presetSubtype="0">
                                  <p:stCondLst>
                                    <p:cond delay="0"/>
                                  </p:stCondLst>
                                  <p:childTnLst>
                                    <p:set>
                                      <p:cBhvr>
                                        <p:cTn dur="1" fill="hold">
                                          <p:stCondLst>
                                            <p:cond delay="0"/>
                                          </p:stCondLst>
                                        </p:cTn>
                                        <p:tgtEl>
                                          <p:spTgt spid="1090"/>
                                        </p:tgtEl>
                                        <p:attrNameLst>
                                          <p:attrName>style.visibility</p:attrName>
                                        </p:attrNameLst>
                                      </p:cBhvr>
                                      <p:to>
                                        <p:strVal val="visible"/>
                                      </p:to>
                                    </p:set>
                                    <p:animEffect filter="fade" transition="in">
                                      <p:cBhvr>
                                        <p:cTn dur="1000"/>
                                        <p:tgtEl>
                                          <p:spTgt spid="1090"/>
                                        </p:tgtEl>
                                      </p:cBhvr>
                                    </p:animEffect>
                                  </p:childTnLst>
                                </p:cTn>
                              </p:par>
                              <p:par>
                                <p:cTn fill="hold" nodeType="withEffect" presetClass="entr" presetID="10" presetSubtype="0">
                                  <p:stCondLst>
                                    <p:cond delay="0"/>
                                  </p:stCondLst>
                                  <p:childTnLst>
                                    <p:set>
                                      <p:cBhvr>
                                        <p:cTn dur="1" fill="hold">
                                          <p:stCondLst>
                                            <p:cond delay="0"/>
                                          </p:stCondLst>
                                        </p:cTn>
                                        <p:tgtEl>
                                          <p:spTgt spid="1092"/>
                                        </p:tgtEl>
                                        <p:attrNameLst>
                                          <p:attrName>style.visibility</p:attrName>
                                        </p:attrNameLst>
                                      </p:cBhvr>
                                      <p:to>
                                        <p:strVal val="visible"/>
                                      </p:to>
                                    </p:set>
                                    <p:animEffect filter="fade" transition="in">
                                      <p:cBhvr>
                                        <p:cTn dur="1000"/>
                                        <p:tgtEl>
                                          <p:spTgt spid="1092"/>
                                        </p:tgtEl>
                                      </p:cBhvr>
                                    </p:animEffect>
                                  </p:childTnLst>
                                </p:cTn>
                              </p:par>
                              <p:par>
                                <p:cTn fill="hold" nodeType="withEffect" presetClass="entr" presetID="10" presetSubtype="0">
                                  <p:stCondLst>
                                    <p:cond delay="0"/>
                                  </p:stCondLst>
                                  <p:childTnLst>
                                    <p:set>
                                      <p:cBhvr>
                                        <p:cTn dur="1" fill="hold">
                                          <p:stCondLst>
                                            <p:cond delay="0"/>
                                          </p:stCondLst>
                                        </p:cTn>
                                        <p:tgtEl>
                                          <p:spTgt spid="1093"/>
                                        </p:tgtEl>
                                        <p:attrNameLst>
                                          <p:attrName>style.visibility</p:attrName>
                                        </p:attrNameLst>
                                      </p:cBhvr>
                                      <p:to>
                                        <p:strVal val="visible"/>
                                      </p:to>
                                    </p:set>
                                    <p:animEffect filter="fade" transition="in">
                                      <p:cBhvr>
                                        <p:cTn dur="1000"/>
                                        <p:tgtEl>
                                          <p:spTgt spid="1093"/>
                                        </p:tgtEl>
                                      </p:cBhvr>
                                    </p:animEffect>
                                  </p:childTnLst>
                                </p:cTn>
                              </p:par>
                              <p:par>
                                <p:cTn fill="hold" nodeType="withEffect" presetClass="entr" presetID="10" presetSubtype="0">
                                  <p:stCondLst>
                                    <p:cond delay="0"/>
                                  </p:stCondLst>
                                  <p:childTnLst>
                                    <p:set>
                                      <p:cBhvr>
                                        <p:cTn dur="1" fill="hold">
                                          <p:stCondLst>
                                            <p:cond delay="0"/>
                                          </p:stCondLst>
                                        </p:cTn>
                                        <p:tgtEl>
                                          <p:spTgt spid="1094"/>
                                        </p:tgtEl>
                                        <p:attrNameLst>
                                          <p:attrName>style.visibility</p:attrName>
                                        </p:attrNameLst>
                                      </p:cBhvr>
                                      <p:to>
                                        <p:strVal val="visible"/>
                                      </p:to>
                                    </p:set>
                                    <p:animEffect filter="fade" transition="in">
                                      <p:cBhvr>
                                        <p:cTn dur="1000"/>
                                        <p:tgtEl>
                                          <p:spTgt spid="1094"/>
                                        </p:tgtEl>
                                      </p:cBhvr>
                                    </p:animEffect>
                                  </p:childTnLst>
                                </p:cTn>
                              </p:par>
                              <p:par>
                                <p:cTn fill="hold" nodeType="withEffect" presetClass="entr" presetID="10" presetSubtype="0">
                                  <p:stCondLst>
                                    <p:cond delay="0"/>
                                  </p:stCondLst>
                                  <p:childTnLst>
                                    <p:set>
                                      <p:cBhvr>
                                        <p:cTn dur="1" fill="hold">
                                          <p:stCondLst>
                                            <p:cond delay="0"/>
                                          </p:stCondLst>
                                        </p:cTn>
                                        <p:tgtEl>
                                          <p:spTgt spid="1095"/>
                                        </p:tgtEl>
                                        <p:attrNameLst>
                                          <p:attrName>style.visibility</p:attrName>
                                        </p:attrNameLst>
                                      </p:cBhvr>
                                      <p:to>
                                        <p:strVal val="visible"/>
                                      </p:to>
                                    </p:set>
                                    <p:animEffect filter="fade" transition="in">
                                      <p:cBhvr>
                                        <p:cTn dur="1000"/>
                                        <p:tgtEl>
                                          <p:spTgt spid="1095"/>
                                        </p:tgtEl>
                                      </p:cBhvr>
                                    </p:animEffect>
                                  </p:childTnLst>
                                </p:cTn>
                              </p:par>
                              <p:par>
                                <p:cTn fill="hold" nodeType="withEffect" presetClass="entr" presetID="10" presetSubtype="0">
                                  <p:stCondLst>
                                    <p:cond delay="0"/>
                                  </p:stCondLst>
                                  <p:childTnLst>
                                    <p:set>
                                      <p:cBhvr>
                                        <p:cTn dur="1" fill="hold">
                                          <p:stCondLst>
                                            <p:cond delay="0"/>
                                          </p:stCondLst>
                                        </p:cTn>
                                        <p:tgtEl>
                                          <p:spTgt spid="1091"/>
                                        </p:tgtEl>
                                        <p:attrNameLst>
                                          <p:attrName>style.visibility</p:attrName>
                                        </p:attrNameLst>
                                      </p:cBhvr>
                                      <p:to>
                                        <p:strVal val="visible"/>
                                      </p:to>
                                    </p:set>
                                    <p:animEffect filter="fade" transition="in">
                                      <p:cBhvr>
                                        <p:cTn dur="1000"/>
                                        <p:tgtEl>
                                          <p:spTgt spid="1091"/>
                                        </p:tgtEl>
                                      </p:cBhvr>
                                    </p:animEffect>
                                  </p:childTnLst>
                                </p:cTn>
                              </p:par>
                              <p:par>
                                <p:cTn fill="hold" nodeType="withEffect" presetClass="entr" presetID="10" presetSubtype="0">
                                  <p:stCondLst>
                                    <p:cond delay="0"/>
                                  </p:stCondLst>
                                  <p:childTnLst>
                                    <p:set>
                                      <p:cBhvr>
                                        <p:cTn dur="1" fill="hold">
                                          <p:stCondLst>
                                            <p:cond delay="0"/>
                                          </p:stCondLst>
                                        </p:cTn>
                                        <p:tgtEl>
                                          <p:spTgt spid="1096"/>
                                        </p:tgtEl>
                                        <p:attrNameLst>
                                          <p:attrName>style.visibility</p:attrName>
                                        </p:attrNameLst>
                                      </p:cBhvr>
                                      <p:to>
                                        <p:strVal val="visible"/>
                                      </p:to>
                                    </p:set>
                                    <p:animEffect filter="fade" transition="in">
                                      <p:cBhvr>
                                        <p:cTn dur="1000"/>
                                        <p:tgtEl>
                                          <p:spTgt spid="1096"/>
                                        </p:tgtEl>
                                      </p:cBhvr>
                                    </p:animEffect>
                                  </p:childTnLst>
                                </p:cTn>
                              </p:par>
                              <p:par>
                                <p:cTn fill="hold" nodeType="withEffect" presetClass="entr" presetID="10" presetSubtype="0">
                                  <p:stCondLst>
                                    <p:cond delay="0"/>
                                  </p:stCondLst>
                                  <p:childTnLst>
                                    <p:set>
                                      <p:cBhvr>
                                        <p:cTn dur="1" fill="hold">
                                          <p:stCondLst>
                                            <p:cond delay="0"/>
                                          </p:stCondLst>
                                        </p:cTn>
                                        <p:tgtEl>
                                          <p:spTgt spid="1097"/>
                                        </p:tgtEl>
                                        <p:attrNameLst>
                                          <p:attrName>style.visibility</p:attrName>
                                        </p:attrNameLst>
                                      </p:cBhvr>
                                      <p:to>
                                        <p:strVal val="visible"/>
                                      </p:to>
                                    </p:set>
                                    <p:animEffect filter="fade" transition="in">
                                      <p:cBhvr>
                                        <p:cTn dur="1000"/>
                                        <p:tgtEl>
                                          <p:spTgt spid="1097"/>
                                        </p:tgtEl>
                                      </p:cBhvr>
                                    </p:animEffect>
                                  </p:childTnLst>
                                </p:cTn>
                              </p:par>
                              <p:par>
                                <p:cTn fill="hold" nodeType="withEffect" presetClass="entr" presetID="10" presetSubtype="0">
                                  <p:stCondLst>
                                    <p:cond delay="0"/>
                                  </p:stCondLst>
                                  <p:childTnLst>
                                    <p:set>
                                      <p:cBhvr>
                                        <p:cTn dur="1" fill="hold">
                                          <p:stCondLst>
                                            <p:cond delay="0"/>
                                          </p:stCondLst>
                                        </p:cTn>
                                        <p:tgtEl>
                                          <p:spTgt spid="1098"/>
                                        </p:tgtEl>
                                        <p:attrNameLst>
                                          <p:attrName>style.visibility</p:attrName>
                                        </p:attrNameLst>
                                      </p:cBhvr>
                                      <p:to>
                                        <p:strVal val="visible"/>
                                      </p:to>
                                    </p:set>
                                    <p:animEffect filter="fade" transition="in">
                                      <p:cBhvr>
                                        <p:cTn dur="1000"/>
                                        <p:tgtEl>
                                          <p:spTgt spid="1098"/>
                                        </p:tgtEl>
                                      </p:cBhvr>
                                    </p:animEffect>
                                  </p:childTnLst>
                                </p:cTn>
                              </p:par>
                              <p:par>
                                <p:cTn fill="hold" nodeType="withEffect" presetClass="entr" presetID="10" presetSubtype="0">
                                  <p:stCondLst>
                                    <p:cond delay="0"/>
                                  </p:stCondLst>
                                  <p:childTnLst>
                                    <p:set>
                                      <p:cBhvr>
                                        <p:cTn dur="1" fill="hold">
                                          <p:stCondLst>
                                            <p:cond delay="0"/>
                                          </p:stCondLst>
                                        </p:cTn>
                                        <p:tgtEl>
                                          <p:spTgt spid="1099"/>
                                        </p:tgtEl>
                                        <p:attrNameLst>
                                          <p:attrName>style.visibility</p:attrName>
                                        </p:attrNameLst>
                                      </p:cBhvr>
                                      <p:to>
                                        <p:strVal val="visible"/>
                                      </p:to>
                                    </p:set>
                                    <p:animEffect filter="fade" transition="in">
                                      <p:cBhvr>
                                        <p:cTn dur="1000"/>
                                        <p:tgtEl>
                                          <p:spTgt spid="1099"/>
                                        </p:tgtEl>
                                      </p:cBhvr>
                                    </p:animEffect>
                                  </p:childTnLst>
                                </p:cTn>
                              </p:par>
                              <p:par>
                                <p:cTn fill="hold" nodeType="withEffect" presetClass="entr" presetID="10" presetSubtype="0">
                                  <p:stCondLst>
                                    <p:cond delay="0"/>
                                  </p:stCondLst>
                                  <p:childTnLst>
                                    <p:set>
                                      <p:cBhvr>
                                        <p:cTn dur="1" fill="hold">
                                          <p:stCondLst>
                                            <p:cond delay="0"/>
                                          </p:stCondLst>
                                        </p:cTn>
                                        <p:tgtEl>
                                          <p:spTgt spid="1100"/>
                                        </p:tgtEl>
                                        <p:attrNameLst>
                                          <p:attrName>style.visibility</p:attrName>
                                        </p:attrNameLst>
                                      </p:cBhvr>
                                      <p:to>
                                        <p:strVal val="visible"/>
                                      </p:to>
                                    </p:set>
                                    <p:animEffect filter="fade" transition="in">
                                      <p:cBhvr>
                                        <p:cTn dur="1000"/>
                                        <p:tgtEl>
                                          <p:spTgt spid="1100"/>
                                        </p:tgtEl>
                                      </p:cBhvr>
                                    </p:animEffect>
                                  </p:childTnLst>
                                </p:cTn>
                              </p:par>
                              <p:par>
                                <p:cTn fill="hold" nodeType="withEffect" presetClass="entr" presetID="10" presetSubtype="0">
                                  <p:stCondLst>
                                    <p:cond delay="0"/>
                                  </p:stCondLst>
                                  <p:childTnLst>
                                    <p:set>
                                      <p:cBhvr>
                                        <p:cTn dur="1" fill="hold">
                                          <p:stCondLst>
                                            <p:cond delay="0"/>
                                          </p:stCondLst>
                                        </p:cTn>
                                        <p:tgtEl>
                                          <p:spTgt spid="1101"/>
                                        </p:tgtEl>
                                        <p:attrNameLst>
                                          <p:attrName>style.visibility</p:attrName>
                                        </p:attrNameLst>
                                      </p:cBhvr>
                                      <p:to>
                                        <p:strVal val="visible"/>
                                      </p:to>
                                    </p:set>
                                    <p:animEffect filter="fade" transition="in">
                                      <p:cBhvr>
                                        <p:cTn dur="1000"/>
                                        <p:tgtEl>
                                          <p:spTgt spid="11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05" name="Shape 1105"/>
        <p:cNvGrpSpPr/>
        <p:nvPr/>
      </p:nvGrpSpPr>
      <p:grpSpPr>
        <a:xfrm>
          <a:off x="0" y="0"/>
          <a:ext cx="0" cy="0"/>
          <a:chOff x="0" y="0"/>
          <a:chExt cx="0" cy="0"/>
        </a:xfrm>
      </p:grpSpPr>
      <p:sp>
        <p:nvSpPr>
          <p:cNvPr id="1106" name="Google Shape;1106;p71"/>
          <p:cNvSpPr txBox="1"/>
          <p:nvPr>
            <p:ph type="title"/>
          </p:nvPr>
        </p:nvSpPr>
        <p:spPr>
          <a:xfrm>
            <a:off x="60450" y="1997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3100" u="sng">
                <a:solidFill>
                  <a:srgbClr val="E09214"/>
                </a:solidFill>
                <a:latin typeface="Merriweather"/>
                <a:ea typeface="Merriweather"/>
                <a:cs typeface="Merriweather"/>
                <a:sym typeface="Merriweather"/>
              </a:rPr>
              <a:t>HDFS Architecture</a:t>
            </a:r>
            <a:endParaRPr b="1" sz="3100" u="sng">
              <a:solidFill>
                <a:srgbClr val="E09214"/>
              </a:solidFill>
              <a:latin typeface="Merriweather"/>
              <a:ea typeface="Merriweather"/>
              <a:cs typeface="Merriweather"/>
              <a:sym typeface="Merriweather"/>
            </a:endParaRPr>
          </a:p>
        </p:txBody>
      </p:sp>
      <p:sp>
        <p:nvSpPr>
          <p:cNvPr id="1107" name="Google Shape;1107;p71"/>
          <p:cNvSpPr txBox="1"/>
          <p:nvPr/>
        </p:nvSpPr>
        <p:spPr>
          <a:xfrm>
            <a:off x="140800" y="914675"/>
            <a:ext cx="8520600" cy="2902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100"/>
              <a:buFont typeface="Arial"/>
              <a:buNone/>
            </a:pPr>
            <a:r>
              <a:rPr b="1" i="0" lang="en" sz="2100" u="none" cap="none" strike="noStrike">
                <a:solidFill>
                  <a:srgbClr val="000000"/>
                </a:solidFill>
                <a:latin typeface="Average"/>
                <a:ea typeface="Average"/>
                <a:cs typeface="Average"/>
                <a:sym typeface="Average"/>
              </a:rPr>
              <a:t> Secondary Namenode:</a:t>
            </a:r>
            <a:endParaRPr b="1" i="0" sz="21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100"/>
              <a:buFont typeface="Arial"/>
              <a:buNone/>
            </a:pPr>
            <a:r>
              <a:rPr b="0" i="0" lang="en" sz="2100" u="none" cap="none" strike="noStrike">
                <a:solidFill>
                  <a:srgbClr val="000000"/>
                </a:solidFill>
                <a:latin typeface="Average"/>
                <a:ea typeface="Average"/>
                <a:cs typeface="Average"/>
                <a:sym typeface="Average"/>
              </a:rPr>
              <a:t>Works Currently with primary namenode</a:t>
            </a:r>
            <a:endParaRPr b="0" i="0" sz="21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1900"/>
              <a:buFont typeface="Arial"/>
              <a:buNone/>
            </a:pPr>
            <a:r>
              <a:rPr b="1" i="0" lang="en" sz="1900" u="none" cap="none" strike="noStrike">
                <a:solidFill>
                  <a:srgbClr val="000000"/>
                </a:solidFill>
                <a:latin typeface="Average"/>
                <a:ea typeface="Average"/>
                <a:cs typeface="Average"/>
                <a:sym typeface="Average"/>
              </a:rPr>
              <a:t>Functions of  Secondary Namenode:</a:t>
            </a:r>
            <a:endParaRPr b="1" i="0" sz="1900" u="none" cap="none" strike="noStrike">
              <a:solidFill>
                <a:srgbClr val="000000"/>
              </a:solidFill>
              <a:latin typeface="Average"/>
              <a:ea typeface="Average"/>
              <a:cs typeface="Average"/>
              <a:sym typeface="Average"/>
            </a:endParaRPr>
          </a:p>
          <a:p>
            <a:pPr indent="-349250" lvl="0" marL="457200" marR="0" rtl="0" algn="l">
              <a:lnSpc>
                <a:spcPct val="115000"/>
              </a:lnSpc>
              <a:spcBef>
                <a:spcPts val="0"/>
              </a:spcBef>
              <a:spcAft>
                <a:spcPts val="0"/>
              </a:spcAft>
              <a:buClr>
                <a:srgbClr val="000000"/>
              </a:buClr>
              <a:buSzPts val="1900"/>
              <a:buFont typeface="Average"/>
              <a:buAutoNum type="arabicPeriod"/>
            </a:pPr>
            <a:r>
              <a:rPr b="0" i="0" lang="en" sz="1900" u="none" cap="none" strike="noStrike">
                <a:solidFill>
                  <a:srgbClr val="000000"/>
                </a:solidFill>
                <a:latin typeface="Average"/>
                <a:ea typeface="Average"/>
                <a:cs typeface="Average"/>
                <a:sym typeface="Average"/>
              </a:rPr>
              <a:t>Constantly reads all files systems &amp; metadata from RAM of Namenode and write to hard disk or file system.</a:t>
            </a:r>
            <a:endParaRPr b="0" i="0" sz="1900" u="none" cap="none" strike="noStrike">
              <a:solidFill>
                <a:srgbClr val="000000"/>
              </a:solidFill>
              <a:latin typeface="Average"/>
              <a:ea typeface="Average"/>
              <a:cs typeface="Average"/>
              <a:sym typeface="Average"/>
            </a:endParaRPr>
          </a:p>
          <a:p>
            <a:pPr indent="-349250" lvl="0" marL="457200" marR="0" rtl="0" algn="l">
              <a:lnSpc>
                <a:spcPct val="115000"/>
              </a:lnSpc>
              <a:spcBef>
                <a:spcPts val="0"/>
              </a:spcBef>
              <a:spcAft>
                <a:spcPts val="0"/>
              </a:spcAft>
              <a:buClr>
                <a:srgbClr val="000000"/>
              </a:buClr>
              <a:buSzPts val="1900"/>
              <a:buFont typeface="Average"/>
              <a:buAutoNum type="arabicPeriod"/>
            </a:pPr>
            <a:r>
              <a:rPr b="0" i="0" lang="en" sz="1900" u="none" cap="none" strike="noStrike">
                <a:solidFill>
                  <a:srgbClr val="000000"/>
                </a:solidFill>
                <a:latin typeface="Average"/>
                <a:ea typeface="Average"/>
                <a:cs typeface="Average"/>
                <a:sym typeface="Average"/>
              </a:rPr>
              <a:t>Responsible for combining edit log with FsImage from Namenode.</a:t>
            </a:r>
            <a:endParaRPr b="0" i="0" sz="1900" u="none" cap="none" strike="noStrike">
              <a:solidFill>
                <a:srgbClr val="000000"/>
              </a:solidFill>
              <a:latin typeface="Average"/>
              <a:ea typeface="Average"/>
              <a:cs typeface="Average"/>
              <a:sym typeface="Average"/>
            </a:endParaRPr>
          </a:p>
          <a:p>
            <a:pPr indent="-349250" lvl="0" marL="457200" marR="0" rtl="0" algn="l">
              <a:lnSpc>
                <a:spcPct val="115000"/>
              </a:lnSpc>
              <a:spcBef>
                <a:spcPts val="0"/>
              </a:spcBef>
              <a:spcAft>
                <a:spcPts val="0"/>
              </a:spcAft>
              <a:buClr>
                <a:srgbClr val="000000"/>
              </a:buClr>
              <a:buSzPts val="1900"/>
              <a:buFont typeface="Average"/>
              <a:buAutoNum type="arabicPeriod"/>
            </a:pPr>
            <a:r>
              <a:rPr b="0" i="0" lang="en" sz="1900" u="none" cap="none" strike="noStrike">
                <a:solidFill>
                  <a:srgbClr val="000000"/>
                </a:solidFill>
                <a:latin typeface="Average"/>
                <a:ea typeface="Average"/>
                <a:cs typeface="Average"/>
                <a:sym typeface="Average"/>
              </a:rPr>
              <a:t>Secondary namenode regularly checkpoint in HDFS, So it called as Checkpoint Node</a:t>
            </a:r>
            <a:endParaRPr b="0" i="0" sz="1900" u="none" cap="none" strike="noStrike">
              <a:solidFill>
                <a:srgbClr val="000000"/>
              </a:solidFill>
              <a:latin typeface="Average"/>
              <a:ea typeface="Average"/>
              <a:cs typeface="Average"/>
              <a:sym typeface="Average"/>
            </a:endParaRPr>
          </a:p>
        </p:txBody>
      </p:sp>
      <p:pic>
        <p:nvPicPr>
          <p:cNvPr id="1108" name="Google Shape;1108;p71"/>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7"/>
                                        </p:tgtEl>
                                        <p:attrNameLst>
                                          <p:attrName>style.visibility</p:attrName>
                                        </p:attrNameLst>
                                      </p:cBhvr>
                                      <p:to>
                                        <p:strVal val="visible"/>
                                      </p:to>
                                    </p:set>
                                    <p:animEffect filter="fade" transition="in">
                                      <p:cBhvr>
                                        <p:cTn dur="1000"/>
                                        <p:tgtEl>
                                          <p:spTgt spid="11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12" name="Shape 1112"/>
        <p:cNvGrpSpPr/>
        <p:nvPr/>
      </p:nvGrpSpPr>
      <p:grpSpPr>
        <a:xfrm>
          <a:off x="0" y="0"/>
          <a:ext cx="0" cy="0"/>
          <a:chOff x="0" y="0"/>
          <a:chExt cx="0" cy="0"/>
        </a:xfrm>
      </p:grpSpPr>
      <p:sp>
        <p:nvSpPr>
          <p:cNvPr id="1113" name="Google Shape;1113;p72"/>
          <p:cNvSpPr txBox="1"/>
          <p:nvPr>
            <p:ph type="title"/>
          </p:nvPr>
        </p:nvSpPr>
        <p:spPr>
          <a:xfrm>
            <a:off x="60450" y="1997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3100" u="sng">
                <a:solidFill>
                  <a:srgbClr val="E09214"/>
                </a:solidFill>
                <a:latin typeface="Merriweather"/>
                <a:ea typeface="Merriweather"/>
                <a:cs typeface="Merriweather"/>
                <a:sym typeface="Merriweather"/>
              </a:rPr>
              <a:t>HDFS Architecture</a:t>
            </a:r>
            <a:endParaRPr b="1" sz="3100" u="sng">
              <a:solidFill>
                <a:srgbClr val="E09214"/>
              </a:solidFill>
              <a:latin typeface="Merriweather"/>
              <a:ea typeface="Merriweather"/>
              <a:cs typeface="Merriweather"/>
              <a:sym typeface="Merriweather"/>
            </a:endParaRPr>
          </a:p>
        </p:txBody>
      </p:sp>
      <p:sp>
        <p:nvSpPr>
          <p:cNvPr id="1114" name="Google Shape;1114;p72"/>
          <p:cNvSpPr txBox="1"/>
          <p:nvPr/>
        </p:nvSpPr>
        <p:spPr>
          <a:xfrm>
            <a:off x="40800" y="784050"/>
            <a:ext cx="68751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Datanode, Blocks</a:t>
            </a:r>
            <a:endParaRPr b="0" i="0" sz="2200" u="none" cap="none" strike="noStrike">
              <a:solidFill>
                <a:srgbClr val="000000"/>
              </a:solidFill>
              <a:latin typeface="Average"/>
              <a:ea typeface="Average"/>
              <a:cs typeface="Average"/>
              <a:sym typeface="Average"/>
            </a:endParaRPr>
          </a:p>
        </p:txBody>
      </p:sp>
      <p:pic>
        <p:nvPicPr>
          <p:cNvPr id="1115" name="Google Shape;1115;p72"/>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1116" name="Google Shape;1116;p72"/>
          <p:cNvSpPr/>
          <p:nvPr/>
        </p:nvSpPr>
        <p:spPr>
          <a:xfrm>
            <a:off x="288438" y="1555300"/>
            <a:ext cx="1959600" cy="1553400"/>
          </a:xfrm>
          <a:prstGeom prst="rect">
            <a:avLst/>
          </a:prstGeom>
          <a:solidFill>
            <a:srgbClr val="FCBD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72"/>
          <p:cNvSpPr txBox="1"/>
          <p:nvPr/>
        </p:nvSpPr>
        <p:spPr>
          <a:xfrm>
            <a:off x="455700" y="3108700"/>
            <a:ext cx="16251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DataNode</a:t>
            </a:r>
            <a:endParaRPr b="0" i="0" sz="17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4"/>
                                        </p:tgtEl>
                                        <p:attrNameLst>
                                          <p:attrName>style.visibility</p:attrName>
                                        </p:attrNameLst>
                                      </p:cBhvr>
                                      <p:to>
                                        <p:strVal val="visible"/>
                                      </p:to>
                                    </p:set>
                                    <p:animEffect filter="fade" transition="in">
                                      <p:cBhvr>
                                        <p:cTn dur="1000"/>
                                        <p:tgtEl>
                                          <p:spTgt spid="11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4"/>
                                        </p:tgtEl>
                                        <p:attrNameLst>
                                          <p:attrName>style.visibility</p:attrName>
                                        </p:attrNameLst>
                                      </p:cBhvr>
                                      <p:to>
                                        <p:strVal val="visible"/>
                                      </p:to>
                                    </p:set>
                                    <p:animEffect filter="fade" transition="in">
                                      <p:cBhvr>
                                        <p:cTn dur="1000"/>
                                        <p:tgtEl>
                                          <p:spTgt spid="1114"/>
                                        </p:tgtEl>
                                      </p:cBhvr>
                                    </p:animEffect>
                                  </p:childTnLst>
                                </p:cTn>
                              </p:par>
                              <p:par>
                                <p:cTn fill="hold" nodeType="withEffect" presetClass="entr" presetID="10" presetSubtype="0">
                                  <p:stCondLst>
                                    <p:cond delay="0"/>
                                  </p:stCondLst>
                                  <p:childTnLst>
                                    <p:set>
                                      <p:cBhvr>
                                        <p:cTn dur="1" fill="hold">
                                          <p:stCondLst>
                                            <p:cond delay="0"/>
                                          </p:stCondLst>
                                        </p:cTn>
                                        <p:tgtEl>
                                          <p:spTgt spid="1116"/>
                                        </p:tgtEl>
                                        <p:attrNameLst>
                                          <p:attrName>style.visibility</p:attrName>
                                        </p:attrNameLst>
                                      </p:cBhvr>
                                      <p:to>
                                        <p:strVal val="visible"/>
                                      </p:to>
                                    </p:set>
                                    <p:animEffect filter="fade" transition="in">
                                      <p:cBhvr>
                                        <p:cTn dur="1000"/>
                                        <p:tgtEl>
                                          <p:spTgt spid="1116"/>
                                        </p:tgtEl>
                                      </p:cBhvr>
                                    </p:animEffect>
                                  </p:childTnLst>
                                </p:cTn>
                              </p:par>
                              <p:par>
                                <p:cTn fill="hold" nodeType="withEffect" presetClass="entr" presetID="10" presetSubtype="0">
                                  <p:stCondLst>
                                    <p:cond delay="0"/>
                                  </p:stCondLst>
                                  <p:childTnLst>
                                    <p:set>
                                      <p:cBhvr>
                                        <p:cTn dur="1" fill="hold">
                                          <p:stCondLst>
                                            <p:cond delay="0"/>
                                          </p:stCondLst>
                                        </p:cTn>
                                        <p:tgtEl>
                                          <p:spTgt spid="1117"/>
                                        </p:tgtEl>
                                        <p:attrNameLst>
                                          <p:attrName>style.visibility</p:attrName>
                                        </p:attrNameLst>
                                      </p:cBhvr>
                                      <p:to>
                                        <p:strVal val="visible"/>
                                      </p:to>
                                    </p:set>
                                    <p:animEffect filter="fade" transition="in">
                                      <p:cBhvr>
                                        <p:cTn dur="1000"/>
                                        <p:tgtEl>
                                          <p:spTgt spid="11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21" name="Shape 1121"/>
        <p:cNvGrpSpPr/>
        <p:nvPr/>
      </p:nvGrpSpPr>
      <p:grpSpPr>
        <a:xfrm>
          <a:off x="0" y="0"/>
          <a:ext cx="0" cy="0"/>
          <a:chOff x="0" y="0"/>
          <a:chExt cx="0" cy="0"/>
        </a:xfrm>
      </p:grpSpPr>
      <p:sp>
        <p:nvSpPr>
          <p:cNvPr id="1122" name="Google Shape;1122;p73"/>
          <p:cNvSpPr txBox="1"/>
          <p:nvPr>
            <p:ph type="title"/>
          </p:nvPr>
        </p:nvSpPr>
        <p:spPr>
          <a:xfrm>
            <a:off x="60450" y="1997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3100" u="sng">
                <a:solidFill>
                  <a:srgbClr val="E09214"/>
                </a:solidFill>
                <a:latin typeface="Merriweather"/>
                <a:ea typeface="Merriweather"/>
                <a:cs typeface="Merriweather"/>
                <a:sym typeface="Merriweather"/>
              </a:rPr>
              <a:t>HDFS Architecture</a:t>
            </a:r>
            <a:endParaRPr b="1" sz="3100" u="sng">
              <a:solidFill>
                <a:srgbClr val="E09214"/>
              </a:solidFill>
              <a:latin typeface="Merriweather"/>
              <a:ea typeface="Merriweather"/>
              <a:cs typeface="Merriweather"/>
              <a:sym typeface="Merriweather"/>
            </a:endParaRPr>
          </a:p>
        </p:txBody>
      </p:sp>
      <p:sp>
        <p:nvSpPr>
          <p:cNvPr id="1123" name="Google Shape;1123;p73"/>
          <p:cNvSpPr txBox="1"/>
          <p:nvPr/>
        </p:nvSpPr>
        <p:spPr>
          <a:xfrm>
            <a:off x="40800" y="784050"/>
            <a:ext cx="68751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Block:</a:t>
            </a:r>
            <a:endParaRPr b="0" i="0" sz="2200" u="none" cap="none" strike="noStrike">
              <a:solidFill>
                <a:srgbClr val="000000"/>
              </a:solidFill>
              <a:latin typeface="Average"/>
              <a:ea typeface="Average"/>
              <a:cs typeface="Average"/>
              <a:sym typeface="Average"/>
            </a:endParaRPr>
          </a:p>
        </p:txBody>
      </p:sp>
      <p:pic>
        <p:nvPicPr>
          <p:cNvPr id="1124" name="Google Shape;1124;p73"/>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1125" name="Google Shape;1125;p73"/>
          <p:cNvSpPr/>
          <p:nvPr/>
        </p:nvSpPr>
        <p:spPr>
          <a:xfrm>
            <a:off x="288438" y="1496050"/>
            <a:ext cx="1959600" cy="1553400"/>
          </a:xfrm>
          <a:prstGeom prst="rect">
            <a:avLst/>
          </a:prstGeom>
          <a:solidFill>
            <a:srgbClr val="FCBD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73"/>
          <p:cNvSpPr/>
          <p:nvPr/>
        </p:nvSpPr>
        <p:spPr>
          <a:xfrm>
            <a:off x="433975" y="1784150"/>
            <a:ext cx="522300" cy="432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73"/>
          <p:cNvSpPr/>
          <p:nvPr/>
        </p:nvSpPr>
        <p:spPr>
          <a:xfrm>
            <a:off x="1420175" y="1784150"/>
            <a:ext cx="522300" cy="432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73"/>
          <p:cNvSpPr/>
          <p:nvPr/>
        </p:nvSpPr>
        <p:spPr>
          <a:xfrm>
            <a:off x="897875" y="2410400"/>
            <a:ext cx="522300" cy="432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73"/>
          <p:cNvSpPr txBox="1"/>
          <p:nvPr/>
        </p:nvSpPr>
        <p:spPr>
          <a:xfrm>
            <a:off x="455700" y="3108700"/>
            <a:ext cx="16251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DataNode</a:t>
            </a:r>
            <a:endParaRPr b="0" i="0" sz="17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3"/>
                                        </p:tgtEl>
                                        <p:attrNameLst>
                                          <p:attrName>style.visibility</p:attrName>
                                        </p:attrNameLst>
                                      </p:cBhvr>
                                      <p:to>
                                        <p:strVal val="visible"/>
                                      </p:to>
                                    </p:set>
                                    <p:animEffect filter="fade" transition="in">
                                      <p:cBhvr>
                                        <p:cTn dur="1000"/>
                                        <p:tgtEl>
                                          <p:spTgt spid="1123"/>
                                        </p:tgtEl>
                                      </p:cBhvr>
                                    </p:animEffect>
                                  </p:childTnLst>
                                </p:cTn>
                              </p:par>
                              <p:par>
                                <p:cTn fill="hold" nodeType="withEffect" presetClass="entr" presetID="10" presetSubtype="0">
                                  <p:stCondLst>
                                    <p:cond delay="0"/>
                                  </p:stCondLst>
                                  <p:childTnLst>
                                    <p:set>
                                      <p:cBhvr>
                                        <p:cTn dur="1" fill="hold">
                                          <p:stCondLst>
                                            <p:cond delay="0"/>
                                          </p:stCondLst>
                                        </p:cTn>
                                        <p:tgtEl>
                                          <p:spTgt spid="1125"/>
                                        </p:tgtEl>
                                        <p:attrNameLst>
                                          <p:attrName>style.visibility</p:attrName>
                                        </p:attrNameLst>
                                      </p:cBhvr>
                                      <p:to>
                                        <p:strVal val="visible"/>
                                      </p:to>
                                    </p:set>
                                    <p:animEffect filter="fade" transition="in">
                                      <p:cBhvr>
                                        <p:cTn dur="1000"/>
                                        <p:tgtEl>
                                          <p:spTgt spid="1125"/>
                                        </p:tgtEl>
                                      </p:cBhvr>
                                    </p:animEffect>
                                  </p:childTnLst>
                                </p:cTn>
                              </p:par>
                              <p:par>
                                <p:cTn fill="hold" nodeType="withEffect" presetClass="entr" presetID="10" presetSubtype="0">
                                  <p:stCondLst>
                                    <p:cond delay="0"/>
                                  </p:stCondLst>
                                  <p:childTnLst>
                                    <p:set>
                                      <p:cBhvr>
                                        <p:cTn dur="1" fill="hold">
                                          <p:stCondLst>
                                            <p:cond delay="0"/>
                                          </p:stCondLst>
                                        </p:cTn>
                                        <p:tgtEl>
                                          <p:spTgt spid="1126"/>
                                        </p:tgtEl>
                                        <p:attrNameLst>
                                          <p:attrName>style.visibility</p:attrName>
                                        </p:attrNameLst>
                                      </p:cBhvr>
                                      <p:to>
                                        <p:strVal val="visible"/>
                                      </p:to>
                                    </p:set>
                                    <p:animEffect filter="fade" transition="in">
                                      <p:cBhvr>
                                        <p:cTn dur="1000"/>
                                        <p:tgtEl>
                                          <p:spTgt spid="1126"/>
                                        </p:tgtEl>
                                      </p:cBhvr>
                                    </p:animEffect>
                                  </p:childTnLst>
                                </p:cTn>
                              </p:par>
                              <p:par>
                                <p:cTn fill="hold" nodeType="withEffect" presetClass="entr" presetID="10" presetSubtype="0">
                                  <p:stCondLst>
                                    <p:cond delay="0"/>
                                  </p:stCondLst>
                                  <p:childTnLst>
                                    <p:set>
                                      <p:cBhvr>
                                        <p:cTn dur="1" fill="hold">
                                          <p:stCondLst>
                                            <p:cond delay="0"/>
                                          </p:stCondLst>
                                        </p:cTn>
                                        <p:tgtEl>
                                          <p:spTgt spid="1127"/>
                                        </p:tgtEl>
                                        <p:attrNameLst>
                                          <p:attrName>style.visibility</p:attrName>
                                        </p:attrNameLst>
                                      </p:cBhvr>
                                      <p:to>
                                        <p:strVal val="visible"/>
                                      </p:to>
                                    </p:set>
                                    <p:animEffect filter="fade" transition="in">
                                      <p:cBhvr>
                                        <p:cTn dur="1000"/>
                                        <p:tgtEl>
                                          <p:spTgt spid="1127"/>
                                        </p:tgtEl>
                                      </p:cBhvr>
                                    </p:animEffect>
                                  </p:childTnLst>
                                </p:cTn>
                              </p:par>
                              <p:par>
                                <p:cTn fill="hold" nodeType="withEffect" presetClass="entr" presetID="10" presetSubtype="0">
                                  <p:stCondLst>
                                    <p:cond delay="0"/>
                                  </p:stCondLst>
                                  <p:childTnLst>
                                    <p:set>
                                      <p:cBhvr>
                                        <p:cTn dur="1" fill="hold">
                                          <p:stCondLst>
                                            <p:cond delay="0"/>
                                          </p:stCondLst>
                                        </p:cTn>
                                        <p:tgtEl>
                                          <p:spTgt spid="1128"/>
                                        </p:tgtEl>
                                        <p:attrNameLst>
                                          <p:attrName>style.visibility</p:attrName>
                                        </p:attrNameLst>
                                      </p:cBhvr>
                                      <p:to>
                                        <p:strVal val="visible"/>
                                      </p:to>
                                    </p:set>
                                    <p:animEffect filter="fade" transition="in">
                                      <p:cBhvr>
                                        <p:cTn dur="1000"/>
                                        <p:tgtEl>
                                          <p:spTgt spid="1128"/>
                                        </p:tgtEl>
                                      </p:cBhvr>
                                    </p:animEffect>
                                  </p:childTnLst>
                                </p:cTn>
                              </p:par>
                              <p:par>
                                <p:cTn fill="hold" nodeType="withEffect" presetClass="entr" presetID="10" presetSubtype="0">
                                  <p:stCondLst>
                                    <p:cond delay="0"/>
                                  </p:stCondLst>
                                  <p:childTnLst>
                                    <p:set>
                                      <p:cBhvr>
                                        <p:cTn dur="1" fill="hold">
                                          <p:stCondLst>
                                            <p:cond delay="0"/>
                                          </p:stCondLst>
                                        </p:cTn>
                                        <p:tgtEl>
                                          <p:spTgt spid="1129"/>
                                        </p:tgtEl>
                                        <p:attrNameLst>
                                          <p:attrName>style.visibility</p:attrName>
                                        </p:attrNameLst>
                                      </p:cBhvr>
                                      <p:to>
                                        <p:strVal val="visible"/>
                                      </p:to>
                                    </p:set>
                                    <p:animEffect filter="fade" transition="in">
                                      <p:cBhvr>
                                        <p:cTn dur="1000"/>
                                        <p:tgtEl>
                                          <p:spTgt spid="11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33" name="Shape 1133"/>
        <p:cNvGrpSpPr/>
        <p:nvPr/>
      </p:nvGrpSpPr>
      <p:grpSpPr>
        <a:xfrm>
          <a:off x="0" y="0"/>
          <a:ext cx="0" cy="0"/>
          <a:chOff x="0" y="0"/>
          <a:chExt cx="0" cy="0"/>
        </a:xfrm>
      </p:grpSpPr>
      <p:sp>
        <p:nvSpPr>
          <p:cNvPr id="1134" name="Google Shape;1134;p74"/>
          <p:cNvSpPr txBox="1"/>
          <p:nvPr>
            <p:ph type="title"/>
          </p:nvPr>
        </p:nvSpPr>
        <p:spPr>
          <a:xfrm>
            <a:off x="60450" y="1997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3100" u="sng">
                <a:solidFill>
                  <a:srgbClr val="E09214"/>
                </a:solidFill>
                <a:latin typeface="Merriweather"/>
                <a:ea typeface="Merriweather"/>
                <a:cs typeface="Merriweather"/>
                <a:sym typeface="Merriweather"/>
              </a:rPr>
              <a:t>HDFS Architecture</a:t>
            </a:r>
            <a:endParaRPr b="1" sz="3100" u="sng">
              <a:solidFill>
                <a:srgbClr val="E09214"/>
              </a:solidFill>
              <a:latin typeface="Merriweather"/>
              <a:ea typeface="Merriweather"/>
              <a:cs typeface="Merriweather"/>
              <a:sym typeface="Merriweather"/>
            </a:endParaRPr>
          </a:p>
        </p:txBody>
      </p:sp>
      <p:sp>
        <p:nvSpPr>
          <p:cNvPr id="1135" name="Google Shape;1135;p74"/>
          <p:cNvSpPr txBox="1"/>
          <p:nvPr/>
        </p:nvSpPr>
        <p:spPr>
          <a:xfrm>
            <a:off x="40800" y="784050"/>
            <a:ext cx="68751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Block:</a:t>
            </a:r>
            <a:endParaRPr b="0" i="0" sz="2200" u="none" cap="none" strike="noStrike">
              <a:solidFill>
                <a:srgbClr val="000000"/>
              </a:solidFill>
              <a:latin typeface="Average"/>
              <a:ea typeface="Average"/>
              <a:cs typeface="Average"/>
              <a:sym typeface="Average"/>
            </a:endParaRPr>
          </a:p>
        </p:txBody>
      </p:sp>
      <p:pic>
        <p:nvPicPr>
          <p:cNvPr id="1136" name="Google Shape;1136;p74"/>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1137" name="Google Shape;1137;p74"/>
          <p:cNvSpPr/>
          <p:nvPr/>
        </p:nvSpPr>
        <p:spPr>
          <a:xfrm>
            <a:off x="288438" y="1555300"/>
            <a:ext cx="1959600" cy="1553400"/>
          </a:xfrm>
          <a:prstGeom prst="rect">
            <a:avLst/>
          </a:prstGeom>
          <a:solidFill>
            <a:srgbClr val="FCBD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74"/>
          <p:cNvSpPr/>
          <p:nvPr/>
        </p:nvSpPr>
        <p:spPr>
          <a:xfrm>
            <a:off x="433975" y="1784150"/>
            <a:ext cx="522300" cy="432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74"/>
          <p:cNvSpPr/>
          <p:nvPr/>
        </p:nvSpPr>
        <p:spPr>
          <a:xfrm>
            <a:off x="1420175" y="1784150"/>
            <a:ext cx="522300" cy="4320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74"/>
          <p:cNvSpPr/>
          <p:nvPr/>
        </p:nvSpPr>
        <p:spPr>
          <a:xfrm>
            <a:off x="897875" y="2410400"/>
            <a:ext cx="522300" cy="432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74"/>
          <p:cNvSpPr txBox="1"/>
          <p:nvPr/>
        </p:nvSpPr>
        <p:spPr>
          <a:xfrm>
            <a:off x="455700" y="3108700"/>
            <a:ext cx="16251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DataNode</a:t>
            </a:r>
            <a:endParaRPr b="0" i="0" sz="1700" u="none" cap="none" strike="noStrike">
              <a:solidFill>
                <a:srgbClr val="000000"/>
              </a:solidFill>
              <a:latin typeface="Average"/>
              <a:ea typeface="Average"/>
              <a:cs typeface="Average"/>
              <a:sym typeface="Average"/>
            </a:endParaRPr>
          </a:p>
        </p:txBody>
      </p:sp>
      <p:sp>
        <p:nvSpPr>
          <p:cNvPr id="1142" name="Google Shape;1142;p74"/>
          <p:cNvSpPr txBox="1"/>
          <p:nvPr/>
        </p:nvSpPr>
        <p:spPr>
          <a:xfrm>
            <a:off x="3865250" y="1776950"/>
            <a:ext cx="3500400" cy="1754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verage"/>
                <a:ea typeface="Average"/>
                <a:cs typeface="Average"/>
                <a:sym typeface="Average"/>
              </a:rPr>
              <a:t>Blocks:</a:t>
            </a:r>
            <a:endParaRPr b="1" i="0" sz="17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Smallest continuous location on your hard drive where data stored</a:t>
            </a:r>
            <a:endParaRPr b="0" i="0" sz="17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Default Size of Block -128MB</a:t>
            </a:r>
            <a:endParaRPr b="0" i="0" sz="17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HDFS Stores each file as Block</a:t>
            </a:r>
            <a:endParaRPr b="0" i="0" sz="1700" u="none" cap="none" strike="noStrike">
              <a:solidFill>
                <a:srgbClr val="000000"/>
              </a:solidFill>
              <a:latin typeface="Average"/>
              <a:ea typeface="Average"/>
              <a:cs typeface="Average"/>
              <a:sym typeface="Average"/>
            </a:endParaRPr>
          </a:p>
        </p:txBody>
      </p:sp>
      <p:cxnSp>
        <p:nvCxnSpPr>
          <p:cNvPr id="1143" name="Google Shape;1143;p74"/>
          <p:cNvCxnSpPr>
            <a:stCxn id="1139" idx="3"/>
          </p:cNvCxnSpPr>
          <p:nvPr/>
        </p:nvCxnSpPr>
        <p:spPr>
          <a:xfrm>
            <a:off x="1942475" y="2000150"/>
            <a:ext cx="1930800" cy="0"/>
          </a:xfrm>
          <a:prstGeom prst="straightConnector1">
            <a:avLst/>
          </a:prstGeom>
          <a:noFill/>
          <a:ln cap="flat" cmpd="sng" w="19050">
            <a:solidFill>
              <a:srgbClr val="000000"/>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2"/>
                                        </p:tgtEl>
                                        <p:attrNameLst>
                                          <p:attrName>style.visibility</p:attrName>
                                        </p:attrNameLst>
                                      </p:cBhvr>
                                      <p:to>
                                        <p:strVal val="visible"/>
                                      </p:to>
                                    </p:set>
                                    <p:animEffect filter="fade" transition="in">
                                      <p:cBhvr>
                                        <p:cTn dur="1000"/>
                                        <p:tgtEl>
                                          <p:spTgt spid="1142"/>
                                        </p:tgtEl>
                                      </p:cBhvr>
                                    </p:animEffect>
                                  </p:childTnLst>
                                </p:cTn>
                              </p:par>
                              <p:par>
                                <p:cTn fill="hold" nodeType="withEffect" presetClass="entr" presetID="10" presetSubtype="0">
                                  <p:stCondLst>
                                    <p:cond delay="0"/>
                                  </p:stCondLst>
                                  <p:childTnLst>
                                    <p:set>
                                      <p:cBhvr>
                                        <p:cTn dur="1" fill="hold">
                                          <p:stCondLst>
                                            <p:cond delay="0"/>
                                          </p:stCondLst>
                                        </p:cTn>
                                        <p:tgtEl>
                                          <p:spTgt spid="1143"/>
                                        </p:tgtEl>
                                        <p:attrNameLst>
                                          <p:attrName>style.visibility</p:attrName>
                                        </p:attrNameLst>
                                      </p:cBhvr>
                                      <p:to>
                                        <p:strVal val="visible"/>
                                      </p:to>
                                    </p:set>
                                    <p:animEffect filter="fade" transition="in">
                                      <p:cBhvr>
                                        <p:cTn dur="1000"/>
                                        <p:tgtEl>
                                          <p:spTgt spid="11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47" name="Shape 1147"/>
        <p:cNvGrpSpPr/>
        <p:nvPr/>
      </p:nvGrpSpPr>
      <p:grpSpPr>
        <a:xfrm>
          <a:off x="0" y="0"/>
          <a:ext cx="0" cy="0"/>
          <a:chOff x="0" y="0"/>
          <a:chExt cx="0" cy="0"/>
        </a:xfrm>
      </p:grpSpPr>
      <p:sp>
        <p:nvSpPr>
          <p:cNvPr id="1148" name="Google Shape;1148;p75"/>
          <p:cNvSpPr txBox="1"/>
          <p:nvPr>
            <p:ph type="title"/>
          </p:nvPr>
        </p:nvSpPr>
        <p:spPr>
          <a:xfrm>
            <a:off x="60450" y="1997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3100" u="sng">
                <a:solidFill>
                  <a:srgbClr val="E09214"/>
                </a:solidFill>
                <a:latin typeface="Merriweather"/>
                <a:ea typeface="Merriweather"/>
                <a:cs typeface="Merriweather"/>
                <a:sym typeface="Merriweather"/>
              </a:rPr>
              <a:t>HDFS Architecture</a:t>
            </a:r>
            <a:endParaRPr b="1" sz="3100" u="sng">
              <a:solidFill>
                <a:srgbClr val="E09214"/>
              </a:solidFill>
              <a:latin typeface="Merriweather"/>
              <a:ea typeface="Merriweather"/>
              <a:cs typeface="Merriweather"/>
              <a:sym typeface="Merriweather"/>
            </a:endParaRPr>
          </a:p>
        </p:txBody>
      </p:sp>
      <p:sp>
        <p:nvSpPr>
          <p:cNvPr id="1149" name="Google Shape;1149;p75"/>
          <p:cNvSpPr txBox="1"/>
          <p:nvPr/>
        </p:nvSpPr>
        <p:spPr>
          <a:xfrm>
            <a:off x="40800" y="784050"/>
            <a:ext cx="68751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Block:</a:t>
            </a:r>
            <a:endParaRPr b="0" i="0" sz="2200" u="none" cap="none" strike="noStrike">
              <a:solidFill>
                <a:srgbClr val="000000"/>
              </a:solidFill>
              <a:latin typeface="Average"/>
              <a:ea typeface="Average"/>
              <a:cs typeface="Average"/>
              <a:sym typeface="Average"/>
            </a:endParaRPr>
          </a:p>
        </p:txBody>
      </p:sp>
      <p:pic>
        <p:nvPicPr>
          <p:cNvPr id="1150" name="Google Shape;1150;p75"/>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1151" name="Google Shape;1151;p75"/>
          <p:cNvSpPr/>
          <p:nvPr/>
        </p:nvSpPr>
        <p:spPr>
          <a:xfrm>
            <a:off x="277427" y="2477833"/>
            <a:ext cx="1119000" cy="629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Example.txt</a:t>
            </a:r>
            <a:endParaRPr b="0" i="0" sz="14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514MB</a:t>
            </a:r>
            <a:endParaRPr b="0" i="0" sz="14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9"/>
                                        </p:tgtEl>
                                        <p:attrNameLst>
                                          <p:attrName>style.visibility</p:attrName>
                                        </p:attrNameLst>
                                      </p:cBhvr>
                                      <p:to>
                                        <p:strVal val="visible"/>
                                      </p:to>
                                    </p:set>
                                    <p:animEffect filter="fade" transition="in">
                                      <p:cBhvr>
                                        <p:cTn dur="1000"/>
                                        <p:tgtEl>
                                          <p:spTgt spid="11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1"/>
                                        </p:tgtEl>
                                        <p:attrNameLst>
                                          <p:attrName>style.visibility</p:attrName>
                                        </p:attrNameLst>
                                      </p:cBhvr>
                                      <p:to>
                                        <p:strVal val="visible"/>
                                      </p:to>
                                    </p:set>
                                    <p:animEffect filter="fade" transition="in">
                                      <p:cBhvr>
                                        <p:cTn dur="1000"/>
                                        <p:tgtEl>
                                          <p:spTgt spid="11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55" name="Shape 1155"/>
        <p:cNvGrpSpPr/>
        <p:nvPr/>
      </p:nvGrpSpPr>
      <p:grpSpPr>
        <a:xfrm>
          <a:off x="0" y="0"/>
          <a:ext cx="0" cy="0"/>
          <a:chOff x="0" y="0"/>
          <a:chExt cx="0" cy="0"/>
        </a:xfrm>
      </p:grpSpPr>
      <p:sp>
        <p:nvSpPr>
          <p:cNvPr id="1156" name="Google Shape;1156;p76"/>
          <p:cNvSpPr txBox="1"/>
          <p:nvPr>
            <p:ph type="title"/>
          </p:nvPr>
        </p:nvSpPr>
        <p:spPr>
          <a:xfrm>
            <a:off x="60450" y="1997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3100" u="sng">
                <a:solidFill>
                  <a:srgbClr val="E09214"/>
                </a:solidFill>
                <a:latin typeface="Merriweather"/>
                <a:ea typeface="Merriweather"/>
                <a:cs typeface="Merriweather"/>
                <a:sym typeface="Merriweather"/>
              </a:rPr>
              <a:t>HDFS Architecture</a:t>
            </a:r>
            <a:endParaRPr b="1" sz="3100" u="sng">
              <a:solidFill>
                <a:srgbClr val="E09214"/>
              </a:solidFill>
              <a:latin typeface="Merriweather"/>
              <a:ea typeface="Merriweather"/>
              <a:cs typeface="Merriweather"/>
              <a:sym typeface="Merriweather"/>
            </a:endParaRPr>
          </a:p>
        </p:txBody>
      </p:sp>
      <p:sp>
        <p:nvSpPr>
          <p:cNvPr id="1157" name="Google Shape;1157;p76"/>
          <p:cNvSpPr txBox="1"/>
          <p:nvPr/>
        </p:nvSpPr>
        <p:spPr>
          <a:xfrm>
            <a:off x="40800" y="784050"/>
            <a:ext cx="68751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Block:</a:t>
            </a:r>
            <a:endParaRPr b="0" i="0" sz="2200" u="none" cap="none" strike="noStrike">
              <a:solidFill>
                <a:srgbClr val="000000"/>
              </a:solidFill>
              <a:latin typeface="Average"/>
              <a:ea typeface="Average"/>
              <a:cs typeface="Average"/>
              <a:sym typeface="Average"/>
            </a:endParaRPr>
          </a:p>
        </p:txBody>
      </p:sp>
      <p:pic>
        <p:nvPicPr>
          <p:cNvPr id="1158" name="Google Shape;1158;p76"/>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1159" name="Google Shape;1159;p76"/>
          <p:cNvSpPr/>
          <p:nvPr/>
        </p:nvSpPr>
        <p:spPr>
          <a:xfrm>
            <a:off x="277427" y="2477833"/>
            <a:ext cx="1119000" cy="6291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Example.txt</a:t>
            </a:r>
            <a:endParaRPr b="0" i="0" sz="14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514MB</a:t>
            </a:r>
            <a:endParaRPr b="0" i="0" sz="1400" u="none" cap="none" strike="noStrike">
              <a:solidFill>
                <a:srgbClr val="000000"/>
              </a:solidFill>
              <a:latin typeface="Average"/>
              <a:ea typeface="Average"/>
              <a:cs typeface="Average"/>
              <a:sym typeface="Average"/>
            </a:endParaRPr>
          </a:p>
        </p:txBody>
      </p:sp>
      <p:sp>
        <p:nvSpPr>
          <p:cNvPr id="1160" name="Google Shape;1160;p76"/>
          <p:cNvSpPr/>
          <p:nvPr/>
        </p:nvSpPr>
        <p:spPr>
          <a:xfrm>
            <a:off x="2889144" y="1629525"/>
            <a:ext cx="815400" cy="4245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128MB</a:t>
            </a:r>
            <a:endParaRPr b="0" i="0" sz="1200" u="none" cap="none" strike="noStrike">
              <a:solidFill>
                <a:srgbClr val="000000"/>
              </a:solidFill>
              <a:latin typeface="Arial"/>
              <a:ea typeface="Arial"/>
              <a:cs typeface="Arial"/>
              <a:sym typeface="Arial"/>
            </a:endParaRPr>
          </a:p>
        </p:txBody>
      </p:sp>
      <p:sp>
        <p:nvSpPr>
          <p:cNvPr id="1161" name="Google Shape;1161;p76"/>
          <p:cNvSpPr/>
          <p:nvPr/>
        </p:nvSpPr>
        <p:spPr>
          <a:xfrm>
            <a:off x="2889144" y="2288308"/>
            <a:ext cx="815400" cy="4245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128MB</a:t>
            </a:r>
            <a:endParaRPr b="0" i="0" sz="1400" u="none" cap="none" strike="noStrike">
              <a:solidFill>
                <a:srgbClr val="000000"/>
              </a:solidFill>
              <a:latin typeface="Arial"/>
              <a:ea typeface="Arial"/>
              <a:cs typeface="Arial"/>
              <a:sym typeface="Arial"/>
            </a:endParaRPr>
          </a:p>
        </p:txBody>
      </p:sp>
      <p:sp>
        <p:nvSpPr>
          <p:cNvPr id="1162" name="Google Shape;1162;p76"/>
          <p:cNvSpPr/>
          <p:nvPr/>
        </p:nvSpPr>
        <p:spPr>
          <a:xfrm>
            <a:off x="2889144" y="2947091"/>
            <a:ext cx="815400" cy="4245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128MB</a:t>
            </a:r>
            <a:endParaRPr b="0" i="0" sz="1400" u="none" cap="none" strike="noStrike">
              <a:solidFill>
                <a:srgbClr val="000000"/>
              </a:solidFill>
              <a:latin typeface="Arial"/>
              <a:ea typeface="Arial"/>
              <a:cs typeface="Arial"/>
              <a:sym typeface="Arial"/>
            </a:endParaRPr>
          </a:p>
        </p:txBody>
      </p:sp>
      <p:sp>
        <p:nvSpPr>
          <p:cNvPr id="1163" name="Google Shape;1163;p76"/>
          <p:cNvSpPr/>
          <p:nvPr/>
        </p:nvSpPr>
        <p:spPr>
          <a:xfrm>
            <a:off x="2889144" y="3670154"/>
            <a:ext cx="815400" cy="4245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128MB</a:t>
            </a:r>
            <a:endParaRPr b="0" i="0" sz="1400" u="none" cap="none" strike="noStrike">
              <a:solidFill>
                <a:srgbClr val="000000"/>
              </a:solidFill>
              <a:latin typeface="Arial"/>
              <a:ea typeface="Arial"/>
              <a:cs typeface="Arial"/>
              <a:sym typeface="Arial"/>
            </a:endParaRPr>
          </a:p>
        </p:txBody>
      </p:sp>
      <p:cxnSp>
        <p:nvCxnSpPr>
          <p:cNvPr id="1164" name="Google Shape;1164;p76"/>
          <p:cNvCxnSpPr>
            <a:stCxn id="1159" idx="3"/>
            <a:endCxn id="1160" idx="1"/>
          </p:cNvCxnSpPr>
          <p:nvPr/>
        </p:nvCxnSpPr>
        <p:spPr>
          <a:xfrm flipH="1" rot="10800000">
            <a:off x="1396427" y="1841683"/>
            <a:ext cx="1492800" cy="950700"/>
          </a:xfrm>
          <a:prstGeom prst="straightConnector1">
            <a:avLst/>
          </a:prstGeom>
          <a:noFill/>
          <a:ln cap="flat" cmpd="sng" w="19050">
            <a:solidFill>
              <a:schemeClr val="lt1"/>
            </a:solidFill>
            <a:prstDash val="solid"/>
            <a:round/>
            <a:headEnd len="sm" w="sm" type="none"/>
            <a:tailEnd len="med" w="med" type="stealth"/>
          </a:ln>
        </p:spPr>
      </p:cxnSp>
      <p:cxnSp>
        <p:nvCxnSpPr>
          <p:cNvPr id="1165" name="Google Shape;1165;p76"/>
          <p:cNvCxnSpPr>
            <a:stCxn id="1159" idx="3"/>
            <a:endCxn id="1161" idx="1"/>
          </p:cNvCxnSpPr>
          <p:nvPr/>
        </p:nvCxnSpPr>
        <p:spPr>
          <a:xfrm flipH="1" rot="10800000">
            <a:off x="1396427" y="2500483"/>
            <a:ext cx="1492800" cy="291900"/>
          </a:xfrm>
          <a:prstGeom prst="straightConnector1">
            <a:avLst/>
          </a:prstGeom>
          <a:noFill/>
          <a:ln cap="flat" cmpd="sng" w="19050">
            <a:solidFill>
              <a:schemeClr val="lt1"/>
            </a:solidFill>
            <a:prstDash val="solid"/>
            <a:round/>
            <a:headEnd len="sm" w="sm" type="none"/>
            <a:tailEnd len="med" w="med" type="stealth"/>
          </a:ln>
        </p:spPr>
      </p:cxnSp>
      <p:cxnSp>
        <p:nvCxnSpPr>
          <p:cNvPr id="1166" name="Google Shape;1166;p76"/>
          <p:cNvCxnSpPr>
            <a:stCxn id="1159" idx="3"/>
          </p:cNvCxnSpPr>
          <p:nvPr/>
        </p:nvCxnSpPr>
        <p:spPr>
          <a:xfrm>
            <a:off x="1396427" y="2792383"/>
            <a:ext cx="1492800" cy="314700"/>
          </a:xfrm>
          <a:prstGeom prst="straightConnector1">
            <a:avLst/>
          </a:prstGeom>
          <a:noFill/>
          <a:ln cap="flat" cmpd="sng" w="19050">
            <a:solidFill>
              <a:schemeClr val="lt1"/>
            </a:solidFill>
            <a:prstDash val="solid"/>
            <a:round/>
            <a:headEnd len="sm" w="sm" type="none"/>
            <a:tailEnd len="med" w="med" type="stealth"/>
          </a:ln>
        </p:spPr>
      </p:cxnSp>
      <p:cxnSp>
        <p:nvCxnSpPr>
          <p:cNvPr id="1167" name="Google Shape;1167;p76"/>
          <p:cNvCxnSpPr>
            <a:stCxn id="1159" idx="3"/>
            <a:endCxn id="1163" idx="1"/>
          </p:cNvCxnSpPr>
          <p:nvPr/>
        </p:nvCxnSpPr>
        <p:spPr>
          <a:xfrm>
            <a:off x="1396427" y="2792383"/>
            <a:ext cx="1492800" cy="1089900"/>
          </a:xfrm>
          <a:prstGeom prst="straightConnector1">
            <a:avLst/>
          </a:prstGeom>
          <a:noFill/>
          <a:ln cap="flat" cmpd="sng" w="19050">
            <a:solidFill>
              <a:schemeClr val="lt1"/>
            </a:solidFill>
            <a:prstDash val="solid"/>
            <a:round/>
            <a:headEnd len="sm" w="sm" type="none"/>
            <a:tailEnd len="med" w="med" type="stealth"/>
          </a:ln>
        </p:spPr>
      </p:cxnSp>
      <p:sp>
        <p:nvSpPr>
          <p:cNvPr id="1168" name="Google Shape;1168;p76"/>
          <p:cNvSpPr/>
          <p:nvPr/>
        </p:nvSpPr>
        <p:spPr>
          <a:xfrm>
            <a:off x="2889144" y="4264679"/>
            <a:ext cx="815400" cy="4245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2MB</a:t>
            </a:r>
            <a:endParaRPr b="0" i="0" sz="1400" u="none" cap="none" strike="noStrike">
              <a:solidFill>
                <a:srgbClr val="000000"/>
              </a:solidFill>
              <a:latin typeface="Arial"/>
              <a:ea typeface="Arial"/>
              <a:cs typeface="Arial"/>
              <a:sym typeface="Arial"/>
            </a:endParaRPr>
          </a:p>
        </p:txBody>
      </p:sp>
      <p:cxnSp>
        <p:nvCxnSpPr>
          <p:cNvPr id="1169" name="Google Shape;1169;p76"/>
          <p:cNvCxnSpPr>
            <a:endCxn id="1168" idx="1"/>
          </p:cNvCxnSpPr>
          <p:nvPr/>
        </p:nvCxnSpPr>
        <p:spPr>
          <a:xfrm>
            <a:off x="1434444" y="2792429"/>
            <a:ext cx="1454700" cy="1684500"/>
          </a:xfrm>
          <a:prstGeom prst="straightConnector1">
            <a:avLst/>
          </a:prstGeom>
          <a:noFill/>
          <a:ln cap="flat" cmpd="sng" w="19050">
            <a:solidFill>
              <a:schemeClr val="lt1"/>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0"/>
                                        </p:tgtEl>
                                        <p:attrNameLst>
                                          <p:attrName>style.visibility</p:attrName>
                                        </p:attrNameLst>
                                      </p:cBhvr>
                                      <p:to>
                                        <p:strVal val="visible"/>
                                      </p:to>
                                    </p:set>
                                    <p:animEffect filter="fade" transition="in">
                                      <p:cBhvr>
                                        <p:cTn dur="1000"/>
                                        <p:tgtEl>
                                          <p:spTgt spid="1160"/>
                                        </p:tgtEl>
                                      </p:cBhvr>
                                    </p:animEffect>
                                  </p:childTnLst>
                                </p:cTn>
                              </p:par>
                              <p:par>
                                <p:cTn fill="hold" nodeType="withEffect" presetClass="entr" presetID="10" presetSubtype="0">
                                  <p:stCondLst>
                                    <p:cond delay="0"/>
                                  </p:stCondLst>
                                  <p:childTnLst>
                                    <p:set>
                                      <p:cBhvr>
                                        <p:cTn dur="1" fill="hold">
                                          <p:stCondLst>
                                            <p:cond delay="0"/>
                                          </p:stCondLst>
                                        </p:cTn>
                                        <p:tgtEl>
                                          <p:spTgt spid="1161"/>
                                        </p:tgtEl>
                                        <p:attrNameLst>
                                          <p:attrName>style.visibility</p:attrName>
                                        </p:attrNameLst>
                                      </p:cBhvr>
                                      <p:to>
                                        <p:strVal val="visible"/>
                                      </p:to>
                                    </p:set>
                                    <p:animEffect filter="fade" transition="in">
                                      <p:cBhvr>
                                        <p:cTn dur="1000"/>
                                        <p:tgtEl>
                                          <p:spTgt spid="1161"/>
                                        </p:tgtEl>
                                      </p:cBhvr>
                                    </p:animEffect>
                                  </p:childTnLst>
                                </p:cTn>
                              </p:par>
                              <p:par>
                                <p:cTn fill="hold" nodeType="withEffect" presetClass="entr" presetID="10" presetSubtype="0">
                                  <p:stCondLst>
                                    <p:cond delay="0"/>
                                  </p:stCondLst>
                                  <p:childTnLst>
                                    <p:set>
                                      <p:cBhvr>
                                        <p:cTn dur="1" fill="hold">
                                          <p:stCondLst>
                                            <p:cond delay="0"/>
                                          </p:stCondLst>
                                        </p:cTn>
                                        <p:tgtEl>
                                          <p:spTgt spid="1162"/>
                                        </p:tgtEl>
                                        <p:attrNameLst>
                                          <p:attrName>style.visibility</p:attrName>
                                        </p:attrNameLst>
                                      </p:cBhvr>
                                      <p:to>
                                        <p:strVal val="visible"/>
                                      </p:to>
                                    </p:set>
                                    <p:animEffect filter="fade" transition="in">
                                      <p:cBhvr>
                                        <p:cTn dur="1000"/>
                                        <p:tgtEl>
                                          <p:spTgt spid="1162"/>
                                        </p:tgtEl>
                                      </p:cBhvr>
                                    </p:animEffect>
                                  </p:childTnLst>
                                </p:cTn>
                              </p:par>
                              <p:par>
                                <p:cTn fill="hold" nodeType="withEffect" presetClass="entr" presetID="10" presetSubtype="0">
                                  <p:stCondLst>
                                    <p:cond delay="0"/>
                                  </p:stCondLst>
                                  <p:childTnLst>
                                    <p:set>
                                      <p:cBhvr>
                                        <p:cTn dur="1" fill="hold">
                                          <p:stCondLst>
                                            <p:cond delay="0"/>
                                          </p:stCondLst>
                                        </p:cTn>
                                        <p:tgtEl>
                                          <p:spTgt spid="1163"/>
                                        </p:tgtEl>
                                        <p:attrNameLst>
                                          <p:attrName>style.visibility</p:attrName>
                                        </p:attrNameLst>
                                      </p:cBhvr>
                                      <p:to>
                                        <p:strVal val="visible"/>
                                      </p:to>
                                    </p:set>
                                    <p:animEffect filter="fade" transition="in">
                                      <p:cBhvr>
                                        <p:cTn dur="1000"/>
                                        <p:tgtEl>
                                          <p:spTgt spid="1163"/>
                                        </p:tgtEl>
                                      </p:cBhvr>
                                    </p:animEffect>
                                  </p:childTnLst>
                                </p:cTn>
                              </p:par>
                              <p:par>
                                <p:cTn fill="hold" nodeType="withEffect" presetClass="entr" presetID="10" presetSubtype="0">
                                  <p:stCondLst>
                                    <p:cond delay="0"/>
                                  </p:stCondLst>
                                  <p:childTnLst>
                                    <p:set>
                                      <p:cBhvr>
                                        <p:cTn dur="1" fill="hold">
                                          <p:stCondLst>
                                            <p:cond delay="0"/>
                                          </p:stCondLst>
                                        </p:cTn>
                                        <p:tgtEl>
                                          <p:spTgt spid="1164"/>
                                        </p:tgtEl>
                                        <p:attrNameLst>
                                          <p:attrName>style.visibility</p:attrName>
                                        </p:attrNameLst>
                                      </p:cBhvr>
                                      <p:to>
                                        <p:strVal val="visible"/>
                                      </p:to>
                                    </p:set>
                                    <p:animEffect filter="fade" transition="in">
                                      <p:cBhvr>
                                        <p:cTn dur="1000"/>
                                        <p:tgtEl>
                                          <p:spTgt spid="1164"/>
                                        </p:tgtEl>
                                      </p:cBhvr>
                                    </p:animEffect>
                                  </p:childTnLst>
                                </p:cTn>
                              </p:par>
                              <p:par>
                                <p:cTn fill="hold" nodeType="withEffect" presetClass="entr" presetID="10" presetSubtype="0">
                                  <p:stCondLst>
                                    <p:cond delay="0"/>
                                  </p:stCondLst>
                                  <p:childTnLst>
                                    <p:set>
                                      <p:cBhvr>
                                        <p:cTn dur="1" fill="hold">
                                          <p:stCondLst>
                                            <p:cond delay="0"/>
                                          </p:stCondLst>
                                        </p:cTn>
                                        <p:tgtEl>
                                          <p:spTgt spid="1165"/>
                                        </p:tgtEl>
                                        <p:attrNameLst>
                                          <p:attrName>style.visibility</p:attrName>
                                        </p:attrNameLst>
                                      </p:cBhvr>
                                      <p:to>
                                        <p:strVal val="visible"/>
                                      </p:to>
                                    </p:set>
                                    <p:animEffect filter="fade" transition="in">
                                      <p:cBhvr>
                                        <p:cTn dur="1000"/>
                                        <p:tgtEl>
                                          <p:spTgt spid="1165"/>
                                        </p:tgtEl>
                                      </p:cBhvr>
                                    </p:animEffect>
                                  </p:childTnLst>
                                </p:cTn>
                              </p:par>
                              <p:par>
                                <p:cTn fill="hold" nodeType="withEffect" presetClass="entr" presetID="10" presetSubtype="0">
                                  <p:stCondLst>
                                    <p:cond delay="0"/>
                                  </p:stCondLst>
                                  <p:childTnLst>
                                    <p:set>
                                      <p:cBhvr>
                                        <p:cTn dur="1" fill="hold">
                                          <p:stCondLst>
                                            <p:cond delay="0"/>
                                          </p:stCondLst>
                                        </p:cTn>
                                        <p:tgtEl>
                                          <p:spTgt spid="1166"/>
                                        </p:tgtEl>
                                        <p:attrNameLst>
                                          <p:attrName>style.visibility</p:attrName>
                                        </p:attrNameLst>
                                      </p:cBhvr>
                                      <p:to>
                                        <p:strVal val="visible"/>
                                      </p:to>
                                    </p:set>
                                    <p:animEffect filter="fade" transition="in">
                                      <p:cBhvr>
                                        <p:cTn dur="1000"/>
                                        <p:tgtEl>
                                          <p:spTgt spid="1166"/>
                                        </p:tgtEl>
                                      </p:cBhvr>
                                    </p:animEffect>
                                  </p:childTnLst>
                                </p:cTn>
                              </p:par>
                              <p:par>
                                <p:cTn fill="hold" nodeType="withEffect" presetClass="entr" presetID="10" presetSubtype="0">
                                  <p:stCondLst>
                                    <p:cond delay="0"/>
                                  </p:stCondLst>
                                  <p:childTnLst>
                                    <p:set>
                                      <p:cBhvr>
                                        <p:cTn dur="1" fill="hold">
                                          <p:stCondLst>
                                            <p:cond delay="0"/>
                                          </p:stCondLst>
                                        </p:cTn>
                                        <p:tgtEl>
                                          <p:spTgt spid="1167"/>
                                        </p:tgtEl>
                                        <p:attrNameLst>
                                          <p:attrName>style.visibility</p:attrName>
                                        </p:attrNameLst>
                                      </p:cBhvr>
                                      <p:to>
                                        <p:strVal val="visible"/>
                                      </p:to>
                                    </p:set>
                                    <p:animEffect filter="fade" transition="in">
                                      <p:cBhvr>
                                        <p:cTn dur="1000"/>
                                        <p:tgtEl>
                                          <p:spTgt spid="1167"/>
                                        </p:tgtEl>
                                      </p:cBhvr>
                                    </p:animEffect>
                                  </p:childTnLst>
                                </p:cTn>
                              </p:par>
                              <p:par>
                                <p:cTn fill="hold" nodeType="withEffect" presetClass="entr" presetID="10" presetSubtype="0">
                                  <p:stCondLst>
                                    <p:cond delay="0"/>
                                  </p:stCondLst>
                                  <p:childTnLst>
                                    <p:set>
                                      <p:cBhvr>
                                        <p:cTn dur="1" fill="hold">
                                          <p:stCondLst>
                                            <p:cond delay="0"/>
                                          </p:stCondLst>
                                        </p:cTn>
                                        <p:tgtEl>
                                          <p:spTgt spid="1168"/>
                                        </p:tgtEl>
                                        <p:attrNameLst>
                                          <p:attrName>style.visibility</p:attrName>
                                        </p:attrNameLst>
                                      </p:cBhvr>
                                      <p:to>
                                        <p:strVal val="visible"/>
                                      </p:to>
                                    </p:set>
                                    <p:animEffect filter="fade" transition="in">
                                      <p:cBhvr>
                                        <p:cTn dur="1000"/>
                                        <p:tgtEl>
                                          <p:spTgt spid="1168"/>
                                        </p:tgtEl>
                                      </p:cBhvr>
                                    </p:animEffect>
                                  </p:childTnLst>
                                </p:cTn>
                              </p:par>
                              <p:par>
                                <p:cTn fill="hold" nodeType="withEffect" presetClass="entr" presetID="10" presetSubtype="0">
                                  <p:stCondLst>
                                    <p:cond delay="0"/>
                                  </p:stCondLst>
                                  <p:childTnLst>
                                    <p:set>
                                      <p:cBhvr>
                                        <p:cTn dur="1" fill="hold">
                                          <p:stCondLst>
                                            <p:cond delay="0"/>
                                          </p:stCondLst>
                                        </p:cTn>
                                        <p:tgtEl>
                                          <p:spTgt spid="1169"/>
                                        </p:tgtEl>
                                        <p:attrNameLst>
                                          <p:attrName>style.visibility</p:attrName>
                                        </p:attrNameLst>
                                      </p:cBhvr>
                                      <p:to>
                                        <p:strVal val="visible"/>
                                      </p:to>
                                    </p:set>
                                    <p:animEffect filter="fade" transition="in">
                                      <p:cBhvr>
                                        <p:cTn dur="1000"/>
                                        <p:tgtEl>
                                          <p:spTgt spid="11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73" name="Shape 1173"/>
        <p:cNvGrpSpPr/>
        <p:nvPr/>
      </p:nvGrpSpPr>
      <p:grpSpPr>
        <a:xfrm>
          <a:off x="0" y="0"/>
          <a:ext cx="0" cy="0"/>
          <a:chOff x="0" y="0"/>
          <a:chExt cx="0" cy="0"/>
        </a:xfrm>
      </p:grpSpPr>
      <p:sp>
        <p:nvSpPr>
          <p:cNvPr id="1174" name="Google Shape;1174;p77"/>
          <p:cNvSpPr txBox="1"/>
          <p:nvPr>
            <p:ph type="title"/>
          </p:nvPr>
        </p:nvSpPr>
        <p:spPr>
          <a:xfrm>
            <a:off x="60450" y="1997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3100" u="sng">
                <a:solidFill>
                  <a:srgbClr val="E09214"/>
                </a:solidFill>
                <a:latin typeface="Merriweather"/>
                <a:ea typeface="Merriweather"/>
                <a:cs typeface="Merriweather"/>
                <a:sym typeface="Merriweather"/>
              </a:rPr>
              <a:t>HDFS Architecture</a:t>
            </a:r>
            <a:endParaRPr b="1" sz="3100" u="sng">
              <a:solidFill>
                <a:srgbClr val="E09214"/>
              </a:solidFill>
              <a:latin typeface="Merriweather"/>
              <a:ea typeface="Merriweather"/>
              <a:cs typeface="Merriweather"/>
              <a:sym typeface="Merriweather"/>
            </a:endParaRPr>
          </a:p>
        </p:txBody>
      </p:sp>
      <p:sp>
        <p:nvSpPr>
          <p:cNvPr id="1175" name="Google Shape;1175;p77"/>
          <p:cNvSpPr txBox="1"/>
          <p:nvPr/>
        </p:nvSpPr>
        <p:spPr>
          <a:xfrm>
            <a:off x="40800" y="784050"/>
            <a:ext cx="8831700" cy="1349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700"/>
              <a:buFont typeface="Arial"/>
              <a:buNone/>
            </a:pPr>
            <a:r>
              <a:rPr b="1" i="0" lang="en" sz="1700" u="none" cap="none" strike="noStrike">
                <a:solidFill>
                  <a:srgbClr val="000000"/>
                </a:solidFill>
                <a:latin typeface="Average"/>
                <a:ea typeface="Average"/>
                <a:cs typeface="Average"/>
                <a:sym typeface="Average"/>
              </a:rPr>
              <a:t>Replication Management:</a:t>
            </a:r>
            <a:endParaRPr b="1" i="0" sz="17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Data Blocks replicated to provide fault tolerance</a:t>
            </a:r>
            <a:endParaRPr b="0" i="0" sz="17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Default Replication Factor 3 (We can change replication factor)</a:t>
            </a:r>
            <a:endParaRPr b="0" i="0" sz="17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Every node having 3 times</a:t>
            </a:r>
            <a:endParaRPr b="0" i="0" sz="1700" u="none" cap="none" strike="noStrike">
              <a:solidFill>
                <a:srgbClr val="000000"/>
              </a:solidFill>
              <a:latin typeface="Average"/>
              <a:ea typeface="Average"/>
              <a:cs typeface="Average"/>
              <a:sym typeface="Average"/>
            </a:endParaRPr>
          </a:p>
        </p:txBody>
      </p:sp>
      <p:pic>
        <p:nvPicPr>
          <p:cNvPr id="1176" name="Google Shape;1176;p77"/>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1177" name="Google Shape;1177;p77"/>
          <p:cNvSpPr/>
          <p:nvPr/>
        </p:nvSpPr>
        <p:spPr>
          <a:xfrm>
            <a:off x="228175" y="2293800"/>
            <a:ext cx="1959600" cy="16854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77"/>
          <p:cNvSpPr/>
          <p:nvPr/>
        </p:nvSpPr>
        <p:spPr>
          <a:xfrm>
            <a:off x="383750" y="2537600"/>
            <a:ext cx="522300" cy="432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a:t>
            </a:r>
            <a:endParaRPr b="0" i="0" sz="1400" u="none" cap="none" strike="noStrike">
              <a:solidFill>
                <a:srgbClr val="000000"/>
              </a:solidFill>
              <a:latin typeface="Arial"/>
              <a:ea typeface="Arial"/>
              <a:cs typeface="Arial"/>
              <a:sym typeface="Arial"/>
            </a:endParaRPr>
          </a:p>
        </p:txBody>
      </p:sp>
      <p:sp>
        <p:nvSpPr>
          <p:cNvPr id="1179" name="Google Shape;1179;p77"/>
          <p:cNvSpPr/>
          <p:nvPr/>
        </p:nvSpPr>
        <p:spPr>
          <a:xfrm>
            <a:off x="1369950" y="2537600"/>
            <a:ext cx="522300" cy="432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a:t>
            </a:r>
            <a:endParaRPr b="0" i="0" sz="1400" u="none" cap="none" strike="noStrike">
              <a:solidFill>
                <a:srgbClr val="000000"/>
              </a:solidFill>
              <a:latin typeface="Arial"/>
              <a:ea typeface="Arial"/>
              <a:cs typeface="Arial"/>
              <a:sym typeface="Arial"/>
            </a:endParaRPr>
          </a:p>
        </p:txBody>
      </p:sp>
      <p:sp>
        <p:nvSpPr>
          <p:cNvPr id="1180" name="Google Shape;1180;p77"/>
          <p:cNvSpPr/>
          <p:nvPr/>
        </p:nvSpPr>
        <p:spPr>
          <a:xfrm>
            <a:off x="383750" y="3163850"/>
            <a:ext cx="522300" cy="432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a:t>
            </a:r>
            <a:endParaRPr b="0" i="0" sz="1400" u="none" cap="none" strike="noStrike">
              <a:solidFill>
                <a:srgbClr val="000000"/>
              </a:solidFill>
              <a:latin typeface="Arial"/>
              <a:ea typeface="Arial"/>
              <a:cs typeface="Arial"/>
              <a:sym typeface="Arial"/>
            </a:endParaRPr>
          </a:p>
        </p:txBody>
      </p:sp>
      <p:sp>
        <p:nvSpPr>
          <p:cNvPr id="1181" name="Google Shape;1181;p77"/>
          <p:cNvSpPr/>
          <p:nvPr/>
        </p:nvSpPr>
        <p:spPr>
          <a:xfrm>
            <a:off x="2510325" y="2308750"/>
            <a:ext cx="1959600" cy="16854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77"/>
          <p:cNvSpPr/>
          <p:nvPr/>
        </p:nvSpPr>
        <p:spPr>
          <a:xfrm>
            <a:off x="2707875" y="2537600"/>
            <a:ext cx="522300" cy="432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a:t>
            </a:r>
            <a:endParaRPr b="0" i="0" sz="1400" u="none" cap="none" strike="noStrike">
              <a:solidFill>
                <a:srgbClr val="000000"/>
              </a:solidFill>
              <a:latin typeface="Arial"/>
              <a:ea typeface="Arial"/>
              <a:cs typeface="Arial"/>
              <a:sym typeface="Arial"/>
            </a:endParaRPr>
          </a:p>
        </p:txBody>
      </p:sp>
      <p:sp>
        <p:nvSpPr>
          <p:cNvPr id="1183" name="Google Shape;1183;p77"/>
          <p:cNvSpPr/>
          <p:nvPr/>
        </p:nvSpPr>
        <p:spPr>
          <a:xfrm>
            <a:off x="3642050" y="2537600"/>
            <a:ext cx="522300" cy="432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a:t>
            </a:r>
            <a:endParaRPr b="0" i="0" sz="1400" u="none" cap="none" strike="noStrike">
              <a:solidFill>
                <a:srgbClr val="000000"/>
              </a:solidFill>
              <a:latin typeface="Arial"/>
              <a:ea typeface="Arial"/>
              <a:cs typeface="Arial"/>
              <a:sym typeface="Arial"/>
            </a:endParaRPr>
          </a:p>
        </p:txBody>
      </p:sp>
      <p:sp>
        <p:nvSpPr>
          <p:cNvPr id="1184" name="Google Shape;1184;p77"/>
          <p:cNvSpPr/>
          <p:nvPr/>
        </p:nvSpPr>
        <p:spPr>
          <a:xfrm>
            <a:off x="2707875" y="3163850"/>
            <a:ext cx="522300" cy="432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a:t>
            </a:r>
            <a:endParaRPr b="0" i="0" sz="1400" u="none" cap="none" strike="noStrike">
              <a:solidFill>
                <a:srgbClr val="000000"/>
              </a:solidFill>
              <a:latin typeface="Arial"/>
              <a:ea typeface="Arial"/>
              <a:cs typeface="Arial"/>
              <a:sym typeface="Arial"/>
            </a:endParaRPr>
          </a:p>
        </p:txBody>
      </p:sp>
      <p:sp>
        <p:nvSpPr>
          <p:cNvPr id="1185" name="Google Shape;1185;p77"/>
          <p:cNvSpPr/>
          <p:nvPr/>
        </p:nvSpPr>
        <p:spPr>
          <a:xfrm>
            <a:off x="4681925" y="2308750"/>
            <a:ext cx="1959600" cy="17457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77"/>
          <p:cNvSpPr/>
          <p:nvPr/>
        </p:nvSpPr>
        <p:spPr>
          <a:xfrm>
            <a:off x="4880638" y="2537600"/>
            <a:ext cx="522300" cy="432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a:t>
            </a:r>
            <a:endParaRPr b="0" i="0" sz="1400" u="none" cap="none" strike="noStrike">
              <a:solidFill>
                <a:srgbClr val="000000"/>
              </a:solidFill>
              <a:latin typeface="Arial"/>
              <a:ea typeface="Arial"/>
              <a:cs typeface="Arial"/>
              <a:sym typeface="Arial"/>
            </a:endParaRPr>
          </a:p>
        </p:txBody>
      </p:sp>
      <p:sp>
        <p:nvSpPr>
          <p:cNvPr id="1187" name="Google Shape;1187;p77"/>
          <p:cNvSpPr/>
          <p:nvPr/>
        </p:nvSpPr>
        <p:spPr>
          <a:xfrm>
            <a:off x="5813650" y="2537600"/>
            <a:ext cx="522300" cy="432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a:t>
            </a:r>
            <a:endParaRPr b="0" i="0" sz="1400" u="none" cap="none" strike="noStrike">
              <a:solidFill>
                <a:srgbClr val="000000"/>
              </a:solidFill>
              <a:latin typeface="Arial"/>
              <a:ea typeface="Arial"/>
              <a:cs typeface="Arial"/>
              <a:sym typeface="Arial"/>
            </a:endParaRPr>
          </a:p>
        </p:txBody>
      </p:sp>
      <p:sp>
        <p:nvSpPr>
          <p:cNvPr id="1188" name="Google Shape;1188;p77"/>
          <p:cNvSpPr/>
          <p:nvPr/>
        </p:nvSpPr>
        <p:spPr>
          <a:xfrm>
            <a:off x="4879475" y="3163850"/>
            <a:ext cx="522300" cy="432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a:t>
            </a:r>
            <a:endParaRPr b="0" i="0" sz="1400" u="none" cap="none" strike="noStrike">
              <a:solidFill>
                <a:srgbClr val="000000"/>
              </a:solidFill>
              <a:latin typeface="Arial"/>
              <a:ea typeface="Arial"/>
              <a:cs typeface="Arial"/>
              <a:sym typeface="Arial"/>
            </a:endParaRPr>
          </a:p>
        </p:txBody>
      </p:sp>
      <p:sp>
        <p:nvSpPr>
          <p:cNvPr id="1189" name="Google Shape;1189;p77"/>
          <p:cNvSpPr/>
          <p:nvPr/>
        </p:nvSpPr>
        <p:spPr>
          <a:xfrm>
            <a:off x="6853525" y="2263650"/>
            <a:ext cx="1959600" cy="17457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77"/>
          <p:cNvSpPr/>
          <p:nvPr/>
        </p:nvSpPr>
        <p:spPr>
          <a:xfrm>
            <a:off x="6999050" y="2492500"/>
            <a:ext cx="522300" cy="432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a:t>
            </a:r>
            <a:endParaRPr b="0" i="0" sz="1400" u="none" cap="none" strike="noStrike">
              <a:solidFill>
                <a:srgbClr val="000000"/>
              </a:solidFill>
              <a:latin typeface="Arial"/>
              <a:ea typeface="Arial"/>
              <a:cs typeface="Arial"/>
              <a:sym typeface="Arial"/>
            </a:endParaRPr>
          </a:p>
        </p:txBody>
      </p:sp>
      <p:sp>
        <p:nvSpPr>
          <p:cNvPr id="1191" name="Google Shape;1191;p77"/>
          <p:cNvSpPr/>
          <p:nvPr/>
        </p:nvSpPr>
        <p:spPr>
          <a:xfrm>
            <a:off x="7985250" y="2492500"/>
            <a:ext cx="522300" cy="432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a:t>
            </a:r>
            <a:endParaRPr b="0" i="0" sz="1400" u="none" cap="none" strike="noStrike">
              <a:solidFill>
                <a:srgbClr val="000000"/>
              </a:solidFill>
              <a:latin typeface="Arial"/>
              <a:ea typeface="Arial"/>
              <a:cs typeface="Arial"/>
              <a:sym typeface="Arial"/>
            </a:endParaRPr>
          </a:p>
        </p:txBody>
      </p:sp>
      <p:sp>
        <p:nvSpPr>
          <p:cNvPr id="1192" name="Google Shape;1192;p77"/>
          <p:cNvSpPr/>
          <p:nvPr/>
        </p:nvSpPr>
        <p:spPr>
          <a:xfrm>
            <a:off x="6999050" y="3163850"/>
            <a:ext cx="522300" cy="432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a:t>
            </a:r>
            <a:endParaRPr b="0" i="0" sz="1400" u="none" cap="none" strike="noStrike">
              <a:solidFill>
                <a:srgbClr val="000000"/>
              </a:solidFill>
              <a:latin typeface="Arial"/>
              <a:ea typeface="Arial"/>
              <a:cs typeface="Arial"/>
              <a:sym typeface="Arial"/>
            </a:endParaRPr>
          </a:p>
        </p:txBody>
      </p:sp>
      <p:sp>
        <p:nvSpPr>
          <p:cNvPr id="1193" name="Google Shape;1193;p77"/>
          <p:cNvSpPr/>
          <p:nvPr/>
        </p:nvSpPr>
        <p:spPr>
          <a:xfrm>
            <a:off x="1369950" y="3163850"/>
            <a:ext cx="522300" cy="432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E</a:t>
            </a:r>
            <a:endParaRPr b="0" i="0" sz="1400" u="none" cap="none" strike="noStrike">
              <a:solidFill>
                <a:srgbClr val="000000"/>
              </a:solidFill>
              <a:latin typeface="Arial"/>
              <a:ea typeface="Arial"/>
              <a:cs typeface="Arial"/>
              <a:sym typeface="Arial"/>
            </a:endParaRPr>
          </a:p>
        </p:txBody>
      </p:sp>
      <p:sp>
        <p:nvSpPr>
          <p:cNvPr id="1194" name="Google Shape;1194;p77"/>
          <p:cNvSpPr/>
          <p:nvPr/>
        </p:nvSpPr>
        <p:spPr>
          <a:xfrm>
            <a:off x="3618638" y="3163850"/>
            <a:ext cx="522300" cy="432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E</a:t>
            </a:r>
            <a:endParaRPr b="0" i="0" sz="1400" u="none" cap="none" strike="noStrike">
              <a:solidFill>
                <a:srgbClr val="000000"/>
              </a:solidFill>
              <a:latin typeface="Arial"/>
              <a:ea typeface="Arial"/>
              <a:cs typeface="Arial"/>
              <a:sym typeface="Arial"/>
            </a:endParaRPr>
          </a:p>
        </p:txBody>
      </p:sp>
      <p:sp>
        <p:nvSpPr>
          <p:cNvPr id="1195" name="Google Shape;1195;p77"/>
          <p:cNvSpPr/>
          <p:nvPr/>
        </p:nvSpPr>
        <p:spPr>
          <a:xfrm>
            <a:off x="8004000" y="3115325"/>
            <a:ext cx="522300" cy="432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E</a:t>
            </a:r>
            <a:endParaRPr b="0" i="0" sz="1400" u="none" cap="none" strike="noStrike">
              <a:solidFill>
                <a:srgbClr val="000000"/>
              </a:solidFill>
              <a:latin typeface="Arial"/>
              <a:ea typeface="Arial"/>
              <a:cs typeface="Arial"/>
              <a:sym typeface="Arial"/>
            </a:endParaRPr>
          </a:p>
        </p:txBody>
      </p:sp>
      <p:sp>
        <p:nvSpPr>
          <p:cNvPr id="1196" name="Google Shape;1196;p77"/>
          <p:cNvSpPr txBox="1"/>
          <p:nvPr/>
        </p:nvSpPr>
        <p:spPr>
          <a:xfrm>
            <a:off x="735350" y="3595850"/>
            <a:ext cx="86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Node 1</a:t>
            </a:r>
            <a:endParaRPr b="0" i="0" sz="1400" u="none" cap="none" strike="noStrike">
              <a:solidFill>
                <a:srgbClr val="000000"/>
              </a:solidFill>
              <a:latin typeface="Average"/>
              <a:ea typeface="Average"/>
              <a:cs typeface="Average"/>
              <a:sym typeface="Average"/>
            </a:endParaRPr>
          </a:p>
        </p:txBody>
      </p:sp>
      <p:sp>
        <p:nvSpPr>
          <p:cNvPr id="1197" name="Google Shape;1197;p77"/>
          <p:cNvSpPr txBox="1"/>
          <p:nvPr/>
        </p:nvSpPr>
        <p:spPr>
          <a:xfrm>
            <a:off x="3002850" y="3595850"/>
            <a:ext cx="86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Node 2</a:t>
            </a:r>
            <a:endParaRPr b="0" i="0" sz="1400" u="none" cap="none" strike="noStrike">
              <a:solidFill>
                <a:srgbClr val="000000"/>
              </a:solidFill>
              <a:latin typeface="Average"/>
              <a:ea typeface="Average"/>
              <a:cs typeface="Average"/>
              <a:sym typeface="Average"/>
            </a:endParaRPr>
          </a:p>
        </p:txBody>
      </p:sp>
      <p:sp>
        <p:nvSpPr>
          <p:cNvPr id="1198" name="Google Shape;1198;p77"/>
          <p:cNvSpPr txBox="1"/>
          <p:nvPr/>
        </p:nvSpPr>
        <p:spPr>
          <a:xfrm>
            <a:off x="5229725" y="3654250"/>
            <a:ext cx="86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Node 3</a:t>
            </a:r>
            <a:endParaRPr b="0" i="0" sz="1400" u="none" cap="none" strike="noStrike">
              <a:solidFill>
                <a:srgbClr val="000000"/>
              </a:solidFill>
              <a:latin typeface="Average"/>
              <a:ea typeface="Average"/>
              <a:cs typeface="Average"/>
              <a:sym typeface="Average"/>
            </a:endParaRPr>
          </a:p>
        </p:txBody>
      </p:sp>
      <p:sp>
        <p:nvSpPr>
          <p:cNvPr id="1199" name="Google Shape;1199;p77"/>
          <p:cNvSpPr txBox="1"/>
          <p:nvPr/>
        </p:nvSpPr>
        <p:spPr>
          <a:xfrm>
            <a:off x="7401325" y="3595850"/>
            <a:ext cx="86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Node 4</a:t>
            </a:r>
            <a:endParaRPr b="0" i="0" sz="1400" u="none" cap="none" strike="noStrike">
              <a:solidFill>
                <a:srgbClr val="000000"/>
              </a:solidFill>
              <a:latin typeface="Average"/>
              <a:ea typeface="Average"/>
              <a:cs typeface="Average"/>
              <a:sym typeface="Average"/>
            </a:endParaRPr>
          </a:p>
        </p:txBody>
      </p:sp>
      <p:sp>
        <p:nvSpPr>
          <p:cNvPr id="1200" name="Google Shape;1200;p77"/>
          <p:cNvSpPr txBox="1"/>
          <p:nvPr/>
        </p:nvSpPr>
        <p:spPr>
          <a:xfrm>
            <a:off x="110675" y="4139850"/>
            <a:ext cx="9686100" cy="747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Name node collects block report from datanode periodically to maintain the replication factor.</a:t>
            </a:r>
            <a:endParaRPr b="0" i="0" sz="17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If block is over replicated or under replicated the name node deletes or add replicas as needed.</a:t>
            </a:r>
            <a:endParaRPr b="0" i="0" sz="11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5"/>
                                        </p:tgtEl>
                                        <p:attrNameLst>
                                          <p:attrName>style.visibility</p:attrName>
                                        </p:attrNameLst>
                                      </p:cBhvr>
                                      <p:to>
                                        <p:strVal val="visible"/>
                                      </p:to>
                                    </p:set>
                                    <p:animEffect filter="fade" transition="in">
                                      <p:cBhvr>
                                        <p:cTn dur="1000"/>
                                        <p:tgtEl>
                                          <p:spTgt spid="11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7"/>
                                        </p:tgtEl>
                                        <p:attrNameLst>
                                          <p:attrName>style.visibility</p:attrName>
                                        </p:attrNameLst>
                                      </p:cBhvr>
                                      <p:to>
                                        <p:strVal val="visible"/>
                                      </p:to>
                                    </p:set>
                                    <p:animEffect filter="fade" transition="in">
                                      <p:cBhvr>
                                        <p:cTn dur="1000"/>
                                        <p:tgtEl>
                                          <p:spTgt spid="1177"/>
                                        </p:tgtEl>
                                      </p:cBhvr>
                                    </p:animEffect>
                                  </p:childTnLst>
                                </p:cTn>
                              </p:par>
                              <p:par>
                                <p:cTn fill="hold" nodeType="withEffect" presetClass="entr" presetID="10" presetSubtype="0">
                                  <p:stCondLst>
                                    <p:cond delay="0"/>
                                  </p:stCondLst>
                                  <p:childTnLst>
                                    <p:set>
                                      <p:cBhvr>
                                        <p:cTn dur="1" fill="hold">
                                          <p:stCondLst>
                                            <p:cond delay="0"/>
                                          </p:stCondLst>
                                        </p:cTn>
                                        <p:tgtEl>
                                          <p:spTgt spid="1178"/>
                                        </p:tgtEl>
                                        <p:attrNameLst>
                                          <p:attrName>style.visibility</p:attrName>
                                        </p:attrNameLst>
                                      </p:cBhvr>
                                      <p:to>
                                        <p:strVal val="visible"/>
                                      </p:to>
                                    </p:set>
                                    <p:animEffect filter="fade" transition="in">
                                      <p:cBhvr>
                                        <p:cTn dur="1000"/>
                                        <p:tgtEl>
                                          <p:spTgt spid="1178"/>
                                        </p:tgtEl>
                                      </p:cBhvr>
                                    </p:animEffect>
                                  </p:childTnLst>
                                </p:cTn>
                              </p:par>
                              <p:par>
                                <p:cTn fill="hold" nodeType="withEffect" presetClass="entr" presetID="10" presetSubtype="0">
                                  <p:stCondLst>
                                    <p:cond delay="0"/>
                                  </p:stCondLst>
                                  <p:childTnLst>
                                    <p:set>
                                      <p:cBhvr>
                                        <p:cTn dur="1" fill="hold">
                                          <p:stCondLst>
                                            <p:cond delay="0"/>
                                          </p:stCondLst>
                                        </p:cTn>
                                        <p:tgtEl>
                                          <p:spTgt spid="1179"/>
                                        </p:tgtEl>
                                        <p:attrNameLst>
                                          <p:attrName>style.visibility</p:attrName>
                                        </p:attrNameLst>
                                      </p:cBhvr>
                                      <p:to>
                                        <p:strVal val="visible"/>
                                      </p:to>
                                    </p:set>
                                    <p:animEffect filter="fade" transition="in">
                                      <p:cBhvr>
                                        <p:cTn dur="1000"/>
                                        <p:tgtEl>
                                          <p:spTgt spid="1179"/>
                                        </p:tgtEl>
                                      </p:cBhvr>
                                    </p:animEffect>
                                  </p:childTnLst>
                                </p:cTn>
                              </p:par>
                              <p:par>
                                <p:cTn fill="hold" nodeType="withEffect" presetClass="entr" presetID="10" presetSubtype="0">
                                  <p:stCondLst>
                                    <p:cond delay="0"/>
                                  </p:stCondLst>
                                  <p:childTnLst>
                                    <p:set>
                                      <p:cBhvr>
                                        <p:cTn dur="1" fill="hold">
                                          <p:stCondLst>
                                            <p:cond delay="0"/>
                                          </p:stCondLst>
                                        </p:cTn>
                                        <p:tgtEl>
                                          <p:spTgt spid="1180"/>
                                        </p:tgtEl>
                                        <p:attrNameLst>
                                          <p:attrName>style.visibility</p:attrName>
                                        </p:attrNameLst>
                                      </p:cBhvr>
                                      <p:to>
                                        <p:strVal val="visible"/>
                                      </p:to>
                                    </p:set>
                                    <p:animEffect filter="fade" transition="in">
                                      <p:cBhvr>
                                        <p:cTn dur="1000"/>
                                        <p:tgtEl>
                                          <p:spTgt spid="1180"/>
                                        </p:tgtEl>
                                      </p:cBhvr>
                                    </p:animEffect>
                                  </p:childTnLst>
                                </p:cTn>
                              </p:par>
                              <p:par>
                                <p:cTn fill="hold" nodeType="withEffect" presetClass="entr" presetID="10" presetSubtype="0">
                                  <p:stCondLst>
                                    <p:cond delay="0"/>
                                  </p:stCondLst>
                                  <p:childTnLst>
                                    <p:set>
                                      <p:cBhvr>
                                        <p:cTn dur="1" fill="hold">
                                          <p:stCondLst>
                                            <p:cond delay="0"/>
                                          </p:stCondLst>
                                        </p:cTn>
                                        <p:tgtEl>
                                          <p:spTgt spid="1193"/>
                                        </p:tgtEl>
                                        <p:attrNameLst>
                                          <p:attrName>style.visibility</p:attrName>
                                        </p:attrNameLst>
                                      </p:cBhvr>
                                      <p:to>
                                        <p:strVal val="visible"/>
                                      </p:to>
                                    </p:set>
                                    <p:animEffect filter="fade" transition="in">
                                      <p:cBhvr>
                                        <p:cTn dur="1000"/>
                                        <p:tgtEl>
                                          <p:spTgt spid="1193"/>
                                        </p:tgtEl>
                                      </p:cBhvr>
                                    </p:animEffect>
                                  </p:childTnLst>
                                </p:cTn>
                              </p:par>
                              <p:par>
                                <p:cTn fill="hold" nodeType="withEffect" presetClass="entr" presetID="10" presetSubtype="0">
                                  <p:stCondLst>
                                    <p:cond delay="0"/>
                                  </p:stCondLst>
                                  <p:childTnLst>
                                    <p:set>
                                      <p:cBhvr>
                                        <p:cTn dur="1" fill="hold">
                                          <p:stCondLst>
                                            <p:cond delay="0"/>
                                          </p:stCondLst>
                                        </p:cTn>
                                        <p:tgtEl>
                                          <p:spTgt spid="1196"/>
                                        </p:tgtEl>
                                        <p:attrNameLst>
                                          <p:attrName>style.visibility</p:attrName>
                                        </p:attrNameLst>
                                      </p:cBhvr>
                                      <p:to>
                                        <p:strVal val="visible"/>
                                      </p:to>
                                    </p:set>
                                    <p:animEffect filter="fade" transition="in">
                                      <p:cBhvr>
                                        <p:cTn dur="1000"/>
                                        <p:tgtEl>
                                          <p:spTgt spid="11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1"/>
                                        </p:tgtEl>
                                        <p:attrNameLst>
                                          <p:attrName>style.visibility</p:attrName>
                                        </p:attrNameLst>
                                      </p:cBhvr>
                                      <p:to>
                                        <p:strVal val="visible"/>
                                      </p:to>
                                    </p:set>
                                    <p:animEffect filter="fade" transition="in">
                                      <p:cBhvr>
                                        <p:cTn dur="1000"/>
                                        <p:tgtEl>
                                          <p:spTgt spid="1181"/>
                                        </p:tgtEl>
                                      </p:cBhvr>
                                    </p:animEffect>
                                  </p:childTnLst>
                                </p:cTn>
                              </p:par>
                              <p:par>
                                <p:cTn fill="hold" nodeType="withEffect" presetClass="entr" presetID="10" presetSubtype="0">
                                  <p:stCondLst>
                                    <p:cond delay="0"/>
                                  </p:stCondLst>
                                  <p:childTnLst>
                                    <p:set>
                                      <p:cBhvr>
                                        <p:cTn dur="1" fill="hold">
                                          <p:stCondLst>
                                            <p:cond delay="0"/>
                                          </p:stCondLst>
                                        </p:cTn>
                                        <p:tgtEl>
                                          <p:spTgt spid="1182"/>
                                        </p:tgtEl>
                                        <p:attrNameLst>
                                          <p:attrName>style.visibility</p:attrName>
                                        </p:attrNameLst>
                                      </p:cBhvr>
                                      <p:to>
                                        <p:strVal val="visible"/>
                                      </p:to>
                                    </p:set>
                                    <p:animEffect filter="fade" transition="in">
                                      <p:cBhvr>
                                        <p:cTn dur="1000"/>
                                        <p:tgtEl>
                                          <p:spTgt spid="1182"/>
                                        </p:tgtEl>
                                      </p:cBhvr>
                                    </p:animEffect>
                                  </p:childTnLst>
                                </p:cTn>
                              </p:par>
                              <p:par>
                                <p:cTn fill="hold" nodeType="withEffect" presetClass="entr" presetID="10" presetSubtype="0">
                                  <p:stCondLst>
                                    <p:cond delay="0"/>
                                  </p:stCondLst>
                                  <p:childTnLst>
                                    <p:set>
                                      <p:cBhvr>
                                        <p:cTn dur="1" fill="hold">
                                          <p:stCondLst>
                                            <p:cond delay="0"/>
                                          </p:stCondLst>
                                        </p:cTn>
                                        <p:tgtEl>
                                          <p:spTgt spid="1183"/>
                                        </p:tgtEl>
                                        <p:attrNameLst>
                                          <p:attrName>style.visibility</p:attrName>
                                        </p:attrNameLst>
                                      </p:cBhvr>
                                      <p:to>
                                        <p:strVal val="visible"/>
                                      </p:to>
                                    </p:set>
                                    <p:animEffect filter="fade" transition="in">
                                      <p:cBhvr>
                                        <p:cTn dur="1000"/>
                                        <p:tgtEl>
                                          <p:spTgt spid="1183"/>
                                        </p:tgtEl>
                                      </p:cBhvr>
                                    </p:animEffect>
                                  </p:childTnLst>
                                </p:cTn>
                              </p:par>
                              <p:par>
                                <p:cTn fill="hold" nodeType="withEffect" presetClass="entr" presetID="10" presetSubtype="0">
                                  <p:stCondLst>
                                    <p:cond delay="0"/>
                                  </p:stCondLst>
                                  <p:childTnLst>
                                    <p:set>
                                      <p:cBhvr>
                                        <p:cTn dur="1" fill="hold">
                                          <p:stCondLst>
                                            <p:cond delay="0"/>
                                          </p:stCondLst>
                                        </p:cTn>
                                        <p:tgtEl>
                                          <p:spTgt spid="1184"/>
                                        </p:tgtEl>
                                        <p:attrNameLst>
                                          <p:attrName>style.visibility</p:attrName>
                                        </p:attrNameLst>
                                      </p:cBhvr>
                                      <p:to>
                                        <p:strVal val="visible"/>
                                      </p:to>
                                    </p:set>
                                    <p:animEffect filter="fade" transition="in">
                                      <p:cBhvr>
                                        <p:cTn dur="1000"/>
                                        <p:tgtEl>
                                          <p:spTgt spid="1184"/>
                                        </p:tgtEl>
                                      </p:cBhvr>
                                    </p:animEffect>
                                  </p:childTnLst>
                                </p:cTn>
                              </p:par>
                              <p:par>
                                <p:cTn fill="hold" nodeType="withEffect" presetClass="entr" presetID="10" presetSubtype="0">
                                  <p:stCondLst>
                                    <p:cond delay="0"/>
                                  </p:stCondLst>
                                  <p:childTnLst>
                                    <p:set>
                                      <p:cBhvr>
                                        <p:cTn dur="1" fill="hold">
                                          <p:stCondLst>
                                            <p:cond delay="0"/>
                                          </p:stCondLst>
                                        </p:cTn>
                                        <p:tgtEl>
                                          <p:spTgt spid="1194"/>
                                        </p:tgtEl>
                                        <p:attrNameLst>
                                          <p:attrName>style.visibility</p:attrName>
                                        </p:attrNameLst>
                                      </p:cBhvr>
                                      <p:to>
                                        <p:strVal val="visible"/>
                                      </p:to>
                                    </p:set>
                                    <p:animEffect filter="fade" transition="in">
                                      <p:cBhvr>
                                        <p:cTn dur="1000"/>
                                        <p:tgtEl>
                                          <p:spTgt spid="1194"/>
                                        </p:tgtEl>
                                      </p:cBhvr>
                                    </p:animEffect>
                                  </p:childTnLst>
                                </p:cTn>
                              </p:par>
                              <p:par>
                                <p:cTn fill="hold" nodeType="withEffect" presetClass="entr" presetID="10" presetSubtype="0">
                                  <p:stCondLst>
                                    <p:cond delay="0"/>
                                  </p:stCondLst>
                                  <p:childTnLst>
                                    <p:set>
                                      <p:cBhvr>
                                        <p:cTn dur="1" fill="hold">
                                          <p:stCondLst>
                                            <p:cond delay="0"/>
                                          </p:stCondLst>
                                        </p:cTn>
                                        <p:tgtEl>
                                          <p:spTgt spid="1197"/>
                                        </p:tgtEl>
                                        <p:attrNameLst>
                                          <p:attrName>style.visibility</p:attrName>
                                        </p:attrNameLst>
                                      </p:cBhvr>
                                      <p:to>
                                        <p:strVal val="visible"/>
                                      </p:to>
                                    </p:set>
                                    <p:animEffect filter="fade" transition="in">
                                      <p:cBhvr>
                                        <p:cTn dur="1000"/>
                                        <p:tgtEl>
                                          <p:spTgt spid="11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5"/>
                                        </p:tgtEl>
                                        <p:attrNameLst>
                                          <p:attrName>style.visibility</p:attrName>
                                        </p:attrNameLst>
                                      </p:cBhvr>
                                      <p:to>
                                        <p:strVal val="visible"/>
                                      </p:to>
                                    </p:set>
                                    <p:animEffect filter="fade" transition="in">
                                      <p:cBhvr>
                                        <p:cTn dur="1000"/>
                                        <p:tgtEl>
                                          <p:spTgt spid="1185"/>
                                        </p:tgtEl>
                                      </p:cBhvr>
                                    </p:animEffect>
                                  </p:childTnLst>
                                </p:cTn>
                              </p:par>
                              <p:par>
                                <p:cTn fill="hold" nodeType="withEffect" presetClass="entr" presetID="10" presetSubtype="0">
                                  <p:stCondLst>
                                    <p:cond delay="0"/>
                                  </p:stCondLst>
                                  <p:childTnLst>
                                    <p:set>
                                      <p:cBhvr>
                                        <p:cTn dur="1" fill="hold">
                                          <p:stCondLst>
                                            <p:cond delay="0"/>
                                          </p:stCondLst>
                                        </p:cTn>
                                        <p:tgtEl>
                                          <p:spTgt spid="1186"/>
                                        </p:tgtEl>
                                        <p:attrNameLst>
                                          <p:attrName>style.visibility</p:attrName>
                                        </p:attrNameLst>
                                      </p:cBhvr>
                                      <p:to>
                                        <p:strVal val="visible"/>
                                      </p:to>
                                    </p:set>
                                    <p:animEffect filter="fade" transition="in">
                                      <p:cBhvr>
                                        <p:cTn dur="1000"/>
                                        <p:tgtEl>
                                          <p:spTgt spid="1186"/>
                                        </p:tgtEl>
                                      </p:cBhvr>
                                    </p:animEffect>
                                  </p:childTnLst>
                                </p:cTn>
                              </p:par>
                              <p:par>
                                <p:cTn fill="hold" nodeType="withEffect" presetClass="entr" presetID="10" presetSubtype="0">
                                  <p:stCondLst>
                                    <p:cond delay="0"/>
                                  </p:stCondLst>
                                  <p:childTnLst>
                                    <p:set>
                                      <p:cBhvr>
                                        <p:cTn dur="1" fill="hold">
                                          <p:stCondLst>
                                            <p:cond delay="0"/>
                                          </p:stCondLst>
                                        </p:cTn>
                                        <p:tgtEl>
                                          <p:spTgt spid="1187"/>
                                        </p:tgtEl>
                                        <p:attrNameLst>
                                          <p:attrName>style.visibility</p:attrName>
                                        </p:attrNameLst>
                                      </p:cBhvr>
                                      <p:to>
                                        <p:strVal val="visible"/>
                                      </p:to>
                                    </p:set>
                                    <p:animEffect filter="fade" transition="in">
                                      <p:cBhvr>
                                        <p:cTn dur="1000"/>
                                        <p:tgtEl>
                                          <p:spTgt spid="1187"/>
                                        </p:tgtEl>
                                      </p:cBhvr>
                                    </p:animEffect>
                                  </p:childTnLst>
                                </p:cTn>
                              </p:par>
                              <p:par>
                                <p:cTn fill="hold" nodeType="withEffect" presetClass="entr" presetID="10" presetSubtype="0">
                                  <p:stCondLst>
                                    <p:cond delay="0"/>
                                  </p:stCondLst>
                                  <p:childTnLst>
                                    <p:set>
                                      <p:cBhvr>
                                        <p:cTn dur="1" fill="hold">
                                          <p:stCondLst>
                                            <p:cond delay="0"/>
                                          </p:stCondLst>
                                        </p:cTn>
                                        <p:tgtEl>
                                          <p:spTgt spid="1188"/>
                                        </p:tgtEl>
                                        <p:attrNameLst>
                                          <p:attrName>style.visibility</p:attrName>
                                        </p:attrNameLst>
                                      </p:cBhvr>
                                      <p:to>
                                        <p:strVal val="visible"/>
                                      </p:to>
                                    </p:set>
                                    <p:animEffect filter="fade" transition="in">
                                      <p:cBhvr>
                                        <p:cTn dur="1000"/>
                                        <p:tgtEl>
                                          <p:spTgt spid="1188"/>
                                        </p:tgtEl>
                                      </p:cBhvr>
                                    </p:animEffect>
                                  </p:childTnLst>
                                </p:cTn>
                              </p:par>
                              <p:par>
                                <p:cTn fill="hold" nodeType="withEffect" presetClass="entr" presetID="10" presetSubtype="0">
                                  <p:stCondLst>
                                    <p:cond delay="0"/>
                                  </p:stCondLst>
                                  <p:childTnLst>
                                    <p:set>
                                      <p:cBhvr>
                                        <p:cTn dur="1" fill="hold">
                                          <p:stCondLst>
                                            <p:cond delay="0"/>
                                          </p:stCondLst>
                                        </p:cTn>
                                        <p:tgtEl>
                                          <p:spTgt spid="1198"/>
                                        </p:tgtEl>
                                        <p:attrNameLst>
                                          <p:attrName>style.visibility</p:attrName>
                                        </p:attrNameLst>
                                      </p:cBhvr>
                                      <p:to>
                                        <p:strVal val="visible"/>
                                      </p:to>
                                    </p:set>
                                    <p:animEffect filter="fade" transition="in">
                                      <p:cBhvr>
                                        <p:cTn dur="1000"/>
                                        <p:tgtEl>
                                          <p:spTgt spid="11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9"/>
                                        </p:tgtEl>
                                        <p:attrNameLst>
                                          <p:attrName>style.visibility</p:attrName>
                                        </p:attrNameLst>
                                      </p:cBhvr>
                                      <p:to>
                                        <p:strVal val="visible"/>
                                      </p:to>
                                    </p:set>
                                    <p:animEffect filter="fade" transition="in">
                                      <p:cBhvr>
                                        <p:cTn dur="1000"/>
                                        <p:tgtEl>
                                          <p:spTgt spid="1189"/>
                                        </p:tgtEl>
                                      </p:cBhvr>
                                    </p:animEffect>
                                  </p:childTnLst>
                                </p:cTn>
                              </p:par>
                              <p:par>
                                <p:cTn fill="hold" nodeType="withEffect" presetClass="entr" presetID="10" presetSubtype="0">
                                  <p:stCondLst>
                                    <p:cond delay="0"/>
                                  </p:stCondLst>
                                  <p:childTnLst>
                                    <p:set>
                                      <p:cBhvr>
                                        <p:cTn dur="1" fill="hold">
                                          <p:stCondLst>
                                            <p:cond delay="0"/>
                                          </p:stCondLst>
                                        </p:cTn>
                                        <p:tgtEl>
                                          <p:spTgt spid="1190"/>
                                        </p:tgtEl>
                                        <p:attrNameLst>
                                          <p:attrName>style.visibility</p:attrName>
                                        </p:attrNameLst>
                                      </p:cBhvr>
                                      <p:to>
                                        <p:strVal val="visible"/>
                                      </p:to>
                                    </p:set>
                                    <p:animEffect filter="fade" transition="in">
                                      <p:cBhvr>
                                        <p:cTn dur="1000"/>
                                        <p:tgtEl>
                                          <p:spTgt spid="1190"/>
                                        </p:tgtEl>
                                      </p:cBhvr>
                                    </p:animEffect>
                                  </p:childTnLst>
                                </p:cTn>
                              </p:par>
                              <p:par>
                                <p:cTn fill="hold" nodeType="withEffect" presetClass="entr" presetID="10" presetSubtype="0">
                                  <p:stCondLst>
                                    <p:cond delay="0"/>
                                  </p:stCondLst>
                                  <p:childTnLst>
                                    <p:set>
                                      <p:cBhvr>
                                        <p:cTn dur="1" fill="hold">
                                          <p:stCondLst>
                                            <p:cond delay="0"/>
                                          </p:stCondLst>
                                        </p:cTn>
                                        <p:tgtEl>
                                          <p:spTgt spid="1191"/>
                                        </p:tgtEl>
                                        <p:attrNameLst>
                                          <p:attrName>style.visibility</p:attrName>
                                        </p:attrNameLst>
                                      </p:cBhvr>
                                      <p:to>
                                        <p:strVal val="visible"/>
                                      </p:to>
                                    </p:set>
                                    <p:animEffect filter="fade" transition="in">
                                      <p:cBhvr>
                                        <p:cTn dur="1000"/>
                                        <p:tgtEl>
                                          <p:spTgt spid="1191"/>
                                        </p:tgtEl>
                                      </p:cBhvr>
                                    </p:animEffect>
                                  </p:childTnLst>
                                </p:cTn>
                              </p:par>
                              <p:par>
                                <p:cTn fill="hold" nodeType="withEffect" presetClass="entr" presetID="10" presetSubtype="0">
                                  <p:stCondLst>
                                    <p:cond delay="0"/>
                                  </p:stCondLst>
                                  <p:childTnLst>
                                    <p:set>
                                      <p:cBhvr>
                                        <p:cTn dur="1" fill="hold">
                                          <p:stCondLst>
                                            <p:cond delay="0"/>
                                          </p:stCondLst>
                                        </p:cTn>
                                        <p:tgtEl>
                                          <p:spTgt spid="1192"/>
                                        </p:tgtEl>
                                        <p:attrNameLst>
                                          <p:attrName>style.visibility</p:attrName>
                                        </p:attrNameLst>
                                      </p:cBhvr>
                                      <p:to>
                                        <p:strVal val="visible"/>
                                      </p:to>
                                    </p:set>
                                    <p:animEffect filter="fade" transition="in">
                                      <p:cBhvr>
                                        <p:cTn dur="1000"/>
                                        <p:tgtEl>
                                          <p:spTgt spid="1192"/>
                                        </p:tgtEl>
                                      </p:cBhvr>
                                    </p:animEffect>
                                  </p:childTnLst>
                                </p:cTn>
                              </p:par>
                              <p:par>
                                <p:cTn fill="hold" nodeType="withEffect" presetClass="entr" presetID="10" presetSubtype="0">
                                  <p:stCondLst>
                                    <p:cond delay="0"/>
                                  </p:stCondLst>
                                  <p:childTnLst>
                                    <p:set>
                                      <p:cBhvr>
                                        <p:cTn dur="1" fill="hold">
                                          <p:stCondLst>
                                            <p:cond delay="0"/>
                                          </p:stCondLst>
                                        </p:cTn>
                                        <p:tgtEl>
                                          <p:spTgt spid="1195"/>
                                        </p:tgtEl>
                                        <p:attrNameLst>
                                          <p:attrName>style.visibility</p:attrName>
                                        </p:attrNameLst>
                                      </p:cBhvr>
                                      <p:to>
                                        <p:strVal val="visible"/>
                                      </p:to>
                                    </p:set>
                                    <p:animEffect filter="fade" transition="in">
                                      <p:cBhvr>
                                        <p:cTn dur="1000"/>
                                        <p:tgtEl>
                                          <p:spTgt spid="1195"/>
                                        </p:tgtEl>
                                      </p:cBhvr>
                                    </p:animEffect>
                                  </p:childTnLst>
                                </p:cTn>
                              </p:par>
                              <p:par>
                                <p:cTn fill="hold" nodeType="withEffect" presetClass="entr" presetID="10" presetSubtype="0">
                                  <p:stCondLst>
                                    <p:cond delay="0"/>
                                  </p:stCondLst>
                                  <p:childTnLst>
                                    <p:set>
                                      <p:cBhvr>
                                        <p:cTn dur="1" fill="hold">
                                          <p:stCondLst>
                                            <p:cond delay="0"/>
                                          </p:stCondLst>
                                        </p:cTn>
                                        <p:tgtEl>
                                          <p:spTgt spid="1199"/>
                                        </p:tgtEl>
                                        <p:attrNameLst>
                                          <p:attrName>style.visibility</p:attrName>
                                        </p:attrNameLst>
                                      </p:cBhvr>
                                      <p:to>
                                        <p:strVal val="visible"/>
                                      </p:to>
                                    </p:set>
                                    <p:animEffect filter="fade" transition="in">
                                      <p:cBhvr>
                                        <p:cTn dur="1000"/>
                                        <p:tgtEl>
                                          <p:spTgt spid="1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0"/>
                                        </p:tgtEl>
                                        <p:attrNameLst>
                                          <p:attrName>style.visibility</p:attrName>
                                        </p:attrNameLst>
                                      </p:cBhvr>
                                      <p:to>
                                        <p:strVal val="visible"/>
                                      </p:to>
                                    </p:set>
                                    <p:animEffect filter="fade" transition="in">
                                      <p:cBhvr>
                                        <p:cTn dur="1000"/>
                                        <p:tgtEl>
                                          <p:spTgt spid="12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04" name="Shape 1204"/>
        <p:cNvGrpSpPr/>
        <p:nvPr/>
      </p:nvGrpSpPr>
      <p:grpSpPr>
        <a:xfrm>
          <a:off x="0" y="0"/>
          <a:ext cx="0" cy="0"/>
          <a:chOff x="0" y="0"/>
          <a:chExt cx="0" cy="0"/>
        </a:xfrm>
      </p:grpSpPr>
      <p:sp>
        <p:nvSpPr>
          <p:cNvPr id="1205" name="Google Shape;1205;p78"/>
          <p:cNvSpPr txBox="1"/>
          <p:nvPr>
            <p:ph type="title"/>
          </p:nvPr>
        </p:nvSpPr>
        <p:spPr>
          <a:xfrm>
            <a:off x="60450" y="1997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3100" u="sng">
                <a:solidFill>
                  <a:srgbClr val="E09214"/>
                </a:solidFill>
                <a:latin typeface="Merriweather"/>
                <a:ea typeface="Merriweather"/>
                <a:cs typeface="Merriweather"/>
                <a:sym typeface="Merriweather"/>
              </a:rPr>
              <a:t>HDFS Architecture</a:t>
            </a:r>
            <a:endParaRPr b="1" sz="3100" u="sng">
              <a:solidFill>
                <a:srgbClr val="E09214"/>
              </a:solidFill>
              <a:latin typeface="Merriweather"/>
              <a:ea typeface="Merriweather"/>
              <a:cs typeface="Merriweather"/>
              <a:sym typeface="Merriweather"/>
            </a:endParaRPr>
          </a:p>
        </p:txBody>
      </p:sp>
      <p:sp>
        <p:nvSpPr>
          <p:cNvPr id="1206" name="Google Shape;1206;p78"/>
          <p:cNvSpPr txBox="1"/>
          <p:nvPr/>
        </p:nvSpPr>
        <p:spPr>
          <a:xfrm>
            <a:off x="40800" y="784050"/>
            <a:ext cx="8831700" cy="1554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000"/>
              <a:buFont typeface="Arial"/>
              <a:buNone/>
            </a:pPr>
            <a:r>
              <a:rPr b="1" i="0" lang="en" sz="2000" u="none" cap="none" strike="noStrike">
                <a:solidFill>
                  <a:srgbClr val="000000"/>
                </a:solidFill>
                <a:latin typeface="Average"/>
                <a:ea typeface="Average"/>
                <a:cs typeface="Average"/>
                <a:sym typeface="Average"/>
              </a:rPr>
              <a:t>Rack Awareness:</a:t>
            </a:r>
            <a:endParaRPr b="1" i="0" sz="20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Name node takes place as all replicas not stored in same rack or single rack</a:t>
            </a:r>
            <a:endParaRPr b="0" i="0" sz="20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It follows in-built rack awareness to reduce latency to provide fault tolerance.</a:t>
            </a:r>
            <a:endParaRPr b="0" i="0" sz="20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First replica stored in one block and next to replicas stored in another block</a:t>
            </a:r>
            <a:endParaRPr b="0" i="0" sz="2000" u="none" cap="none" strike="noStrike">
              <a:solidFill>
                <a:srgbClr val="000000"/>
              </a:solidFill>
              <a:latin typeface="Average"/>
              <a:ea typeface="Average"/>
              <a:cs typeface="Average"/>
              <a:sym typeface="Average"/>
            </a:endParaRPr>
          </a:p>
        </p:txBody>
      </p:sp>
      <p:pic>
        <p:nvPicPr>
          <p:cNvPr id="1207" name="Google Shape;1207;p78"/>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1208" name="Google Shape;1208;p78"/>
          <p:cNvSpPr/>
          <p:nvPr/>
        </p:nvSpPr>
        <p:spPr>
          <a:xfrm>
            <a:off x="776975" y="2755900"/>
            <a:ext cx="1959600" cy="16854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78"/>
          <p:cNvSpPr/>
          <p:nvPr/>
        </p:nvSpPr>
        <p:spPr>
          <a:xfrm>
            <a:off x="932550" y="2999700"/>
            <a:ext cx="522300" cy="432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a:t>
            </a:r>
            <a:endParaRPr b="0" i="0" sz="1400" u="none" cap="none" strike="noStrike">
              <a:solidFill>
                <a:srgbClr val="000000"/>
              </a:solidFill>
              <a:latin typeface="Arial"/>
              <a:ea typeface="Arial"/>
              <a:cs typeface="Arial"/>
              <a:sym typeface="Arial"/>
            </a:endParaRPr>
          </a:p>
        </p:txBody>
      </p:sp>
      <p:sp>
        <p:nvSpPr>
          <p:cNvPr id="1210" name="Google Shape;1210;p78"/>
          <p:cNvSpPr/>
          <p:nvPr/>
        </p:nvSpPr>
        <p:spPr>
          <a:xfrm>
            <a:off x="1918750" y="2999700"/>
            <a:ext cx="522300" cy="432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a:t>
            </a:r>
            <a:endParaRPr b="0" i="0" sz="1400" u="none" cap="none" strike="noStrike">
              <a:solidFill>
                <a:srgbClr val="000000"/>
              </a:solidFill>
              <a:latin typeface="Arial"/>
              <a:ea typeface="Arial"/>
              <a:cs typeface="Arial"/>
              <a:sym typeface="Arial"/>
            </a:endParaRPr>
          </a:p>
        </p:txBody>
      </p:sp>
      <p:sp>
        <p:nvSpPr>
          <p:cNvPr id="1211" name="Google Shape;1211;p78"/>
          <p:cNvSpPr/>
          <p:nvPr/>
        </p:nvSpPr>
        <p:spPr>
          <a:xfrm>
            <a:off x="932550" y="3625950"/>
            <a:ext cx="522300" cy="432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a:t>
            </a:r>
            <a:endParaRPr b="0" i="0" sz="1400" u="none" cap="none" strike="noStrike">
              <a:solidFill>
                <a:srgbClr val="000000"/>
              </a:solidFill>
              <a:latin typeface="Arial"/>
              <a:ea typeface="Arial"/>
              <a:cs typeface="Arial"/>
              <a:sym typeface="Arial"/>
            </a:endParaRPr>
          </a:p>
        </p:txBody>
      </p:sp>
      <p:sp>
        <p:nvSpPr>
          <p:cNvPr id="1212" name="Google Shape;1212;p78"/>
          <p:cNvSpPr/>
          <p:nvPr/>
        </p:nvSpPr>
        <p:spPr>
          <a:xfrm>
            <a:off x="3059125" y="2770850"/>
            <a:ext cx="1959600" cy="16854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78"/>
          <p:cNvSpPr/>
          <p:nvPr/>
        </p:nvSpPr>
        <p:spPr>
          <a:xfrm>
            <a:off x="3256675" y="2999700"/>
            <a:ext cx="522300" cy="432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a:t>
            </a:r>
            <a:endParaRPr b="0" i="0" sz="1400" u="none" cap="none" strike="noStrike">
              <a:solidFill>
                <a:srgbClr val="000000"/>
              </a:solidFill>
              <a:latin typeface="Arial"/>
              <a:ea typeface="Arial"/>
              <a:cs typeface="Arial"/>
              <a:sym typeface="Arial"/>
            </a:endParaRPr>
          </a:p>
        </p:txBody>
      </p:sp>
      <p:sp>
        <p:nvSpPr>
          <p:cNvPr id="1214" name="Google Shape;1214;p78"/>
          <p:cNvSpPr/>
          <p:nvPr/>
        </p:nvSpPr>
        <p:spPr>
          <a:xfrm>
            <a:off x="4190850" y="2999700"/>
            <a:ext cx="522300" cy="432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a:t>
            </a:r>
            <a:endParaRPr b="0" i="0" sz="1400" u="none" cap="none" strike="noStrike">
              <a:solidFill>
                <a:srgbClr val="000000"/>
              </a:solidFill>
              <a:latin typeface="Arial"/>
              <a:ea typeface="Arial"/>
              <a:cs typeface="Arial"/>
              <a:sym typeface="Arial"/>
            </a:endParaRPr>
          </a:p>
        </p:txBody>
      </p:sp>
      <p:sp>
        <p:nvSpPr>
          <p:cNvPr id="1215" name="Google Shape;1215;p78"/>
          <p:cNvSpPr/>
          <p:nvPr/>
        </p:nvSpPr>
        <p:spPr>
          <a:xfrm>
            <a:off x="3256675" y="3625950"/>
            <a:ext cx="522300" cy="432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a:t>
            </a:r>
            <a:endParaRPr b="0" i="0" sz="1400" u="none" cap="none" strike="noStrike">
              <a:solidFill>
                <a:srgbClr val="000000"/>
              </a:solidFill>
              <a:latin typeface="Arial"/>
              <a:ea typeface="Arial"/>
              <a:cs typeface="Arial"/>
              <a:sym typeface="Arial"/>
            </a:endParaRPr>
          </a:p>
        </p:txBody>
      </p:sp>
      <p:sp>
        <p:nvSpPr>
          <p:cNvPr id="1216" name="Google Shape;1216;p78"/>
          <p:cNvSpPr/>
          <p:nvPr/>
        </p:nvSpPr>
        <p:spPr>
          <a:xfrm>
            <a:off x="5230725" y="2770850"/>
            <a:ext cx="1959600" cy="1745700"/>
          </a:xfrm>
          <a:prstGeom prst="rect">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78"/>
          <p:cNvSpPr/>
          <p:nvPr/>
        </p:nvSpPr>
        <p:spPr>
          <a:xfrm>
            <a:off x="5429438" y="2999700"/>
            <a:ext cx="522300" cy="432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a:t>
            </a:r>
            <a:endParaRPr b="0" i="0" sz="1400" u="none" cap="none" strike="noStrike">
              <a:solidFill>
                <a:srgbClr val="000000"/>
              </a:solidFill>
              <a:latin typeface="Arial"/>
              <a:ea typeface="Arial"/>
              <a:cs typeface="Arial"/>
              <a:sym typeface="Arial"/>
            </a:endParaRPr>
          </a:p>
        </p:txBody>
      </p:sp>
      <p:sp>
        <p:nvSpPr>
          <p:cNvPr id="1218" name="Google Shape;1218;p78"/>
          <p:cNvSpPr/>
          <p:nvPr/>
        </p:nvSpPr>
        <p:spPr>
          <a:xfrm>
            <a:off x="6362450" y="2999700"/>
            <a:ext cx="522300" cy="432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a:t>
            </a:r>
            <a:endParaRPr b="0" i="0" sz="1400" u="none" cap="none" strike="noStrike">
              <a:solidFill>
                <a:srgbClr val="000000"/>
              </a:solidFill>
              <a:latin typeface="Arial"/>
              <a:ea typeface="Arial"/>
              <a:cs typeface="Arial"/>
              <a:sym typeface="Arial"/>
            </a:endParaRPr>
          </a:p>
        </p:txBody>
      </p:sp>
      <p:sp>
        <p:nvSpPr>
          <p:cNvPr id="1219" name="Google Shape;1219;p78"/>
          <p:cNvSpPr/>
          <p:nvPr/>
        </p:nvSpPr>
        <p:spPr>
          <a:xfrm>
            <a:off x="5428275" y="3625950"/>
            <a:ext cx="522300" cy="432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a:t>
            </a:r>
            <a:endParaRPr b="0" i="0" sz="1400" u="none" cap="none" strike="noStrike">
              <a:solidFill>
                <a:srgbClr val="000000"/>
              </a:solidFill>
              <a:latin typeface="Arial"/>
              <a:ea typeface="Arial"/>
              <a:cs typeface="Arial"/>
              <a:sym typeface="Arial"/>
            </a:endParaRPr>
          </a:p>
        </p:txBody>
      </p:sp>
      <p:sp>
        <p:nvSpPr>
          <p:cNvPr id="1220" name="Google Shape;1220;p78"/>
          <p:cNvSpPr/>
          <p:nvPr/>
        </p:nvSpPr>
        <p:spPr>
          <a:xfrm>
            <a:off x="1918750" y="3625950"/>
            <a:ext cx="522300" cy="432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E</a:t>
            </a:r>
            <a:endParaRPr b="0" i="0" sz="1400" u="none" cap="none" strike="noStrike">
              <a:solidFill>
                <a:srgbClr val="000000"/>
              </a:solidFill>
              <a:latin typeface="Arial"/>
              <a:ea typeface="Arial"/>
              <a:cs typeface="Arial"/>
              <a:sym typeface="Arial"/>
            </a:endParaRPr>
          </a:p>
        </p:txBody>
      </p:sp>
      <p:sp>
        <p:nvSpPr>
          <p:cNvPr id="1221" name="Google Shape;1221;p78"/>
          <p:cNvSpPr/>
          <p:nvPr/>
        </p:nvSpPr>
        <p:spPr>
          <a:xfrm>
            <a:off x="4167438" y="3625950"/>
            <a:ext cx="522300" cy="4320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E</a:t>
            </a:r>
            <a:endParaRPr b="0" i="0" sz="1400" u="none" cap="none" strike="noStrike">
              <a:solidFill>
                <a:srgbClr val="000000"/>
              </a:solidFill>
              <a:latin typeface="Arial"/>
              <a:ea typeface="Arial"/>
              <a:cs typeface="Arial"/>
              <a:sym typeface="Arial"/>
            </a:endParaRPr>
          </a:p>
        </p:txBody>
      </p:sp>
      <p:sp>
        <p:nvSpPr>
          <p:cNvPr id="1222" name="Google Shape;1222;p78"/>
          <p:cNvSpPr txBox="1"/>
          <p:nvPr/>
        </p:nvSpPr>
        <p:spPr>
          <a:xfrm>
            <a:off x="1284150" y="4057950"/>
            <a:ext cx="86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Rack 1</a:t>
            </a:r>
            <a:endParaRPr b="0" i="0" sz="1400" u="none" cap="none" strike="noStrike">
              <a:solidFill>
                <a:srgbClr val="000000"/>
              </a:solidFill>
              <a:latin typeface="Average"/>
              <a:ea typeface="Average"/>
              <a:cs typeface="Average"/>
              <a:sym typeface="Average"/>
            </a:endParaRPr>
          </a:p>
        </p:txBody>
      </p:sp>
      <p:sp>
        <p:nvSpPr>
          <p:cNvPr id="1223" name="Google Shape;1223;p78"/>
          <p:cNvSpPr txBox="1"/>
          <p:nvPr/>
        </p:nvSpPr>
        <p:spPr>
          <a:xfrm>
            <a:off x="3551650" y="4057950"/>
            <a:ext cx="86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Rack 2</a:t>
            </a:r>
            <a:endParaRPr b="0" i="0" sz="1400" u="none" cap="none" strike="noStrike">
              <a:solidFill>
                <a:srgbClr val="000000"/>
              </a:solidFill>
              <a:latin typeface="Average"/>
              <a:ea typeface="Average"/>
              <a:cs typeface="Average"/>
              <a:sym typeface="Average"/>
            </a:endParaRPr>
          </a:p>
        </p:txBody>
      </p:sp>
      <p:sp>
        <p:nvSpPr>
          <p:cNvPr id="1224" name="Google Shape;1224;p78"/>
          <p:cNvSpPr txBox="1"/>
          <p:nvPr/>
        </p:nvSpPr>
        <p:spPr>
          <a:xfrm>
            <a:off x="5778525" y="4116350"/>
            <a:ext cx="86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Rack 3</a:t>
            </a:r>
            <a:endParaRPr b="0" i="0" sz="14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6"/>
                                        </p:tgtEl>
                                        <p:attrNameLst>
                                          <p:attrName>style.visibility</p:attrName>
                                        </p:attrNameLst>
                                      </p:cBhvr>
                                      <p:to>
                                        <p:strVal val="visible"/>
                                      </p:to>
                                    </p:set>
                                    <p:animEffect filter="fade" transition="in">
                                      <p:cBhvr>
                                        <p:cTn dur="1000"/>
                                        <p:tgtEl>
                                          <p:spTgt spid="12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8"/>
                                        </p:tgtEl>
                                        <p:attrNameLst>
                                          <p:attrName>style.visibility</p:attrName>
                                        </p:attrNameLst>
                                      </p:cBhvr>
                                      <p:to>
                                        <p:strVal val="visible"/>
                                      </p:to>
                                    </p:set>
                                    <p:animEffect filter="fade" transition="in">
                                      <p:cBhvr>
                                        <p:cTn dur="1000"/>
                                        <p:tgtEl>
                                          <p:spTgt spid="1208"/>
                                        </p:tgtEl>
                                      </p:cBhvr>
                                    </p:animEffect>
                                  </p:childTnLst>
                                </p:cTn>
                              </p:par>
                              <p:par>
                                <p:cTn fill="hold" nodeType="withEffect" presetClass="entr" presetID="10" presetSubtype="0">
                                  <p:stCondLst>
                                    <p:cond delay="0"/>
                                  </p:stCondLst>
                                  <p:childTnLst>
                                    <p:set>
                                      <p:cBhvr>
                                        <p:cTn dur="1" fill="hold">
                                          <p:stCondLst>
                                            <p:cond delay="0"/>
                                          </p:stCondLst>
                                        </p:cTn>
                                        <p:tgtEl>
                                          <p:spTgt spid="1209"/>
                                        </p:tgtEl>
                                        <p:attrNameLst>
                                          <p:attrName>style.visibility</p:attrName>
                                        </p:attrNameLst>
                                      </p:cBhvr>
                                      <p:to>
                                        <p:strVal val="visible"/>
                                      </p:to>
                                    </p:set>
                                    <p:animEffect filter="fade" transition="in">
                                      <p:cBhvr>
                                        <p:cTn dur="1000"/>
                                        <p:tgtEl>
                                          <p:spTgt spid="1209"/>
                                        </p:tgtEl>
                                      </p:cBhvr>
                                    </p:animEffect>
                                  </p:childTnLst>
                                </p:cTn>
                              </p:par>
                              <p:par>
                                <p:cTn fill="hold" nodeType="withEffect" presetClass="entr" presetID="10" presetSubtype="0">
                                  <p:stCondLst>
                                    <p:cond delay="0"/>
                                  </p:stCondLst>
                                  <p:childTnLst>
                                    <p:set>
                                      <p:cBhvr>
                                        <p:cTn dur="1" fill="hold">
                                          <p:stCondLst>
                                            <p:cond delay="0"/>
                                          </p:stCondLst>
                                        </p:cTn>
                                        <p:tgtEl>
                                          <p:spTgt spid="1210"/>
                                        </p:tgtEl>
                                        <p:attrNameLst>
                                          <p:attrName>style.visibility</p:attrName>
                                        </p:attrNameLst>
                                      </p:cBhvr>
                                      <p:to>
                                        <p:strVal val="visible"/>
                                      </p:to>
                                    </p:set>
                                    <p:animEffect filter="fade" transition="in">
                                      <p:cBhvr>
                                        <p:cTn dur="1000"/>
                                        <p:tgtEl>
                                          <p:spTgt spid="1210"/>
                                        </p:tgtEl>
                                      </p:cBhvr>
                                    </p:animEffect>
                                  </p:childTnLst>
                                </p:cTn>
                              </p:par>
                              <p:par>
                                <p:cTn fill="hold" nodeType="withEffect" presetClass="entr" presetID="10" presetSubtype="0">
                                  <p:stCondLst>
                                    <p:cond delay="0"/>
                                  </p:stCondLst>
                                  <p:childTnLst>
                                    <p:set>
                                      <p:cBhvr>
                                        <p:cTn dur="1" fill="hold">
                                          <p:stCondLst>
                                            <p:cond delay="0"/>
                                          </p:stCondLst>
                                        </p:cTn>
                                        <p:tgtEl>
                                          <p:spTgt spid="1211"/>
                                        </p:tgtEl>
                                        <p:attrNameLst>
                                          <p:attrName>style.visibility</p:attrName>
                                        </p:attrNameLst>
                                      </p:cBhvr>
                                      <p:to>
                                        <p:strVal val="visible"/>
                                      </p:to>
                                    </p:set>
                                    <p:animEffect filter="fade" transition="in">
                                      <p:cBhvr>
                                        <p:cTn dur="1000"/>
                                        <p:tgtEl>
                                          <p:spTgt spid="1211"/>
                                        </p:tgtEl>
                                      </p:cBhvr>
                                    </p:animEffect>
                                  </p:childTnLst>
                                </p:cTn>
                              </p:par>
                              <p:par>
                                <p:cTn fill="hold" nodeType="withEffect" presetClass="entr" presetID="10" presetSubtype="0">
                                  <p:stCondLst>
                                    <p:cond delay="0"/>
                                  </p:stCondLst>
                                  <p:childTnLst>
                                    <p:set>
                                      <p:cBhvr>
                                        <p:cTn dur="1" fill="hold">
                                          <p:stCondLst>
                                            <p:cond delay="0"/>
                                          </p:stCondLst>
                                        </p:cTn>
                                        <p:tgtEl>
                                          <p:spTgt spid="1220"/>
                                        </p:tgtEl>
                                        <p:attrNameLst>
                                          <p:attrName>style.visibility</p:attrName>
                                        </p:attrNameLst>
                                      </p:cBhvr>
                                      <p:to>
                                        <p:strVal val="visible"/>
                                      </p:to>
                                    </p:set>
                                    <p:animEffect filter="fade" transition="in">
                                      <p:cBhvr>
                                        <p:cTn dur="1000"/>
                                        <p:tgtEl>
                                          <p:spTgt spid="1220"/>
                                        </p:tgtEl>
                                      </p:cBhvr>
                                    </p:animEffect>
                                  </p:childTnLst>
                                </p:cTn>
                              </p:par>
                              <p:par>
                                <p:cTn fill="hold" nodeType="withEffect" presetClass="entr" presetID="10" presetSubtype="0">
                                  <p:stCondLst>
                                    <p:cond delay="0"/>
                                  </p:stCondLst>
                                  <p:childTnLst>
                                    <p:set>
                                      <p:cBhvr>
                                        <p:cTn dur="1" fill="hold">
                                          <p:stCondLst>
                                            <p:cond delay="0"/>
                                          </p:stCondLst>
                                        </p:cTn>
                                        <p:tgtEl>
                                          <p:spTgt spid="1222"/>
                                        </p:tgtEl>
                                        <p:attrNameLst>
                                          <p:attrName>style.visibility</p:attrName>
                                        </p:attrNameLst>
                                      </p:cBhvr>
                                      <p:to>
                                        <p:strVal val="visible"/>
                                      </p:to>
                                    </p:set>
                                    <p:animEffect filter="fade" transition="in">
                                      <p:cBhvr>
                                        <p:cTn dur="1000"/>
                                        <p:tgtEl>
                                          <p:spTgt spid="12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2"/>
                                        </p:tgtEl>
                                        <p:attrNameLst>
                                          <p:attrName>style.visibility</p:attrName>
                                        </p:attrNameLst>
                                      </p:cBhvr>
                                      <p:to>
                                        <p:strVal val="visible"/>
                                      </p:to>
                                    </p:set>
                                    <p:animEffect filter="fade" transition="in">
                                      <p:cBhvr>
                                        <p:cTn dur="1000"/>
                                        <p:tgtEl>
                                          <p:spTgt spid="1212"/>
                                        </p:tgtEl>
                                      </p:cBhvr>
                                    </p:animEffect>
                                  </p:childTnLst>
                                </p:cTn>
                              </p:par>
                              <p:par>
                                <p:cTn fill="hold" nodeType="withEffect" presetClass="entr" presetID="10" presetSubtype="0">
                                  <p:stCondLst>
                                    <p:cond delay="0"/>
                                  </p:stCondLst>
                                  <p:childTnLst>
                                    <p:set>
                                      <p:cBhvr>
                                        <p:cTn dur="1" fill="hold">
                                          <p:stCondLst>
                                            <p:cond delay="0"/>
                                          </p:stCondLst>
                                        </p:cTn>
                                        <p:tgtEl>
                                          <p:spTgt spid="1213"/>
                                        </p:tgtEl>
                                        <p:attrNameLst>
                                          <p:attrName>style.visibility</p:attrName>
                                        </p:attrNameLst>
                                      </p:cBhvr>
                                      <p:to>
                                        <p:strVal val="visible"/>
                                      </p:to>
                                    </p:set>
                                    <p:animEffect filter="fade" transition="in">
                                      <p:cBhvr>
                                        <p:cTn dur="1000"/>
                                        <p:tgtEl>
                                          <p:spTgt spid="1213"/>
                                        </p:tgtEl>
                                      </p:cBhvr>
                                    </p:animEffect>
                                  </p:childTnLst>
                                </p:cTn>
                              </p:par>
                              <p:par>
                                <p:cTn fill="hold" nodeType="withEffect" presetClass="entr" presetID="10" presetSubtype="0">
                                  <p:stCondLst>
                                    <p:cond delay="0"/>
                                  </p:stCondLst>
                                  <p:childTnLst>
                                    <p:set>
                                      <p:cBhvr>
                                        <p:cTn dur="1" fill="hold">
                                          <p:stCondLst>
                                            <p:cond delay="0"/>
                                          </p:stCondLst>
                                        </p:cTn>
                                        <p:tgtEl>
                                          <p:spTgt spid="1214"/>
                                        </p:tgtEl>
                                        <p:attrNameLst>
                                          <p:attrName>style.visibility</p:attrName>
                                        </p:attrNameLst>
                                      </p:cBhvr>
                                      <p:to>
                                        <p:strVal val="visible"/>
                                      </p:to>
                                    </p:set>
                                    <p:animEffect filter="fade" transition="in">
                                      <p:cBhvr>
                                        <p:cTn dur="1000"/>
                                        <p:tgtEl>
                                          <p:spTgt spid="1214"/>
                                        </p:tgtEl>
                                      </p:cBhvr>
                                    </p:animEffect>
                                  </p:childTnLst>
                                </p:cTn>
                              </p:par>
                              <p:par>
                                <p:cTn fill="hold" nodeType="withEffect" presetClass="entr" presetID="10" presetSubtype="0">
                                  <p:stCondLst>
                                    <p:cond delay="0"/>
                                  </p:stCondLst>
                                  <p:childTnLst>
                                    <p:set>
                                      <p:cBhvr>
                                        <p:cTn dur="1" fill="hold">
                                          <p:stCondLst>
                                            <p:cond delay="0"/>
                                          </p:stCondLst>
                                        </p:cTn>
                                        <p:tgtEl>
                                          <p:spTgt spid="1215"/>
                                        </p:tgtEl>
                                        <p:attrNameLst>
                                          <p:attrName>style.visibility</p:attrName>
                                        </p:attrNameLst>
                                      </p:cBhvr>
                                      <p:to>
                                        <p:strVal val="visible"/>
                                      </p:to>
                                    </p:set>
                                    <p:animEffect filter="fade" transition="in">
                                      <p:cBhvr>
                                        <p:cTn dur="1000"/>
                                        <p:tgtEl>
                                          <p:spTgt spid="1215"/>
                                        </p:tgtEl>
                                      </p:cBhvr>
                                    </p:animEffect>
                                  </p:childTnLst>
                                </p:cTn>
                              </p:par>
                              <p:par>
                                <p:cTn fill="hold" nodeType="withEffect" presetClass="entr" presetID="10" presetSubtype="0">
                                  <p:stCondLst>
                                    <p:cond delay="0"/>
                                  </p:stCondLst>
                                  <p:childTnLst>
                                    <p:set>
                                      <p:cBhvr>
                                        <p:cTn dur="1" fill="hold">
                                          <p:stCondLst>
                                            <p:cond delay="0"/>
                                          </p:stCondLst>
                                        </p:cTn>
                                        <p:tgtEl>
                                          <p:spTgt spid="1221"/>
                                        </p:tgtEl>
                                        <p:attrNameLst>
                                          <p:attrName>style.visibility</p:attrName>
                                        </p:attrNameLst>
                                      </p:cBhvr>
                                      <p:to>
                                        <p:strVal val="visible"/>
                                      </p:to>
                                    </p:set>
                                    <p:animEffect filter="fade" transition="in">
                                      <p:cBhvr>
                                        <p:cTn dur="1000"/>
                                        <p:tgtEl>
                                          <p:spTgt spid="1221"/>
                                        </p:tgtEl>
                                      </p:cBhvr>
                                    </p:animEffect>
                                  </p:childTnLst>
                                </p:cTn>
                              </p:par>
                              <p:par>
                                <p:cTn fill="hold" nodeType="withEffect" presetClass="entr" presetID="10" presetSubtype="0">
                                  <p:stCondLst>
                                    <p:cond delay="0"/>
                                  </p:stCondLst>
                                  <p:childTnLst>
                                    <p:set>
                                      <p:cBhvr>
                                        <p:cTn dur="1" fill="hold">
                                          <p:stCondLst>
                                            <p:cond delay="0"/>
                                          </p:stCondLst>
                                        </p:cTn>
                                        <p:tgtEl>
                                          <p:spTgt spid="1223"/>
                                        </p:tgtEl>
                                        <p:attrNameLst>
                                          <p:attrName>style.visibility</p:attrName>
                                        </p:attrNameLst>
                                      </p:cBhvr>
                                      <p:to>
                                        <p:strVal val="visible"/>
                                      </p:to>
                                    </p:set>
                                    <p:animEffect filter="fade" transition="in">
                                      <p:cBhvr>
                                        <p:cTn dur="1000"/>
                                        <p:tgtEl>
                                          <p:spTgt spid="12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6"/>
                                        </p:tgtEl>
                                        <p:attrNameLst>
                                          <p:attrName>style.visibility</p:attrName>
                                        </p:attrNameLst>
                                      </p:cBhvr>
                                      <p:to>
                                        <p:strVal val="visible"/>
                                      </p:to>
                                    </p:set>
                                    <p:animEffect filter="fade" transition="in">
                                      <p:cBhvr>
                                        <p:cTn dur="1000"/>
                                        <p:tgtEl>
                                          <p:spTgt spid="1216"/>
                                        </p:tgtEl>
                                      </p:cBhvr>
                                    </p:animEffect>
                                  </p:childTnLst>
                                </p:cTn>
                              </p:par>
                              <p:par>
                                <p:cTn fill="hold" nodeType="withEffect" presetClass="entr" presetID="10" presetSubtype="0">
                                  <p:stCondLst>
                                    <p:cond delay="0"/>
                                  </p:stCondLst>
                                  <p:childTnLst>
                                    <p:set>
                                      <p:cBhvr>
                                        <p:cTn dur="1" fill="hold">
                                          <p:stCondLst>
                                            <p:cond delay="0"/>
                                          </p:stCondLst>
                                        </p:cTn>
                                        <p:tgtEl>
                                          <p:spTgt spid="1217"/>
                                        </p:tgtEl>
                                        <p:attrNameLst>
                                          <p:attrName>style.visibility</p:attrName>
                                        </p:attrNameLst>
                                      </p:cBhvr>
                                      <p:to>
                                        <p:strVal val="visible"/>
                                      </p:to>
                                    </p:set>
                                    <p:animEffect filter="fade" transition="in">
                                      <p:cBhvr>
                                        <p:cTn dur="1000"/>
                                        <p:tgtEl>
                                          <p:spTgt spid="1217"/>
                                        </p:tgtEl>
                                      </p:cBhvr>
                                    </p:animEffect>
                                  </p:childTnLst>
                                </p:cTn>
                              </p:par>
                              <p:par>
                                <p:cTn fill="hold" nodeType="withEffect" presetClass="entr" presetID="10" presetSubtype="0">
                                  <p:stCondLst>
                                    <p:cond delay="0"/>
                                  </p:stCondLst>
                                  <p:childTnLst>
                                    <p:set>
                                      <p:cBhvr>
                                        <p:cTn dur="1" fill="hold">
                                          <p:stCondLst>
                                            <p:cond delay="0"/>
                                          </p:stCondLst>
                                        </p:cTn>
                                        <p:tgtEl>
                                          <p:spTgt spid="1218"/>
                                        </p:tgtEl>
                                        <p:attrNameLst>
                                          <p:attrName>style.visibility</p:attrName>
                                        </p:attrNameLst>
                                      </p:cBhvr>
                                      <p:to>
                                        <p:strVal val="visible"/>
                                      </p:to>
                                    </p:set>
                                    <p:animEffect filter="fade" transition="in">
                                      <p:cBhvr>
                                        <p:cTn dur="1000"/>
                                        <p:tgtEl>
                                          <p:spTgt spid="1218"/>
                                        </p:tgtEl>
                                      </p:cBhvr>
                                    </p:animEffect>
                                  </p:childTnLst>
                                </p:cTn>
                              </p:par>
                              <p:par>
                                <p:cTn fill="hold" nodeType="withEffect" presetClass="entr" presetID="10" presetSubtype="0">
                                  <p:stCondLst>
                                    <p:cond delay="0"/>
                                  </p:stCondLst>
                                  <p:childTnLst>
                                    <p:set>
                                      <p:cBhvr>
                                        <p:cTn dur="1" fill="hold">
                                          <p:stCondLst>
                                            <p:cond delay="0"/>
                                          </p:stCondLst>
                                        </p:cTn>
                                        <p:tgtEl>
                                          <p:spTgt spid="1219"/>
                                        </p:tgtEl>
                                        <p:attrNameLst>
                                          <p:attrName>style.visibility</p:attrName>
                                        </p:attrNameLst>
                                      </p:cBhvr>
                                      <p:to>
                                        <p:strVal val="visible"/>
                                      </p:to>
                                    </p:set>
                                    <p:animEffect filter="fade" transition="in">
                                      <p:cBhvr>
                                        <p:cTn dur="1000"/>
                                        <p:tgtEl>
                                          <p:spTgt spid="1219"/>
                                        </p:tgtEl>
                                      </p:cBhvr>
                                    </p:animEffect>
                                  </p:childTnLst>
                                </p:cTn>
                              </p:par>
                              <p:par>
                                <p:cTn fill="hold" nodeType="withEffect" presetClass="entr" presetID="10" presetSubtype="0">
                                  <p:stCondLst>
                                    <p:cond delay="0"/>
                                  </p:stCondLst>
                                  <p:childTnLst>
                                    <p:set>
                                      <p:cBhvr>
                                        <p:cTn dur="1" fill="hold">
                                          <p:stCondLst>
                                            <p:cond delay="0"/>
                                          </p:stCondLst>
                                        </p:cTn>
                                        <p:tgtEl>
                                          <p:spTgt spid="1224"/>
                                        </p:tgtEl>
                                        <p:attrNameLst>
                                          <p:attrName>style.visibility</p:attrName>
                                        </p:attrNameLst>
                                      </p:cBhvr>
                                      <p:to>
                                        <p:strVal val="visible"/>
                                      </p:to>
                                    </p:set>
                                    <p:animEffect filter="fade" transition="in">
                                      <p:cBhvr>
                                        <p:cTn dur="1000"/>
                                        <p:tgtEl>
                                          <p:spTgt spid="12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28" name="Shape 1228"/>
        <p:cNvGrpSpPr/>
        <p:nvPr/>
      </p:nvGrpSpPr>
      <p:grpSpPr>
        <a:xfrm>
          <a:off x="0" y="0"/>
          <a:ext cx="0" cy="0"/>
          <a:chOff x="0" y="0"/>
          <a:chExt cx="0" cy="0"/>
        </a:xfrm>
      </p:grpSpPr>
      <p:sp>
        <p:nvSpPr>
          <p:cNvPr id="1229" name="Google Shape;1229;p79"/>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u="sng">
                <a:solidFill>
                  <a:srgbClr val="E09214"/>
                </a:solidFill>
                <a:latin typeface="Merriweather"/>
                <a:ea typeface="Merriweather"/>
                <a:cs typeface="Merriweather"/>
                <a:sym typeface="Merriweather"/>
              </a:rPr>
              <a:t>HDFS Architecture</a:t>
            </a:r>
            <a:endParaRPr b="1" u="sng">
              <a:solidFill>
                <a:srgbClr val="E09214"/>
              </a:solidFill>
              <a:latin typeface="Merriweather"/>
              <a:ea typeface="Merriweather"/>
              <a:cs typeface="Merriweather"/>
              <a:sym typeface="Merriweather"/>
            </a:endParaRPr>
          </a:p>
        </p:txBody>
      </p:sp>
      <p:sp>
        <p:nvSpPr>
          <p:cNvPr id="1230" name="Google Shape;1230;p79"/>
          <p:cNvSpPr txBox="1"/>
          <p:nvPr/>
        </p:nvSpPr>
        <p:spPr>
          <a:xfrm>
            <a:off x="40800" y="654325"/>
            <a:ext cx="8831700" cy="846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000"/>
              <a:buFont typeface="Arial"/>
              <a:buNone/>
            </a:pPr>
            <a:r>
              <a:rPr b="1" i="0" lang="en" sz="2000" u="none" cap="none" strike="noStrike">
                <a:solidFill>
                  <a:srgbClr val="000000"/>
                </a:solidFill>
                <a:latin typeface="Average"/>
                <a:ea typeface="Average"/>
                <a:cs typeface="Average"/>
                <a:sym typeface="Average"/>
              </a:rPr>
              <a:t>Hadoop Production Cluster</a:t>
            </a:r>
            <a:endParaRPr b="1" i="0" sz="20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Multiple Racks Populated with data Node</a:t>
            </a:r>
            <a:endParaRPr b="0" i="0" sz="2000" u="none" cap="none" strike="noStrike">
              <a:solidFill>
                <a:srgbClr val="000000"/>
              </a:solidFill>
              <a:latin typeface="Average"/>
              <a:ea typeface="Average"/>
              <a:cs typeface="Average"/>
              <a:sym typeface="Average"/>
            </a:endParaRPr>
          </a:p>
        </p:txBody>
      </p:sp>
      <p:pic>
        <p:nvPicPr>
          <p:cNvPr id="1231" name="Google Shape;1231;p79"/>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1232" name="Google Shape;1232;p79"/>
          <p:cNvSpPr/>
          <p:nvPr/>
        </p:nvSpPr>
        <p:spPr>
          <a:xfrm>
            <a:off x="3076050" y="1500925"/>
            <a:ext cx="1607400" cy="351600"/>
          </a:xfrm>
          <a:prstGeom prst="rect">
            <a:avLst/>
          </a:prstGeom>
          <a:solidFill>
            <a:srgbClr val="45818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Hadoop Cluster</a:t>
            </a:r>
            <a:endParaRPr b="0" i="0" sz="14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0"/>
                                        </p:tgtEl>
                                        <p:attrNameLst>
                                          <p:attrName>style.visibility</p:attrName>
                                        </p:attrNameLst>
                                      </p:cBhvr>
                                      <p:to>
                                        <p:strVal val="visible"/>
                                      </p:to>
                                    </p:set>
                                    <p:animEffect filter="fade" transition="in">
                                      <p:cBhvr>
                                        <p:cTn dur="1000"/>
                                        <p:tgtEl>
                                          <p:spTgt spid="1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2"/>
                                        </p:tgtEl>
                                        <p:attrNameLst>
                                          <p:attrName>style.visibility</p:attrName>
                                        </p:attrNameLst>
                                      </p:cBhvr>
                                      <p:to>
                                        <p:strVal val="visible"/>
                                      </p:to>
                                    </p:set>
                                    <p:animEffect filter="fade" transition="in">
                                      <p:cBhvr>
                                        <p:cTn dur="1000"/>
                                        <p:tgtEl>
                                          <p:spTgt spid="12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2" name="Shape 152"/>
        <p:cNvGrpSpPr/>
        <p:nvPr/>
      </p:nvGrpSpPr>
      <p:grpSpPr>
        <a:xfrm>
          <a:off x="0" y="0"/>
          <a:ext cx="0" cy="0"/>
          <a:chOff x="0" y="0"/>
          <a:chExt cx="0" cy="0"/>
        </a:xfrm>
      </p:grpSpPr>
      <p:sp>
        <p:nvSpPr>
          <p:cNvPr id="153" name="Google Shape;153;p8"/>
          <p:cNvSpPr txBox="1"/>
          <p:nvPr>
            <p:ph idx="2" type="body"/>
          </p:nvPr>
        </p:nvSpPr>
        <p:spPr>
          <a:xfrm>
            <a:off x="256200" y="251525"/>
            <a:ext cx="8631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b="1" lang="en" sz="2400">
                <a:solidFill>
                  <a:srgbClr val="FCBD24"/>
                </a:solidFill>
                <a:latin typeface="Times New Roman"/>
                <a:ea typeface="Times New Roman"/>
                <a:cs typeface="Times New Roman"/>
                <a:sym typeface="Times New Roman"/>
              </a:rPr>
              <a:t>What is Big Data? </a:t>
            </a:r>
            <a:endParaRPr b="1" sz="2400">
              <a:solidFill>
                <a:srgbClr val="FCBD24"/>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1400"/>
              <a:buNone/>
            </a:pPr>
            <a:r>
              <a:rPr lang="en" sz="2200">
                <a:solidFill>
                  <a:srgbClr val="444444"/>
                </a:solidFill>
                <a:latin typeface="Times New Roman"/>
                <a:ea typeface="Times New Roman"/>
                <a:cs typeface="Times New Roman"/>
                <a:sym typeface="Times New Roman"/>
              </a:rPr>
              <a:t>Big Data is also data but with a huge size. Big Data is a term used to describe a collection of data that is huge in volume and yet growing exponentially with time. </a:t>
            </a:r>
            <a:endParaRPr sz="2200">
              <a:solidFill>
                <a:srgbClr val="444444"/>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1400"/>
              <a:buNone/>
            </a:pPr>
            <a:r>
              <a:t/>
            </a:r>
            <a:endParaRPr sz="2200">
              <a:latin typeface="Times New Roman"/>
              <a:ea typeface="Times New Roman"/>
              <a:cs typeface="Times New Roman"/>
              <a:sym typeface="Times New Roman"/>
            </a:endParaRPr>
          </a:p>
        </p:txBody>
      </p:sp>
      <p:pic>
        <p:nvPicPr>
          <p:cNvPr id="154" name="Google Shape;154;p8"/>
          <p:cNvPicPr preferRelativeResize="0"/>
          <p:nvPr/>
        </p:nvPicPr>
        <p:blipFill rotWithShape="1">
          <a:blip r:embed="rId3">
            <a:alphaModFix/>
          </a:blip>
          <a:srcRect b="0" l="0" r="0" t="0"/>
          <a:stretch/>
        </p:blipFill>
        <p:spPr>
          <a:xfrm>
            <a:off x="4129550" y="2055938"/>
            <a:ext cx="4743450" cy="2867025"/>
          </a:xfrm>
          <a:prstGeom prst="rect">
            <a:avLst/>
          </a:prstGeom>
          <a:noFill/>
          <a:ln>
            <a:noFill/>
          </a:ln>
        </p:spPr>
      </p:pic>
      <p:pic>
        <p:nvPicPr>
          <p:cNvPr id="155" name="Google Shape;155;p8"/>
          <p:cNvPicPr preferRelativeResize="0"/>
          <p:nvPr/>
        </p:nvPicPr>
        <p:blipFill rotWithShape="1">
          <a:blip r:embed="rId4">
            <a:alphaModFix/>
          </a:blip>
          <a:srcRect b="0" l="0" r="0" t="0"/>
          <a:stretch/>
        </p:blipFill>
        <p:spPr>
          <a:xfrm>
            <a:off x="344124" y="2276725"/>
            <a:ext cx="2152025" cy="2646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53"/>
                                        </p:tgtEl>
                                        <p:attrNameLst>
                                          <p:attrName>style.visibility</p:attrName>
                                        </p:attrNameLst>
                                      </p:cBhvr>
                                      <p:to>
                                        <p:strVal val="visible"/>
                                      </p:to>
                                    </p:set>
                                    <p:anim calcmode="lin" valueType="num">
                                      <p:cBhvr additive="base">
                                        <p:cTn dur="1000"/>
                                        <p:tgtEl>
                                          <p:spTgt spid="153"/>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155"/>
                                        </p:tgtEl>
                                        <p:attrNameLst>
                                          <p:attrName>style.visibility</p:attrName>
                                        </p:attrNameLst>
                                      </p:cBhvr>
                                      <p:to>
                                        <p:strVal val="visible"/>
                                      </p:to>
                                    </p:set>
                                    <p:anim calcmode="lin" valueType="num">
                                      <p:cBhvr additive="base">
                                        <p:cTn dur="1000"/>
                                        <p:tgtEl>
                                          <p:spTgt spid="155"/>
                                        </p:tgtEl>
                                        <p:attrNameLst>
                                          <p:attrName>ppt_x</p:attrName>
                                        </p:attrNameLst>
                                      </p:cBhvr>
                                      <p:tavLst>
                                        <p:tav fmla="" tm="0">
                                          <p:val>
                                            <p:strVal val="#ppt_x-1"/>
                                          </p:val>
                                        </p:tav>
                                        <p:tav fmla="" tm="100000">
                                          <p:val>
                                            <p:strVal val="#ppt_x"/>
                                          </p:val>
                                        </p:tav>
                                      </p:tavLst>
                                    </p:anim>
                                  </p:childTnLst>
                                </p:cTn>
                              </p:par>
                              <p:par>
                                <p:cTn fill="hold" nodeType="with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36" name="Shape 1236"/>
        <p:cNvGrpSpPr/>
        <p:nvPr/>
      </p:nvGrpSpPr>
      <p:grpSpPr>
        <a:xfrm>
          <a:off x="0" y="0"/>
          <a:ext cx="0" cy="0"/>
          <a:chOff x="0" y="0"/>
          <a:chExt cx="0" cy="0"/>
        </a:xfrm>
      </p:grpSpPr>
      <p:sp>
        <p:nvSpPr>
          <p:cNvPr id="1237" name="Google Shape;1237;p80"/>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u="sng">
                <a:solidFill>
                  <a:srgbClr val="E09214"/>
                </a:solidFill>
                <a:latin typeface="Merriweather"/>
                <a:ea typeface="Merriweather"/>
                <a:cs typeface="Merriweather"/>
                <a:sym typeface="Merriweather"/>
              </a:rPr>
              <a:t>HDFS Architecture</a:t>
            </a:r>
            <a:endParaRPr b="1" u="sng">
              <a:solidFill>
                <a:srgbClr val="E09214"/>
              </a:solidFill>
              <a:latin typeface="Merriweather"/>
              <a:ea typeface="Merriweather"/>
              <a:cs typeface="Merriweather"/>
              <a:sym typeface="Merriweather"/>
            </a:endParaRPr>
          </a:p>
        </p:txBody>
      </p:sp>
      <p:sp>
        <p:nvSpPr>
          <p:cNvPr id="1238" name="Google Shape;1238;p80"/>
          <p:cNvSpPr txBox="1"/>
          <p:nvPr/>
        </p:nvSpPr>
        <p:spPr>
          <a:xfrm>
            <a:off x="40800" y="654325"/>
            <a:ext cx="8831700" cy="846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000"/>
              <a:buFont typeface="Arial"/>
              <a:buNone/>
            </a:pPr>
            <a:r>
              <a:rPr b="1" i="0" lang="en" sz="2000" u="none" cap="none" strike="noStrike">
                <a:solidFill>
                  <a:srgbClr val="000000"/>
                </a:solidFill>
                <a:latin typeface="Average"/>
                <a:ea typeface="Average"/>
                <a:cs typeface="Average"/>
                <a:sym typeface="Average"/>
              </a:rPr>
              <a:t>Hadoop Production Cluster</a:t>
            </a:r>
            <a:endParaRPr b="1" i="0" sz="20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Multiple Racks Populated with data Node</a:t>
            </a:r>
            <a:endParaRPr b="0" i="0" sz="2000" u="none" cap="none" strike="noStrike">
              <a:solidFill>
                <a:srgbClr val="000000"/>
              </a:solidFill>
              <a:latin typeface="Average"/>
              <a:ea typeface="Average"/>
              <a:cs typeface="Average"/>
              <a:sym typeface="Average"/>
            </a:endParaRPr>
          </a:p>
        </p:txBody>
      </p:sp>
      <p:pic>
        <p:nvPicPr>
          <p:cNvPr id="1239" name="Google Shape;1239;p80"/>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1240" name="Google Shape;1240;p80"/>
          <p:cNvSpPr/>
          <p:nvPr/>
        </p:nvSpPr>
        <p:spPr>
          <a:xfrm>
            <a:off x="3076050" y="1500925"/>
            <a:ext cx="1607400" cy="351600"/>
          </a:xfrm>
          <a:prstGeom prst="rect">
            <a:avLst/>
          </a:prstGeom>
          <a:solidFill>
            <a:srgbClr val="45818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Hadoop Cluster</a:t>
            </a:r>
            <a:endParaRPr b="0" i="0" sz="1400" u="none" cap="none" strike="noStrike">
              <a:solidFill>
                <a:schemeClr val="dk1"/>
              </a:solidFill>
              <a:latin typeface="Arial"/>
              <a:ea typeface="Arial"/>
              <a:cs typeface="Arial"/>
              <a:sym typeface="Arial"/>
            </a:endParaRPr>
          </a:p>
        </p:txBody>
      </p:sp>
      <p:sp>
        <p:nvSpPr>
          <p:cNvPr id="1241" name="Google Shape;1241;p80"/>
          <p:cNvSpPr/>
          <p:nvPr/>
        </p:nvSpPr>
        <p:spPr>
          <a:xfrm>
            <a:off x="1066825" y="2127425"/>
            <a:ext cx="1607400" cy="3516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Core Switch</a:t>
            </a:r>
            <a:endParaRPr b="0" i="0" sz="1400" u="none" cap="none" strike="noStrike">
              <a:solidFill>
                <a:srgbClr val="000000"/>
              </a:solidFill>
              <a:latin typeface="Arial"/>
              <a:ea typeface="Arial"/>
              <a:cs typeface="Arial"/>
              <a:sym typeface="Arial"/>
            </a:endParaRPr>
          </a:p>
        </p:txBody>
      </p:sp>
      <p:sp>
        <p:nvSpPr>
          <p:cNvPr id="1242" name="Google Shape;1242;p80"/>
          <p:cNvSpPr/>
          <p:nvPr/>
        </p:nvSpPr>
        <p:spPr>
          <a:xfrm>
            <a:off x="5460375" y="2127425"/>
            <a:ext cx="1607400" cy="3516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Core Switch</a:t>
            </a:r>
            <a:endParaRPr b="0" i="0" sz="1400" u="none" cap="none" strike="noStrike">
              <a:solidFill>
                <a:srgbClr val="000000"/>
              </a:solidFill>
              <a:latin typeface="Arial"/>
              <a:ea typeface="Arial"/>
              <a:cs typeface="Arial"/>
              <a:sym typeface="Arial"/>
            </a:endParaRPr>
          </a:p>
        </p:txBody>
      </p:sp>
      <p:cxnSp>
        <p:nvCxnSpPr>
          <p:cNvPr id="1243" name="Google Shape;1243;p80"/>
          <p:cNvCxnSpPr>
            <a:stCxn id="1240" idx="2"/>
            <a:endCxn id="1241" idx="0"/>
          </p:cNvCxnSpPr>
          <p:nvPr/>
        </p:nvCxnSpPr>
        <p:spPr>
          <a:xfrm flipH="1">
            <a:off x="1870650" y="1852525"/>
            <a:ext cx="2009100" cy="274800"/>
          </a:xfrm>
          <a:prstGeom prst="straightConnector1">
            <a:avLst/>
          </a:prstGeom>
          <a:noFill/>
          <a:ln cap="flat" cmpd="sng" w="9525">
            <a:solidFill>
              <a:schemeClr val="dk2"/>
            </a:solidFill>
            <a:prstDash val="solid"/>
            <a:round/>
            <a:headEnd len="sm" w="sm" type="none"/>
            <a:tailEnd len="sm" w="sm" type="none"/>
          </a:ln>
        </p:spPr>
      </p:cxnSp>
      <p:cxnSp>
        <p:nvCxnSpPr>
          <p:cNvPr id="1244" name="Google Shape;1244;p80"/>
          <p:cNvCxnSpPr>
            <a:stCxn id="1240" idx="2"/>
            <a:endCxn id="1242" idx="0"/>
          </p:cNvCxnSpPr>
          <p:nvPr/>
        </p:nvCxnSpPr>
        <p:spPr>
          <a:xfrm>
            <a:off x="3879750" y="1852525"/>
            <a:ext cx="2384400" cy="274800"/>
          </a:xfrm>
          <a:prstGeom prst="straightConnector1">
            <a:avLst/>
          </a:prstGeom>
          <a:noFill/>
          <a:ln cap="flat" cmpd="sng" w="9525">
            <a:solidFill>
              <a:schemeClr val="dk2"/>
            </a:solidFill>
            <a:prstDash val="solid"/>
            <a:round/>
            <a:headEnd len="sm" w="sm" type="none"/>
            <a:tailEnd len="sm" w="sm" type="none"/>
          </a:ln>
        </p:spPr>
      </p:cxnSp>
      <p:sp>
        <p:nvSpPr>
          <p:cNvPr id="1245" name="Google Shape;1245;p80"/>
          <p:cNvSpPr txBox="1"/>
          <p:nvPr/>
        </p:nvSpPr>
        <p:spPr>
          <a:xfrm>
            <a:off x="3574488" y="1567150"/>
            <a:ext cx="8640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000"/>
              <a:buFont typeface="Arial"/>
              <a:buNone/>
            </a:pPr>
            <a:r>
              <a:rPr b="0" i="0" lang="en" sz="5000" u="none" cap="none" strike="noStrike">
                <a:solidFill>
                  <a:srgbClr val="000000"/>
                </a:solidFill>
                <a:latin typeface="Average"/>
                <a:ea typeface="Average"/>
                <a:cs typeface="Average"/>
                <a:sym typeface="Average"/>
              </a:rPr>
              <a:t>. . .</a:t>
            </a:r>
            <a:endParaRPr b="0" i="0" sz="50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1"/>
                                        </p:tgtEl>
                                        <p:attrNameLst>
                                          <p:attrName>style.visibility</p:attrName>
                                        </p:attrNameLst>
                                      </p:cBhvr>
                                      <p:to>
                                        <p:strVal val="visible"/>
                                      </p:to>
                                    </p:set>
                                    <p:animEffect filter="fade" transition="in">
                                      <p:cBhvr>
                                        <p:cTn dur="1000"/>
                                        <p:tgtEl>
                                          <p:spTgt spid="1241"/>
                                        </p:tgtEl>
                                      </p:cBhvr>
                                    </p:animEffect>
                                  </p:childTnLst>
                                </p:cTn>
                              </p:par>
                              <p:par>
                                <p:cTn fill="hold" nodeType="withEffect" presetClass="entr" presetID="10" presetSubtype="0">
                                  <p:stCondLst>
                                    <p:cond delay="0"/>
                                  </p:stCondLst>
                                  <p:childTnLst>
                                    <p:set>
                                      <p:cBhvr>
                                        <p:cTn dur="1" fill="hold">
                                          <p:stCondLst>
                                            <p:cond delay="0"/>
                                          </p:stCondLst>
                                        </p:cTn>
                                        <p:tgtEl>
                                          <p:spTgt spid="1242"/>
                                        </p:tgtEl>
                                        <p:attrNameLst>
                                          <p:attrName>style.visibility</p:attrName>
                                        </p:attrNameLst>
                                      </p:cBhvr>
                                      <p:to>
                                        <p:strVal val="visible"/>
                                      </p:to>
                                    </p:set>
                                    <p:animEffect filter="fade" transition="in">
                                      <p:cBhvr>
                                        <p:cTn dur="1000"/>
                                        <p:tgtEl>
                                          <p:spTgt spid="1242"/>
                                        </p:tgtEl>
                                      </p:cBhvr>
                                    </p:animEffect>
                                  </p:childTnLst>
                                </p:cTn>
                              </p:par>
                              <p:par>
                                <p:cTn fill="hold" nodeType="withEffect" presetClass="entr" presetID="10" presetSubtype="0">
                                  <p:stCondLst>
                                    <p:cond delay="0"/>
                                  </p:stCondLst>
                                  <p:childTnLst>
                                    <p:set>
                                      <p:cBhvr>
                                        <p:cTn dur="1" fill="hold">
                                          <p:stCondLst>
                                            <p:cond delay="0"/>
                                          </p:stCondLst>
                                        </p:cTn>
                                        <p:tgtEl>
                                          <p:spTgt spid="1243"/>
                                        </p:tgtEl>
                                        <p:attrNameLst>
                                          <p:attrName>style.visibility</p:attrName>
                                        </p:attrNameLst>
                                      </p:cBhvr>
                                      <p:to>
                                        <p:strVal val="visible"/>
                                      </p:to>
                                    </p:set>
                                    <p:animEffect filter="fade" transition="in">
                                      <p:cBhvr>
                                        <p:cTn dur="1000"/>
                                        <p:tgtEl>
                                          <p:spTgt spid="1243"/>
                                        </p:tgtEl>
                                      </p:cBhvr>
                                    </p:animEffect>
                                  </p:childTnLst>
                                </p:cTn>
                              </p:par>
                              <p:par>
                                <p:cTn fill="hold" nodeType="withEffect" presetClass="entr" presetID="10" presetSubtype="0">
                                  <p:stCondLst>
                                    <p:cond delay="0"/>
                                  </p:stCondLst>
                                  <p:childTnLst>
                                    <p:set>
                                      <p:cBhvr>
                                        <p:cTn dur="1" fill="hold">
                                          <p:stCondLst>
                                            <p:cond delay="0"/>
                                          </p:stCondLst>
                                        </p:cTn>
                                        <p:tgtEl>
                                          <p:spTgt spid="1244"/>
                                        </p:tgtEl>
                                        <p:attrNameLst>
                                          <p:attrName>style.visibility</p:attrName>
                                        </p:attrNameLst>
                                      </p:cBhvr>
                                      <p:to>
                                        <p:strVal val="visible"/>
                                      </p:to>
                                    </p:set>
                                    <p:animEffect filter="fade" transition="in">
                                      <p:cBhvr>
                                        <p:cTn dur="1000"/>
                                        <p:tgtEl>
                                          <p:spTgt spid="1244"/>
                                        </p:tgtEl>
                                      </p:cBhvr>
                                    </p:animEffect>
                                  </p:childTnLst>
                                </p:cTn>
                              </p:par>
                              <p:par>
                                <p:cTn fill="hold" nodeType="withEffect" presetClass="entr" presetID="10" presetSubtype="0">
                                  <p:stCondLst>
                                    <p:cond delay="0"/>
                                  </p:stCondLst>
                                  <p:childTnLst>
                                    <p:set>
                                      <p:cBhvr>
                                        <p:cTn dur="1" fill="hold">
                                          <p:stCondLst>
                                            <p:cond delay="0"/>
                                          </p:stCondLst>
                                        </p:cTn>
                                        <p:tgtEl>
                                          <p:spTgt spid="1245"/>
                                        </p:tgtEl>
                                        <p:attrNameLst>
                                          <p:attrName>style.visibility</p:attrName>
                                        </p:attrNameLst>
                                      </p:cBhvr>
                                      <p:to>
                                        <p:strVal val="visible"/>
                                      </p:to>
                                    </p:set>
                                    <p:animEffect filter="fade" transition="in">
                                      <p:cBhvr>
                                        <p:cTn dur="1000"/>
                                        <p:tgtEl>
                                          <p:spTgt spid="12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49" name="Shape 1249"/>
        <p:cNvGrpSpPr/>
        <p:nvPr/>
      </p:nvGrpSpPr>
      <p:grpSpPr>
        <a:xfrm>
          <a:off x="0" y="0"/>
          <a:ext cx="0" cy="0"/>
          <a:chOff x="0" y="0"/>
          <a:chExt cx="0" cy="0"/>
        </a:xfrm>
      </p:grpSpPr>
      <p:sp>
        <p:nvSpPr>
          <p:cNvPr id="1250" name="Google Shape;1250;p81"/>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u="sng">
                <a:solidFill>
                  <a:srgbClr val="E09214"/>
                </a:solidFill>
                <a:latin typeface="Merriweather"/>
                <a:ea typeface="Merriweather"/>
                <a:cs typeface="Merriweather"/>
                <a:sym typeface="Merriweather"/>
              </a:rPr>
              <a:t>HDFS Architecture</a:t>
            </a:r>
            <a:endParaRPr b="1" u="sng">
              <a:solidFill>
                <a:srgbClr val="E09214"/>
              </a:solidFill>
              <a:latin typeface="Merriweather"/>
              <a:ea typeface="Merriweather"/>
              <a:cs typeface="Merriweather"/>
              <a:sym typeface="Merriweather"/>
            </a:endParaRPr>
          </a:p>
        </p:txBody>
      </p:sp>
      <p:sp>
        <p:nvSpPr>
          <p:cNvPr id="1251" name="Google Shape;1251;p81"/>
          <p:cNvSpPr txBox="1"/>
          <p:nvPr/>
        </p:nvSpPr>
        <p:spPr>
          <a:xfrm>
            <a:off x="40800" y="654325"/>
            <a:ext cx="8831700" cy="846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000"/>
              <a:buFont typeface="Arial"/>
              <a:buNone/>
            </a:pPr>
            <a:r>
              <a:rPr b="1" i="0" lang="en" sz="2000" u="none" cap="none" strike="noStrike">
                <a:solidFill>
                  <a:srgbClr val="000000"/>
                </a:solidFill>
                <a:latin typeface="Average"/>
                <a:ea typeface="Average"/>
                <a:cs typeface="Average"/>
                <a:sym typeface="Average"/>
              </a:rPr>
              <a:t>Hadoop Production Cluster</a:t>
            </a:r>
            <a:endParaRPr b="1" i="0" sz="20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Multiple Racks Populated with data Node</a:t>
            </a:r>
            <a:endParaRPr b="0" i="0" sz="2000" u="none" cap="none" strike="noStrike">
              <a:solidFill>
                <a:srgbClr val="000000"/>
              </a:solidFill>
              <a:latin typeface="Average"/>
              <a:ea typeface="Average"/>
              <a:cs typeface="Average"/>
              <a:sym typeface="Average"/>
            </a:endParaRPr>
          </a:p>
        </p:txBody>
      </p:sp>
      <p:pic>
        <p:nvPicPr>
          <p:cNvPr id="1252" name="Google Shape;1252;p81"/>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1253" name="Google Shape;1253;p81"/>
          <p:cNvSpPr/>
          <p:nvPr/>
        </p:nvSpPr>
        <p:spPr>
          <a:xfrm>
            <a:off x="3076050" y="1500925"/>
            <a:ext cx="1607400" cy="351600"/>
          </a:xfrm>
          <a:prstGeom prst="rect">
            <a:avLst/>
          </a:prstGeom>
          <a:solidFill>
            <a:srgbClr val="45818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Hadoop Cluster</a:t>
            </a:r>
            <a:endParaRPr b="0" i="0" sz="1400" u="none" cap="none" strike="noStrike">
              <a:solidFill>
                <a:schemeClr val="dk1"/>
              </a:solidFill>
              <a:latin typeface="Arial"/>
              <a:ea typeface="Arial"/>
              <a:cs typeface="Arial"/>
              <a:sym typeface="Arial"/>
            </a:endParaRPr>
          </a:p>
        </p:txBody>
      </p:sp>
      <p:sp>
        <p:nvSpPr>
          <p:cNvPr id="1254" name="Google Shape;1254;p81"/>
          <p:cNvSpPr/>
          <p:nvPr/>
        </p:nvSpPr>
        <p:spPr>
          <a:xfrm>
            <a:off x="1066825" y="2127425"/>
            <a:ext cx="1607400" cy="3516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Core Switch</a:t>
            </a:r>
            <a:endParaRPr b="0" i="0" sz="1400" u="none" cap="none" strike="noStrike">
              <a:solidFill>
                <a:srgbClr val="000000"/>
              </a:solidFill>
              <a:latin typeface="Arial"/>
              <a:ea typeface="Arial"/>
              <a:cs typeface="Arial"/>
              <a:sym typeface="Arial"/>
            </a:endParaRPr>
          </a:p>
        </p:txBody>
      </p:sp>
      <p:sp>
        <p:nvSpPr>
          <p:cNvPr id="1255" name="Google Shape;1255;p81"/>
          <p:cNvSpPr/>
          <p:nvPr/>
        </p:nvSpPr>
        <p:spPr>
          <a:xfrm>
            <a:off x="5460375" y="2127425"/>
            <a:ext cx="1607400" cy="3516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Core Switch</a:t>
            </a:r>
            <a:endParaRPr b="0" i="0" sz="1400" u="none" cap="none" strike="noStrike">
              <a:solidFill>
                <a:srgbClr val="000000"/>
              </a:solidFill>
              <a:latin typeface="Arial"/>
              <a:ea typeface="Arial"/>
              <a:cs typeface="Arial"/>
              <a:sym typeface="Arial"/>
            </a:endParaRPr>
          </a:p>
        </p:txBody>
      </p:sp>
      <p:sp>
        <p:nvSpPr>
          <p:cNvPr id="1256" name="Google Shape;1256;p81"/>
          <p:cNvSpPr/>
          <p:nvPr/>
        </p:nvSpPr>
        <p:spPr>
          <a:xfrm>
            <a:off x="40800" y="2994800"/>
            <a:ext cx="1461600" cy="21486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81"/>
          <p:cNvSpPr/>
          <p:nvPr/>
        </p:nvSpPr>
        <p:spPr>
          <a:xfrm>
            <a:off x="4073175" y="2984275"/>
            <a:ext cx="1533000" cy="21486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81"/>
          <p:cNvSpPr/>
          <p:nvPr/>
        </p:nvSpPr>
        <p:spPr>
          <a:xfrm>
            <a:off x="6903900" y="2994800"/>
            <a:ext cx="1397700" cy="21486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81"/>
          <p:cNvSpPr/>
          <p:nvPr/>
        </p:nvSpPr>
        <p:spPr>
          <a:xfrm>
            <a:off x="2156000" y="2984275"/>
            <a:ext cx="1533000" cy="21486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60" name="Google Shape;1260;p81"/>
          <p:cNvCxnSpPr>
            <a:stCxn id="1253" idx="2"/>
            <a:endCxn id="1254" idx="0"/>
          </p:cNvCxnSpPr>
          <p:nvPr/>
        </p:nvCxnSpPr>
        <p:spPr>
          <a:xfrm flipH="1">
            <a:off x="1870650" y="1852525"/>
            <a:ext cx="2009100" cy="274800"/>
          </a:xfrm>
          <a:prstGeom prst="straightConnector1">
            <a:avLst/>
          </a:prstGeom>
          <a:noFill/>
          <a:ln cap="flat" cmpd="sng" w="9525">
            <a:solidFill>
              <a:schemeClr val="dk2"/>
            </a:solidFill>
            <a:prstDash val="solid"/>
            <a:round/>
            <a:headEnd len="sm" w="sm" type="none"/>
            <a:tailEnd len="sm" w="sm" type="none"/>
          </a:ln>
        </p:spPr>
      </p:cxnSp>
      <p:cxnSp>
        <p:nvCxnSpPr>
          <p:cNvPr id="1261" name="Google Shape;1261;p81"/>
          <p:cNvCxnSpPr>
            <a:stCxn id="1253" idx="2"/>
            <a:endCxn id="1255" idx="0"/>
          </p:cNvCxnSpPr>
          <p:nvPr/>
        </p:nvCxnSpPr>
        <p:spPr>
          <a:xfrm>
            <a:off x="3879750" y="1852525"/>
            <a:ext cx="2384400" cy="274800"/>
          </a:xfrm>
          <a:prstGeom prst="straightConnector1">
            <a:avLst/>
          </a:prstGeom>
          <a:noFill/>
          <a:ln cap="flat" cmpd="sng" w="9525">
            <a:solidFill>
              <a:schemeClr val="dk2"/>
            </a:solidFill>
            <a:prstDash val="solid"/>
            <a:round/>
            <a:headEnd len="sm" w="sm" type="none"/>
            <a:tailEnd len="sm" w="sm" type="none"/>
          </a:ln>
        </p:spPr>
      </p:cxnSp>
      <p:cxnSp>
        <p:nvCxnSpPr>
          <p:cNvPr id="1262" name="Google Shape;1262;p81"/>
          <p:cNvCxnSpPr>
            <a:stCxn id="1254" idx="2"/>
            <a:endCxn id="1256" idx="0"/>
          </p:cNvCxnSpPr>
          <p:nvPr/>
        </p:nvCxnSpPr>
        <p:spPr>
          <a:xfrm flipH="1">
            <a:off x="771625" y="2479025"/>
            <a:ext cx="1098900" cy="515700"/>
          </a:xfrm>
          <a:prstGeom prst="straightConnector1">
            <a:avLst/>
          </a:prstGeom>
          <a:noFill/>
          <a:ln cap="flat" cmpd="sng" w="9525">
            <a:solidFill>
              <a:schemeClr val="dk2"/>
            </a:solidFill>
            <a:prstDash val="solid"/>
            <a:round/>
            <a:headEnd len="sm" w="sm" type="none"/>
            <a:tailEnd len="sm" w="sm" type="none"/>
          </a:ln>
        </p:spPr>
      </p:cxnSp>
      <p:cxnSp>
        <p:nvCxnSpPr>
          <p:cNvPr id="1263" name="Google Shape;1263;p81"/>
          <p:cNvCxnSpPr>
            <a:stCxn id="1254" idx="2"/>
            <a:endCxn id="1259" idx="0"/>
          </p:cNvCxnSpPr>
          <p:nvPr/>
        </p:nvCxnSpPr>
        <p:spPr>
          <a:xfrm>
            <a:off x="1870525" y="2479025"/>
            <a:ext cx="1052100" cy="505200"/>
          </a:xfrm>
          <a:prstGeom prst="straightConnector1">
            <a:avLst/>
          </a:prstGeom>
          <a:noFill/>
          <a:ln cap="flat" cmpd="sng" w="9525">
            <a:solidFill>
              <a:schemeClr val="dk2"/>
            </a:solidFill>
            <a:prstDash val="solid"/>
            <a:round/>
            <a:headEnd len="sm" w="sm" type="none"/>
            <a:tailEnd len="sm" w="sm" type="none"/>
          </a:ln>
        </p:spPr>
      </p:cxnSp>
      <p:cxnSp>
        <p:nvCxnSpPr>
          <p:cNvPr id="1264" name="Google Shape;1264;p81"/>
          <p:cNvCxnSpPr>
            <a:stCxn id="1255" idx="2"/>
            <a:endCxn id="1257" idx="0"/>
          </p:cNvCxnSpPr>
          <p:nvPr/>
        </p:nvCxnSpPr>
        <p:spPr>
          <a:xfrm flipH="1">
            <a:off x="4839675" y="2479025"/>
            <a:ext cx="1424400" cy="505200"/>
          </a:xfrm>
          <a:prstGeom prst="straightConnector1">
            <a:avLst/>
          </a:prstGeom>
          <a:noFill/>
          <a:ln cap="flat" cmpd="sng" w="9525">
            <a:solidFill>
              <a:schemeClr val="dk2"/>
            </a:solidFill>
            <a:prstDash val="solid"/>
            <a:round/>
            <a:headEnd len="sm" w="sm" type="none"/>
            <a:tailEnd len="sm" w="sm" type="none"/>
          </a:ln>
        </p:spPr>
      </p:cxnSp>
      <p:cxnSp>
        <p:nvCxnSpPr>
          <p:cNvPr id="1265" name="Google Shape;1265;p81"/>
          <p:cNvCxnSpPr>
            <a:stCxn id="1255" idx="2"/>
            <a:endCxn id="1258" idx="0"/>
          </p:cNvCxnSpPr>
          <p:nvPr/>
        </p:nvCxnSpPr>
        <p:spPr>
          <a:xfrm>
            <a:off x="6264075" y="2479025"/>
            <a:ext cx="1338600" cy="515700"/>
          </a:xfrm>
          <a:prstGeom prst="straightConnector1">
            <a:avLst/>
          </a:prstGeom>
          <a:noFill/>
          <a:ln cap="flat" cmpd="sng" w="9525">
            <a:solidFill>
              <a:schemeClr val="dk2"/>
            </a:solidFill>
            <a:prstDash val="solid"/>
            <a:round/>
            <a:headEnd len="sm" w="sm" type="none"/>
            <a:tailEnd len="sm" w="sm" type="none"/>
          </a:ln>
        </p:spPr>
      </p:cxnSp>
      <p:cxnSp>
        <p:nvCxnSpPr>
          <p:cNvPr id="1266" name="Google Shape;1266;p81"/>
          <p:cNvCxnSpPr>
            <a:endCxn id="1256" idx="0"/>
          </p:cNvCxnSpPr>
          <p:nvPr/>
        </p:nvCxnSpPr>
        <p:spPr>
          <a:xfrm flipH="1">
            <a:off x="771600" y="2487500"/>
            <a:ext cx="5520900" cy="507300"/>
          </a:xfrm>
          <a:prstGeom prst="straightConnector1">
            <a:avLst/>
          </a:prstGeom>
          <a:noFill/>
          <a:ln cap="flat" cmpd="sng" w="9525">
            <a:solidFill>
              <a:schemeClr val="dk2"/>
            </a:solidFill>
            <a:prstDash val="solid"/>
            <a:round/>
            <a:headEnd len="sm" w="sm" type="none"/>
            <a:tailEnd len="sm" w="sm" type="none"/>
          </a:ln>
        </p:spPr>
      </p:cxnSp>
      <p:cxnSp>
        <p:nvCxnSpPr>
          <p:cNvPr id="1267" name="Google Shape;1267;p81"/>
          <p:cNvCxnSpPr>
            <a:stCxn id="1255" idx="2"/>
            <a:endCxn id="1259" idx="0"/>
          </p:cNvCxnSpPr>
          <p:nvPr/>
        </p:nvCxnSpPr>
        <p:spPr>
          <a:xfrm flipH="1">
            <a:off x="2922375" y="2479025"/>
            <a:ext cx="3341700" cy="505200"/>
          </a:xfrm>
          <a:prstGeom prst="straightConnector1">
            <a:avLst/>
          </a:prstGeom>
          <a:noFill/>
          <a:ln cap="flat" cmpd="sng" w="9525">
            <a:solidFill>
              <a:schemeClr val="dk2"/>
            </a:solidFill>
            <a:prstDash val="solid"/>
            <a:round/>
            <a:headEnd len="sm" w="sm" type="none"/>
            <a:tailEnd len="sm" w="sm" type="none"/>
          </a:ln>
        </p:spPr>
      </p:cxnSp>
      <p:cxnSp>
        <p:nvCxnSpPr>
          <p:cNvPr id="1268" name="Google Shape;1268;p81"/>
          <p:cNvCxnSpPr>
            <a:stCxn id="1254" idx="2"/>
            <a:endCxn id="1257" idx="0"/>
          </p:cNvCxnSpPr>
          <p:nvPr/>
        </p:nvCxnSpPr>
        <p:spPr>
          <a:xfrm>
            <a:off x="1870525" y="2479025"/>
            <a:ext cx="2969100" cy="505200"/>
          </a:xfrm>
          <a:prstGeom prst="straightConnector1">
            <a:avLst/>
          </a:prstGeom>
          <a:noFill/>
          <a:ln cap="flat" cmpd="sng" w="9525">
            <a:solidFill>
              <a:schemeClr val="dk2"/>
            </a:solidFill>
            <a:prstDash val="solid"/>
            <a:round/>
            <a:headEnd len="sm" w="sm" type="none"/>
            <a:tailEnd len="sm" w="sm" type="none"/>
          </a:ln>
        </p:spPr>
      </p:cxnSp>
      <p:cxnSp>
        <p:nvCxnSpPr>
          <p:cNvPr id="1269" name="Google Shape;1269;p81"/>
          <p:cNvCxnSpPr>
            <a:stCxn id="1254" idx="2"/>
            <a:endCxn id="1258" idx="0"/>
          </p:cNvCxnSpPr>
          <p:nvPr/>
        </p:nvCxnSpPr>
        <p:spPr>
          <a:xfrm>
            <a:off x="1870525" y="2479025"/>
            <a:ext cx="5732100" cy="515700"/>
          </a:xfrm>
          <a:prstGeom prst="straightConnector1">
            <a:avLst/>
          </a:prstGeom>
          <a:noFill/>
          <a:ln cap="flat" cmpd="sng" w="9525">
            <a:solidFill>
              <a:schemeClr val="dk2"/>
            </a:solidFill>
            <a:prstDash val="solid"/>
            <a:round/>
            <a:headEnd len="sm" w="sm" type="none"/>
            <a:tailEnd len="sm" w="sm" type="none"/>
          </a:ln>
        </p:spPr>
      </p:cxnSp>
      <p:sp>
        <p:nvSpPr>
          <p:cNvPr id="1270" name="Google Shape;1270;p81"/>
          <p:cNvSpPr/>
          <p:nvPr/>
        </p:nvSpPr>
        <p:spPr>
          <a:xfrm>
            <a:off x="106800" y="3105530"/>
            <a:ext cx="1265700" cy="27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Rack Switch</a:t>
            </a:r>
            <a:endParaRPr b="0" i="0" sz="1400" u="none" cap="none" strike="noStrike">
              <a:solidFill>
                <a:srgbClr val="000000"/>
              </a:solidFill>
              <a:latin typeface="Arial"/>
              <a:ea typeface="Arial"/>
              <a:cs typeface="Arial"/>
              <a:sym typeface="Arial"/>
            </a:endParaRPr>
          </a:p>
        </p:txBody>
      </p:sp>
      <p:sp>
        <p:nvSpPr>
          <p:cNvPr id="1271" name="Google Shape;1271;p81"/>
          <p:cNvSpPr/>
          <p:nvPr/>
        </p:nvSpPr>
        <p:spPr>
          <a:xfrm>
            <a:off x="106800" y="3448055"/>
            <a:ext cx="1265700" cy="27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Namenode</a:t>
            </a:r>
            <a:endParaRPr b="0" i="0" sz="1400" u="none" cap="none" strike="noStrike">
              <a:solidFill>
                <a:srgbClr val="000000"/>
              </a:solidFill>
              <a:latin typeface="Arial"/>
              <a:ea typeface="Arial"/>
              <a:cs typeface="Arial"/>
              <a:sym typeface="Arial"/>
            </a:endParaRPr>
          </a:p>
        </p:txBody>
      </p:sp>
      <p:sp>
        <p:nvSpPr>
          <p:cNvPr id="1272" name="Google Shape;1272;p81"/>
          <p:cNvSpPr/>
          <p:nvPr/>
        </p:nvSpPr>
        <p:spPr>
          <a:xfrm>
            <a:off x="106800" y="3850180"/>
            <a:ext cx="1265700" cy="27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Computer 1</a:t>
            </a:r>
            <a:endParaRPr b="0" i="0" sz="1400" u="none" cap="none" strike="noStrike">
              <a:solidFill>
                <a:srgbClr val="000000"/>
              </a:solidFill>
              <a:latin typeface="Arial"/>
              <a:ea typeface="Arial"/>
              <a:cs typeface="Arial"/>
              <a:sym typeface="Arial"/>
            </a:endParaRPr>
          </a:p>
        </p:txBody>
      </p:sp>
      <p:sp>
        <p:nvSpPr>
          <p:cNvPr id="1273" name="Google Shape;1273;p81"/>
          <p:cNvSpPr/>
          <p:nvPr/>
        </p:nvSpPr>
        <p:spPr>
          <a:xfrm>
            <a:off x="106800" y="4203505"/>
            <a:ext cx="1265700" cy="27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Computer 2</a:t>
            </a:r>
            <a:endParaRPr b="0" i="0" sz="1400" u="none" cap="none" strike="noStrike">
              <a:solidFill>
                <a:srgbClr val="000000"/>
              </a:solidFill>
              <a:latin typeface="Arial"/>
              <a:ea typeface="Arial"/>
              <a:cs typeface="Arial"/>
              <a:sym typeface="Arial"/>
            </a:endParaRPr>
          </a:p>
        </p:txBody>
      </p:sp>
      <p:sp>
        <p:nvSpPr>
          <p:cNvPr id="1274" name="Google Shape;1274;p81"/>
          <p:cNvSpPr/>
          <p:nvPr/>
        </p:nvSpPr>
        <p:spPr>
          <a:xfrm>
            <a:off x="106800" y="4785430"/>
            <a:ext cx="1265700" cy="27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Computer N</a:t>
            </a:r>
            <a:endParaRPr b="0" i="0" sz="1400" u="none" cap="none" strike="noStrike">
              <a:solidFill>
                <a:srgbClr val="000000"/>
              </a:solidFill>
              <a:latin typeface="Arial"/>
              <a:ea typeface="Arial"/>
              <a:cs typeface="Arial"/>
              <a:sym typeface="Arial"/>
            </a:endParaRPr>
          </a:p>
        </p:txBody>
      </p:sp>
      <p:sp>
        <p:nvSpPr>
          <p:cNvPr id="1275" name="Google Shape;1275;p81"/>
          <p:cNvSpPr/>
          <p:nvPr/>
        </p:nvSpPr>
        <p:spPr>
          <a:xfrm>
            <a:off x="2262950" y="3105530"/>
            <a:ext cx="1265700" cy="27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Rack Switch</a:t>
            </a:r>
            <a:endParaRPr b="0" i="0" sz="1400" u="none" cap="none" strike="noStrike">
              <a:solidFill>
                <a:srgbClr val="000000"/>
              </a:solidFill>
              <a:latin typeface="Arial"/>
              <a:ea typeface="Arial"/>
              <a:cs typeface="Arial"/>
              <a:sym typeface="Arial"/>
            </a:endParaRPr>
          </a:p>
        </p:txBody>
      </p:sp>
      <p:sp>
        <p:nvSpPr>
          <p:cNvPr id="1276" name="Google Shape;1276;p81"/>
          <p:cNvSpPr/>
          <p:nvPr/>
        </p:nvSpPr>
        <p:spPr>
          <a:xfrm>
            <a:off x="2262950" y="3448055"/>
            <a:ext cx="1265700" cy="27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Namenode</a:t>
            </a:r>
            <a:endParaRPr b="0" i="0" sz="1400" u="none" cap="none" strike="noStrike">
              <a:solidFill>
                <a:srgbClr val="000000"/>
              </a:solidFill>
              <a:latin typeface="Arial"/>
              <a:ea typeface="Arial"/>
              <a:cs typeface="Arial"/>
              <a:sym typeface="Arial"/>
            </a:endParaRPr>
          </a:p>
        </p:txBody>
      </p:sp>
      <p:sp>
        <p:nvSpPr>
          <p:cNvPr id="1277" name="Google Shape;1277;p81"/>
          <p:cNvSpPr/>
          <p:nvPr/>
        </p:nvSpPr>
        <p:spPr>
          <a:xfrm>
            <a:off x="2262950" y="3850180"/>
            <a:ext cx="1265700" cy="27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Computer 11</a:t>
            </a:r>
            <a:endParaRPr b="0" i="0" sz="1400" u="none" cap="none" strike="noStrike">
              <a:solidFill>
                <a:srgbClr val="000000"/>
              </a:solidFill>
              <a:latin typeface="Arial"/>
              <a:ea typeface="Arial"/>
              <a:cs typeface="Arial"/>
              <a:sym typeface="Arial"/>
            </a:endParaRPr>
          </a:p>
        </p:txBody>
      </p:sp>
      <p:sp>
        <p:nvSpPr>
          <p:cNvPr id="1278" name="Google Shape;1278;p81"/>
          <p:cNvSpPr/>
          <p:nvPr/>
        </p:nvSpPr>
        <p:spPr>
          <a:xfrm>
            <a:off x="2262950" y="4203505"/>
            <a:ext cx="1265700" cy="27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Computer 12</a:t>
            </a:r>
            <a:endParaRPr b="0" i="0" sz="1400" u="none" cap="none" strike="noStrike">
              <a:solidFill>
                <a:srgbClr val="000000"/>
              </a:solidFill>
              <a:latin typeface="Arial"/>
              <a:ea typeface="Arial"/>
              <a:cs typeface="Arial"/>
              <a:sym typeface="Arial"/>
            </a:endParaRPr>
          </a:p>
        </p:txBody>
      </p:sp>
      <p:sp>
        <p:nvSpPr>
          <p:cNvPr id="1279" name="Google Shape;1279;p81"/>
          <p:cNvSpPr/>
          <p:nvPr/>
        </p:nvSpPr>
        <p:spPr>
          <a:xfrm>
            <a:off x="2262950" y="4785430"/>
            <a:ext cx="1265700" cy="27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Computer N</a:t>
            </a:r>
            <a:endParaRPr b="0" i="0" sz="1400" u="none" cap="none" strike="noStrike">
              <a:solidFill>
                <a:srgbClr val="000000"/>
              </a:solidFill>
              <a:latin typeface="Arial"/>
              <a:ea typeface="Arial"/>
              <a:cs typeface="Arial"/>
              <a:sym typeface="Arial"/>
            </a:endParaRPr>
          </a:p>
        </p:txBody>
      </p:sp>
      <p:sp>
        <p:nvSpPr>
          <p:cNvPr id="1280" name="Google Shape;1280;p81"/>
          <p:cNvSpPr/>
          <p:nvPr/>
        </p:nvSpPr>
        <p:spPr>
          <a:xfrm>
            <a:off x="4169625" y="3091755"/>
            <a:ext cx="1265700" cy="27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Rack Switch</a:t>
            </a:r>
            <a:endParaRPr b="0" i="0" sz="1400" u="none" cap="none" strike="noStrike">
              <a:solidFill>
                <a:srgbClr val="000000"/>
              </a:solidFill>
              <a:latin typeface="Arial"/>
              <a:ea typeface="Arial"/>
              <a:cs typeface="Arial"/>
              <a:sym typeface="Arial"/>
            </a:endParaRPr>
          </a:p>
        </p:txBody>
      </p:sp>
      <p:sp>
        <p:nvSpPr>
          <p:cNvPr id="1281" name="Google Shape;1281;p81"/>
          <p:cNvSpPr/>
          <p:nvPr/>
        </p:nvSpPr>
        <p:spPr>
          <a:xfrm>
            <a:off x="4169625" y="3434280"/>
            <a:ext cx="1265700" cy="27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Namenode</a:t>
            </a:r>
            <a:endParaRPr b="0" i="0" sz="1400" u="none" cap="none" strike="noStrike">
              <a:solidFill>
                <a:srgbClr val="000000"/>
              </a:solidFill>
              <a:latin typeface="Arial"/>
              <a:ea typeface="Arial"/>
              <a:cs typeface="Arial"/>
              <a:sym typeface="Arial"/>
            </a:endParaRPr>
          </a:p>
        </p:txBody>
      </p:sp>
      <p:sp>
        <p:nvSpPr>
          <p:cNvPr id="1282" name="Google Shape;1282;p81"/>
          <p:cNvSpPr/>
          <p:nvPr/>
        </p:nvSpPr>
        <p:spPr>
          <a:xfrm>
            <a:off x="4169625" y="3836405"/>
            <a:ext cx="1265700" cy="27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Computer 21</a:t>
            </a:r>
            <a:endParaRPr b="0" i="0" sz="1400" u="none" cap="none" strike="noStrike">
              <a:solidFill>
                <a:srgbClr val="000000"/>
              </a:solidFill>
              <a:latin typeface="Arial"/>
              <a:ea typeface="Arial"/>
              <a:cs typeface="Arial"/>
              <a:sym typeface="Arial"/>
            </a:endParaRPr>
          </a:p>
        </p:txBody>
      </p:sp>
      <p:sp>
        <p:nvSpPr>
          <p:cNvPr id="1283" name="Google Shape;1283;p81"/>
          <p:cNvSpPr/>
          <p:nvPr/>
        </p:nvSpPr>
        <p:spPr>
          <a:xfrm>
            <a:off x="4169625" y="4189730"/>
            <a:ext cx="1265700" cy="27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Computer 22</a:t>
            </a:r>
            <a:endParaRPr b="0" i="0" sz="1400" u="none" cap="none" strike="noStrike">
              <a:solidFill>
                <a:srgbClr val="000000"/>
              </a:solidFill>
              <a:latin typeface="Arial"/>
              <a:ea typeface="Arial"/>
              <a:cs typeface="Arial"/>
              <a:sym typeface="Arial"/>
            </a:endParaRPr>
          </a:p>
        </p:txBody>
      </p:sp>
      <p:sp>
        <p:nvSpPr>
          <p:cNvPr id="1284" name="Google Shape;1284;p81"/>
          <p:cNvSpPr/>
          <p:nvPr/>
        </p:nvSpPr>
        <p:spPr>
          <a:xfrm>
            <a:off x="4169625" y="4771655"/>
            <a:ext cx="1265700" cy="27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Computer N</a:t>
            </a:r>
            <a:endParaRPr b="0" i="0" sz="1400" u="none" cap="none" strike="noStrike">
              <a:solidFill>
                <a:srgbClr val="000000"/>
              </a:solidFill>
              <a:latin typeface="Arial"/>
              <a:ea typeface="Arial"/>
              <a:cs typeface="Arial"/>
              <a:sym typeface="Arial"/>
            </a:endParaRPr>
          </a:p>
        </p:txBody>
      </p:sp>
      <p:sp>
        <p:nvSpPr>
          <p:cNvPr id="1285" name="Google Shape;1285;p81"/>
          <p:cNvSpPr/>
          <p:nvPr/>
        </p:nvSpPr>
        <p:spPr>
          <a:xfrm>
            <a:off x="6969900" y="3105530"/>
            <a:ext cx="1265700" cy="27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Rack Switch</a:t>
            </a:r>
            <a:endParaRPr b="0" i="0" sz="1400" u="none" cap="none" strike="noStrike">
              <a:solidFill>
                <a:srgbClr val="000000"/>
              </a:solidFill>
              <a:latin typeface="Arial"/>
              <a:ea typeface="Arial"/>
              <a:cs typeface="Arial"/>
              <a:sym typeface="Arial"/>
            </a:endParaRPr>
          </a:p>
        </p:txBody>
      </p:sp>
      <p:sp>
        <p:nvSpPr>
          <p:cNvPr id="1286" name="Google Shape;1286;p81"/>
          <p:cNvSpPr/>
          <p:nvPr/>
        </p:nvSpPr>
        <p:spPr>
          <a:xfrm>
            <a:off x="6969900" y="3448055"/>
            <a:ext cx="1265700" cy="27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Namenode</a:t>
            </a:r>
            <a:endParaRPr b="0" i="0" sz="1400" u="none" cap="none" strike="noStrike">
              <a:solidFill>
                <a:srgbClr val="000000"/>
              </a:solidFill>
              <a:latin typeface="Arial"/>
              <a:ea typeface="Arial"/>
              <a:cs typeface="Arial"/>
              <a:sym typeface="Arial"/>
            </a:endParaRPr>
          </a:p>
        </p:txBody>
      </p:sp>
      <p:sp>
        <p:nvSpPr>
          <p:cNvPr id="1287" name="Google Shape;1287;p81"/>
          <p:cNvSpPr/>
          <p:nvPr/>
        </p:nvSpPr>
        <p:spPr>
          <a:xfrm>
            <a:off x="6969900" y="3850180"/>
            <a:ext cx="1265700" cy="27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Computer 31</a:t>
            </a:r>
            <a:endParaRPr b="0" i="0" sz="1400" u="none" cap="none" strike="noStrike">
              <a:solidFill>
                <a:srgbClr val="000000"/>
              </a:solidFill>
              <a:latin typeface="Arial"/>
              <a:ea typeface="Arial"/>
              <a:cs typeface="Arial"/>
              <a:sym typeface="Arial"/>
            </a:endParaRPr>
          </a:p>
        </p:txBody>
      </p:sp>
      <p:sp>
        <p:nvSpPr>
          <p:cNvPr id="1288" name="Google Shape;1288;p81"/>
          <p:cNvSpPr/>
          <p:nvPr/>
        </p:nvSpPr>
        <p:spPr>
          <a:xfrm>
            <a:off x="6969900" y="4203505"/>
            <a:ext cx="1265700" cy="27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Computer 32</a:t>
            </a:r>
            <a:endParaRPr b="0" i="0" sz="1400" u="none" cap="none" strike="noStrike">
              <a:solidFill>
                <a:srgbClr val="000000"/>
              </a:solidFill>
              <a:latin typeface="Arial"/>
              <a:ea typeface="Arial"/>
              <a:cs typeface="Arial"/>
              <a:sym typeface="Arial"/>
            </a:endParaRPr>
          </a:p>
        </p:txBody>
      </p:sp>
      <p:sp>
        <p:nvSpPr>
          <p:cNvPr id="1289" name="Google Shape;1289;p81"/>
          <p:cNvSpPr/>
          <p:nvPr/>
        </p:nvSpPr>
        <p:spPr>
          <a:xfrm>
            <a:off x="6969900" y="4785430"/>
            <a:ext cx="1265700" cy="27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Computer N</a:t>
            </a:r>
            <a:endParaRPr b="0" i="0" sz="1400" u="none" cap="none" strike="noStrike">
              <a:solidFill>
                <a:srgbClr val="000000"/>
              </a:solidFill>
              <a:latin typeface="Arial"/>
              <a:ea typeface="Arial"/>
              <a:cs typeface="Arial"/>
              <a:sym typeface="Arial"/>
            </a:endParaRPr>
          </a:p>
        </p:txBody>
      </p:sp>
      <p:sp>
        <p:nvSpPr>
          <p:cNvPr id="1290" name="Google Shape;1290;p81"/>
          <p:cNvSpPr txBox="1"/>
          <p:nvPr/>
        </p:nvSpPr>
        <p:spPr>
          <a:xfrm>
            <a:off x="5823038" y="3510425"/>
            <a:ext cx="8640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000"/>
              <a:buFont typeface="Arial"/>
              <a:buNone/>
            </a:pPr>
            <a:r>
              <a:rPr b="0" i="0" lang="en" sz="5000" u="none" cap="none" strike="noStrike">
                <a:solidFill>
                  <a:srgbClr val="000000"/>
                </a:solidFill>
                <a:latin typeface="Average"/>
                <a:ea typeface="Average"/>
                <a:cs typeface="Average"/>
                <a:sym typeface="Average"/>
              </a:rPr>
              <a:t>. . .</a:t>
            </a:r>
            <a:endParaRPr b="0" i="0" sz="5000" u="none" cap="none" strike="noStrike">
              <a:solidFill>
                <a:srgbClr val="000000"/>
              </a:solidFill>
              <a:latin typeface="Average"/>
              <a:ea typeface="Average"/>
              <a:cs typeface="Average"/>
              <a:sym typeface="Average"/>
            </a:endParaRPr>
          </a:p>
        </p:txBody>
      </p:sp>
      <p:sp>
        <p:nvSpPr>
          <p:cNvPr id="1291" name="Google Shape;1291;p81"/>
          <p:cNvSpPr txBox="1"/>
          <p:nvPr/>
        </p:nvSpPr>
        <p:spPr>
          <a:xfrm rot="5400000">
            <a:off x="505900" y="4433700"/>
            <a:ext cx="4674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Average"/>
                <a:ea typeface="Average"/>
                <a:cs typeface="Average"/>
                <a:sym typeface="Average"/>
              </a:rPr>
              <a:t>. . </a:t>
            </a:r>
            <a:endParaRPr b="0" i="0" sz="2400" u="none" cap="none" strike="noStrike">
              <a:solidFill>
                <a:srgbClr val="000000"/>
              </a:solidFill>
              <a:latin typeface="Average"/>
              <a:ea typeface="Average"/>
              <a:cs typeface="Average"/>
              <a:sym typeface="Average"/>
            </a:endParaRPr>
          </a:p>
        </p:txBody>
      </p:sp>
      <p:sp>
        <p:nvSpPr>
          <p:cNvPr id="1292" name="Google Shape;1292;p81"/>
          <p:cNvSpPr txBox="1"/>
          <p:nvPr/>
        </p:nvSpPr>
        <p:spPr>
          <a:xfrm rot="5400000">
            <a:off x="2602313" y="4433700"/>
            <a:ext cx="4674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Average"/>
                <a:ea typeface="Average"/>
                <a:cs typeface="Average"/>
                <a:sym typeface="Average"/>
              </a:rPr>
              <a:t>. . </a:t>
            </a:r>
            <a:endParaRPr b="0" i="0" sz="2400" u="none" cap="none" strike="noStrike">
              <a:solidFill>
                <a:srgbClr val="000000"/>
              </a:solidFill>
              <a:latin typeface="Average"/>
              <a:ea typeface="Average"/>
              <a:cs typeface="Average"/>
              <a:sym typeface="Average"/>
            </a:endParaRPr>
          </a:p>
        </p:txBody>
      </p:sp>
      <p:sp>
        <p:nvSpPr>
          <p:cNvPr id="1293" name="Google Shape;1293;p81"/>
          <p:cNvSpPr txBox="1"/>
          <p:nvPr/>
        </p:nvSpPr>
        <p:spPr>
          <a:xfrm rot="5400000">
            <a:off x="4522325" y="4421175"/>
            <a:ext cx="4674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Average"/>
                <a:ea typeface="Average"/>
                <a:cs typeface="Average"/>
                <a:sym typeface="Average"/>
              </a:rPr>
              <a:t>. . </a:t>
            </a:r>
            <a:endParaRPr b="0" i="0" sz="2400" u="none" cap="none" strike="noStrike">
              <a:solidFill>
                <a:srgbClr val="000000"/>
              </a:solidFill>
              <a:latin typeface="Average"/>
              <a:ea typeface="Average"/>
              <a:cs typeface="Average"/>
              <a:sym typeface="Average"/>
            </a:endParaRPr>
          </a:p>
        </p:txBody>
      </p:sp>
      <p:sp>
        <p:nvSpPr>
          <p:cNvPr id="1294" name="Google Shape;1294;p81"/>
          <p:cNvSpPr txBox="1"/>
          <p:nvPr/>
        </p:nvSpPr>
        <p:spPr>
          <a:xfrm rot="5400000">
            <a:off x="7281975" y="4421175"/>
            <a:ext cx="4674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Average"/>
                <a:ea typeface="Average"/>
                <a:cs typeface="Average"/>
                <a:sym typeface="Average"/>
              </a:rPr>
              <a:t>. . </a:t>
            </a:r>
            <a:endParaRPr b="0" i="0" sz="2400" u="none" cap="none" strike="noStrike">
              <a:solidFill>
                <a:srgbClr val="000000"/>
              </a:solidFill>
              <a:latin typeface="Average"/>
              <a:ea typeface="Average"/>
              <a:cs typeface="Average"/>
              <a:sym typeface="Average"/>
            </a:endParaRPr>
          </a:p>
        </p:txBody>
      </p:sp>
      <p:sp>
        <p:nvSpPr>
          <p:cNvPr id="1295" name="Google Shape;1295;p81"/>
          <p:cNvSpPr txBox="1"/>
          <p:nvPr/>
        </p:nvSpPr>
        <p:spPr>
          <a:xfrm>
            <a:off x="3574488" y="1567150"/>
            <a:ext cx="8640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000"/>
              <a:buFont typeface="Arial"/>
              <a:buNone/>
            </a:pPr>
            <a:r>
              <a:rPr b="0" i="0" lang="en" sz="5000" u="none" cap="none" strike="noStrike">
                <a:solidFill>
                  <a:srgbClr val="000000"/>
                </a:solidFill>
                <a:latin typeface="Average"/>
                <a:ea typeface="Average"/>
                <a:cs typeface="Average"/>
                <a:sym typeface="Average"/>
              </a:rPr>
              <a:t>. . .</a:t>
            </a:r>
            <a:endParaRPr b="0" i="0" sz="50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6"/>
                                        </p:tgtEl>
                                        <p:attrNameLst>
                                          <p:attrName>style.visibility</p:attrName>
                                        </p:attrNameLst>
                                      </p:cBhvr>
                                      <p:to>
                                        <p:strVal val="visible"/>
                                      </p:to>
                                    </p:set>
                                    <p:animEffect filter="fade" transition="in">
                                      <p:cBhvr>
                                        <p:cTn dur="1000"/>
                                        <p:tgtEl>
                                          <p:spTgt spid="1256"/>
                                        </p:tgtEl>
                                      </p:cBhvr>
                                    </p:animEffect>
                                  </p:childTnLst>
                                </p:cTn>
                              </p:par>
                              <p:par>
                                <p:cTn fill="hold" nodeType="withEffect" presetClass="entr" presetID="10" presetSubtype="0">
                                  <p:stCondLst>
                                    <p:cond delay="0"/>
                                  </p:stCondLst>
                                  <p:childTnLst>
                                    <p:set>
                                      <p:cBhvr>
                                        <p:cTn dur="1" fill="hold">
                                          <p:stCondLst>
                                            <p:cond delay="0"/>
                                          </p:stCondLst>
                                        </p:cTn>
                                        <p:tgtEl>
                                          <p:spTgt spid="1257"/>
                                        </p:tgtEl>
                                        <p:attrNameLst>
                                          <p:attrName>style.visibility</p:attrName>
                                        </p:attrNameLst>
                                      </p:cBhvr>
                                      <p:to>
                                        <p:strVal val="visible"/>
                                      </p:to>
                                    </p:set>
                                    <p:animEffect filter="fade" transition="in">
                                      <p:cBhvr>
                                        <p:cTn dur="1000"/>
                                        <p:tgtEl>
                                          <p:spTgt spid="1257"/>
                                        </p:tgtEl>
                                      </p:cBhvr>
                                    </p:animEffect>
                                  </p:childTnLst>
                                </p:cTn>
                              </p:par>
                              <p:par>
                                <p:cTn fill="hold" nodeType="withEffect" presetClass="entr" presetID="10" presetSubtype="0">
                                  <p:stCondLst>
                                    <p:cond delay="0"/>
                                  </p:stCondLst>
                                  <p:childTnLst>
                                    <p:set>
                                      <p:cBhvr>
                                        <p:cTn dur="1" fill="hold">
                                          <p:stCondLst>
                                            <p:cond delay="0"/>
                                          </p:stCondLst>
                                        </p:cTn>
                                        <p:tgtEl>
                                          <p:spTgt spid="1258"/>
                                        </p:tgtEl>
                                        <p:attrNameLst>
                                          <p:attrName>style.visibility</p:attrName>
                                        </p:attrNameLst>
                                      </p:cBhvr>
                                      <p:to>
                                        <p:strVal val="visible"/>
                                      </p:to>
                                    </p:set>
                                    <p:animEffect filter="fade" transition="in">
                                      <p:cBhvr>
                                        <p:cTn dur="1000"/>
                                        <p:tgtEl>
                                          <p:spTgt spid="1258"/>
                                        </p:tgtEl>
                                      </p:cBhvr>
                                    </p:animEffect>
                                  </p:childTnLst>
                                </p:cTn>
                              </p:par>
                              <p:par>
                                <p:cTn fill="hold" nodeType="withEffect" presetClass="entr" presetID="10" presetSubtype="0">
                                  <p:stCondLst>
                                    <p:cond delay="0"/>
                                  </p:stCondLst>
                                  <p:childTnLst>
                                    <p:set>
                                      <p:cBhvr>
                                        <p:cTn dur="1" fill="hold">
                                          <p:stCondLst>
                                            <p:cond delay="0"/>
                                          </p:stCondLst>
                                        </p:cTn>
                                        <p:tgtEl>
                                          <p:spTgt spid="1259"/>
                                        </p:tgtEl>
                                        <p:attrNameLst>
                                          <p:attrName>style.visibility</p:attrName>
                                        </p:attrNameLst>
                                      </p:cBhvr>
                                      <p:to>
                                        <p:strVal val="visible"/>
                                      </p:to>
                                    </p:set>
                                    <p:animEffect filter="fade" transition="in">
                                      <p:cBhvr>
                                        <p:cTn dur="1000"/>
                                        <p:tgtEl>
                                          <p:spTgt spid="1259"/>
                                        </p:tgtEl>
                                      </p:cBhvr>
                                    </p:animEffect>
                                  </p:childTnLst>
                                </p:cTn>
                              </p:par>
                              <p:par>
                                <p:cTn fill="hold" nodeType="withEffect" presetClass="entr" presetID="10" presetSubtype="0">
                                  <p:stCondLst>
                                    <p:cond delay="0"/>
                                  </p:stCondLst>
                                  <p:childTnLst>
                                    <p:set>
                                      <p:cBhvr>
                                        <p:cTn dur="1" fill="hold">
                                          <p:stCondLst>
                                            <p:cond delay="0"/>
                                          </p:stCondLst>
                                        </p:cTn>
                                        <p:tgtEl>
                                          <p:spTgt spid="1262"/>
                                        </p:tgtEl>
                                        <p:attrNameLst>
                                          <p:attrName>style.visibility</p:attrName>
                                        </p:attrNameLst>
                                      </p:cBhvr>
                                      <p:to>
                                        <p:strVal val="visible"/>
                                      </p:to>
                                    </p:set>
                                    <p:animEffect filter="fade" transition="in">
                                      <p:cBhvr>
                                        <p:cTn dur="1000"/>
                                        <p:tgtEl>
                                          <p:spTgt spid="1262"/>
                                        </p:tgtEl>
                                      </p:cBhvr>
                                    </p:animEffect>
                                  </p:childTnLst>
                                </p:cTn>
                              </p:par>
                              <p:par>
                                <p:cTn fill="hold" nodeType="withEffect" presetClass="entr" presetID="10" presetSubtype="0">
                                  <p:stCondLst>
                                    <p:cond delay="0"/>
                                  </p:stCondLst>
                                  <p:childTnLst>
                                    <p:set>
                                      <p:cBhvr>
                                        <p:cTn dur="1" fill="hold">
                                          <p:stCondLst>
                                            <p:cond delay="0"/>
                                          </p:stCondLst>
                                        </p:cTn>
                                        <p:tgtEl>
                                          <p:spTgt spid="1263"/>
                                        </p:tgtEl>
                                        <p:attrNameLst>
                                          <p:attrName>style.visibility</p:attrName>
                                        </p:attrNameLst>
                                      </p:cBhvr>
                                      <p:to>
                                        <p:strVal val="visible"/>
                                      </p:to>
                                    </p:set>
                                    <p:animEffect filter="fade" transition="in">
                                      <p:cBhvr>
                                        <p:cTn dur="1000"/>
                                        <p:tgtEl>
                                          <p:spTgt spid="1263"/>
                                        </p:tgtEl>
                                      </p:cBhvr>
                                    </p:animEffect>
                                  </p:childTnLst>
                                </p:cTn>
                              </p:par>
                              <p:par>
                                <p:cTn fill="hold" nodeType="withEffect" presetClass="entr" presetID="10" presetSubtype="0">
                                  <p:stCondLst>
                                    <p:cond delay="0"/>
                                  </p:stCondLst>
                                  <p:childTnLst>
                                    <p:set>
                                      <p:cBhvr>
                                        <p:cTn dur="1" fill="hold">
                                          <p:stCondLst>
                                            <p:cond delay="0"/>
                                          </p:stCondLst>
                                        </p:cTn>
                                        <p:tgtEl>
                                          <p:spTgt spid="1264"/>
                                        </p:tgtEl>
                                        <p:attrNameLst>
                                          <p:attrName>style.visibility</p:attrName>
                                        </p:attrNameLst>
                                      </p:cBhvr>
                                      <p:to>
                                        <p:strVal val="visible"/>
                                      </p:to>
                                    </p:set>
                                    <p:animEffect filter="fade" transition="in">
                                      <p:cBhvr>
                                        <p:cTn dur="1000"/>
                                        <p:tgtEl>
                                          <p:spTgt spid="1264"/>
                                        </p:tgtEl>
                                      </p:cBhvr>
                                    </p:animEffect>
                                  </p:childTnLst>
                                </p:cTn>
                              </p:par>
                              <p:par>
                                <p:cTn fill="hold" nodeType="withEffect" presetClass="entr" presetID="10" presetSubtype="0">
                                  <p:stCondLst>
                                    <p:cond delay="0"/>
                                  </p:stCondLst>
                                  <p:childTnLst>
                                    <p:set>
                                      <p:cBhvr>
                                        <p:cTn dur="1" fill="hold">
                                          <p:stCondLst>
                                            <p:cond delay="0"/>
                                          </p:stCondLst>
                                        </p:cTn>
                                        <p:tgtEl>
                                          <p:spTgt spid="1265"/>
                                        </p:tgtEl>
                                        <p:attrNameLst>
                                          <p:attrName>style.visibility</p:attrName>
                                        </p:attrNameLst>
                                      </p:cBhvr>
                                      <p:to>
                                        <p:strVal val="visible"/>
                                      </p:to>
                                    </p:set>
                                    <p:animEffect filter="fade" transition="in">
                                      <p:cBhvr>
                                        <p:cTn dur="1000"/>
                                        <p:tgtEl>
                                          <p:spTgt spid="1265"/>
                                        </p:tgtEl>
                                      </p:cBhvr>
                                    </p:animEffect>
                                  </p:childTnLst>
                                </p:cTn>
                              </p:par>
                              <p:par>
                                <p:cTn fill="hold" nodeType="withEffect" presetClass="entr" presetID="10" presetSubtype="0">
                                  <p:stCondLst>
                                    <p:cond delay="0"/>
                                  </p:stCondLst>
                                  <p:childTnLst>
                                    <p:set>
                                      <p:cBhvr>
                                        <p:cTn dur="1" fill="hold">
                                          <p:stCondLst>
                                            <p:cond delay="0"/>
                                          </p:stCondLst>
                                        </p:cTn>
                                        <p:tgtEl>
                                          <p:spTgt spid="1266"/>
                                        </p:tgtEl>
                                        <p:attrNameLst>
                                          <p:attrName>style.visibility</p:attrName>
                                        </p:attrNameLst>
                                      </p:cBhvr>
                                      <p:to>
                                        <p:strVal val="visible"/>
                                      </p:to>
                                    </p:set>
                                    <p:animEffect filter="fade" transition="in">
                                      <p:cBhvr>
                                        <p:cTn dur="1000"/>
                                        <p:tgtEl>
                                          <p:spTgt spid="1266"/>
                                        </p:tgtEl>
                                      </p:cBhvr>
                                    </p:animEffect>
                                  </p:childTnLst>
                                </p:cTn>
                              </p:par>
                              <p:par>
                                <p:cTn fill="hold" nodeType="withEffect" presetClass="entr" presetID="10" presetSubtype="0">
                                  <p:stCondLst>
                                    <p:cond delay="0"/>
                                  </p:stCondLst>
                                  <p:childTnLst>
                                    <p:set>
                                      <p:cBhvr>
                                        <p:cTn dur="1" fill="hold">
                                          <p:stCondLst>
                                            <p:cond delay="0"/>
                                          </p:stCondLst>
                                        </p:cTn>
                                        <p:tgtEl>
                                          <p:spTgt spid="1267"/>
                                        </p:tgtEl>
                                        <p:attrNameLst>
                                          <p:attrName>style.visibility</p:attrName>
                                        </p:attrNameLst>
                                      </p:cBhvr>
                                      <p:to>
                                        <p:strVal val="visible"/>
                                      </p:to>
                                    </p:set>
                                    <p:animEffect filter="fade" transition="in">
                                      <p:cBhvr>
                                        <p:cTn dur="1000"/>
                                        <p:tgtEl>
                                          <p:spTgt spid="1267"/>
                                        </p:tgtEl>
                                      </p:cBhvr>
                                    </p:animEffect>
                                  </p:childTnLst>
                                </p:cTn>
                              </p:par>
                              <p:par>
                                <p:cTn fill="hold" nodeType="withEffect" presetClass="entr" presetID="10" presetSubtype="0">
                                  <p:stCondLst>
                                    <p:cond delay="0"/>
                                  </p:stCondLst>
                                  <p:childTnLst>
                                    <p:set>
                                      <p:cBhvr>
                                        <p:cTn dur="1" fill="hold">
                                          <p:stCondLst>
                                            <p:cond delay="0"/>
                                          </p:stCondLst>
                                        </p:cTn>
                                        <p:tgtEl>
                                          <p:spTgt spid="1268"/>
                                        </p:tgtEl>
                                        <p:attrNameLst>
                                          <p:attrName>style.visibility</p:attrName>
                                        </p:attrNameLst>
                                      </p:cBhvr>
                                      <p:to>
                                        <p:strVal val="visible"/>
                                      </p:to>
                                    </p:set>
                                    <p:animEffect filter="fade" transition="in">
                                      <p:cBhvr>
                                        <p:cTn dur="1000"/>
                                        <p:tgtEl>
                                          <p:spTgt spid="1268"/>
                                        </p:tgtEl>
                                      </p:cBhvr>
                                    </p:animEffect>
                                  </p:childTnLst>
                                </p:cTn>
                              </p:par>
                              <p:par>
                                <p:cTn fill="hold" nodeType="withEffect" presetClass="entr" presetID="10" presetSubtype="0">
                                  <p:stCondLst>
                                    <p:cond delay="0"/>
                                  </p:stCondLst>
                                  <p:childTnLst>
                                    <p:set>
                                      <p:cBhvr>
                                        <p:cTn dur="1" fill="hold">
                                          <p:stCondLst>
                                            <p:cond delay="0"/>
                                          </p:stCondLst>
                                        </p:cTn>
                                        <p:tgtEl>
                                          <p:spTgt spid="1269"/>
                                        </p:tgtEl>
                                        <p:attrNameLst>
                                          <p:attrName>style.visibility</p:attrName>
                                        </p:attrNameLst>
                                      </p:cBhvr>
                                      <p:to>
                                        <p:strVal val="visible"/>
                                      </p:to>
                                    </p:set>
                                    <p:animEffect filter="fade" transition="in">
                                      <p:cBhvr>
                                        <p:cTn dur="1000"/>
                                        <p:tgtEl>
                                          <p:spTgt spid="1269"/>
                                        </p:tgtEl>
                                      </p:cBhvr>
                                    </p:animEffect>
                                  </p:childTnLst>
                                </p:cTn>
                              </p:par>
                              <p:par>
                                <p:cTn fill="hold" nodeType="withEffect" presetClass="entr" presetID="10" presetSubtype="0">
                                  <p:stCondLst>
                                    <p:cond delay="0"/>
                                  </p:stCondLst>
                                  <p:childTnLst>
                                    <p:set>
                                      <p:cBhvr>
                                        <p:cTn dur="1" fill="hold">
                                          <p:stCondLst>
                                            <p:cond delay="0"/>
                                          </p:stCondLst>
                                        </p:cTn>
                                        <p:tgtEl>
                                          <p:spTgt spid="1270"/>
                                        </p:tgtEl>
                                        <p:attrNameLst>
                                          <p:attrName>style.visibility</p:attrName>
                                        </p:attrNameLst>
                                      </p:cBhvr>
                                      <p:to>
                                        <p:strVal val="visible"/>
                                      </p:to>
                                    </p:set>
                                    <p:animEffect filter="fade" transition="in">
                                      <p:cBhvr>
                                        <p:cTn dur="1000"/>
                                        <p:tgtEl>
                                          <p:spTgt spid="1270"/>
                                        </p:tgtEl>
                                      </p:cBhvr>
                                    </p:animEffect>
                                  </p:childTnLst>
                                </p:cTn>
                              </p:par>
                              <p:par>
                                <p:cTn fill="hold" nodeType="withEffect" presetClass="entr" presetID="10" presetSubtype="0">
                                  <p:stCondLst>
                                    <p:cond delay="0"/>
                                  </p:stCondLst>
                                  <p:childTnLst>
                                    <p:set>
                                      <p:cBhvr>
                                        <p:cTn dur="1" fill="hold">
                                          <p:stCondLst>
                                            <p:cond delay="0"/>
                                          </p:stCondLst>
                                        </p:cTn>
                                        <p:tgtEl>
                                          <p:spTgt spid="1271"/>
                                        </p:tgtEl>
                                        <p:attrNameLst>
                                          <p:attrName>style.visibility</p:attrName>
                                        </p:attrNameLst>
                                      </p:cBhvr>
                                      <p:to>
                                        <p:strVal val="visible"/>
                                      </p:to>
                                    </p:set>
                                    <p:animEffect filter="fade" transition="in">
                                      <p:cBhvr>
                                        <p:cTn dur="1000"/>
                                        <p:tgtEl>
                                          <p:spTgt spid="1271"/>
                                        </p:tgtEl>
                                      </p:cBhvr>
                                    </p:animEffect>
                                  </p:childTnLst>
                                </p:cTn>
                              </p:par>
                              <p:par>
                                <p:cTn fill="hold" nodeType="withEffect" presetClass="entr" presetID="10" presetSubtype="0">
                                  <p:stCondLst>
                                    <p:cond delay="0"/>
                                  </p:stCondLst>
                                  <p:childTnLst>
                                    <p:set>
                                      <p:cBhvr>
                                        <p:cTn dur="1" fill="hold">
                                          <p:stCondLst>
                                            <p:cond delay="0"/>
                                          </p:stCondLst>
                                        </p:cTn>
                                        <p:tgtEl>
                                          <p:spTgt spid="1272"/>
                                        </p:tgtEl>
                                        <p:attrNameLst>
                                          <p:attrName>style.visibility</p:attrName>
                                        </p:attrNameLst>
                                      </p:cBhvr>
                                      <p:to>
                                        <p:strVal val="visible"/>
                                      </p:to>
                                    </p:set>
                                    <p:animEffect filter="fade" transition="in">
                                      <p:cBhvr>
                                        <p:cTn dur="1000"/>
                                        <p:tgtEl>
                                          <p:spTgt spid="1272"/>
                                        </p:tgtEl>
                                      </p:cBhvr>
                                    </p:animEffect>
                                  </p:childTnLst>
                                </p:cTn>
                              </p:par>
                              <p:par>
                                <p:cTn fill="hold" nodeType="withEffect" presetClass="entr" presetID="10" presetSubtype="0">
                                  <p:stCondLst>
                                    <p:cond delay="0"/>
                                  </p:stCondLst>
                                  <p:childTnLst>
                                    <p:set>
                                      <p:cBhvr>
                                        <p:cTn dur="1" fill="hold">
                                          <p:stCondLst>
                                            <p:cond delay="0"/>
                                          </p:stCondLst>
                                        </p:cTn>
                                        <p:tgtEl>
                                          <p:spTgt spid="1273"/>
                                        </p:tgtEl>
                                        <p:attrNameLst>
                                          <p:attrName>style.visibility</p:attrName>
                                        </p:attrNameLst>
                                      </p:cBhvr>
                                      <p:to>
                                        <p:strVal val="visible"/>
                                      </p:to>
                                    </p:set>
                                    <p:animEffect filter="fade" transition="in">
                                      <p:cBhvr>
                                        <p:cTn dur="1000"/>
                                        <p:tgtEl>
                                          <p:spTgt spid="1273"/>
                                        </p:tgtEl>
                                      </p:cBhvr>
                                    </p:animEffect>
                                  </p:childTnLst>
                                </p:cTn>
                              </p:par>
                              <p:par>
                                <p:cTn fill="hold" nodeType="withEffect" presetClass="entr" presetID="10" presetSubtype="0">
                                  <p:stCondLst>
                                    <p:cond delay="0"/>
                                  </p:stCondLst>
                                  <p:childTnLst>
                                    <p:set>
                                      <p:cBhvr>
                                        <p:cTn dur="1" fill="hold">
                                          <p:stCondLst>
                                            <p:cond delay="0"/>
                                          </p:stCondLst>
                                        </p:cTn>
                                        <p:tgtEl>
                                          <p:spTgt spid="1274"/>
                                        </p:tgtEl>
                                        <p:attrNameLst>
                                          <p:attrName>style.visibility</p:attrName>
                                        </p:attrNameLst>
                                      </p:cBhvr>
                                      <p:to>
                                        <p:strVal val="visible"/>
                                      </p:to>
                                    </p:set>
                                    <p:animEffect filter="fade" transition="in">
                                      <p:cBhvr>
                                        <p:cTn dur="1000"/>
                                        <p:tgtEl>
                                          <p:spTgt spid="1274"/>
                                        </p:tgtEl>
                                      </p:cBhvr>
                                    </p:animEffect>
                                  </p:childTnLst>
                                </p:cTn>
                              </p:par>
                              <p:par>
                                <p:cTn fill="hold" nodeType="withEffect" presetClass="entr" presetID="10" presetSubtype="0">
                                  <p:stCondLst>
                                    <p:cond delay="0"/>
                                  </p:stCondLst>
                                  <p:childTnLst>
                                    <p:set>
                                      <p:cBhvr>
                                        <p:cTn dur="1" fill="hold">
                                          <p:stCondLst>
                                            <p:cond delay="0"/>
                                          </p:stCondLst>
                                        </p:cTn>
                                        <p:tgtEl>
                                          <p:spTgt spid="1275"/>
                                        </p:tgtEl>
                                        <p:attrNameLst>
                                          <p:attrName>style.visibility</p:attrName>
                                        </p:attrNameLst>
                                      </p:cBhvr>
                                      <p:to>
                                        <p:strVal val="visible"/>
                                      </p:to>
                                    </p:set>
                                    <p:animEffect filter="fade" transition="in">
                                      <p:cBhvr>
                                        <p:cTn dur="1000"/>
                                        <p:tgtEl>
                                          <p:spTgt spid="1275"/>
                                        </p:tgtEl>
                                      </p:cBhvr>
                                    </p:animEffect>
                                  </p:childTnLst>
                                </p:cTn>
                              </p:par>
                              <p:par>
                                <p:cTn fill="hold" nodeType="withEffect" presetClass="entr" presetID="10" presetSubtype="0">
                                  <p:stCondLst>
                                    <p:cond delay="0"/>
                                  </p:stCondLst>
                                  <p:childTnLst>
                                    <p:set>
                                      <p:cBhvr>
                                        <p:cTn dur="1" fill="hold">
                                          <p:stCondLst>
                                            <p:cond delay="0"/>
                                          </p:stCondLst>
                                        </p:cTn>
                                        <p:tgtEl>
                                          <p:spTgt spid="1276"/>
                                        </p:tgtEl>
                                        <p:attrNameLst>
                                          <p:attrName>style.visibility</p:attrName>
                                        </p:attrNameLst>
                                      </p:cBhvr>
                                      <p:to>
                                        <p:strVal val="visible"/>
                                      </p:to>
                                    </p:set>
                                    <p:animEffect filter="fade" transition="in">
                                      <p:cBhvr>
                                        <p:cTn dur="1000"/>
                                        <p:tgtEl>
                                          <p:spTgt spid="1276"/>
                                        </p:tgtEl>
                                      </p:cBhvr>
                                    </p:animEffect>
                                  </p:childTnLst>
                                </p:cTn>
                              </p:par>
                              <p:par>
                                <p:cTn fill="hold" nodeType="withEffect" presetClass="entr" presetID="10" presetSubtype="0">
                                  <p:stCondLst>
                                    <p:cond delay="0"/>
                                  </p:stCondLst>
                                  <p:childTnLst>
                                    <p:set>
                                      <p:cBhvr>
                                        <p:cTn dur="1" fill="hold">
                                          <p:stCondLst>
                                            <p:cond delay="0"/>
                                          </p:stCondLst>
                                        </p:cTn>
                                        <p:tgtEl>
                                          <p:spTgt spid="1277"/>
                                        </p:tgtEl>
                                        <p:attrNameLst>
                                          <p:attrName>style.visibility</p:attrName>
                                        </p:attrNameLst>
                                      </p:cBhvr>
                                      <p:to>
                                        <p:strVal val="visible"/>
                                      </p:to>
                                    </p:set>
                                    <p:animEffect filter="fade" transition="in">
                                      <p:cBhvr>
                                        <p:cTn dur="1000"/>
                                        <p:tgtEl>
                                          <p:spTgt spid="1277"/>
                                        </p:tgtEl>
                                      </p:cBhvr>
                                    </p:animEffect>
                                  </p:childTnLst>
                                </p:cTn>
                              </p:par>
                              <p:par>
                                <p:cTn fill="hold" nodeType="withEffect" presetClass="entr" presetID="10" presetSubtype="0">
                                  <p:stCondLst>
                                    <p:cond delay="0"/>
                                  </p:stCondLst>
                                  <p:childTnLst>
                                    <p:set>
                                      <p:cBhvr>
                                        <p:cTn dur="1" fill="hold">
                                          <p:stCondLst>
                                            <p:cond delay="0"/>
                                          </p:stCondLst>
                                        </p:cTn>
                                        <p:tgtEl>
                                          <p:spTgt spid="1278"/>
                                        </p:tgtEl>
                                        <p:attrNameLst>
                                          <p:attrName>style.visibility</p:attrName>
                                        </p:attrNameLst>
                                      </p:cBhvr>
                                      <p:to>
                                        <p:strVal val="visible"/>
                                      </p:to>
                                    </p:set>
                                    <p:animEffect filter="fade" transition="in">
                                      <p:cBhvr>
                                        <p:cTn dur="1000"/>
                                        <p:tgtEl>
                                          <p:spTgt spid="1278"/>
                                        </p:tgtEl>
                                      </p:cBhvr>
                                    </p:animEffect>
                                  </p:childTnLst>
                                </p:cTn>
                              </p:par>
                              <p:par>
                                <p:cTn fill="hold" nodeType="withEffect" presetClass="entr" presetID="10" presetSubtype="0">
                                  <p:stCondLst>
                                    <p:cond delay="0"/>
                                  </p:stCondLst>
                                  <p:childTnLst>
                                    <p:set>
                                      <p:cBhvr>
                                        <p:cTn dur="1" fill="hold">
                                          <p:stCondLst>
                                            <p:cond delay="0"/>
                                          </p:stCondLst>
                                        </p:cTn>
                                        <p:tgtEl>
                                          <p:spTgt spid="1279"/>
                                        </p:tgtEl>
                                        <p:attrNameLst>
                                          <p:attrName>style.visibility</p:attrName>
                                        </p:attrNameLst>
                                      </p:cBhvr>
                                      <p:to>
                                        <p:strVal val="visible"/>
                                      </p:to>
                                    </p:set>
                                    <p:animEffect filter="fade" transition="in">
                                      <p:cBhvr>
                                        <p:cTn dur="1000"/>
                                        <p:tgtEl>
                                          <p:spTgt spid="1279"/>
                                        </p:tgtEl>
                                      </p:cBhvr>
                                    </p:animEffect>
                                  </p:childTnLst>
                                </p:cTn>
                              </p:par>
                              <p:par>
                                <p:cTn fill="hold" nodeType="withEffect" presetClass="entr" presetID="10" presetSubtype="0">
                                  <p:stCondLst>
                                    <p:cond delay="0"/>
                                  </p:stCondLst>
                                  <p:childTnLst>
                                    <p:set>
                                      <p:cBhvr>
                                        <p:cTn dur="1" fill="hold">
                                          <p:stCondLst>
                                            <p:cond delay="0"/>
                                          </p:stCondLst>
                                        </p:cTn>
                                        <p:tgtEl>
                                          <p:spTgt spid="1280"/>
                                        </p:tgtEl>
                                        <p:attrNameLst>
                                          <p:attrName>style.visibility</p:attrName>
                                        </p:attrNameLst>
                                      </p:cBhvr>
                                      <p:to>
                                        <p:strVal val="visible"/>
                                      </p:to>
                                    </p:set>
                                    <p:animEffect filter="fade" transition="in">
                                      <p:cBhvr>
                                        <p:cTn dur="1000"/>
                                        <p:tgtEl>
                                          <p:spTgt spid="1280"/>
                                        </p:tgtEl>
                                      </p:cBhvr>
                                    </p:animEffect>
                                  </p:childTnLst>
                                </p:cTn>
                              </p:par>
                              <p:par>
                                <p:cTn fill="hold" nodeType="withEffect" presetClass="entr" presetID="10" presetSubtype="0">
                                  <p:stCondLst>
                                    <p:cond delay="0"/>
                                  </p:stCondLst>
                                  <p:childTnLst>
                                    <p:set>
                                      <p:cBhvr>
                                        <p:cTn dur="1" fill="hold">
                                          <p:stCondLst>
                                            <p:cond delay="0"/>
                                          </p:stCondLst>
                                        </p:cTn>
                                        <p:tgtEl>
                                          <p:spTgt spid="1281"/>
                                        </p:tgtEl>
                                        <p:attrNameLst>
                                          <p:attrName>style.visibility</p:attrName>
                                        </p:attrNameLst>
                                      </p:cBhvr>
                                      <p:to>
                                        <p:strVal val="visible"/>
                                      </p:to>
                                    </p:set>
                                    <p:animEffect filter="fade" transition="in">
                                      <p:cBhvr>
                                        <p:cTn dur="1000"/>
                                        <p:tgtEl>
                                          <p:spTgt spid="1281"/>
                                        </p:tgtEl>
                                      </p:cBhvr>
                                    </p:animEffect>
                                  </p:childTnLst>
                                </p:cTn>
                              </p:par>
                              <p:par>
                                <p:cTn fill="hold" nodeType="withEffect" presetClass="entr" presetID="10" presetSubtype="0">
                                  <p:stCondLst>
                                    <p:cond delay="0"/>
                                  </p:stCondLst>
                                  <p:childTnLst>
                                    <p:set>
                                      <p:cBhvr>
                                        <p:cTn dur="1" fill="hold">
                                          <p:stCondLst>
                                            <p:cond delay="0"/>
                                          </p:stCondLst>
                                        </p:cTn>
                                        <p:tgtEl>
                                          <p:spTgt spid="1282"/>
                                        </p:tgtEl>
                                        <p:attrNameLst>
                                          <p:attrName>style.visibility</p:attrName>
                                        </p:attrNameLst>
                                      </p:cBhvr>
                                      <p:to>
                                        <p:strVal val="visible"/>
                                      </p:to>
                                    </p:set>
                                    <p:animEffect filter="fade" transition="in">
                                      <p:cBhvr>
                                        <p:cTn dur="1000"/>
                                        <p:tgtEl>
                                          <p:spTgt spid="1282"/>
                                        </p:tgtEl>
                                      </p:cBhvr>
                                    </p:animEffect>
                                  </p:childTnLst>
                                </p:cTn>
                              </p:par>
                              <p:par>
                                <p:cTn fill="hold" nodeType="withEffect" presetClass="entr" presetID="10" presetSubtype="0">
                                  <p:stCondLst>
                                    <p:cond delay="0"/>
                                  </p:stCondLst>
                                  <p:childTnLst>
                                    <p:set>
                                      <p:cBhvr>
                                        <p:cTn dur="1" fill="hold">
                                          <p:stCondLst>
                                            <p:cond delay="0"/>
                                          </p:stCondLst>
                                        </p:cTn>
                                        <p:tgtEl>
                                          <p:spTgt spid="1283"/>
                                        </p:tgtEl>
                                        <p:attrNameLst>
                                          <p:attrName>style.visibility</p:attrName>
                                        </p:attrNameLst>
                                      </p:cBhvr>
                                      <p:to>
                                        <p:strVal val="visible"/>
                                      </p:to>
                                    </p:set>
                                    <p:animEffect filter="fade" transition="in">
                                      <p:cBhvr>
                                        <p:cTn dur="1000"/>
                                        <p:tgtEl>
                                          <p:spTgt spid="1283"/>
                                        </p:tgtEl>
                                      </p:cBhvr>
                                    </p:animEffect>
                                  </p:childTnLst>
                                </p:cTn>
                              </p:par>
                              <p:par>
                                <p:cTn fill="hold" nodeType="withEffect" presetClass="entr" presetID="10" presetSubtype="0">
                                  <p:stCondLst>
                                    <p:cond delay="0"/>
                                  </p:stCondLst>
                                  <p:childTnLst>
                                    <p:set>
                                      <p:cBhvr>
                                        <p:cTn dur="1" fill="hold">
                                          <p:stCondLst>
                                            <p:cond delay="0"/>
                                          </p:stCondLst>
                                        </p:cTn>
                                        <p:tgtEl>
                                          <p:spTgt spid="1284"/>
                                        </p:tgtEl>
                                        <p:attrNameLst>
                                          <p:attrName>style.visibility</p:attrName>
                                        </p:attrNameLst>
                                      </p:cBhvr>
                                      <p:to>
                                        <p:strVal val="visible"/>
                                      </p:to>
                                    </p:set>
                                    <p:animEffect filter="fade" transition="in">
                                      <p:cBhvr>
                                        <p:cTn dur="1000"/>
                                        <p:tgtEl>
                                          <p:spTgt spid="1284"/>
                                        </p:tgtEl>
                                      </p:cBhvr>
                                    </p:animEffect>
                                  </p:childTnLst>
                                </p:cTn>
                              </p:par>
                              <p:par>
                                <p:cTn fill="hold" nodeType="withEffect" presetClass="entr" presetID="10" presetSubtype="0">
                                  <p:stCondLst>
                                    <p:cond delay="0"/>
                                  </p:stCondLst>
                                  <p:childTnLst>
                                    <p:set>
                                      <p:cBhvr>
                                        <p:cTn dur="1" fill="hold">
                                          <p:stCondLst>
                                            <p:cond delay="0"/>
                                          </p:stCondLst>
                                        </p:cTn>
                                        <p:tgtEl>
                                          <p:spTgt spid="1285"/>
                                        </p:tgtEl>
                                        <p:attrNameLst>
                                          <p:attrName>style.visibility</p:attrName>
                                        </p:attrNameLst>
                                      </p:cBhvr>
                                      <p:to>
                                        <p:strVal val="visible"/>
                                      </p:to>
                                    </p:set>
                                    <p:animEffect filter="fade" transition="in">
                                      <p:cBhvr>
                                        <p:cTn dur="1000"/>
                                        <p:tgtEl>
                                          <p:spTgt spid="1285"/>
                                        </p:tgtEl>
                                      </p:cBhvr>
                                    </p:animEffect>
                                  </p:childTnLst>
                                </p:cTn>
                              </p:par>
                              <p:par>
                                <p:cTn fill="hold" nodeType="withEffect" presetClass="entr" presetID="10" presetSubtype="0">
                                  <p:stCondLst>
                                    <p:cond delay="0"/>
                                  </p:stCondLst>
                                  <p:childTnLst>
                                    <p:set>
                                      <p:cBhvr>
                                        <p:cTn dur="1" fill="hold">
                                          <p:stCondLst>
                                            <p:cond delay="0"/>
                                          </p:stCondLst>
                                        </p:cTn>
                                        <p:tgtEl>
                                          <p:spTgt spid="1286"/>
                                        </p:tgtEl>
                                        <p:attrNameLst>
                                          <p:attrName>style.visibility</p:attrName>
                                        </p:attrNameLst>
                                      </p:cBhvr>
                                      <p:to>
                                        <p:strVal val="visible"/>
                                      </p:to>
                                    </p:set>
                                    <p:animEffect filter="fade" transition="in">
                                      <p:cBhvr>
                                        <p:cTn dur="1000"/>
                                        <p:tgtEl>
                                          <p:spTgt spid="1286"/>
                                        </p:tgtEl>
                                      </p:cBhvr>
                                    </p:animEffect>
                                  </p:childTnLst>
                                </p:cTn>
                              </p:par>
                              <p:par>
                                <p:cTn fill="hold" nodeType="withEffect" presetClass="entr" presetID="10" presetSubtype="0">
                                  <p:stCondLst>
                                    <p:cond delay="0"/>
                                  </p:stCondLst>
                                  <p:childTnLst>
                                    <p:set>
                                      <p:cBhvr>
                                        <p:cTn dur="1" fill="hold">
                                          <p:stCondLst>
                                            <p:cond delay="0"/>
                                          </p:stCondLst>
                                        </p:cTn>
                                        <p:tgtEl>
                                          <p:spTgt spid="1287"/>
                                        </p:tgtEl>
                                        <p:attrNameLst>
                                          <p:attrName>style.visibility</p:attrName>
                                        </p:attrNameLst>
                                      </p:cBhvr>
                                      <p:to>
                                        <p:strVal val="visible"/>
                                      </p:to>
                                    </p:set>
                                    <p:animEffect filter="fade" transition="in">
                                      <p:cBhvr>
                                        <p:cTn dur="1000"/>
                                        <p:tgtEl>
                                          <p:spTgt spid="1287"/>
                                        </p:tgtEl>
                                      </p:cBhvr>
                                    </p:animEffect>
                                  </p:childTnLst>
                                </p:cTn>
                              </p:par>
                              <p:par>
                                <p:cTn fill="hold" nodeType="withEffect" presetClass="entr" presetID="10" presetSubtype="0">
                                  <p:stCondLst>
                                    <p:cond delay="0"/>
                                  </p:stCondLst>
                                  <p:childTnLst>
                                    <p:set>
                                      <p:cBhvr>
                                        <p:cTn dur="1" fill="hold">
                                          <p:stCondLst>
                                            <p:cond delay="0"/>
                                          </p:stCondLst>
                                        </p:cTn>
                                        <p:tgtEl>
                                          <p:spTgt spid="1288"/>
                                        </p:tgtEl>
                                        <p:attrNameLst>
                                          <p:attrName>style.visibility</p:attrName>
                                        </p:attrNameLst>
                                      </p:cBhvr>
                                      <p:to>
                                        <p:strVal val="visible"/>
                                      </p:to>
                                    </p:set>
                                    <p:animEffect filter="fade" transition="in">
                                      <p:cBhvr>
                                        <p:cTn dur="1000"/>
                                        <p:tgtEl>
                                          <p:spTgt spid="1288"/>
                                        </p:tgtEl>
                                      </p:cBhvr>
                                    </p:animEffect>
                                  </p:childTnLst>
                                </p:cTn>
                              </p:par>
                              <p:par>
                                <p:cTn fill="hold" nodeType="withEffect" presetClass="entr" presetID="10" presetSubtype="0">
                                  <p:stCondLst>
                                    <p:cond delay="0"/>
                                  </p:stCondLst>
                                  <p:childTnLst>
                                    <p:set>
                                      <p:cBhvr>
                                        <p:cTn dur="1" fill="hold">
                                          <p:stCondLst>
                                            <p:cond delay="0"/>
                                          </p:stCondLst>
                                        </p:cTn>
                                        <p:tgtEl>
                                          <p:spTgt spid="1289"/>
                                        </p:tgtEl>
                                        <p:attrNameLst>
                                          <p:attrName>style.visibility</p:attrName>
                                        </p:attrNameLst>
                                      </p:cBhvr>
                                      <p:to>
                                        <p:strVal val="visible"/>
                                      </p:to>
                                    </p:set>
                                    <p:animEffect filter="fade" transition="in">
                                      <p:cBhvr>
                                        <p:cTn dur="1000"/>
                                        <p:tgtEl>
                                          <p:spTgt spid="1289"/>
                                        </p:tgtEl>
                                      </p:cBhvr>
                                    </p:animEffect>
                                  </p:childTnLst>
                                </p:cTn>
                              </p:par>
                              <p:par>
                                <p:cTn fill="hold" nodeType="withEffect" presetClass="entr" presetID="10" presetSubtype="0">
                                  <p:stCondLst>
                                    <p:cond delay="0"/>
                                  </p:stCondLst>
                                  <p:childTnLst>
                                    <p:set>
                                      <p:cBhvr>
                                        <p:cTn dur="1" fill="hold">
                                          <p:stCondLst>
                                            <p:cond delay="0"/>
                                          </p:stCondLst>
                                        </p:cTn>
                                        <p:tgtEl>
                                          <p:spTgt spid="1290"/>
                                        </p:tgtEl>
                                        <p:attrNameLst>
                                          <p:attrName>style.visibility</p:attrName>
                                        </p:attrNameLst>
                                      </p:cBhvr>
                                      <p:to>
                                        <p:strVal val="visible"/>
                                      </p:to>
                                    </p:set>
                                    <p:animEffect filter="fade" transition="in">
                                      <p:cBhvr>
                                        <p:cTn dur="1000"/>
                                        <p:tgtEl>
                                          <p:spTgt spid="1290"/>
                                        </p:tgtEl>
                                      </p:cBhvr>
                                    </p:animEffect>
                                  </p:childTnLst>
                                </p:cTn>
                              </p:par>
                              <p:par>
                                <p:cTn fill="hold" nodeType="withEffect" presetClass="entr" presetID="10" presetSubtype="0">
                                  <p:stCondLst>
                                    <p:cond delay="0"/>
                                  </p:stCondLst>
                                  <p:childTnLst>
                                    <p:set>
                                      <p:cBhvr>
                                        <p:cTn dur="1" fill="hold">
                                          <p:stCondLst>
                                            <p:cond delay="0"/>
                                          </p:stCondLst>
                                        </p:cTn>
                                        <p:tgtEl>
                                          <p:spTgt spid="1291"/>
                                        </p:tgtEl>
                                        <p:attrNameLst>
                                          <p:attrName>style.visibility</p:attrName>
                                        </p:attrNameLst>
                                      </p:cBhvr>
                                      <p:to>
                                        <p:strVal val="visible"/>
                                      </p:to>
                                    </p:set>
                                    <p:animEffect filter="fade" transition="in">
                                      <p:cBhvr>
                                        <p:cTn dur="1000"/>
                                        <p:tgtEl>
                                          <p:spTgt spid="1291"/>
                                        </p:tgtEl>
                                      </p:cBhvr>
                                    </p:animEffect>
                                  </p:childTnLst>
                                </p:cTn>
                              </p:par>
                              <p:par>
                                <p:cTn fill="hold" nodeType="withEffect" presetClass="entr" presetID="10" presetSubtype="0">
                                  <p:stCondLst>
                                    <p:cond delay="0"/>
                                  </p:stCondLst>
                                  <p:childTnLst>
                                    <p:set>
                                      <p:cBhvr>
                                        <p:cTn dur="1" fill="hold">
                                          <p:stCondLst>
                                            <p:cond delay="0"/>
                                          </p:stCondLst>
                                        </p:cTn>
                                        <p:tgtEl>
                                          <p:spTgt spid="1292"/>
                                        </p:tgtEl>
                                        <p:attrNameLst>
                                          <p:attrName>style.visibility</p:attrName>
                                        </p:attrNameLst>
                                      </p:cBhvr>
                                      <p:to>
                                        <p:strVal val="visible"/>
                                      </p:to>
                                    </p:set>
                                    <p:animEffect filter="fade" transition="in">
                                      <p:cBhvr>
                                        <p:cTn dur="1000"/>
                                        <p:tgtEl>
                                          <p:spTgt spid="1292"/>
                                        </p:tgtEl>
                                      </p:cBhvr>
                                    </p:animEffect>
                                  </p:childTnLst>
                                </p:cTn>
                              </p:par>
                              <p:par>
                                <p:cTn fill="hold" nodeType="withEffect" presetClass="entr" presetID="10" presetSubtype="0">
                                  <p:stCondLst>
                                    <p:cond delay="0"/>
                                  </p:stCondLst>
                                  <p:childTnLst>
                                    <p:set>
                                      <p:cBhvr>
                                        <p:cTn dur="1" fill="hold">
                                          <p:stCondLst>
                                            <p:cond delay="0"/>
                                          </p:stCondLst>
                                        </p:cTn>
                                        <p:tgtEl>
                                          <p:spTgt spid="1293"/>
                                        </p:tgtEl>
                                        <p:attrNameLst>
                                          <p:attrName>style.visibility</p:attrName>
                                        </p:attrNameLst>
                                      </p:cBhvr>
                                      <p:to>
                                        <p:strVal val="visible"/>
                                      </p:to>
                                    </p:set>
                                    <p:animEffect filter="fade" transition="in">
                                      <p:cBhvr>
                                        <p:cTn dur="1000"/>
                                        <p:tgtEl>
                                          <p:spTgt spid="1293"/>
                                        </p:tgtEl>
                                      </p:cBhvr>
                                    </p:animEffect>
                                  </p:childTnLst>
                                </p:cTn>
                              </p:par>
                              <p:par>
                                <p:cTn fill="hold" nodeType="withEffect" presetClass="entr" presetID="10" presetSubtype="0">
                                  <p:stCondLst>
                                    <p:cond delay="0"/>
                                  </p:stCondLst>
                                  <p:childTnLst>
                                    <p:set>
                                      <p:cBhvr>
                                        <p:cTn dur="1" fill="hold">
                                          <p:stCondLst>
                                            <p:cond delay="0"/>
                                          </p:stCondLst>
                                        </p:cTn>
                                        <p:tgtEl>
                                          <p:spTgt spid="1294"/>
                                        </p:tgtEl>
                                        <p:attrNameLst>
                                          <p:attrName>style.visibility</p:attrName>
                                        </p:attrNameLst>
                                      </p:cBhvr>
                                      <p:to>
                                        <p:strVal val="visible"/>
                                      </p:to>
                                    </p:set>
                                    <p:animEffect filter="fade" transition="in">
                                      <p:cBhvr>
                                        <p:cTn dur="1000"/>
                                        <p:tgtEl>
                                          <p:spTgt spid="12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99" name="Shape 1299"/>
        <p:cNvGrpSpPr/>
        <p:nvPr/>
      </p:nvGrpSpPr>
      <p:grpSpPr>
        <a:xfrm>
          <a:off x="0" y="0"/>
          <a:ext cx="0" cy="0"/>
          <a:chOff x="0" y="0"/>
          <a:chExt cx="0" cy="0"/>
        </a:xfrm>
      </p:grpSpPr>
      <p:sp>
        <p:nvSpPr>
          <p:cNvPr id="1300" name="Google Shape;1300;p82"/>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u="sng">
                <a:solidFill>
                  <a:srgbClr val="E09214"/>
                </a:solidFill>
                <a:latin typeface="Merriweather"/>
                <a:ea typeface="Merriweather"/>
                <a:cs typeface="Merriweather"/>
                <a:sym typeface="Merriweather"/>
              </a:rPr>
              <a:t>HDFS Architecture</a:t>
            </a:r>
            <a:endParaRPr b="1" u="sng">
              <a:solidFill>
                <a:srgbClr val="E09214"/>
              </a:solidFill>
              <a:latin typeface="Merriweather"/>
              <a:ea typeface="Merriweather"/>
              <a:cs typeface="Merriweather"/>
              <a:sym typeface="Merriweather"/>
            </a:endParaRPr>
          </a:p>
        </p:txBody>
      </p:sp>
      <p:sp>
        <p:nvSpPr>
          <p:cNvPr id="1301" name="Google Shape;1301;p82"/>
          <p:cNvSpPr txBox="1"/>
          <p:nvPr/>
        </p:nvSpPr>
        <p:spPr>
          <a:xfrm>
            <a:off x="40800" y="654325"/>
            <a:ext cx="8831700" cy="4386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000"/>
              <a:buFont typeface="Arial"/>
              <a:buNone/>
            </a:pPr>
            <a:r>
              <a:rPr b="1" i="0" lang="en" sz="2000" u="none" cap="none" strike="noStrike">
                <a:solidFill>
                  <a:srgbClr val="000000"/>
                </a:solidFill>
                <a:latin typeface="Average"/>
                <a:ea typeface="Average"/>
                <a:cs typeface="Average"/>
                <a:sym typeface="Average"/>
              </a:rPr>
              <a:t>Advantages of Rack Awareness:</a:t>
            </a:r>
            <a:endParaRPr b="1" i="0" sz="20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000"/>
              <a:buFont typeface="Arial"/>
              <a:buNone/>
            </a:pPr>
            <a:r>
              <a:t/>
            </a:r>
            <a:endParaRPr b="1" i="0" sz="2000" u="none" cap="none" strike="noStrike">
              <a:solidFill>
                <a:srgbClr val="000000"/>
              </a:solidFill>
              <a:latin typeface="Average"/>
              <a:ea typeface="Average"/>
              <a:cs typeface="Average"/>
              <a:sym typeface="Average"/>
            </a:endParaRPr>
          </a:p>
          <a:p>
            <a:pPr indent="-355600" lvl="0" marL="457200" marR="0" rtl="0" algn="l">
              <a:lnSpc>
                <a:spcPct val="115000"/>
              </a:lnSpc>
              <a:spcBef>
                <a:spcPts val="0"/>
              </a:spcBef>
              <a:spcAft>
                <a:spcPts val="0"/>
              </a:spcAft>
              <a:buClr>
                <a:srgbClr val="000000"/>
              </a:buClr>
              <a:buSzPts val="2000"/>
              <a:buFont typeface="Average"/>
              <a:buAutoNum type="arabicPeriod"/>
            </a:pPr>
            <a:r>
              <a:rPr b="0" i="0" lang="en" sz="2000" u="none" cap="none" strike="noStrike">
                <a:solidFill>
                  <a:srgbClr val="000000"/>
                </a:solidFill>
                <a:latin typeface="Average"/>
                <a:ea typeface="Average"/>
                <a:cs typeface="Average"/>
                <a:sym typeface="Average"/>
              </a:rPr>
              <a:t>To improve Network Performance:</a:t>
            </a:r>
            <a:endParaRPr b="0" i="0" sz="20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            All racks connected with core switch, Same rack having bandwidth comparing to different rack.</a:t>
            </a:r>
            <a:endParaRPr b="0" i="0" sz="20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Average"/>
              <a:ea typeface="Average"/>
              <a:cs typeface="Average"/>
              <a:sym typeface="Average"/>
            </a:endParaRPr>
          </a:p>
          <a:p>
            <a:pPr indent="-355600" lvl="0" marL="457200" marR="0" rtl="0" algn="l">
              <a:lnSpc>
                <a:spcPct val="115000"/>
              </a:lnSpc>
              <a:spcBef>
                <a:spcPts val="0"/>
              </a:spcBef>
              <a:spcAft>
                <a:spcPts val="0"/>
              </a:spcAft>
              <a:buClr>
                <a:srgbClr val="000000"/>
              </a:buClr>
              <a:buSzPts val="2000"/>
              <a:buFont typeface="Average"/>
              <a:buAutoNum type="arabicPeriod"/>
            </a:pPr>
            <a:r>
              <a:rPr b="0" i="0" lang="en" sz="2000" u="none" cap="none" strike="noStrike">
                <a:solidFill>
                  <a:srgbClr val="000000"/>
                </a:solidFill>
                <a:latin typeface="Average"/>
                <a:ea typeface="Average"/>
                <a:cs typeface="Average"/>
                <a:sym typeface="Average"/>
              </a:rPr>
              <a:t>To prevent  loss of data:</a:t>
            </a:r>
            <a:endParaRPr b="0" i="0" sz="2000" u="none" cap="none" strike="noStrike">
              <a:solidFill>
                <a:srgbClr val="000000"/>
              </a:solidFill>
              <a:latin typeface="Average"/>
              <a:ea typeface="Average"/>
              <a:cs typeface="Average"/>
              <a:sym typeface="Average"/>
            </a:endParaRPr>
          </a:p>
          <a:p>
            <a:pPr indent="0" lvl="0" marL="457200" marR="0" rtl="0" algn="l">
              <a:lnSpc>
                <a:spcPct val="115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If one rack fails but all data stored in different rack so data may not loss.</a:t>
            </a:r>
            <a:endParaRPr b="0" i="0" sz="2000" u="none" cap="none" strike="noStrike">
              <a:solidFill>
                <a:srgbClr val="000000"/>
              </a:solidFill>
              <a:latin typeface="Average"/>
              <a:ea typeface="Average"/>
              <a:cs typeface="Average"/>
              <a:sym typeface="Average"/>
            </a:endParaRPr>
          </a:p>
          <a:p>
            <a:pPr indent="0" lvl="0" marL="45720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Average"/>
              <a:ea typeface="Average"/>
              <a:cs typeface="Average"/>
              <a:sym typeface="Average"/>
            </a:endParaRPr>
          </a:p>
          <a:p>
            <a:pPr indent="0" lvl="0" marL="457200" marR="0" rtl="0" algn="l">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000"/>
              <a:buFont typeface="Arial"/>
              <a:buNone/>
            </a:pPr>
            <a:r>
              <a:t/>
            </a:r>
            <a:endParaRPr b="1" i="0" sz="20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2000"/>
              <a:buFont typeface="Arial"/>
              <a:buNone/>
            </a:pPr>
            <a:r>
              <a:t/>
            </a:r>
            <a:endParaRPr b="1" i="0" sz="2000" u="none" cap="none" strike="noStrike">
              <a:solidFill>
                <a:srgbClr val="000000"/>
              </a:solidFill>
              <a:latin typeface="Average"/>
              <a:ea typeface="Average"/>
              <a:cs typeface="Average"/>
              <a:sym typeface="Average"/>
            </a:endParaRPr>
          </a:p>
        </p:txBody>
      </p:sp>
      <p:pic>
        <p:nvPicPr>
          <p:cNvPr id="1302" name="Google Shape;1302;p82"/>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1"/>
                                        </p:tgtEl>
                                        <p:attrNameLst>
                                          <p:attrName>style.visibility</p:attrName>
                                        </p:attrNameLst>
                                      </p:cBhvr>
                                      <p:to>
                                        <p:strVal val="visible"/>
                                      </p:to>
                                    </p:set>
                                    <p:animEffect filter="fade" transition="in">
                                      <p:cBhvr>
                                        <p:cTn dur="1000"/>
                                        <p:tgtEl>
                                          <p:spTgt spid="13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06" name="Shape 1306"/>
        <p:cNvGrpSpPr/>
        <p:nvPr/>
      </p:nvGrpSpPr>
      <p:grpSpPr>
        <a:xfrm>
          <a:off x="0" y="0"/>
          <a:ext cx="0" cy="0"/>
          <a:chOff x="0" y="0"/>
          <a:chExt cx="0" cy="0"/>
        </a:xfrm>
      </p:grpSpPr>
      <p:sp>
        <p:nvSpPr>
          <p:cNvPr id="1307" name="Google Shape;1307;p83"/>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u="sng">
                <a:solidFill>
                  <a:srgbClr val="E09214"/>
                </a:solidFill>
                <a:latin typeface="Merriweather"/>
                <a:ea typeface="Merriweather"/>
                <a:cs typeface="Merriweather"/>
                <a:sym typeface="Merriweather"/>
              </a:rPr>
              <a:t>HDFS Architecture</a:t>
            </a:r>
            <a:endParaRPr b="1" u="sng">
              <a:solidFill>
                <a:srgbClr val="E09214"/>
              </a:solidFill>
              <a:latin typeface="Merriweather"/>
              <a:ea typeface="Merriweather"/>
              <a:cs typeface="Merriweather"/>
              <a:sym typeface="Merriweather"/>
            </a:endParaRPr>
          </a:p>
        </p:txBody>
      </p:sp>
      <p:pic>
        <p:nvPicPr>
          <p:cNvPr id="1308" name="Google Shape;1308;p83"/>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1309" name="Google Shape;1309;p83"/>
          <p:cNvSpPr txBox="1"/>
          <p:nvPr/>
        </p:nvSpPr>
        <p:spPr>
          <a:xfrm>
            <a:off x="40800" y="674738"/>
            <a:ext cx="8831700" cy="1048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HDFS follow write once read many philosophy</a:t>
            </a:r>
            <a:endParaRPr b="0" i="0" sz="17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We can’t edit files stored in HDFS.</a:t>
            </a:r>
            <a:endParaRPr b="0" i="0" sz="17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We can append by reopening file.</a:t>
            </a:r>
            <a:endParaRPr b="1" i="0" sz="1600" u="none" cap="none" strike="noStrike">
              <a:solidFill>
                <a:srgbClr val="000000"/>
              </a:solidFill>
              <a:latin typeface="Average"/>
              <a:ea typeface="Average"/>
              <a:cs typeface="Average"/>
              <a:sym typeface="Average"/>
            </a:endParaRPr>
          </a:p>
        </p:txBody>
      </p:sp>
      <p:sp>
        <p:nvSpPr>
          <p:cNvPr id="1310" name="Google Shape;1310;p83"/>
          <p:cNvSpPr/>
          <p:nvPr/>
        </p:nvSpPr>
        <p:spPr>
          <a:xfrm>
            <a:off x="179988" y="2321425"/>
            <a:ext cx="1179600" cy="2646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Client</a:t>
            </a:r>
            <a:endParaRPr b="0" i="0" sz="1400" u="none" cap="none" strike="noStrike">
              <a:solidFill>
                <a:srgbClr val="000000"/>
              </a:solidFill>
              <a:latin typeface="Arial"/>
              <a:ea typeface="Arial"/>
              <a:cs typeface="Arial"/>
              <a:sym typeface="Arial"/>
            </a:endParaRPr>
          </a:p>
        </p:txBody>
      </p:sp>
      <p:sp>
        <p:nvSpPr>
          <p:cNvPr id="1311" name="Google Shape;1311;p83"/>
          <p:cNvSpPr/>
          <p:nvPr/>
        </p:nvSpPr>
        <p:spPr>
          <a:xfrm>
            <a:off x="2381763" y="1795025"/>
            <a:ext cx="1227900" cy="338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Namenode</a:t>
            </a:r>
            <a:endParaRPr b="0" i="0" sz="1400" u="none" cap="none" strike="noStrike">
              <a:solidFill>
                <a:srgbClr val="000000"/>
              </a:solidFill>
              <a:latin typeface="Arial"/>
              <a:ea typeface="Arial"/>
              <a:cs typeface="Arial"/>
              <a:sym typeface="Arial"/>
            </a:endParaRPr>
          </a:p>
        </p:txBody>
      </p:sp>
      <p:sp>
        <p:nvSpPr>
          <p:cNvPr id="1312" name="Google Shape;1312;p83"/>
          <p:cNvSpPr/>
          <p:nvPr/>
        </p:nvSpPr>
        <p:spPr>
          <a:xfrm>
            <a:off x="1156013" y="3093025"/>
            <a:ext cx="1179600" cy="9780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83"/>
          <p:cNvSpPr/>
          <p:nvPr/>
        </p:nvSpPr>
        <p:spPr>
          <a:xfrm>
            <a:off x="5601738" y="2718025"/>
            <a:ext cx="1536300" cy="13530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83"/>
          <p:cNvSpPr/>
          <p:nvPr/>
        </p:nvSpPr>
        <p:spPr>
          <a:xfrm>
            <a:off x="7352138" y="2718025"/>
            <a:ext cx="1536300" cy="13530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83"/>
          <p:cNvSpPr/>
          <p:nvPr/>
        </p:nvSpPr>
        <p:spPr>
          <a:xfrm>
            <a:off x="4551688" y="4746900"/>
            <a:ext cx="1484100" cy="39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Client</a:t>
            </a:r>
            <a:endParaRPr b="0" i="0" sz="1800" u="none" cap="none" strike="noStrike">
              <a:solidFill>
                <a:srgbClr val="000000"/>
              </a:solidFill>
              <a:latin typeface="Arial"/>
              <a:ea typeface="Arial"/>
              <a:cs typeface="Arial"/>
              <a:sym typeface="Arial"/>
            </a:endParaRPr>
          </a:p>
        </p:txBody>
      </p:sp>
      <p:cxnSp>
        <p:nvCxnSpPr>
          <p:cNvPr id="1316" name="Google Shape;1316;p83"/>
          <p:cNvCxnSpPr>
            <a:stCxn id="1310" idx="0"/>
          </p:cNvCxnSpPr>
          <p:nvPr/>
        </p:nvCxnSpPr>
        <p:spPr>
          <a:xfrm flipH="1" rot="10800000">
            <a:off x="769788" y="1944925"/>
            <a:ext cx="5700" cy="376500"/>
          </a:xfrm>
          <a:prstGeom prst="straightConnector1">
            <a:avLst/>
          </a:prstGeom>
          <a:noFill/>
          <a:ln cap="flat" cmpd="sng" w="19050">
            <a:solidFill>
              <a:srgbClr val="000000"/>
            </a:solidFill>
            <a:prstDash val="solid"/>
            <a:round/>
            <a:headEnd len="sm" w="sm" type="none"/>
            <a:tailEnd len="sm" w="sm" type="none"/>
          </a:ln>
        </p:spPr>
      </p:cxnSp>
      <p:sp>
        <p:nvSpPr>
          <p:cNvPr id="1317" name="Google Shape;1317;p83"/>
          <p:cNvSpPr/>
          <p:nvPr/>
        </p:nvSpPr>
        <p:spPr>
          <a:xfrm>
            <a:off x="1255563" y="3225475"/>
            <a:ext cx="396000" cy="338100"/>
          </a:xfrm>
          <a:prstGeom prst="rect">
            <a:avLst/>
          </a:prstGeom>
          <a:solidFill>
            <a:srgbClr val="E066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83"/>
          <p:cNvSpPr/>
          <p:nvPr/>
        </p:nvSpPr>
        <p:spPr>
          <a:xfrm>
            <a:off x="1819863" y="3225475"/>
            <a:ext cx="396000" cy="338100"/>
          </a:xfrm>
          <a:prstGeom prst="rect">
            <a:avLst/>
          </a:prstGeom>
          <a:solidFill>
            <a:srgbClr val="E066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83"/>
          <p:cNvSpPr/>
          <p:nvPr/>
        </p:nvSpPr>
        <p:spPr>
          <a:xfrm>
            <a:off x="1500088" y="3670900"/>
            <a:ext cx="396000" cy="338100"/>
          </a:xfrm>
          <a:prstGeom prst="rect">
            <a:avLst/>
          </a:prstGeom>
          <a:solidFill>
            <a:srgbClr val="E066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83"/>
          <p:cNvSpPr/>
          <p:nvPr/>
        </p:nvSpPr>
        <p:spPr>
          <a:xfrm>
            <a:off x="2408900" y="3093025"/>
            <a:ext cx="1179600" cy="9780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83"/>
          <p:cNvSpPr/>
          <p:nvPr/>
        </p:nvSpPr>
        <p:spPr>
          <a:xfrm>
            <a:off x="2505463" y="3225475"/>
            <a:ext cx="396000" cy="338100"/>
          </a:xfrm>
          <a:prstGeom prst="rect">
            <a:avLst/>
          </a:prstGeom>
          <a:solidFill>
            <a:srgbClr val="E066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83"/>
          <p:cNvSpPr/>
          <p:nvPr/>
        </p:nvSpPr>
        <p:spPr>
          <a:xfrm>
            <a:off x="3069763" y="3225475"/>
            <a:ext cx="396000" cy="338100"/>
          </a:xfrm>
          <a:prstGeom prst="rect">
            <a:avLst/>
          </a:prstGeom>
          <a:solidFill>
            <a:srgbClr val="E066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83"/>
          <p:cNvSpPr/>
          <p:nvPr/>
        </p:nvSpPr>
        <p:spPr>
          <a:xfrm>
            <a:off x="2749988" y="3670900"/>
            <a:ext cx="396000" cy="338100"/>
          </a:xfrm>
          <a:prstGeom prst="rect">
            <a:avLst/>
          </a:prstGeom>
          <a:solidFill>
            <a:srgbClr val="E066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83"/>
          <p:cNvSpPr/>
          <p:nvPr/>
        </p:nvSpPr>
        <p:spPr>
          <a:xfrm>
            <a:off x="3661788" y="3103575"/>
            <a:ext cx="1179600" cy="9780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83"/>
          <p:cNvSpPr/>
          <p:nvPr/>
        </p:nvSpPr>
        <p:spPr>
          <a:xfrm>
            <a:off x="3761350" y="3225475"/>
            <a:ext cx="396000" cy="338100"/>
          </a:xfrm>
          <a:prstGeom prst="rect">
            <a:avLst/>
          </a:prstGeom>
          <a:solidFill>
            <a:srgbClr val="E066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83"/>
          <p:cNvSpPr/>
          <p:nvPr/>
        </p:nvSpPr>
        <p:spPr>
          <a:xfrm>
            <a:off x="4325650" y="3225475"/>
            <a:ext cx="396000" cy="338100"/>
          </a:xfrm>
          <a:prstGeom prst="rect">
            <a:avLst/>
          </a:prstGeom>
          <a:solidFill>
            <a:srgbClr val="E066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83"/>
          <p:cNvSpPr/>
          <p:nvPr/>
        </p:nvSpPr>
        <p:spPr>
          <a:xfrm>
            <a:off x="4005875" y="3670900"/>
            <a:ext cx="396000" cy="338100"/>
          </a:xfrm>
          <a:prstGeom prst="rect">
            <a:avLst/>
          </a:prstGeom>
          <a:solidFill>
            <a:srgbClr val="E066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28" name="Google Shape;1328;p83"/>
          <p:cNvCxnSpPr>
            <a:endCxn id="1310" idx="2"/>
          </p:cNvCxnSpPr>
          <p:nvPr/>
        </p:nvCxnSpPr>
        <p:spPr>
          <a:xfrm rot="10800000">
            <a:off x="769788" y="2586025"/>
            <a:ext cx="17100" cy="1165200"/>
          </a:xfrm>
          <a:prstGeom prst="straightConnector1">
            <a:avLst/>
          </a:prstGeom>
          <a:noFill/>
          <a:ln cap="flat" cmpd="sng" w="19050">
            <a:solidFill>
              <a:srgbClr val="000000"/>
            </a:solidFill>
            <a:prstDash val="solid"/>
            <a:round/>
            <a:headEnd len="sm" w="sm" type="none"/>
            <a:tailEnd len="med" w="med" type="triangle"/>
          </a:ln>
        </p:spPr>
      </p:cxnSp>
      <p:cxnSp>
        <p:nvCxnSpPr>
          <p:cNvPr id="1329" name="Google Shape;1329;p83"/>
          <p:cNvCxnSpPr/>
          <p:nvPr/>
        </p:nvCxnSpPr>
        <p:spPr>
          <a:xfrm rot="10800000">
            <a:off x="786588" y="3747325"/>
            <a:ext cx="381900" cy="9900"/>
          </a:xfrm>
          <a:prstGeom prst="straightConnector1">
            <a:avLst/>
          </a:prstGeom>
          <a:noFill/>
          <a:ln cap="flat" cmpd="sng" w="19050">
            <a:solidFill>
              <a:srgbClr val="000000"/>
            </a:solidFill>
            <a:prstDash val="solid"/>
            <a:round/>
            <a:headEnd len="sm" w="sm" type="none"/>
            <a:tailEnd len="sm" w="sm" type="none"/>
          </a:ln>
        </p:spPr>
      </p:cxnSp>
      <p:cxnSp>
        <p:nvCxnSpPr>
          <p:cNvPr id="1330" name="Google Shape;1330;p83"/>
          <p:cNvCxnSpPr/>
          <p:nvPr/>
        </p:nvCxnSpPr>
        <p:spPr>
          <a:xfrm rot="10800000">
            <a:off x="4195588" y="4070975"/>
            <a:ext cx="16800" cy="885900"/>
          </a:xfrm>
          <a:prstGeom prst="straightConnector1">
            <a:avLst/>
          </a:prstGeom>
          <a:noFill/>
          <a:ln cap="flat" cmpd="sng" w="19050">
            <a:solidFill>
              <a:srgbClr val="000000"/>
            </a:solidFill>
            <a:prstDash val="solid"/>
            <a:round/>
            <a:headEnd len="sm" w="sm" type="none"/>
            <a:tailEnd len="med" w="med" type="triangle"/>
          </a:ln>
        </p:spPr>
      </p:cxnSp>
      <p:cxnSp>
        <p:nvCxnSpPr>
          <p:cNvPr id="1331" name="Google Shape;1331;p83"/>
          <p:cNvCxnSpPr>
            <a:stCxn id="1315" idx="1"/>
          </p:cNvCxnSpPr>
          <p:nvPr/>
        </p:nvCxnSpPr>
        <p:spPr>
          <a:xfrm flipH="1">
            <a:off x="4202188" y="4945200"/>
            <a:ext cx="349500" cy="11700"/>
          </a:xfrm>
          <a:prstGeom prst="straightConnector1">
            <a:avLst/>
          </a:prstGeom>
          <a:noFill/>
          <a:ln cap="flat" cmpd="sng" w="19050">
            <a:solidFill>
              <a:srgbClr val="000000"/>
            </a:solidFill>
            <a:prstDash val="solid"/>
            <a:round/>
            <a:headEnd len="sm" w="sm" type="none"/>
            <a:tailEnd len="sm" w="sm" type="none"/>
          </a:ln>
        </p:spPr>
      </p:cxnSp>
      <p:cxnSp>
        <p:nvCxnSpPr>
          <p:cNvPr id="1332" name="Google Shape;1332;p83"/>
          <p:cNvCxnSpPr/>
          <p:nvPr/>
        </p:nvCxnSpPr>
        <p:spPr>
          <a:xfrm flipH="1" rot="10800000">
            <a:off x="6527113" y="4071100"/>
            <a:ext cx="1800" cy="936000"/>
          </a:xfrm>
          <a:prstGeom prst="straightConnector1">
            <a:avLst/>
          </a:prstGeom>
          <a:noFill/>
          <a:ln cap="flat" cmpd="sng" w="19050">
            <a:solidFill>
              <a:srgbClr val="000000"/>
            </a:solidFill>
            <a:prstDash val="solid"/>
            <a:round/>
            <a:headEnd len="sm" w="sm" type="none"/>
            <a:tailEnd len="med" w="med" type="triangle"/>
          </a:ln>
        </p:spPr>
      </p:cxnSp>
      <p:cxnSp>
        <p:nvCxnSpPr>
          <p:cNvPr id="1333" name="Google Shape;1333;p83"/>
          <p:cNvCxnSpPr>
            <a:stCxn id="1311" idx="3"/>
            <a:endCxn id="1313" idx="0"/>
          </p:cNvCxnSpPr>
          <p:nvPr/>
        </p:nvCxnSpPr>
        <p:spPr>
          <a:xfrm>
            <a:off x="3609663" y="1964075"/>
            <a:ext cx="2760300" cy="753900"/>
          </a:xfrm>
          <a:prstGeom prst="straightConnector1">
            <a:avLst/>
          </a:prstGeom>
          <a:noFill/>
          <a:ln cap="flat" cmpd="sng" w="19050">
            <a:solidFill>
              <a:srgbClr val="000000"/>
            </a:solidFill>
            <a:prstDash val="solid"/>
            <a:round/>
            <a:headEnd len="sm" w="sm" type="none"/>
            <a:tailEnd len="med" w="med" type="stealth"/>
          </a:ln>
        </p:spPr>
      </p:cxnSp>
      <p:sp>
        <p:nvSpPr>
          <p:cNvPr id="1334" name="Google Shape;1334;p83"/>
          <p:cNvSpPr txBox="1"/>
          <p:nvPr/>
        </p:nvSpPr>
        <p:spPr>
          <a:xfrm>
            <a:off x="5215938" y="1740875"/>
            <a:ext cx="16251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Metadata </a:t>
            </a:r>
            <a:endParaRPr b="0" i="0" sz="1700" u="none" cap="none" strike="noStrike">
              <a:solidFill>
                <a:srgbClr val="000000"/>
              </a:solidFill>
              <a:latin typeface="Average"/>
              <a:ea typeface="Average"/>
              <a:cs typeface="Average"/>
              <a:sym typeface="Average"/>
            </a:endParaRPr>
          </a:p>
        </p:txBody>
      </p:sp>
      <p:sp>
        <p:nvSpPr>
          <p:cNvPr id="1335" name="Google Shape;1335;p83"/>
          <p:cNvSpPr txBox="1"/>
          <p:nvPr/>
        </p:nvSpPr>
        <p:spPr>
          <a:xfrm>
            <a:off x="281238" y="3669850"/>
            <a:ext cx="9639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Read </a:t>
            </a:r>
            <a:endParaRPr b="0" i="0" sz="2000" u="none" cap="none" strike="noStrike">
              <a:solidFill>
                <a:srgbClr val="000000"/>
              </a:solidFill>
              <a:latin typeface="Average"/>
              <a:ea typeface="Average"/>
              <a:cs typeface="Average"/>
              <a:sym typeface="Average"/>
            </a:endParaRPr>
          </a:p>
        </p:txBody>
      </p:sp>
      <p:sp>
        <p:nvSpPr>
          <p:cNvPr id="1336" name="Google Shape;1336;p83"/>
          <p:cNvSpPr txBox="1"/>
          <p:nvPr/>
        </p:nvSpPr>
        <p:spPr>
          <a:xfrm>
            <a:off x="4212388" y="4261813"/>
            <a:ext cx="9639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Write </a:t>
            </a:r>
            <a:endParaRPr b="0" i="0" sz="2000" u="none" cap="none" strike="noStrike">
              <a:solidFill>
                <a:srgbClr val="000000"/>
              </a:solidFill>
              <a:latin typeface="Average"/>
              <a:ea typeface="Average"/>
              <a:cs typeface="Average"/>
              <a:sym typeface="Average"/>
            </a:endParaRPr>
          </a:p>
        </p:txBody>
      </p:sp>
      <p:sp>
        <p:nvSpPr>
          <p:cNvPr id="1337" name="Google Shape;1337;p83"/>
          <p:cNvSpPr txBox="1"/>
          <p:nvPr/>
        </p:nvSpPr>
        <p:spPr>
          <a:xfrm>
            <a:off x="5135988" y="2108650"/>
            <a:ext cx="24678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Black Operations </a:t>
            </a:r>
            <a:endParaRPr b="0" i="0" sz="1700" u="none" cap="none" strike="noStrike">
              <a:solidFill>
                <a:srgbClr val="000000"/>
              </a:solidFill>
              <a:latin typeface="Average"/>
              <a:ea typeface="Average"/>
              <a:cs typeface="Average"/>
              <a:sym typeface="Average"/>
            </a:endParaRPr>
          </a:p>
        </p:txBody>
      </p:sp>
      <p:sp>
        <p:nvSpPr>
          <p:cNvPr id="1338" name="Google Shape;1338;p83"/>
          <p:cNvSpPr/>
          <p:nvPr/>
        </p:nvSpPr>
        <p:spPr>
          <a:xfrm>
            <a:off x="5748765" y="2887375"/>
            <a:ext cx="440100" cy="396600"/>
          </a:xfrm>
          <a:prstGeom prst="rect">
            <a:avLst/>
          </a:prstGeom>
          <a:solidFill>
            <a:srgbClr val="E066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83"/>
          <p:cNvSpPr/>
          <p:nvPr/>
        </p:nvSpPr>
        <p:spPr>
          <a:xfrm>
            <a:off x="6499014" y="2878551"/>
            <a:ext cx="440100" cy="368400"/>
          </a:xfrm>
          <a:prstGeom prst="rect">
            <a:avLst/>
          </a:prstGeom>
          <a:solidFill>
            <a:srgbClr val="E066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83"/>
          <p:cNvSpPr/>
          <p:nvPr/>
        </p:nvSpPr>
        <p:spPr>
          <a:xfrm>
            <a:off x="6072164" y="3481450"/>
            <a:ext cx="440100" cy="368400"/>
          </a:xfrm>
          <a:prstGeom prst="rect">
            <a:avLst/>
          </a:prstGeom>
          <a:solidFill>
            <a:srgbClr val="E066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83"/>
          <p:cNvSpPr/>
          <p:nvPr/>
        </p:nvSpPr>
        <p:spPr>
          <a:xfrm>
            <a:off x="1087788" y="2921250"/>
            <a:ext cx="4048200" cy="14421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83"/>
          <p:cNvSpPr txBox="1"/>
          <p:nvPr/>
        </p:nvSpPr>
        <p:spPr>
          <a:xfrm>
            <a:off x="2337688" y="4054288"/>
            <a:ext cx="1874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Datanodes(Rack 1)</a:t>
            </a:r>
            <a:endParaRPr b="0" i="0" sz="1400" u="none" cap="none" strike="noStrike">
              <a:solidFill>
                <a:srgbClr val="000000"/>
              </a:solidFill>
              <a:latin typeface="Average"/>
              <a:ea typeface="Average"/>
              <a:cs typeface="Average"/>
              <a:sym typeface="Average"/>
            </a:endParaRPr>
          </a:p>
        </p:txBody>
      </p:sp>
      <p:sp>
        <p:nvSpPr>
          <p:cNvPr id="1343" name="Google Shape;1343;p83"/>
          <p:cNvSpPr/>
          <p:nvPr/>
        </p:nvSpPr>
        <p:spPr>
          <a:xfrm>
            <a:off x="5458788" y="2573238"/>
            <a:ext cx="3502200" cy="17877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83"/>
          <p:cNvSpPr txBox="1"/>
          <p:nvPr/>
        </p:nvSpPr>
        <p:spPr>
          <a:xfrm>
            <a:off x="6742388" y="4054925"/>
            <a:ext cx="1769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Datanodes(Rack 2)</a:t>
            </a:r>
            <a:endParaRPr b="0" i="0" sz="1400" u="none" cap="none" strike="noStrike">
              <a:solidFill>
                <a:srgbClr val="000000"/>
              </a:solidFill>
              <a:latin typeface="Average"/>
              <a:ea typeface="Average"/>
              <a:cs typeface="Average"/>
              <a:sym typeface="Average"/>
            </a:endParaRPr>
          </a:p>
        </p:txBody>
      </p:sp>
      <p:cxnSp>
        <p:nvCxnSpPr>
          <p:cNvPr id="1345" name="Google Shape;1345;p83"/>
          <p:cNvCxnSpPr/>
          <p:nvPr/>
        </p:nvCxnSpPr>
        <p:spPr>
          <a:xfrm>
            <a:off x="3564400" y="1967550"/>
            <a:ext cx="1625100" cy="0"/>
          </a:xfrm>
          <a:prstGeom prst="straightConnector1">
            <a:avLst/>
          </a:prstGeom>
          <a:noFill/>
          <a:ln cap="flat" cmpd="sng" w="19050">
            <a:solidFill>
              <a:srgbClr val="000000"/>
            </a:solidFill>
            <a:prstDash val="solid"/>
            <a:round/>
            <a:headEnd len="sm" w="sm" type="none"/>
            <a:tailEnd len="med" w="med" type="stealth"/>
          </a:ln>
        </p:spPr>
      </p:cxnSp>
      <p:cxnSp>
        <p:nvCxnSpPr>
          <p:cNvPr id="1346" name="Google Shape;1346;p83"/>
          <p:cNvCxnSpPr/>
          <p:nvPr/>
        </p:nvCxnSpPr>
        <p:spPr>
          <a:xfrm>
            <a:off x="769800" y="1929075"/>
            <a:ext cx="1625100" cy="0"/>
          </a:xfrm>
          <a:prstGeom prst="straightConnector1">
            <a:avLst/>
          </a:prstGeom>
          <a:noFill/>
          <a:ln cap="flat" cmpd="sng" w="19050">
            <a:solidFill>
              <a:srgbClr val="000000"/>
            </a:solidFill>
            <a:prstDash val="solid"/>
            <a:round/>
            <a:headEnd len="sm" w="sm" type="none"/>
            <a:tailEnd len="med" w="med" type="stealth"/>
          </a:ln>
        </p:spPr>
      </p:cxnSp>
      <p:sp>
        <p:nvSpPr>
          <p:cNvPr id="1347" name="Google Shape;1347;p83"/>
          <p:cNvSpPr/>
          <p:nvPr/>
        </p:nvSpPr>
        <p:spPr>
          <a:xfrm>
            <a:off x="7554065" y="2887375"/>
            <a:ext cx="440100" cy="396600"/>
          </a:xfrm>
          <a:prstGeom prst="rect">
            <a:avLst/>
          </a:prstGeom>
          <a:solidFill>
            <a:srgbClr val="E066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83"/>
          <p:cNvSpPr/>
          <p:nvPr/>
        </p:nvSpPr>
        <p:spPr>
          <a:xfrm>
            <a:off x="8302139" y="2901476"/>
            <a:ext cx="440100" cy="368400"/>
          </a:xfrm>
          <a:prstGeom prst="rect">
            <a:avLst/>
          </a:prstGeom>
          <a:solidFill>
            <a:srgbClr val="E066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83"/>
          <p:cNvSpPr/>
          <p:nvPr/>
        </p:nvSpPr>
        <p:spPr>
          <a:xfrm>
            <a:off x="7898389" y="3485250"/>
            <a:ext cx="440100" cy="368400"/>
          </a:xfrm>
          <a:prstGeom prst="rect">
            <a:avLst/>
          </a:prstGeom>
          <a:solidFill>
            <a:srgbClr val="E066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50" name="Google Shape;1350;p83"/>
          <p:cNvCxnSpPr/>
          <p:nvPr/>
        </p:nvCxnSpPr>
        <p:spPr>
          <a:xfrm rot="10800000">
            <a:off x="5996000" y="4951200"/>
            <a:ext cx="554400" cy="1800"/>
          </a:xfrm>
          <a:prstGeom prst="straightConnector1">
            <a:avLst/>
          </a:prstGeom>
          <a:noFill/>
          <a:ln cap="flat" cmpd="sng" w="19050">
            <a:solidFill>
              <a:srgbClr val="00000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9"/>
                                        </p:tgtEl>
                                        <p:attrNameLst>
                                          <p:attrName>style.visibility</p:attrName>
                                        </p:attrNameLst>
                                      </p:cBhvr>
                                      <p:to>
                                        <p:strVal val="visible"/>
                                      </p:to>
                                    </p:set>
                                    <p:animEffect filter="fade" transition="in">
                                      <p:cBhvr>
                                        <p:cTn dur="1000"/>
                                        <p:tgtEl>
                                          <p:spTgt spid="13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0"/>
                                        </p:tgtEl>
                                        <p:attrNameLst>
                                          <p:attrName>style.visibility</p:attrName>
                                        </p:attrNameLst>
                                      </p:cBhvr>
                                      <p:to>
                                        <p:strVal val="visible"/>
                                      </p:to>
                                    </p:set>
                                    <p:animEffect filter="fade" transition="in">
                                      <p:cBhvr>
                                        <p:cTn dur="1000"/>
                                        <p:tgtEl>
                                          <p:spTgt spid="1310"/>
                                        </p:tgtEl>
                                      </p:cBhvr>
                                    </p:animEffect>
                                  </p:childTnLst>
                                </p:cTn>
                              </p:par>
                              <p:par>
                                <p:cTn fill="hold" nodeType="withEffect" presetClass="entr" presetID="10" presetSubtype="0">
                                  <p:stCondLst>
                                    <p:cond delay="0"/>
                                  </p:stCondLst>
                                  <p:childTnLst>
                                    <p:set>
                                      <p:cBhvr>
                                        <p:cTn dur="1" fill="hold">
                                          <p:stCondLst>
                                            <p:cond delay="0"/>
                                          </p:stCondLst>
                                        </p:cTn>
                                        <p:tgtEl>
                                          <p:spTgt spid="1311"/>
                                        </p:tgtEl>
                                        <p:attrNameLst>
                                          <p:attrName>style.visibility</p:attrName>
                                        </p:attrNameLst>
                                      </p:cBhvr>
                                      <p:to>
                                        <p:strVal val="visible"/>
                                      </p:to>
                                    </p:set>
                                    <p:animEffect filter="fade" transition="in">
                                      <p:cBhvr>
                                        <p:cTn dur="1000"/>
                                        <p:tgtEl>
                                          <p:spTgt spid="1311"/>
                                        </p:tgtEl>
                                      </p:cBhvr>
                                    </p:animEffect>
                                  </p:childTnLst>
                                </p:cTn>
                              </p:par>
                              <p:par>
                                <p:cTn fill="hold" nodeType="withEffect" presetClass="entr" presetID="10" presetSubtype="0">
                                  <p:stCondLst>
                                    <p:cond delay="0"/>
                                  </p:stCondLst>
                                  <p:childTnLst>
                                    <p:set>
                                      <p:cBhvr>
                                        <p:cTn dur="1" fill="hold">
                                          <p:stCondLst>
                                            <p:cond delay="0"/>
                                          </p:stCondLst>
                                        </p:cTn>
                                        <p:tgtEl>
                                          <p:spTgt spid="1312"/>
                                        </p:tgtEl>
                                        <p:attrNameLst>
                                          <p:attrName>style.visibility</p:attrName>
                                        </p:attrNameLst>
                                      </p:cBhvr>
                                      <p:to>
                                        <p:strVal val="visible"/>
                                      </p:to>
                                    </p:set>
                                    <p:animEffect filter="fade" transition="in">
                                      <p:cBhvr>
                                        <p:cTn dur="1000"/>
                                        <p:tgtEl>
                                          <p:spTgt spid="1312"/>
                                        </p:tgtEl>
                                      </p:cBhvr>
                                    </p:animEffect>
                                  </p:childTnLst>
                                </p:cTn>
                              </p:par>
                              <p:par>
                                <p:cTn fill="hold" nodeType="withEffect" presetClass="entr" presetID="10" presetSubtype="0">
                                  <p:stCondLst>
                                    <p:cond delay="0"/>
                                  </p:stCondLst>
                                  <p:childTnLst>
                                    <p:set>
                                      <p:cBhvr>
                                        <p:cTn dur="1" fill="hold">
                                          <p:stCondLst>
                                            <p:cond delay="0"/>
                                          </p:stCondLst>
                                        </p:cTn>
                                        <p:tgtEl>
                                          <p:spTgt spid="1313"/>
                                        </p:tgtEl>
                                        <p:attrNameLst>
                                          <p:attrName>style.visibility</p:attrName>
                                        </p:attrNameLst>
                                      </p:cBhvr>
                                      <p:to>
                                        <p:strVal val="visible"/>
                                      </p:to>
                                    </p:set>
                                    <p:animEffect filter="fade" transition="in">
                                      <p:cBhvr>
                                        <p:cTn dur="1000"/>
                                        <p:tgtEl>
                                          <p:spTgt spid="1313"/>
                                        </p:tgtEl>
                                      </p:cBhvr>
                                    </p:animEffect>
                                  </p:childTnLst>
                                </p:cTn>
                              </p:par>
                              <p:par>
                                <p:cTn fill="hold" nodeType="withEffect" presetClass="entr" presetID="10" presetSubtype="0">
                                  <p:stCondLst>
                                    <p:cond delay="0"/>
                                  </p:stCondLst>
                                  <p:childTnLst>
                                    <p:set>
                                      <p:cBhvr>
                                        <p:cTn dur="1" fill="hold">
                                          <p:stCondLst>
                                            <p:cond delay="0"/>
                                          </p:stCondLst>
                                        </p:cTn>
                                        <p:tgtEl>
                                          <p:spTgt spid="1314"/>
                                        </p:tgtEl>
                                        <p:attrNameLst>
                                          <p:attrName>style.visibility</p:attrName>
                                        </p:attrNameLst>
                                      </p:cBhvr>
                                      <p:to>
                                        <p:strVal val="visible"/>
                                      </p:to>
                                    </p:set>
                                    <p:animEffect filter="fade" transition="in">
                                      <p:cBhvr>
                                        <p:cTn dur="1000"/>
                                        <p:tgtEl>
                                          <p:spTgt spid="1314"/>
                                        </p:tgtEl>
                                      </p:cBhvr>
                                    </p:animEffect>
                                  </p:childTnLst>
                                </p:cTn>
                              </p:par>
                              <p:par>
                                <p:cTn fill="hold" nodeType="withEffect" presetClass="entr" presetID="10" presetSubtype="0">
                                  <p:stCondLst>
                                    <p:cond delay="0"/>
                                  </p:stCondLst>
                                  <p:childTnLst>
                                    <p:set>
                                      <p:cBhvr>
                                        <p:cTn dur="1" fill="hold">
                                          <p:stCondLst>
                                            <p:cond delay="0"/>
                                          </p:stCondLst>
                                        </p:cTn>
                                        <p:tgtEl>
                                          <p:spTgt spid="1315"/>
                                        </p:tgtEl>
                                        <p:attrNameLst>
                                          <p:attrName>style.visibility</p:attrName>
                                        </p:attrNameLst>
                                      </p:cBhvr>
                                      <p:to>
                                        <p:strVal val="visible"/>
                                      </p:to>
                                    </p:set>
                                    <p:animEffect filter="fade" transition="in">
                                      <p:cBhvr>
                                        <p:cTn dur="1000"/>
                                        <p:tgtEl>
                                          <p:spTgt spid="1315"/>
                                        </p:tgtEl>
                                      </p:cBhvr>
                                    </p:animEffect>
                                  </p:childTnLst>
                                </p:cTn>
                              </p:par>
                              <p:par>
                                <p:cTn fill="hold" nodeType="withEffect" presetClass="entr" presetID="10" presetSubtype="0">
                                  <p:stCondLst>
                                    <p:cond delay="0"/>
                                  </p:stCondLst>
                                  <p:childTnLst>
                                    <p:set>
                                      <p:cBhvr>
                                        <p:cTn dur="1" fill="hold">
                                          <p:stCondLst>
                                            <p:cond delay="0"/>
                                          </p:stCondLst>
                                        </p:cTn>
                                        <p:tgtEl>
                                          <p:spTgt spid="1316"/>
                                        </p:tgtEl>
                                        <p:attrNameLst>
                                          <p:attrName>style.visibility</p:attrName>
                                        </p:attrNameLst>
                                      </p:cBhvr>
                                      <p:to>
                                        <p:strVal val="visible"/>
                                      </p:to>
                                    </p:set>
                                    <p:animEffect filter="fade" transition="in">
                                      <p:cBhvr>
                                        <p:cTn dur="1000"/>
                                        <p:tgtEl>
                                          <p:spTgt spid="1316"/>
                                        </p:tgtEl>
                                      </p:cBhvr>
                                    </p:animEffect>
                                  </p:childTnLst>
                                </p:cTn>
                              </p:par>
                              <p:par>
                                <p:cTn fill="hold" nodeType="withEffect" presetClass="entr" presetID="10" presetSubtype="0">
                                  <p:stCondLst>
                                    <p:cond delay="0"/>
                                  </p:stCondLst>
                                  <p:childTnLst>
                                    <p:set>
                                      <p:cBhvr>
                                        <p:cTn dur="1" fill="hold">
                                          <p:stCondLst>
                                            <p:cond delay="0"/>
                                          </p:stCondLst>
                                        </p:cTn>
                                        <p:tgtEl>
                                          <p:spTgt spid="1317"/>
                                        </p:tgtEl>
                                        <p:attrNameLst>
                                          <p:attrName>style.visibility</p:attrName>
                                        </p:attrNameLst>
                                      </p:cBhvr>
                                      <p:to>
                                        <p:strVal val="visible"/>
                                      </p:to>
                                    </p:set>
                                    <p:animEffect filter="fade" transition="in">
                                      <p:cBhvr>
                                        <p:cTn dur="1000"/>
                                        <p:tgtEl>
                                          <p:spTgt spid="1317"/>
                                        </p:tgtEl>
                                      </p:cBhvr>
                                    </p:animEffect>
                                  </p:childTnLst>
                                </p:cTn>
                              </p:par>
                              <p:par>
                                <p:cTn fill="hold" nodeType="withEffect" presetClass="entr" presetID="10" presetSubtype="0">
                                  <p:stCondLst>
                                    <p:cond delay="0"/>
                                  </p:stCondLst>
                                  <p:childTnLst>
                                    <p:set>
                                      <p:cBhvr>
                                        <p:cTn dur="1" fill="hold">
                                          <p:stCondLst>
                                            <p:cond delay="0"/>
                                          </p:stCondLst>
                                        </p:cTn>
                                        <p:tgtEl>
                                          <p:spTgt spid="1318"/>
                                        </p:tgtEl>
                                        <p:attrNameLst>
                                          <p:attrName>style.visibility</p:attrName>
                                        </p:attrNameLst>
                                      </p:cBhvr>
                                      <p:to>
                                        <p:strVal val="visible"/>
                                      </p:to>
                                    </p:set>
                                    <p:animEffect filter="fade" transition="in">
                                      <p:cBhvr>
                                        <p:cTn dur="1000"/>
                                        <p:tgtEl>
                                          <p:spTgt spid="1318"/>
                                        </p:tgtEl>
                                      </p:cBhvr>
                                    </p:animEffect>
                                  </p:childTnLst>
                                </p:cTn>
                              </p:par>
                              <p:par>
                                <p:cTn fill="hold" nodeType="withEffect" presetClass="entr" presetID="10" presetSubtype="0">
                                  <p:stCondLst>
                                    <p:cond delay="0"/>
                                  </p:stCondLst>
                                  <p:childTnLst>
                                    <p:set>
                                      <p:cBhvr>
                                        <p:cTn dur="1" fill="hold">
                                          <p:stCondLst>
                                            <p:cond delay="0"/>
                                          </p:stCondLst>
                                        </p:cTn>
                                        <p:tgtEl>
                                          <p:spTgt spid="1319"/>
                                        </p:tgtEl>
                                        <p:attrNameLst>
                                          <p:attrName>style.visibility</p:attrName>
                                        </p:attrNameLst>
                                      </p:cBhvr>
                                      <p:to>
                                        <p:strVal val="visible"/>
                                      </p:to>
                                    </p:set>
                                    <p:animEffect filter="fade" transition="in">
                                      <p:cBhvr>
                                        <p:cTn dur="1000"/>
                                        <p:tgtEl>
                                          <p:spTgt spid="1319"/>
                                        </p:tgtEl>
                                      </p:cBhvr>
                                    </p:animEffect>
                                  </p:childTnLst>
                                </p:cTn>
                              </p:par>
                              <p:par>
                                <p:cTn fill="hold" nodeType="withEffect" presetClass="entr" presetID="10" presetSubtype="0">
                                  <p:stCondLst>
                                    <p:cond delay="0"/>
                                  </p:stCondLst>
                                  <p:childTnLst>
                                    <p:set>
                                      <p:cBhvr>
                                        <p:cTn dur="1" fill="hold">
                                          <p:stCondLst>
                                            <p:cond delay="0"/>
                                          </p:stCondLst>
                                        </p:cTn>
                                        <p:tgtEl>
                                          <p:spTgt spid="1320"/>
                                        </p:tgtEl>
                                        <p:attrNameLst>
                                          <p:attrName>style.visibility</p:attrName>
                                        </p:attrNameLst>
                                      </p:cBhvr>
                                      <p:to>
                                        <p:strVal val="visible"/>
                                      </p:to>
                                    </p:set>
                                    <p:animEffect filter="fade" transition="in">
                                      <p:cBhvr>
                                        <p:cTn dur="1000"/>
                                        <p:tgtEl>
                                          <p:spTgt spid="1320"/>
                                        </p:tgtEl>
                                      </p:cBhvr>
                                    </p:animEffect>
                                  </p:childTnLst>
                                </p:cTn>
                              </p:par>
                              <p:par>
                                <p:cTn fill="hold" nodeType="withEffect" presetClass="entr" presetID="10" presetSubtype="0">
                                  <p:stCondLst>
                                    <p:cond delay="0"/>
                                  </p:stCondLst>
                                  <p:childTnLst>
                                    <p:set>
                                      <p:cBhvr>
                                        <p:cTn dur="1" fill="hold">
                                          <p:stCondLst>
                                            <p:cond delay="0"/>
                                          </p:stCondLst>
                                        </p:cTn>
                                        <p:tgtEl>
                                          <p:spTgt spid="1321"/>
                                        </p:tgtEl>
                                        <p:attrNameLst>
                                          <p:attrName>style.visibility</p:attrName>
                                        </p:attrNameLst>
                                      </p:cBhvr>
                                      <p:to>
                                        <p:strVal val="visible"/>
                                      </p:to>
                                    </p:set>
                                    <p:animEffect filter="fade" transition="in">
                                      <p:cBhvr>
                                        <p:cTn dur="1000"/>
                                        <p:tgtEl>
                                          <p:spTgt spid="1321"/>
                                        </p:tgtEl>
                                      </p:cBhvr>
                                    </p:animEffect>
                                  </p:childTnLst>
                                </p:cTn>
                              </p:par>
                              <p:par>
                                <p:cTn fill="hold" nodeType="withEffect" presetClass="entr" presetID="10" presetSubtype="0">
                                  <p:stCondLst>
                                    <p:cond delay="0"/>
                                  </p:stCondLst>
                                  <p:childTnLst>
                                    <p:set>
                                      <p:cBhvr>
                                        <p:cTn dur="1" fill="hold">
                                          <p:stCondLst>
                                            <p:cond delay="0"/>
                                          </p:stCondLst>
                                        </p:cTn>
                                        <p:tgtEl>
                                          <p:spTgt spid="1322"/>
                                        </p:tgtEl>
                                        <p:attrNameLst>
                                          <p:attrName>style.visibility</p:attrName>
                                        </p:attrNameLst>
                                      </p:cBhvr>
                                      <p:to>
                                        <p:strVal val="visible"/>
                                      </p:to>
                                    </p:set>
                                    <p:animEffect filter="fade" transition="in">
                                      <p:cBhvr>
                                        <p:cTn dur="1000"/>
                                        <p:tgtEl>
                                          <p:spTgt spid="1322"/>
                                        </p:tgtEl>
                                      </p:cBhvr>
                                    </p:animEffect>
                                  </p:childTnLst>
                                </p:cTn>
                              </p:par>
                              <p:par>
                                <p:cTn fill="hold" nodeType="withEffect" presetClass="entr" presetID="10" presetSubtype="0">
                                  <p:stCondLst>
                                    <p:cond delay="0"/>
                                  </p:stCondLst>
                                  <p:childTnLst>
                                    <p:set>
                                      <p:cBhvr>
                                        <p:cTn dur="1" fill="hold">
                                          <p:stCondLst>
                                            <p:cond delay="0"/>
                                          </p:stCondLst>
                                        </p:cTn>
                                        <p:tgtEl>
                                          <p:spTgt spid="1323"/>
                                        </p:tgtEl>
                                        <p:attrNameLst>
                                          <p:attrName>style.visibility</p:attrName>
                                        </p:attrNameLst>
                                      </p:cBhvr>
                                      <p:to>
                                        <p:strVal val="visible"/>
                                      </p:to>
                                    </p:set>
                                    <p:animEffect filter="fade" transition="in">
                                      <p:cBhvr>
                                        <p:cTn dur="1000"/>
                                        <p:tgtEl>
                                          <p:spTgt spid="1323"/>
                                        </p:tgtEl>
                                      </p:cBhvr>
                                    </p:animEffect>
                                  </p:childTnLst>
                                </p:cTn>
                              </p:par>
                              <p:par>
                                <p:cTn fill="hold" nodeType="withEffect" presetClass="entr" presetID="10" presetSubtype="0">
                                  <p:stCondLst>
                                    <p:cond delay="0"/>
                                  </p:stCondLst>
                                  <p:childTnLst>
                                    <p:set>
                                      <p:cBhvr>
                                        <p:cTn dur="1" fill="hold">
                                          <p:stCondLst>
                                            <p:cond delay="0"/>
                                          </p:stCondLst>
                                        </p:cTn>
                                        <p:tgtEl>
                                          <p:spTgt spid="1324"/>
                                        </p:tgtEl>
                                        <p:attrNameLst>
                                          <p:attrName>style.visibility</p:attrName>
                                        </p:attrNameLst>
                                      </p:cBhvr>
                                      <p:to>
                                        <p:strVal val="visible"/>
                                      </p:to>
                                    </p:set>
                                    <p:animEffect filter="fade" transition="in">
                                      <p:cBhvr>
                                        <p:cTn dur="1000"/>
                                        <p:tgtEl>
                                          <p:spTgt spid="1324"/>
                                        </p:tgtEl>
                                      </p:cBhvr>
                                    </p:animEffect>
                                  </p:childTnLst>
                                </p:cTn>
                              </p:par>
                              <p:par>
                                <p:cTn fill="hold" nodeType="withEffect" presetClass="entr" presetID="10" presetSubtype="0">
                                  <p:stCondLst>
                                    <p:cond delay="0"/>
                                  </p:stCondLst>
                                  <p:childTnLst>
                                    <p:set>
                                      <p:cBhvr>
                                        <p:cTn dur="1" fill="hold">
                                          <p:stCondLst>
                                            <p:cond delay="0"/>
                                          </p:stCondLst>
                                        </p:cTn>
                                        <p:tgtEl>
                                          <p:spTgt spid="1325"/>
                                        </p:tgtEl>
                                        <p:attrNameLst>
                                          <p:attrName>style.visibility</p:attrName>
                                        </p:attrNameLst>
                                      </p:cBhvr>
                                      <p:to>
                                        <p:strVal val="visible"/>
                                      </p:to>
                                    </p:set>
                                    <p:animEffect filter="fade" transition="in">
                                      <p:cBhvr>
                                        <p:cTn dur="1000"/>
                                        <p:tgtEl>
                                          <p:spTgt spid="1325"/>
                                        </p:tgtEl>
                                      </p:cBhvr>
                                    </p:animEffect>
                                  </p:childTnLst>
                                </p:cTn>
                              </p:par>
                              <p:par>
                                <p:cTn fill="hold" nodeType="withEffect" presetClass="entr" presetID="10" presetSubtype="0">
                                  <p:stCondLst>
                                    <p:cond delay="0"/>
                                  </p:stCondLst>
                                  <p:childTnLst>
                                    <p:set>
                                      <p:cBhvr>
                                        <p:cTn dur="1" fill="hold">
                                          <p:stCondLst>
                                            <p:cond delay="0"/>
                                          </p:stCondLst>
                                        </p:cTn>
                                        <p:tgtEl>
                                          <p:spTgt spid="1326"/>
                                        </p:tgtEl>
                                        <p:attrNameLst>
                                          <p:attrName>style.visibility</p:attrName>
                                        </p:attrNameLst>
                                      </p:cBhvr>
                                      <p:to>
                                        <p:strVal val="visible"/>
                                      </p:to>
                                    </p:set>
                                    <p:animEffect filter="fade" transition="in">
                                      <p:cBhvr>
                                        <p:cTn dur="1000"/>
                                        <p:tgtEl>
                                          <p:spTgt spid="1326"/>
                                        </p:tgtEl>
                                      </p:cBhvr>
                                    </p:animEffect>
                                  </p:childTnLst>
                                </p:cTn>
                              </p:par>
                              <p:par>
                                <p:cTn fill="hold" nodeType="withEffect" presetClass="entr" presetID="10" presetSubtype="0">
                                  <p:stCondLst>
                                    <p:cond delay="0"/>
                                  </p:stCondLst>
                                  <p:childTnLst>
                                    <p:set>
                                      <p:cBhvr>
                                        <p:cTn dur="1" fill="hold">
                                          <p:stCondLst>
                                            <p:cond delay="0"/>
                                          </p:stCondLst>
                                        </p:cTn>
                                        <p:tgtEl>
                                          <p:spTgt spid="1327"/>
                                        </p:tgtEl>
                                        <p:attrNameLst>
                                          <p:attrName>style.visibility</p:attrName>
                                        </p:attrNameLst>
                                      </p:cBhvr>
                                      <p:to>
                                        <p:strVal val="visible"/>
                                      </p:to>
                                    </p:set>
                                    <p:animEffect filter="fade" transition="in">
                                      <p:cBhvr>
                                        <p:cTn dur="1000"/>
                                        <p:tgtEl>
                                          <p:spTgt spid="1327"/>
                                        </p:tgtEl>
                                      </p:cBhvr>
                                    </p:animEffect>
                                  </p:childTnLst>
                                </p:cTn>
                              </p:par>
                              <p:par>
                                <p:cTn fill="hold" nodeType="withEffect" presetClass="entr" presetID="10" presetSubtype="0">
                                  <p:stCondLst>
                                    <p:cond delay="0"/>
                                  </p:stCondLst>
                                  <p:childTnLst>
                                    <p:set>
                                      <p:cBhvr>
                                        <p:cTn dur="1" fill="hold">
                                          <p:stCondLst>
                                            <p:cond delay="0"/>
                                          </p:stCondLst>
                                        </p:cTn>
                                        <p:tgtEl>
                                          <p:spTgt spid="1328"/>
                                        </p:tgtEl>
                                        <p:attrNameLst>
                                          <p:attrName>style.visibility</p:attrName>
                                        </p:attrNameLst>
                                      </p:cBhvr>
                                      <p:to>
                                        <p:strVal val="visible"/>
                                      </p:to>
                                    </p:set>
                                    <p:animEffect filter="fade" transition="in">
                                      <p:cBhvr>
                                        <p:cTn dur="1000"/>
                                        <p:tgtEl>
                                          <p:spTgt spid="1328"/>
                                        </p:tgtEl>
                                      </p:cBhvr>
                                    </p:animEffect>
                                  </p:childTnLst>
                                </p:cTn>
                              </p:par>
                              <p:par>
                                <p:cTn fill="hold" nodeType="withEffect" presetClass="entr" presetID="10" presetSubtype="0">
                                  <p:stCondLst>
                                    <p:cond delay="0"/>
                                  </p:stCondLst>
                                  <p:childTnLst>
                                    <p:set>
                                      <p:cBhvr>
                                        <p:cTn dur="1" fill="hold">
                                          <p:stCondLst>
                                            <p:cond delay="0"/>
                                          </p:stCondLst>
                                        </p:cTn>
                                        <p:tgtEl>
                                          <p:spTgt spid="1329"/>
                                        </p:tgtEl>
                                        <p:attrNameLst>
                                          <p:attrName>style.visibility</p:attrName>
                                        </p:attrNameLst>
                                      </p:cBhvr>
                                      <p:to>
                                        <p:strVal val="visible"/>
                                      </p:to>
                                    </p:set>
                                    <p:animEffect filter="fade" transition="in">
                                      <p:cBhvr>
                                        <p:cTn dur="1000"/>
                                        <p:tgtEl>
                                          <p:spTgt spid="1329"/>
                                        </p:tgtEl>
                                      </p:cBhvr>
                                    </p:animEffect>
                                  </p:childTnLst>
                                </p:cTn>
                              </p:par>
                              <p:par>
                                <p:cTn fill="hold" nodeType="withEffect" presetClass="entr" presetID="10" presetSubtype="0">
                                  <p:stCondLst>
                                    <p:cond delay="0"/>
                                  </p:stCondLst>
                                  <p:childTnLst>
                                    <p:set>
                                      <p:cBhvr>
                                        <p:cTn dur="1" fill="hold">
                                          <p:stCondLst>
                                            <p:cond delay="0"/>
                                          </p:stCondLst>
                                        </p:cTn>
                                        <p:tgtEl>
                                          <p:spTgt spid="1330"/>
                                        </p:tgtEl>
                                        <p:attrNameLst>
                                          <p:attrName>style.visibility</p:attrName>
                                        </p:attrNameLst>
                                      </p:cBhvr>
                                      <p:to>
                                        <p:strVal val="visible"/>
                                      </p:to>
                                    </p:set>
                                    <p:animEffect filter="fade" transition="in">
                                      <p:cBhvr>
                                        <p:cTn dur="1000"/>
                                        <p:tgtEl>
                                          <p:spTgt spid="1330"/>
                                        </p:tgtEl>
                                      </p:cBhvr>
                                    </p:animEffect>
                                  </p:childTnLst>
                                </p:cTn>
                              </p:par>
                              <p:par>
                                <p:cTn fill="hold" nodeType="withEffect" presetClass="entr" presetID="10" presetSubtype="0">
                                  <p:stCondLst>
                                    <p:cond delay="0"/>
                                  </p:stCondLst>
                                  <p:childTnLst>
                                    <p:set>
                                      <p:cBhvr>
                                        <p:cTn dur="1" fill="hold">
                                          <p:stCondLst>
                                            <p:cond delay="0"/>
                                          </p:stCondLst>
                                        </p:cTn>
                                        <p:tgtEl>
                                          <p:spTgt spid="1331"/>
                                        </p:tgtEl>
                                        <p:attrNameLst>
                                          <p:attrName>style.visibility</p:attrName>
                                        </p:attrNameLst>
                                      </p:cBhvr>
                                      <p:to>
                                        <p:strVal val="visible"/>
                                      </p:to>
                                    </p:set>
                                    <p:animEffect filter="fade" transition="in">
                                      <p:cBhvr>
                                        <p:cTn dur="1000"/>
                                        <p:tgtEl>
                                          <p:spTgt spid="1331"/>
                                        </p:tgtEl>
                                      </p:cBhvr>
                                    </p:animEffect>
                                  </p:childTnLst>
                                </p:cTn>
                              </p:par>
                              <p:par>
                                <p:cTn fill="hold" nodeType="withEffect" presetClass="entr" presetID="10" presetSubtype="0">
                                  <p:stCondLst>
                                    <p:cond delay="0"/>
                                  </p:stCondLst>
                                  <p:childTnLst>
                                    <p:set>
                                      <p:cBhvr>
                                        <p:cTn dur="1" fill="hold">
                                          <p:stCondLst>
                                            <p:cond delay="0"/>
                                          </p:stCondLst>
                                        </p:cTn>
                                        <p:tgtEl>
                                          <p:spTgt spid="1332"/>
                                        </p:tgtEl>
                                        <p:attrNameLst>
                                          <p:attrName>style.visibility</p:attrName>
                                        </p:attrNameLst>
                                      </p:cBhvr>
                                      <p:to>
                                        <p:strVal val="visible"/>
                                      </p:to>
                                    </p:set>
                                    <p:animEffect filter="fade" transition="in">
                                      <p:cBhvr>
                                        <p:cTn dur="1000"/>
                                        <p:tgtEl>
                                          <p:spTgt spid="1332"/>
                                        </p:tgtEl>
                                      </p:cBhvr>
                                    </p:animEffect>
                                  </p:childTnLst>
                                </p:cTn>
                              </p:par>
                              <p:par>
                                <p:cTn fill="hold" nodeType="withEffect" presetClass="entr" presetID="10" presetSubtype="0">
                                  <p:stCondLst>
                                    <p:cond delay="0"/>
                                  </p:stCondLst>
                                  <p:childTnLst>
                                    <p:set>
                                      <p:cBhvr>
                                        <p:cTn dur="1" fill="hold">
                                          <p:stCondLst>
                                            <p:cond delay="0"/>
                                          </p:stCondLst>
                                        </p:cTn>
                                        <p:tgtEl>
                                          <p:spTgt spid="1333"/>
                                        </p:tgtEl>
                                        <p:attrNameLst>
                                          <p:attrName>style.visibility</p:attrName>
                                        </p:attrNameLst>
                                      </p:cBhvr>
                                      <p:to>
                                        <p:strVal val="visible"/>
                                      </p:to>
                                    </p:set>
                                    <p:animEffect filter="fade" transition="in">
                                      <p:cBhvr>
                                        <p:cTn dur="1000"/>
                                        <p:tgtEl>
                                          <p:spTgt spid="1333"/>
                                        </p:tgtEl>
                                      </p:cBhvr>
                                    </p:animEffect>
                                  </p:childTnLst>
                                </p:cTn>
                              </p:par>
                              <p:par>
                                <p:cTn fill="hold" nodeType="withEffect" presetClass="entr" presetID="10" presetSubtype="0">
                                  <p:stCondLst>
                                    <p:cond delay="0"/>
                                  </p:stCondLst>
                                  <p:childTnLst>
                                    <p:set>
                                      <p:cBhvr>
                                        <p:cTn dur="1" fill="hold">
                                          <p:stCondLst>
                                            <p:cond delay="0"/>
                                          </p:stCondLst>
                                        </p:cTn>
                                        <p:tgtEl>
                                          <p:spTgt spid="1334"/>
                                        </p:tgtEl>
                                        <p:attrNameLst>
                                          <p:attrName>style.visibility</p:attrName>
                                        </p:attrNameLst>
                                      </p:cBhvr>
                                      <p:to>
                                        <p:strVal val="visible"/>
                                      </p:to>
                                    </p:set>
                                    <p:animEffect filter="fade" transition="in">
                                      <p:cBhvr>
                                        <p:cTn dur="1000"/>
                                        <p:tgtEl>
                                          <p:spTgt spid="1334"/>
                                        </p:tgtEl>
                                      </p:cBhvr>
                                    </p:animEffect>
                                  </p:childTnLst>
                                </p:cTn>
                              </p:par>
                              <p:par>
                                <p:cTn fill="hold" nodeType="withEffect" presetClass="entr" presetID="10" presetSubtype="0">
                                  <p:stCondLst>
                                    <p:cond delay="0"/>
                                  </p:stCondLst>
                                  <p:childTnLst>
                                    <p:set>
                                      <p:cBhvr>
                                        <p:cTn dur="1" fill="hold">
                                          <p:stCondLst>
                                            <p:cond delay="0"/>
                                          </p:stCondLst>
                                        </p:cTn>
                                        <p:tgtEl>
                                          <p:spTgt spid="1335"/>
                                        </p:tgtEl>
                                        <p:attrNameLst>
                                          <p:attrName>style.visibility</p:attrName>
                                        </p:attrNameLst>
                                      </p:cBhvr>
                                      <p:to>
                                        <p:strVal val="visible"/>
                                      </p:to>
                                    </p:set>
                                    <p:animEffect filter="fade" transition="in">
                                      <p:cBhvr>
                                        <p:cTn dur="1000"/>
                                        <p:tgtEl>
                                          <p:spTgt spid="1335"/>
                                        </p:tgtEl>
                                      </p:cBhvr>
                                    </p:animEffect>
                                  </p:childTnLst>
                                </p:cTn>
                              </p:par>
                              <p:par>
                                <p:cTn fill="hold" nodeType="withEffect" presetClass="entr" presetID="10" presetSubtype="0">
                                  <p:stCondLst>
                                    <p:cond delay="0"/>
                                  </p:stCondLst>
                                  <p:childTnLst>
                                    <p:set>
                                      <p:cBhvr>
                                        <p:cTn dur="1" fill="hold">
                                          <p:stCondLst>
                                            <p:cond delay="0"/>
                                          </p:stCondLst>
                                        </p:cTn>
                                        <p:tgtEl>
                                          <p:spTgt spid="1336"/>
                                        </p:tgtEl>
                                        <p:attrNameLst>
                                          <p:attrName>style.visibility</p:attrName>
                                        </p:attrNameLst>
                                      </p:cBhvr>
                                      <p:to>
                                        <p:strVal val="visible"/>
                                      </p:to>
                                    </p:set>
                                    <p:animEffect filter="fade" transition="in">
                                      <p:cBhvr>
                                        <p:cTn dur="1000"/>
                                        <p:tgtEl>
                                          <p:spTgt spid="1336"/>
                                        </p:tgtEl>
                                      </p:cBhvr>
                                    </p:animEffect>
                                  </p:childTnLst>
                                </p:cTn>
                              </p:par>
                              <p:par>
                                <p:cTn fill="hold" nodeType="withEffect" presetClass="entr" presetID="10" presetSubtype="0">
                                  <p:stCondLst>
                                    <p:cond delay="0"/>
                                  </p:stCondLst>
                                  <p:childTnLst>
                                    <p:set>
                                      <p:cBhvr>
                                        <p:cTn dur="1" fill="hold">
                                          <p:stCondLst>
                                            <p:cond delay="0"/>
                                          </p:stCondLst>
                                        </p:cTn>
                                        <p:tgtEl>
                                          <p:spTgt spid="1337"/>
                                        </p:tgtEl>
                                        <p:attrNameLst>
                                          <p:attrName>style.visibility</p:attrName>
                                        </p:attrNameLst>
                                      </p:cBhvr>
                                      <p:to>
                                        <p:strVal val="visible"/>
                                      </p:to>
                                    </p:set>
                                    <p:animEffect filter="fade" transition="in">
                                      <p:cBhvr>
                                        <p:cTn dur="1000"/>
                                        <p:tgtEl>
                                          <p:spTgt spid="1337"/>
                                        </p:tgtEl>
                                      </p:cBhvr>
                                    </p:animEffect>
                                  </p:childTnLst>
                                </p:cTn>
                              </p:par>
                              <p:par>
                                <p:cTn fill="hold" nodeType="withEffect" presetClass="entr" presetID="10" presetSubtype="0">
                                  <p:stCondLst>
                                    <p:cond delay="0"/>
                                  </p:stCondLst>
                                  <p:childTnLst>
                                    <p:set>
                                      <p:cBhvr>
                                        <p:cTn dur="1" fill="hold">
                                          <p:stCondLst>
                                            <p:cond delay="0"/>
                                          </p:stCondLst>
                                        </p:cTn>
                                        <p:tgtEl>
                                          <p:spTgt spid="1338"/>
                                        </p:tgtEl>
                                        <p:attrNameLst>
                                          <p:attrName>style.visibility</p:attrName>
                                        </p:attrNameLst>
                                      </p:cBhvr>
                                      <p:to>
                                        <p:strVal val="visible"/>
                                      </p:to>
                                    </p:set>
                                    <p:animEffect filter="fade" transition="in">
                                      <p:cBhvr>
                                        <p:cTn dur="1000"/>
                                        <p:tgtEl>
                                          <p:spTgt spid="1338"/>
                                        </p:tgtEl>
                                      </p:cBhvr>
                                    </p:animEffect>
                                  </p:childTnLst>
                                </p:cTn>
                              </p:par>
                              <p:par>
                                <p:cTn fill="hold" nodeType="withEffect" presetClass="entr" presetID="10" presetSubtype="0">
                                  <p:stCondLst>
                                    <p:cond delay="0"/>
                                  </p:stCondLst>
                                  <p:childTnLst>
                                    <p:set>
                                      <p:cBhvr>
                                        <p:cTn dur="1" fill="hold">
                                          <p:stCondLst>
                                            <p:cond delay="0"/>
                                          </p:stCondLst>
                                        </p:cTn>
                                        <p:tgtEl>
                                          <p:spTgt spid="1339"/>
                                        </p:tgtEl>
                                        <p:attrNameLst>
                                          <p:attrName>style.visibility</p:attrName>
                                        </p:attrNameLst>
                                      </p:cBhvr>
                                      <p:to>
                                        <p:strVal val="visible"/>
                                      </p:to>
                                    </p:set>
                                    <p:animEffect filter="fade" transition="in">
                                      <p:cBhvr>
                                        <p:cTn dur="1000"/>
                                        <p:tgtEl>
                                          <p:spTgt spid="1339"/>
                                        </p:tgtEl>
                                      </p:cBhvr>
                                    </p:animEffect>
                                  </p:childTnLst>
                                </p:cTn>
                              </p:par>
                              <p:par>
                                <p:cTn fill="hold" nodeType="withEffect" presetClass="entr" presetID="10" presetSubtype="0">
                                  <p:stCondLst>
                                    <p:cond delay="0"/>
                                  </p:stCondLst>
                                  <p:childTnLst>
                                    <p:set>
                                      <p:cBhvr>
                                        <p:cTn dur="1" fill="hold">
                                          <p:stCondLst>
                                            <p:cond delay="0"/>
                                          </p:stCondLst>
                                        </p:cTn>
                                        <p:tgtEl>
                                          <p:spTgt spid="1340"/>
                                        </p:tgtEl>
                                        <p:attrNameLst>
                                          <p:attrName>style.visibility</p:attrName>
                                        </p:attrNameLst>
                                      </p:cBhvr>
                                      <p:to>
                                        <p:strVal val="visible"/>
                                      </p:to>
                                    </p:set>
                                    <p:animEffect filter="fade" transition="in">
                                      <p:cBhvr>
                                        <p:cTn dur="1000"/>
                                        <p:tgtEl>
                                          <p:spTgt spid="1340"/>
                                        </p:tgtEl>
                                      </p:cBhvr>
                                    </p:animEffect>
                                  </p:childTnLst>
                                </p:cTn>
                              </p:par>
                              <p:par>
                                <p:cTn fill="hold" nodeType="withEffect" presetClass="entr" presetID="10" presetSubtype="0">
                                  <p:stCondLst>
                                    <p:cond delay="0"/>
                                  </p:stCondLst>
                                  <p:childTnLst>
                                    <p:set>
                                      <p:cBhvr>
                                        <p:cTn dur="1" fill="hold">
                                          <p:stCondLst>
                                            <p:cond delay="0"/>
                                          </p:stCondLst>
                                        </p:cTn>
                                        <p:tgtEl>
                                          <p:spTgt spid="1341"/>
                                        </p:tgtEl>
                                        <p:attrNameLst>
                                          <p:attrName>style.visibility</p:attrName>
                                        </p:attrNameLst>
                                      </p:cBhvr>
                                      <p:to>
                                        <p:strVal val="visible"/>
                                      </p:to>
                                    </p:set>
                                    <p:animEffect filter="fade" transition="in">
                                      <p:cBhvr>
                                        <p:cTn dur="1000"/>
                                        <p:tgtEl>
                                          <p:spTgt spid="1341"/>
                                        </p:tgtEl>
                                      </p:cBhvr>
                                    </p:animEffect>
                                  </p:childTnLst>
                                </p:cTn>
                              </p:par>
                              <p:par>
                                <p:cTn fill="hold" nodeType="withEffect" presetClass="entr" presetID="10" presetSubtype="0">
                                  <p:stCondLst>
                                    <p:cond delay="0"/>
                                  </p:stCondLst>
                                  <p:childTnLst>
                                    <p:set>
                                      <p:cBhvr>
                                        <p:cTn dur="1" fill="hold">
                                          <p:stCondLst>
                                            <p:cond delay="0"/>
                                          </p:stCondLst>
                                        </p:cTn>
                                        <p:tgtEl>
                                          <p:spTgt spid="1342"/>
                                        </p:tgtEl>
                                        <p:attrNameLst>
                                          <p:attrName>style.visibility</p:attrName>
                                        </p:attrNameLst>
                                      </p:cBhvr>
                                      <p:to>
                                        <p:strVal val="visible"/>
                                      </p:to>
                                    </p:set>
                                    <p:animEffect filter="fade" transition="in">
                                      <p:cBhvr>
                                        <p:cTn dur="1000"/>
                                        <p:tgtEl>
                                          <p:spTgt spid="1342"/>
                                        </p:tgtEl>
                                      </p:cBhvr>
                                    </p:animEffect>
                                  </p:childTnLst>
                                </p:cTn>
                              </p:par>
                              <p:par>
                                <p:cTn fill="hold" nodeType="withEffect" presetClass="entr" presetID="10" presetSubtype="0">
                                  <p:stCondLst>
                                    <p:cond delay="0"/>
                                  </p:stCondLst>
                                  <p:childTnLst>
                                    <p:set>
                                      <p:cBhvr>
                                        <p:cTn dur="1" fill="hold">
                                          <p:stCondLst>
                                            <p:cond delay="0"/>
                                          </p:stCondLst>
                                        </p:cTn>
                                        <p:tgtEl>
                                          <p:spTgt spid="1343"/>
                                        </p:tgtEl>
                                        <p:attrNameLst>
                                          <p:attrName>style.visibility</p:attrName>
                                        </p:attrNameLst>
                                      </p:cBhvr>
                                      <p:to>
                                        <p:strVal val="visible"/>
                                      </p:to>
                                    </p:set>
                                    <p:animEffect filter="fade" transition="in">
                                      <p:cBhvr>
                                        <p:cTn dur="1000"/>
                                        <p:tgtEl>
                                          <p:spTgt spid="1343"/>
                                        </p:tgtEl>
                                      </p:cBhvr>
                                    </p:animEffect>
                                  </p:childTnLst>
                                </p:cTn>
                              </p:par>
                              <p:par>
                                <p:cTn fill="hold" nodeType="withEffect" presetClass="entr" presetID="10" presetSubtype="0">
                                  <p:stCondLst>
                                    <p:cond delay="0"/>
                                  </p:stCondLst>
                                  <p:childTnLst>
                                    <p:set>
                                      <p:cBhvr>
                                        <p:cTn dur="1" fill="hold">
                                          <p:stCondLst>
                                            <p:cond delay="0"/>
                                          </p:stCondLst>
                                        </p:cTn>
                                        <p:tgtEl>
                                          <p:spTgt spid="1344"/>
                                        </p:tgtEl>
                                        <p:attrNameLst>
                                          <p:attrName>style.visibility</p:attrName>
                                        </p:attrNameLst>
                                      </p:cBhvr>
                                      <p:to>
                                        <p:strVal val="visible"/>
                                      </p:to>
                                    </p:set>
                                    <p:animEffect filter="fade" transition="in">
                                      <p:cBhvr>
                                        <p:cTn dur="1000"/>
                                        <p:tgtEl>
                                          <p:spTgt spid="1344"/>
                                        </p:tgtEl>
                                      </p:cBhvr>
                                    </p:animEffect>
                                  </p:childTnLst>
                                </p:cTn>
                              </p:par>
                              <p:par>
                                <p:cTn fill="hold" nodeType="withEffect" presetClass="entr" presetID="10" presetSubtype="0">
                                  <p:stCondLst>
                                    <p:cond delay="0"/>
                                  </p:stCondLst>
                                  <p:childTnLst>
                                    <p:set>
                                      <p:cBhvr>
                                        <p:cTn dur="1" fill="hold">
                                          <p:stCondLst>
                                            <p:cond delay="0"/>
                                          </p:stCondLst>
                                        </p:cTn>
                                        <p:tgtEl>
                                          <p:spTgt spid="1345"/>
                                        </p:tgtEl>
                                        <p:attrNameLst>
                                          <p:attrName>style.visibility</p:attrName>
                                        </p:attrNameLst>
                                      </p:cBhvr>
                                      <p:to>
                                        <p:strVal val="visible"/>
                                      </p:to>
                                    </p:set>
                                    <p:animEffect filter="fade" transition="in">
                                      <p:cBhvr>
                                        <p:cTn dur="1000"/>
                                        <p:tgtEl>
                                          <p:spTgt spid="1345"/>
                                        </p:tgtEl>
                                      </p:cBhvr>
                                    </p:animEffect>
                                  </p:childTnLst>
                                </p:cTn>
                              </p:par>
                              <p:par>
                                <p:cTn fill="hold" nodeType="withEffect" presetClass="entr" presetID="10" presetSubtype="0">
                                  <p:stCondLst>
                                    <p:cond delay="0"/>
                                  </p:stCondLst>
                                  <p:childTnLst>
                                    <p:set>
                                      <p:cBhvr>
                                        <p:cTn dur="1" fill="hold">
                                          <p:stCondLst>
                                            <p:cond delay="0"/>
                                          </p:stCondLst>
                                        </p:cTn>
                                        <p:tgtEl>
                                          <p:spTgt spid="1346"/>
                                        </p:tgtEl>
                                        <p:attrNameLst>
                                          <p:attrName>style.visibility</p:attrName>
                                        </p:attrNameLst>
                                      </p:cBhvr>
                                      <p:to>
                                        <p:strVal val="visible"/>
                                      </p:to>
                                    </p:set>
                                    <p:animEffect filter="fade" transition="in">
                                      <p:cBhvr>
                                        <p:cTn dur="1000"/>
                                        <p:tgtEl>
                                          <p:spTgt spid="1346"/>
                                        </p:tgtEl>
                                      </p:cBhvr>
                                    </p:animEffect>
                                  </p:childTnLst>
                                </p:cTn>
                              </p:par>
                              <p:par>
                                <p:cTn fill="hold" nodeType="withEffect" presetClass="entr" presetID="10" presetSubtype="0">
                                  <p:stCondLst>
                                    <p:cond delay="0"/>
                                  </p:stCondLst>
                                  <p:childTnLst>
                                    <p:set>
                                      <p:cBhvr>
                                        <p:cTn dur="1" fill="hold">
                                          <p:stCondLst>
                                            <p:cond delay="0"/>
                                          </p:stCondLst>
                                        </p:cTn>
                                        <p:tgtEl>
                                          <p:spTgt spid="1347"/>
                                        </p:tgtEl>
                                        <p:attrNameLst>
                                          <p:attrName>style.visibility</p:attrName>
                                        </p:attrNameLst>
                                      </p:cBhvr>
                                      <p:to>
                                        <p:strVal val="visible"/>
                                      </p:to>
                                    </p:set>
                                    <p:animEffect filter="fade" transition="in">
                                      <p:cBhvr>
                                        <p:cTn dur="1000"/>
                                        <p:tgtEl>
                                          <p:spTgt spid="1347"/>
                                        </p:tgtEl>
                                      </p:cBhvr>
                                    </p:animEffect>
                                  </p:childTnLst>
                                </p:cTn>
                              </p:par>
                              <p:par>
                                <p:cTn fill="hold" nodeType="withEffect" presetClass="entr" presetID="10" presetSubtype="0">
                                  <p:stCondLst>
                                    <p:cond delay="0"/>
                                  </p:stCondLst>
                                  <p:childTnLst>
                                    <p:set>
                                      <p:cBhvr>
                                        <p:cTn dur="1" fill="hold">
                                          <p:stCondLst>
                                            <p:cond delay="0"/>
                                          </p:stCondLst>
                                        </p:cTn>
                                        <p:tgtEl>
                                          <p:spTgt spid="1348"/>
                                        </p:tgtEl>
                                        <p:attrNameLst>
                                          <p:attrName>style.visibility</p:attrName>
                                        </p:attrNameLst>
                                      </p:cBhvr>
                                      <p:to>
                                        <p:strVal val="visible"/>
                                      </p:to>
                                    </p:set>
                                    <p:animEffect filter="fade" transition="in">
                                      <p:cBhvr>
                                        <p:cTn dur="1000"/>
                                        <p:tgtEl>
                                          <p:spTgt spid="1348"/>
                                        </p:tgtEl>
                                      </p:cBhvr>
                                    </p:animEffect>
                                  </p:childTnLst>
                                </p:cTn>
                              </p:par>
                              <p:par>
                                <p:cTn fill="hold" nodeType="withEffect" presetClass="entr" presetID="10" presetSubtype="0">
                                  <p:stCondLst>
                                    <p:cond delay="0"/>
                                  </p:stCondLst>
                                  <p:childTnLst>
                                    <p:set>
                                      <p:cBhvr>
                                        <p:cTn dur="1" fill="hold">
                                          <p:stCondLst>
                                            <p:cond delay="0"/>
                                          </p:stCondLst>
                                        </p:cTn>
                                        <p:tgtEl>
                                          <p:spTgt spid="1349"/>
                                        </p:tgtEl>
                                        <p:attrNameLst>
                                          <p:attrName>style.visibility</p:attrName>
                                        </p:attrNameLst>
                                      </p:cBhvr>
                                      <p:to>
                                        <p:strVal val="visible"/>
                                      </p:to>
                                    </p:set>
                                    <p:animEffect filter="fade" transition="in">
                                      <p:cBhvr>
                                        <p:cTn dur="1000"/>
                                        <p:tgtEl>
                                          <p:spTgt spid="1349"/>
                                        </p:tgtEl>
                                      </p:cBhvr>
                                    </p:animEffect>
                                  </p:childTnLst>
                                </p:cTn>
                              </p:par>
                              <p:par>
                                <p:cTn fill="hold" nodeType="withEffect" presetClass="entr" presetID="10" presetSubtype="0">
                                  <p:stCondLst>
                                    <p:cond delay="0"/>
                                  </p:stCondLst>
                                  <p:childTnLst>
                                    <p:set>
                                      <p:cBhvr>
                                        <p:cTn dur="1" fill="hold">
                                          <p:stCondLst>
                                            <p:cond delay="0"/>
                                          </p:stCondLst>
                                        </p:cTn>
                                        <p:tgtEl>
                                          <p:spTgt spid="1350"/>
                                        </p:tgtEl>
                                        <p:attrNameLst>
                                          <p:attrName>style.visibility</p:attrName>
                                        </p:attrNameLst>
                                      </p:cBhvr>
                                      <p:to>
                                        <p:strVal val="visible"/>
                                      </p:to>
                                    </p:set>
                                    <p:animEffect filter="fade" transition="in">
                                      <p:cBhvr>
                                        <p:cTn dur="1000"/>
                                        <p:tgtEl>
                                          <p:spTgt spid="13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54" name="Shape 1354"/>
        <p:cNvGrpSpPr/>
        <p:nvPr/>
      </p:nvGrpSpPr>
      <p:grpSpPr>
        <a:xfrm>
          <a:off x="0" y="0"/>
          <a:ext cx="0" cy="0"/>
          <a:chOff x="0" y="0"/>
          <a:chExt cx="0" cy="0"/>
        </a:xfrm>
      </p:grpSpPr>
      <p:sp>
        <p:nvSpPr>
          <p:cNvPr id="1355" name="Google Shape;1355;p84"/>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u="sng">
                <a:solidFill>
                  <a:srgbClr val="E09214"/>
                </a:solidFill>
                <a:latin typeface="Merriweather"/>
                <a:ea typeface="Merriweather"/>
                <a:cs typeface="Merriweather"/>
                <a:sym typeface="Merriweather"/>
              </a:rPr>
              <a:t>HDFS Write Architecture</a:t>
            </a:r>
            <a:endParaRPr b="1" u="sng">
              <a:solidFill>
                <a:srgbClr val="E09214"/>
              </a:solidFill>
              <a:latin typeface="Merriweather"/>
              <a:ea typeface="Merriweather"/>
              <a:cs typeface="Merriweather"/>
              <a:sym typeface="Merriweather"/>
            </a:endParaRPr>
          </a:p>
        </p:txBody>
      </p:sp>
      <p:sp>
        <p:nvSpPr>
          <p:cNvPr id="1356" name="Google Shape;1356;p84"/>
          <p:cNvSpPr txBox="1"/>
          <p:nvPr/>
        </p:nvSpPr>
        <p:spPr>
          <a:xfrm>
            <a:off x="100475" y="772425"/>
            <a:ext cx="88317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Ex: Client  wants to write a file “Demo.txt” with size 250MB</a:t>
            </a:r>
            <a:endParaRPr b="1" i="0" sz="1600" u="none" cap="none" strike="noStrike">
              <a:solidFill>
                <a:srgbClr val="000000"/>
              </a:solidFill>
              <a:latin typeface="Average"/>
              <a:ea typeface="Average"/>
              <a:cs typeface="Average"/>
              <a:sym typeface="Average"/>
            </a:endParaRPr>
          </a:p>
        </p:txBody>
      </p:sp>
      <p:pic>
        <p:nvPicPr>
          <p:cNvPr id="1357" name="Google Shape;1357;p84"/>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1358" name="Google Shape;1358;p84"/>
          <p:cNvSpPr/>
          <p:nvPr/>
        </p:nvSpPr>
        <p:spPr>
          <a:xfrm>
            <a:off x="524400" y="1908350"/>
            <a:ext cx="1042800" cy="864600"/>
          </a:xfrm>
          <a:prstGeom prst="rect">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250MB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(Demo.txt)</a:t>
            </a:r>
            <a:endParaRPr b="0" i="0" sz="1400" u="none" cap="none" strike="noStrike">
              <a:solidFill>
                <a:srgbClr val="000000"/>
              </a:solidFill>
              <a:latin typeface="Arial"/>
              <a:ea typeface="Arial"/>
              <a:cs typeface="Arial"/>
              <a:sym typeface="Arial"/>
            </a:endParaRPr>
          </a:p>
        </p:txBody>
      </p:sp>
      <p:sp>
        <p:nvSpPr>
          <p:cNvPr id="1359" name="Google Shape;1359;p84"/>
          <p:cNvSpPr/>
          <p:nvPr/>
        </p:nvSpPr>
        <p:spPr>
          <a:xfrm>
            <a:off x="3001500" y="1995200"/>
            <a:ext cx="898500" cy="690900"/>
          </a:xfrm>
          <a:prstGeom prst="rect">
            <a:avLst/>
          </a:prstGeom>
          <a:solidFill>
            <a:srgbClr val="F9CB9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128MB</a:t>
            </a:r>
            <a:endParaRPr b="0" i="0" sz="1400" u="none" cap="none" strike="noStrike">
              <a:solidFill>
                <a:srgbClr val="000000"/>
              </a:solidFill>
              <a:latin typeface="Arial"/>
              <a:ea typeface="Arial"/>
              <a:cs typeface="Arial"/>
              <a:sym typeface="Arial"/>
            </a:endParaRPr>
          </a:p>
        </p:txBody>
      </p:sp>
      <p:sp>
        <p:nvSpPr>
          <p:cNvPr id="1360" name="Google Shape;1360;p84"/>
          <p:cNvSpPr/>
          <p:nvPr/>
        </p:nvSpPr>
        <p:spPr>
          <a:xfrm>
            <a:off x="4991600" y="2018150"/>
            <a:ext cx="898500" cy="645000"/>
          </a:xfrm>
          <a:prstGeom prst="rect">
            <a:avLst/>
          </a:prstGeom>
          <a:solidFill>
            <a:srgbClr val="F9CB9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122MB</a:t>
            </a:r>
            <a:endParaRPr b="0" i="0" sz="1400" u="none" cap="none" strike="noStrike">
              <a:solidFill>
                <a:srgbClr val="000000"/>
              </a:solidFill>
              <a:latin typeface="Arial"/>
              <a:ea typeface="Arial"/>
              <a:cs typeface="Arial"/>
              <a:sym typeface="Arial"/>
            </a:endParaRPr>
          </a:p>
        </p:txBody>
      </p:sp>
      <p:cxnSp>
        <p:nvCxnSpPr>
          <p:cNvPr id="1361" name="Google Shape;1361;p84"/>
          <p:cNvCxnSpPr>
            <a:endCxn id="1359" idx="1"/>
          </p:cNvCxnSpPr>
          <p:nvPr/>
        </p:nvCxnSpPr>
        <p:spPr>
          <a:xfrm>
            <a:off x="1567200" y="2340650"/>
            <a:ext cx="1434300" cy="0"/>
          </a:xfrm>
          <a:prstGeom prst="straightConnector1">
            <a:avLst/>
          </a:prstGeom>
          <a:noFill/>
          <a:ln cap="flat" cmpd="sng" w="19050">
            <a:solidFill>
              <a:srgbClr val="000000"/>
            </a:solidFill>
            <a:prstDash val="solid"/>
            <a:round/>
            <a:headEnd len="sm" w="sm" type="none"/>
            <a:tailEnd len="med" w="med" type="stealth"/>
          </a:ln>
        </p:spPr>
      </p:cxnSp>
      <p:sp>
        <p:nvSpPr>
          <p:cNvPr id="1362" name="Google Shape;1362;p84"/>
          <p:cNvSpPr txBox="1"/>
          <p:nvPr/>
        </p:nvSpPr>
        <p:spPr>
          <a:xfrm>
            <a:off x="4225600" y="2095575"/>
            <a:ext cx="4404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Average"/>
                <a:ea typeface="Average"/>
                <a:cs typeface="Average"/>
                <a:sym typeface="Average"/>
              </a:rPr>
              <a:t>+</a:t>
            </a:r>
            <a:endParaRPr b="0" i="0" sz="2400" u="none" cap="none" strike="noStrike">
              <a:solidFill>
                <a:srgbClr val="000000"/>
              </a:solidFill>
              <a:latin typeface="Average"/>
              <a:ea typeface="Average"/>
              <a:cs typeface="Average"/>
              <a:sym typeface="Average"/>
            </a:endParaRPr>
          </a:p>
        </p:txBody>
      </p:sp>
      <p:sp>
        <p:nvSpPr>
          <p:cNvPr id="1363" name="Google Shape;1363;p84"/>
          <p:cNvSpPr txBox="1"/>
          <p:nvPr/>
        </p:nvSpPr>
        <p:spPr>
          <a:xfrm>
            <a:off x="353325" y="3144975"/>
            <a:ext cx="8831700" cy="1650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Default Size 128MB</a:t>
            </a:r>
            <a:endParaRPr b="0" i="0" sz="17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1700"/>
              <a:buFont typeface="Arial"/>
              <a:buNone/>
            </a:pPr>
            <a:r>
              <a:t/>
            </a:r>
            <a:endParaRPr b="0" i="0" sz="17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A–128MB</a:t>
            </a:r>
            <a:endParaRPr b="0" i="0" sz="17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Remaining Size 122MB </a:t>
            </a:r>
            <a:endParaRPr b="0" i="0" sz="17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1700"/>
              <a:buFont typeface="Arial"/>
              <a:buNone/>
            </a:pPr>
            <a:r>
              <a:t/>
            </a:r>
            <a:endParaRPr b="0" i="0" sz="17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6"/>
                                        </p:tgtEl>
                                        <p:attrNameLst>
                                          <p:attrName>style.visibility</p:attrName>
                                        </p:attrNameLst>
                                      </p:cBhvr>
                                      <p:to>
                                        <p:strVal val="visible"/>
                                      </p:to>
                                    </p:set>
                                    <p:animEffect filter="fade" transition="in">
                                      <p:cBhvr>
                                        <p:cTn dur="1000"/>
                                        <p:tgtEl>
                                          <p:spTgt spid="13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8"/>
                                        </p:tgtEl>
                                        <p:attrNameLst>
                                          <p:attrName>style.visibility</p:attrName>
                                        </p:attrNameLst>
                                      </p:cBhvr>
                                      <p:to>
                                        <p:strVal val="visible"/>
                                      </p:to>
                                    </p:set>
                                    <p:animEffect filter="fade" transition="in">
                                      <p:cBhvr>
                                        <p:cTn dur="1000"/>
                                        <p:tgtEl>
                                          <p:spTgt spid="1358"/>
                                        </p:tgtEl>
                                      </p:cBhvr>
                                    </p:animEffect>
                                  </p:childTnLst>
                                </p:cTn>
                              </p:par>
                              <p:par>
                                <p:cTn fill="hold" nodeType="withEffect" presetClass="entr" presetID="10" presetSubtype="0">
                                  <p:stCondLst>
                                    <p:cond delay="0"/>
                                  </p:stCondLst>
                                  <p:childTnLst>
                                    <p:set>
                                      <p:cBhvr>
                                        <p:cTn dur="1" fill="hold">
                                          <p:stCondLst>
                                            <p:cond delay="0"/>
                                          </p:stCondLst>
                                        </p:cTn>
                                        <p:tgtEl>
                                          <p:spTgt spid="1359"/>
                                        </p:tgtEl>
                                        <p:attrNameLst>
                                          <p:attrName>style.visibility</p:attrName>
                                        </p:attrNameLst>
                                      </p:cBhvr>
                                      <p:to>
                                        <p:strVal val="visible"/>
                                      </p:to>
                                    </p:set>
                                    <p:animEffect filter="fade" transition="in">
                                      <p:cBhvr>
                                        <p:cTn dur="1000"/>
                                        <p:tgtEl>
                                          <p:spTgt spid="1359"/>
                                        </p:tgtEl>
                                      </p:cBhvr>
                                    </p:animEffect>
                                  </p:childTnLst>
                                </p:cTn>
                              </p:par>
                              <p:par>
                                <p:cTn fill="hold" nodeType="withEffect" presetClass="entr" presetID="10" presetSubtype="0">
                                  <p:stCondLst>
                                    <p:cond delay="0"/>
                                  </p:stCondLst>
                                  <p:childTnLst>
                                    <p:set>
                                      <p:cBhvr>
                                        <p:cTn dur="1" fill="hold">
                                          <p:stCondLst>
                                            <p:cond delay="0"/>
                                          </p:stCondLst>
                                        </p:cTn>
                                        <p:tgtEl>
                                          <p:spTgt spid="1360"/>
                                        </p:tgtEl>
                                        <p:attrNameLst>
                                          <p:attrName>style.visibility</p:attrName>
                                        </p:attrNameLst>
                                      </p:cBhvr>
                                      <p:to>
                                        <p:strVal val="visible"/>
                                      </p:to>
                                    </p:set>
                                    <p:animEffect filter="fade" transition="in">
                                      <p:cBhvr>
                                        <p:cTn dur="1000"/>
                                        <p:tgtEl>
                                          <p:spTgt spid="1360"/>
                                        </p:tgtEl>
                                      </p:cBhvr>
                                    </p:animEffect>
                                  </p:childTnLst>
                                </p:cTn>
                              </p:par>
                              <p:par>
                                <p:cTn fill="hold" nodeType="withEffect" presetClass="entr" presetID="10" presetSubtype="0">
                                  <p:stCondLst>
                                    <p:cond delay="0"/>
                                  </p:stCondLst>
                                  <p:childTnLst>
                                    <p:set>
                                      <p:cBhvr>
                                        <p:cTn dur="1" fill="hold">
                                          <p:stCondLst>
                                            <p:cond delay="0"/>
                                          </p:stCondLst>
                                        </p:cTn>
                                        <p:tgtEl>
                                          <p:spTgt spid="1361"/>
                                        </p:tgtEl>
                                        <p:attrNameLst>
                                          <p:attrName>style.visibility</p:attrName>
                                        </p:attrNameLst>
                                      </p:cBhvr>
                                      <p:to>
                                        <p:strVal val="visible"/>
                                      </p:to>
                                    </p:set>
                                    <p:animEffect filter="fade" transition="in">
                                      <p:cBhvr>
                                        <p:cTn dur="1000"/>
                                        <p:tgtEl>
                                          <p:spTgt spid="1361"/>
                                        </p:tgtEl>
                                      </p:cBhvr>
                                    </p:animEffect>
                                  </p:childTnLst>
                                </p:cTn>
                              </p:par>
                              <p:par>
                                <p:cTn fill="hold" nodeType="withEffect" presetClass="entr" presetID="10" presetSubtype="0">
                                  <p:stCondLst>
                                    <p:cond delay="0"/>
                                  </p:stCondLst>
                                  <p:childTnLst>
                                    <p:set>
                                      <p:cBhvr>
                                        <p:cTn dur="1" fill="hold">
                                          <p:stCondLst>
                                            <p:cond delay="0"/>
                                          </p:stCondLst>
                                        </p:cTn>
                                        <p:tgtEl>
                                          <p:spTgt spid="1362"/>
                                        </p:tgtEl>
                                        <p:attrNameLst>
                                          <p:attrName>style.visibility</p:attrName>
                                        </p:attrNameLst>
                                      </p:cBhvr>
                                      <p:to>
                                        <p:strVal val="visible"/>
                                      </p:to>
                                    </p:set>
                                    <p:animEffect filter="fade" transition="in">
                                      <p:cBhvr>
                                        <p:cTn dur="1000"/>
                                        <p:tgtEl>
                                          <p:spTgt spid="13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3"/>
                                        </p:tgtEl>
                                        <p:attrNameLst>
                                          <p:attrName>style.visibility</p:attrName>
                                        </p:attrNameLst>
                                      </p:cBhvr>
                                      <p:to>
                                        <p:strVal val="visible"/>
                                      </p:to>
                                    </p:set>
                                    <p:animEffect filter="fade" transition="in">
                                      <p:cBhvr>
                                        <p:cTn dur="1000"/>
                                        <p:tgtEl>
                                          <p:spTgt spid="13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67" name="Shape 1367"/>
        <p:cNvGrpSpPr/>
        <p:nvPr/>
      </p:nvGrpSpPr>
      <p:grpSpPr>
        <a:xfrm>
          <a:off x="0" y="0"/>
          <a:ext cx="0" cy="0"/>
          <a:chOff x="0" y="0"/>
          <a:chExt cx="0" cy="0"/>
        </a:xfrm>
      </p:grpSpPr>
      <p:sp>
        <p:nvSpPr>
          <p:cNvPr id="1368" name="Google Shape;1368;p85"/>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u="sng">
                <a:solidFill>
                  <a:srgbClr val="E09214"/>
                </a:solidFill>
                <a:latin typeface="Merriweather"/>
                <a:ea typeface="Merriweather"/>
                <a:cs typeface="Merriweather"/>
                <a:sym typeface="Merriweather"/>
              </a:rPr>
              <a:t>HDFS Write Architecture</a:t>
            </a:r>
            <a:endParaRPr b="1" u="sng">
              <a:solidFill>
                <a:srgbClr val="E09214"/>
              </a:solidFill>
              <a:latin typeface="Merriweather"/>
              <a:ea typeface="Merriweather"/>
              <a:cs typeface="Merriweather"/>
              <a:sym typeface="Merriweather"/>
            </a:endParaRPr>
          </a:p>
        </p:txBody>
      </p:sp>
      <p:sp>
        <p:nvSpPr>
          <p:cNvPr id="1369" name="Google Shape;1369;p85"/>
          <p:cNvSpPr txBox="1"/>
          <p:nvPr/>
        </p:nvSpPr>
        <p:spPr>
          <a:xfrm>
            <a:off x="100475" y="772425"/>
            <a:ext cx="29907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600"/>
              <a:buFont typeface="Arial"/>
              <a:buNone/>
            </a:pPr>
            <a:r>
              <a:rPr b="1" i="0" lang="en" sz="1600" u="none" cap="none" strike="noStrike">
                <a:solidFill>
                  <a:srgbClr val="000000"/>
                </a:solidFill>
                <a:latin typeface="Average"/>
                <a:ea typeface="Average"/>
                <a:cs typeface="Average"/>
                <a:sym typeface="Average"/>
              </a:rPr>
              <a:t>Protocols writing HDFS</a:t>
            </a:r>
            <a:endParaRPr b="1" i="0" sz="1600" u="none" cap="none" strike="noStrike">
              <a:solidFill>
                <a:srgbClr val="000000"/>
              </a:solidFill>
              <a:latin typeface="Average"/>
              <a:ea typeface="Average"/>
              <a:cs typeface="Average"/>
              <a:sym typeface="Average"/>
            </a:endParaRPr>
          </a:p>
        </p:txBody>
      </p:sp>
      <p:pic>
        <p:nvPicPr>
          <p:cNvPr id="1370" name="Google Shape;1370;p85"/>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1371" name="Google Shape;1371;p85"/>
          <p:cNvSpPr/>
          <p:nvPr/>
        </p:nvSpPr>
        <p:spPr>
          <a:xfrm>
            <a:off x="423950" y="1467350"/>
            <a:ext cx="1042800" cy="864600"/>
          </a:xfrm>
          <a:prstGeom prst="rect">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HDFS Client</a:t>
            </a:r>
            <a:endParaRPr b="0" i="0" sz="1400" u="none" cap="none" strike="noStrike">
              <a:solidFill>
                <a:srgbClr val="000000"/>
              </a:solidFill>
              <a:latin typeface="Arial"/>
              <a:ea typeface="Arial"/>
              <a:cs typeface="Arial"/>
              <a:sym typeface="Arial"/>
            </a:endParaRPr>
          </a:p>
        </p:txBody>
      </p:sp>
      <p:sp>
        <p:nvSpPr>
          <p:cNvPr id="1372" name="Google Shape;1372;p85"/>
          <p:cNvSpPr/>
          <p:nvPr/>
        </p:nvSpPr>
        <p:spPr>
          <a:xfrm>
            <a:off x="2901050" y="1554200"/>
            <a:ext cx="898500" cy="690900"/>
          </a:xfrm>
          <a:prstGeom prst="rect">
            <a:avLst/>
          </a:prstGeom>
          <a:solidFill>
            <a:srgbClr val="C9DAF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Name Node</a:t>
            </a:r>
            <a:endParaRPr b="0" i="0" sz="1400" u="none" cap="none" strike="noStrike">
              <a:solidFill>
                <a:srgbClr val="000000"/>
              </a:solidFill>
              <a:latin typeface="Arial"/>
              <a:ea typeface="Arial"/>
              <a:cs typeface="Arial"/>
              <a:sym typeface="Arial"/>
            </a:endParaRPr>
          </a:p>
        </p:txBody>
      </p:sp>
      <p:sp>
        <p:nvSpPr>
          <p:cNvPr id="1373" name="Google Shape;1373;p85"/>
          <p:cNvSpPr/>
          <p:nvPr/>
        </p:nvSpPr>
        <p:spPr>
          <a:xfrm>
            <a:off x="4891150" y="822350"/>
            <a:ext cx="1042800" cy="645000"/>
          </a:xfrm>
          <a:prstGeom prst="rect">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Datanode</a:t>
            </a:r>
            <a:endParaRPr b="0" i="0" sz="1400" u="none" cap="none" strike="noStrike">
              <a:solidFill>
                <a:srgbClr val="000000"/>
              </a:solidFill>
              <a:latin typeface="Arial"/>
              <a:ea typeface="Arial"/>
              <a:cs typeface="Arial"/>
              <a:sym typeface="Arial"/>
            </a:endParaRPr>
          </a:p>
        </p:txBody>
      </p:sp>
      <p:cxnSp>
        <p:nvCxnSpPr>
          <p:cNvPr id="1374" name="Google Shape;1374;p85"/>
          <p:cNvCxnSpPr/>
          <p:nvPr/>
        </p:nvCxnSpPr>
        <p:spPr>
          <a:xfrm>
            <a:off x="1466750" y="1747250"/>
            <a:ext cx="1434300" cy="0"/>
          </a:xfrm>
          <a:prstGeom prst="straightConnector1">
            <a:avLst/>
          </a:prstGeom>
          <a:noFill/>
          <a:ln cap="flat" cmpd="sng" w="19050">
            <a:solidFill>
              <a:srgbClr val="000000"/>
            </a:solidFill>
            <a:prstDash val="solid"/>
            <a:round/>
            <a:headEnd len="sm" w="sm" type="none"/>
            <a:tailEnd len="med" w="med" type="stealth"/>
          </a:ln>
        </p:spPr>
      </p:cxnSp>
      <p:sp>
        <p:nvSpPr>
          <p:cNvPr id="1375" name="Google Shape;1375;p85"/>
          <p:cNvSpPr txBox="1"/>
          <p:nvPr/>
        </p:nvSpPr>
        <p:spPr>
          <a:xfrm>
            <a:off x="353325" y="3144975"/>
            <a:ext cx="7484400" cy="1650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And shares IP Address of Data nodes</a:t>
            </a:r>
            <a:endParaRPr b="0" i="0" sz="17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Now Selection of ip address purely randomized based on availability, replication factor , rack awareness</a:t>
            </a:r>
            <a:endParaRPr b="0" i="0" sz="17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Ex: If replication factor 3 </a:t>
            </a:r>
            <a:endParaRPr b="0" i="0" sz="17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Only replicate 3 —-&gt; Provide 3 Ip addresses of Data nodes</a:t>
            </a:r>
            <a:endParaRPr b="0" i="0" sz="1700" u="none" cap="none" strike="noStrike">
              <a:solidFill>
                <a:srgbClr val="000000"/>
              </a:solidFill>
              <a:latin typeface="Average"/>
              <a:ea typeface="Average"/>
              <a:cs typeface="Average"/>
              <a:sym typeface="Average"/>
            </a:endParaRPr>
          </a:p>
        </p:txBody>
      </p:sp>
      <p:sp>
        <p:nvSpPr>
          <p:cNvPr id="1376" name="Google Shape;1376;p85"/>
          <p:cNvSpPr/>
          <p:nvPr/>
        </p:nvSpPr>
        <p:spPr>
          <a:xfrm>
            <a:off x="4933025" y="1851750"/>
            <a:ext cx="1091700" cy="645000"/>
          </a:xfrm>
          <a:prstGeom prst="rect">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Datanode</a:t>
            </a:r>
            <a:endParaRPr b="0" i="0" sz="1400" u="none" cap="none" strike="noStrike">
              <a:solidFill>
                <a:srgbClr val="000000"/>
              </a:solidFill>
              <a:latin typeface="Arial"/>
              <a:ea typeface="Arial"/>
              <a:cs typeface="Arial"/>
              <a:sym typeface="Arial"/>
            </a:endParaRPr>
          </a:p>
        </p:txBody>
      </p:sp>
      <p:sp>
        <p:nvSpPr>
          <p:cNvPr id="1377" name="Google Shape;1377;p85"/>
          <p:cNvSpPr txBox="1"/>
          <p:nvPr/>
        </p:nvSpPr>
        <p:spPr>
          <a:xfrm>
            <a:off x="1466750" y="1427750"/>
            <a:ext cx="22122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00"/>
              <a:buFont typeface="Arial"/>
              <a:buNone/>
            </a:pPr>
            <a:r>
              <a:rPr b="0" i="0" lang="en" sz="1300" u="none" cap="none" strike="noStrike">
                <a:solidFill>
                  <a:srgbClr val="000000"/>
                </a:solidFill>
                <a:latin typeface="Average"/>
                <a:ea typeface="Average"/>
                <a:cs typeface="Average"/>
                <a:sym typeface="Average"/>
              </a:rPr>
              <a:t>Writing Request</a:t>
            </a:r>
            <a:endParaRPr b="0" i="0" sz="1300" u="none" cap="none" strike="noStrike">
              <a:solidFill>
                <a:srgbClr val="000000"/>
              </a:solidFill>
              <a:latin typeface="Average"/>
              <a:ea typeface="Average"/>
              <a:cs typeface="Average"/>
              <a:sym typeface="Average"/>
            </a:endParaRPr>
          </a:p>
        </p:txBody>
      </p:sp>
      <p:cxnSp>
        <p:nvCxnSpPr>
          <p:cNvPr id="1378" name="Google Shape;1378;p85"/>
          <p:cNvCxnSpPr>
            <a:stCxn id="1372" idx="3"/>
            <a:endCxn id="1373" idx="1"/>
          </p:cNvCxnSpPr>
          <p:nvPr/>
        </p:nvCxnSpPr>
        <p:spPr>
          <a:xfrm flipH="1" rot="10800000">
            <a:off x="3799550" y="1144850"/>
            <a:ext cx="1091700" cy="754800"/>
          </a:xfrm>
          <a:prstGeom prst="straightConnector1">
            <a:avLst/>
          </a:prstGeom>
          <a:noFill/>
          <a:ln cap="flat" cmpd="sng" w="19050">
            <a:solidFill>
              <a:srgbClr val="444444"/>
            </a:solidFill>
            <a:prstDash val="solid"/>
            <a:round/>
            <a:headEnd len="sm" w="sm" type="none"/>
            <a:tailEnd len="med" w="med" type="stealth"/>
          </a:ln>
        </p:spPr>
      </p:cxnSp>
      <p:cxnSp>
        <p:nvCxnSpPr>
          <p:cNvPr id="1379" name="Google Shape;1379;p85"/>
          <p:cNvCxnSpPr>
            <a:stCxn id="1372" idx="3"/>
            <a:endCxn id="1376" idx="1"/>
          </p:cNvCxnSpPr>
          <p:nvPr/>
        </p:nvCxnSpPr>
        <p:spPr>
          <a:xfrm>
            <a:off x="3799550" y="1899650"/>
            <a:ext cx="1133400" cy="274500"/>
          </a:xfrm>
          <a:prstGeom prst="straightConnector1">
            <a:avLst/>
          </a:prstGeom>
          <a:noFill/>
          <a:ln cap="flat" cmpd="sng" w="19050">
            <a:solidFill>
              <a:srgbClr val="000000"/>
            </a:solidFill>
            <a:prstDash val="solid"/>
            <a:round/>
            <a:headEnd len="sm" w="sm" type="none"/>
            <a:tailEnd len="med" w="med" type="stealth"/>
          </a:ln>
        </p:spPr>
      </p:cxnSp>
      <p:cxnSp>
        <p:nvCxnSpPr>
          <p:cNvPr id="1380" name="Google Shape;1380;p85"/>
          <p:cNvCxnSpPr/>
          <p:nvPr/>
        </p:nvCxnSpPr>
        <p:spPr>
          <a:xfrm>
            <a:off x="1466750" y="2036900"/>
            <a:ext cx="1434300" cy="0"/>
          </a:xfrm>
          <a:prstGeom prst="straightConnector1">
            <a:avLst/>
          </a:prstGeom>
          <a:noFill/>
          <a:ln cap="flat" cmpd="sng" w="19050">
            <a:solidFill>
              <a:srgbClr val="000000"/>
            </a:solidFill>
            <a:prstDash val="solid"/>
            <a:round/>
            <a:headEnd len="med" w="med" type="stealth"/>
            <a:tailEnd len="sm" w="sm" type="none"/>
          </a:ln>
        </p:spPr>
      </p:cxnSp>
      <p:sp>
        <p:nvSpPr>
          <p:cNvPr id="1381" name="Google Shape;1381;p85"/>
          <p:cNvSpPr txBox="1"/>
          <p:nvPr/>
        </p:nvSpPr>
        <p:spPr>
          <a:xfrm>
            <a:off x="1527050" y="2036875"/>
            <a:ext cx="1091700" cy="615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00"/>
              <a:buFont typeface="Arial"/>
              <a:buNone/>
            </a:pPr>
            <a:r>
              <a:rPr b="0" i="0" lang="en" sz="1300" u="none" cap="none" strike="noStrike">
                <a:solidFill>
                  <a:srgbClr val="000000"/>
                </a:solidFill>
                <a:latin typeface="Average"/>
                <a:ea typeface="Average"/>
                <a:cs typeface="Average"/>
                <a:sym typeface="Average"/>
              </a:rPr>
              <a:t>Grant Write </a:t>
            </a:r>
            <a:endParaRPr b="0" i="0" sz="13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1300"/>
              <a:buFont typeface="Arial"/>
              <a:buNone/>
            </a:pPr>
            <a:r>
              <a:rPr b="0" i="0" lang="en" sz="1300" u="none" cap="none" strike="noStrike">
                <a:solidFill>
                  <a:srgbClr val="000000"/>
                </a:solidFill>
                <a:latin typeface="Average"/>
                <a:ea typeface="Average"/>
                <a:cs typeface="Average"/>
                <a:sym typeface="Average"/>
              </a:rPr>
              <a:t>Permission</a:t>
            </a:r>
            <a:endParaRPr b="0" i="0" sz="13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9"/>
                                        </p:tgtEl>
                                        <p:attrNameLst>
                                          <p:attrName>style.visibility</p:attrName>
                                        </p:attrNameLst>
                                      </p:cBhvr>
                                      <p:to>
                                        <p:strVal val="visible"/>
                                      </p:to>
                                    </p:set>
                                    <p:animEffect filter="fade" transition="in">
                                      <p:cBhvr>
                                        <p:cTn dur="1000"/>
                                        <p:tgtEl>
                                          <p:spTgt spid="13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1"/>
                                        </p:tgtEl>
                                        <p:attrNameLst>
                                          <p:attrName>style.visibility</p:attrName>
                                        </p:attrNameLst>
                                      </p:cBhvr>
                                      <p:to>
                                        <p:strVal val="visible"/>
                                      </p:to>
                                    </p:set>
                                    <p:animEffect filter="fade" transition="in">
                                      <p:cBhvr>
                                        <p:cTn dur="1000"/>
                                        <p:tgtEl>
                                          <p:spTgt spid="1371"/>
                                        </p:tgtEl>
                                      </p:cBhvr>
                                    </p:animEffect>
                                  </p:childTnLst>
                                </p:cTn>
                              </p:par>
                              <p:par>
                                <p:cTn fill="hold" nodeType="withEffect" presetClass="entr" presetID="10" presetSubtype="0">
                                  <p:stCondLst>
                                    <p:cond delay="0"/>
                                  </p:stCondLst>
                                  <p:childTnLst>
                                    <p:set>
                                      <p:cBhvr>
                                        <p:cTn dur="1" fill="hold">
                                          <p:stCondLst>
                                            <p:cond delay="0"/>
                                          </p:stCondLst>
                                        </p:cTn>
                                        <p:tgtEl>
                                          <p:spTgt spid="1372"/>
                                        </p:tgtEl>
                                        <p:attrNameLst>
                                          <p:attrName>style.visibility</p:attrName>
                                        </p:attrNameLst>
                                      </p:cBhvr>
                                      <p:to>
                                        <p:strVal val="visible"/>
                                      </p:to>
                                    </p:set>
                                    <p:animEffect filter="fade" transition="in">
                                      <p:cBhvr>
                                        <p:cTn dur="1000"/>
                                        <p:tgtEl>
                                          <p:spTgt spid="1372"/>
                                        </p:tgtEl>
                                      </p:cBhvr>
                                    </p:animEffect>
                                  </p:childTnLst>
                                </p:cTn>
                              </p:par>
                              <p:par>
                                <p:cTn fill="hold" nodeType="withEffect" presetClass="entr" presetID="10" presetSubtype="0">
                                  <p:stCondLst>
                                    <p:cond delay="0"/>
                                  </p:stCondLst>
                                  <p:childTnLst>
                                    <p:set>
                                      <p:cBhvr>
                                        <p:cTn dur="1" fill="hold">
                                          <p:stCondLst>
                                            <p:cond delay="0"/>
                                          </p:stCondLst>
                                        </p:cTn>
                                        <p:tgtEl>
                                          <p:spTgt spid="1373"/>
                                        </p:tgtEl>
                                        <p:attrNameLst>
                                          <p:attrName>style.visibility</p:attrName>
                                        </p:attrNameLst>
                                      </p:cBhvr>
                                      <p:to>
                                        <p:strVal val="visible"/>
                                      </p:to>
                                    </p:set>
                                    <p:animEffect filter="fade" transition="in">
                                      <p:cBhvr>
                                        <p:cTn dur="1000"/>
                                        <p:tgtEl>
                                          <p:spTgt spid="1373"/>
                                        </p:tgtEl>
                                      </p:cBhvr>
                                    </p:animEffect>
                                  </p:childTnLst>
                                </p:cTn>
                              </p:par>
                              <p:par>
                                <p:cTn fill="hold" nodeType="withEffect" presetClass="entr" presetID="10" presetSubtype="0">
                                  <p:stCondLst>
                                    <p:cond delay="0"/>
                                  </p:stCondLst>
                                  <p:childTnLst>
                                    <p:set>
                                      <p:cBhvr>
                                        <p:cTn dur="1" fill="hold">
                                          <p:stCondLst>
                                            <p:cond delay="0"/>
                                          </p:stCondLst>
                                        </p:cTn>
                                        <p:tgtEl>
                                          <p:spTgt spid="1374"/>
                                        </p:tgtEl>
                                        <p:attrNameLst>
                                          <p:attrName>style.visibility</p:attrName>
                                        </p:attrNameLst>
                                      </p:cBhvr>
                                      <p:to>
                                        <p:strVal val="visible"/>
                                      </p:to>
                                    </p:set>
                                    <p:animEffect filter="fade" transition="in">
                                      <p:cBhvr>
                                        <p:cTn dur="1000"/>
                                        <p:tgtEl>
                                          <p:spTgt spid="1374"/>
                                        </p:tgtEl>
                                      </p:cBhvr>
                                    </p:animEffect>
                                  </p:childTnLst>
                                </p:cTn>
                              </p:par>
                              <p:par>
                                <p:cTn fill="hold" nodeType="withEffect" presetClass="entr" presetID="10" presetSubtype="0">
                                  <p:stCondLst>
                                    <p:cond delay="0"/>
                                  </p:stCondLst>
                                  <p:childTnLst>
                                    <p:set>
                                      <p:cBhvr>
                                        <p:cTn dur="1" fill="hold">
                                          <p:stCondLst>
                                            <p:cond delay="0"/>
                                          </p:stCondLst>
                                        </p:cTn>
                                        <p:tgtEl>
                                          <p:spTgt spid="1376"/>
                                        </p:tgtEl>
                                        <p:attrNameLst>
                                          <p:attrName>style.visibility</p:attrName>
                                        </p:attrNameLst>
                                      </p:cBhvr>
                                      <p:to>
                                        <p:strVal val="visible"/>
                                      </p:to>
                                    </p:set>
                                    <p:animEffect filter="fade" transition="in">
                                      <p:cBhvr>
                                        <p:cTn dur="1000"/>
                                        <p:tgtEl>
                                          <p:spTgt spid="1376"/>
                                        </p:tgtEl>
                                      </p:cBhvr>
                                    </p:animEffect>
                                  </p:childTnLst>
                                </p:cTn>
                              </p:par>
                              <p:par>
                                <p:cTn fill="hold" nodeType="withEffect" presetClass="entr" presetID="10" presetSubtype="0">
                                  <p:stCondLst>
                                    <p:cond delay="0"/>
                                  </p:stCondLst>
                                  <p:childTnLst>
                                    <p:set>
                                      <p:cBhvr>
                                        <p:cTn dur="1" fill="hold">
                                          <p:stCondLst>
                                            <p:cond delay="0"/>
                                          </p:stCondLst>
                                        </p:cTn>
                                        <p:tgtEl>
                                          <p:spTgt spid="1377"/>
                                        </p:tgtEl>
                                        <p:attrNameLst>
                                          <p:attrName>style.visibility</p:attrName>
                                        </p:attrNameLst>
                                      </p:cBhvr>
                                      <p:to>
                                        <p:strVal val="visible"/>
                                      </p:to>
                                    </p:set>
                                    <p:animEffect filter="fade" transition="in">
                                      <p:cBhvr>
                                        <p:cTn dur="1000"/>
                                        <p:tgtEl>
                                          <p:spTgt spid="1377"/>
                                        </p:tgtEl>
                                      </p:cBhvr>
                                    </p:animEffect>
                                  </p:childTnLst>
                                </p:cTn>
                              </p:par>
                              <p:par>
                                <p:cTn fill="hold" nodeType="withEffect" presetClass="entr" presetID="10" presetSubtype="0">
                                  <p:stCondLst>
                                    <p:cond delay="0"/>
                                  </p:stCondLst>
                                  <p:childTnLst>
                                    <p:set>
                                      <p:cBhvr>
                                        <p:cTn dur="1" fill="hold">
                                          <p:stCondLst>
                                            <p:cond delay="0"/>
                                          </p:stCondLst>
                                        </p:cTn>
                                        <p:tgtEl>
                                          <p:spTgt spid="1378"/>
                                        </p:tgtEl>
                                        <p:attrNameLst>
                                          <p:attrName>style.visibility</p:attrName>
                                        </p:attrNameLst>
                                      </p:cBhvr>
                                      <p:to>
                                        <p:strVal val="visible"/>
                                      </p:to>
                                    </p:set>
                                    <p:animEffect filter="fade" transition="in">
                                      <p:cBhvr>
                                        <p:cTn dur="1000"/>
                                        <p:tgtEl>
                                          <p:spTgt spid="1378"/>
                                        </p:tgtEl>
                                      </p:cBhvr>
                                    </p:animEffect>
                                  </p:childTnLst>
                                </p:cTn>
                              </p:par>
                              <p:par>
                                <p:cTn fill="hold" nodeType="withEffect" presetClass="entr" presetID="10" presetSubtype="0">
                                  <p:stCondLst>
                                    <p:cond delay="0"/>
                                  </p:stCondLst>
                                  <p:childTnLst>
                                    <p:set>
                                      <p:cBhvr>
                                        <p:cTn dur="1" fill="hold">
                                          <p:stCondLst>
                                            <p:cond delay="0"/>
                                          </p:stCondLst>
                                        </p:cTn>
                                        <p:tgtEl>
                                          <p:spTgt spid="1379"/>
                                        </p:tgtEl>
                                        <p:attrNameLst>
                                          <p:attrName>style.visibility</p:attrName>
                                        </p:attrNameLst>
                                      </p:cBhvr>
                                      <p:to>
                                        <p:strVal val="visible"/>
                                      </p:to>
                                    </p:set>
                                    <p:animEffect filter="fade" transition="in">
                                      <p:cBhvr>
                                        <p:cTn dur="1000"/>
                                        <p:tgtEl>
                                          <p:spTgt spid="1379"/>
                                        </p:tgtEl>
                                      </p:cBhvr>
                                    </p:animEffect>
                                  </p:childTnLst>
                                </p:cTn>
                              </p:par>
                              <p:par>
                                <p:cTn fill="hold" nodeType="withEffect" presetClass="entr" presetID="10" presetSubtype="0">
                                  <p:stCondLst>
                                    <p:cond delay="0"/>
                                  </p:stCondLst>
                                  <p:childTnLst>
                                    <p:set>
                                      <p:cBhvr>
                                        <p:cTn dur="1" fill="hold">
                                          <p:stCondLst>
                                            <p:cond delay="0"/>
                                          </p:stCondLst>
                                        </p:cTn>
                                        <p:tgtEl>
                                          <p:spTgt spid="1380"/>
                                        </p:tgtEl>
                                        <p:attrNameLst>
                                          <p:attrName>style.visibility</p:attrName>
                                        </p:attrNameLst>
                                      </p:cBhvr>
                                      <p:to>
                                        <p:strVal val="visible"/>
                                      </p:to>
                                    </p:set>
                                    <p:animEffect filter="fade" transition="in">
                                      <p:cBhvr>
                                        <p:cTn dur="1000"/>
                                        <p:tgtEl>
                                          <p:spTgt spid="1380"/>
                                        </p:tgtEl>
                                      </p:cBhvr>
                                    </p:animEffect>
                                  </p:childTnLst>
                                </p:cTn>
                              </p:par>
                              <p:par>
                                <p:cTn fill="hold" nodeType="withEffect" presetClass="entr" presetID="10" presetSubtype="0">
                                  <p:stCondLst>
                                    <p:cond delay="0"/>
                                  </p:stCondLst>
                                  <p:childTnLst>
                                    <p:set>
                                      <p:cBhvr>
                                        <p:cTn dur="1" fill="hold">
                                          <p:stCondLst>
                                            <p:cond delay="0"/>
                                          </p:stCondLst>
                                        </p:cTn>
                                        <p:tgtEl>
                                          <p:spTgt spid="1381"/>
                                        </p:tgtEl>
                                        <p:attrNameLst>
                                          <p:attrName>style.visibility</p:attrName>
                                        </p:attrNameLst>
                                      </p:cBhvr>
                                      <p:to>
                                        <p:strVal val="visible"/>
                                      </p:to>
                                    </p:set>
                                    <p:animEffect filter="fade" transition="in">
                                      <p:cBhvr>
                                        <p:cTn dur="1000"/>
                                        <p:tgtEl>
                                          <p:spTgt spid="13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5"/>
                                        </p:tgtEl>
                                        <p:attrNameLst>
                                          <p:attrName>style.visibility</p:attrName>
                                        </p:attrNameLst>
                                      </p:cBhvr>
                                      <p:to>
                                        <p:strVal val="visible"/>
                                      </p:to>
                                    </p:set>
                                    <p:animEffect filter="fade" transition="in">
                                      <p:cBhvr>
                                        <p:cTn dur="1000"/>
                                        <p:tgtEl>
                                          <p:spTgt spid="13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85" name="Shape 1385"/>
        <p:cNvGrpSpPr/>
        <p:nvPr/>
      </p:nvGrpSpPr>
      <p:grpSpPr>
        <a:xfrm>
          <a:off x="0" y="0"/>
          <a:ext cx="0" cy="0"/>
          <a:chOff x="0" y="0"/>
          <a:chExt cx="0" cy="0"/>
        </a:xfrm>
      </p:grpSpPr>
      <p:sp>
        <p:nvSpPr>
          <p:cNvPr id="1386" name="Google Shape;1386;p86"/>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u="sng">
                <a:solidFill>
                  <a:srgbClr val="E09214"/>
                </a:solidFill>
                <a:latin typeface="Merriweather"/>
                <a:ea typeface="Merriweather"/>
                <a:cs typeface="Merriweather"/>
                <a:sym typeface="Merriweather"/>
              </a:rPr>
              <a:t>HDFS Write Architecture</a:t>
            </a:r>
            <a:endParaRPr b="1" u="sng">
              <a:solidFill>
                <a:srgbClr val="E09214"/>
              </a:solidFill>
              <a:latin typeface="Merriweather"/>
              <a:ea typeface="Merriweather"/>
              <a:cs typeface="Merriweather"/>
              <a:sym typeface="Merriweather"/>
            </a:endParaRPr>
          </a:p>
        </p:txBody>
      </p:sp>
      <p:sp>
        <p:nvSpPr>
          <p:cNvPr id="1387" name="Google Shape;1387;p86"/>
          <p:cNvSpPr txBox="1"/>
          <p:nvPr/>
        </p:nvSpPr>
        <p:spPr>
          <a:xfrm>
            <a:off x="100475" y="772425"/>
            <a:ext cx="2800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600"/>
              <a:buFont typeface="Arial"/>
              <a:buNone/>
            </a:pPr>
            <a:r>
              <a:rPr b="1" i="0" lang="en" sz="1600" u="none" cap="none" strike="noStrike">
                <a:solidFill>
                  <a:srgbClr val="000000"/>
                </a:solidFill>
                <a:latin typeface="Average"/>
                <a:ea typeface="Average"/>
                <a:cs typeface="Average"/>
                <a:sym typeface="Average"/>
              </a:rPr>
              <a:t>If replication factor 3</a:t>
            </a:r>
            <a:endParaRPr b="1" i="0" sz="1600" u="none" cap="none" strike="noStrike">
              <a:solidFill>
                <a:srgbClr val="000000"/>
              </a:solidFill>
              <a:latin typeface="Average"/>
              <a:ea typeface="Average"/>
              <a:cs typeface="Average"/>
              <a:sym typeface="Average"/>
            </a:endParaRPr>
          </a:p>
        </p:txBody>
      </p:sp>
      <p:pic>
        <p:nvPicPr>
          <p:cNvPr id="1388" name="Google Shape;1388;p86"/>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1389" name="Google Shape;1389;p86"/>
          <p:cNvSpPr/>
          <p:nvPr/>
        </p:nvSpPr>
        <p:spPr>
          <a:xfrm>
            <a:off x="423950" y="1467350"/>
            <a:ext cx="1042800" cy="864600"/>
          </a:xfrm>
          <a:prstGeom prst="rect">
            <a:avLst/>
          </a:prstGeom>
          <a:solidFill>
            <a:srgbClr val="93C47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HDFS Client</a:t>
            </a:r>
            <a:endParaRPr b="0" i="0" sz="1400" u="none" cap="none" strike="noStrike">
              <a:solidFill>
                <a:srgbClr val="000000"/>
              </a:solidFill>
              <a:latin typeface="Arial"/>
              <a:ea typeface="Arial"/>
              <a:cs typeface="Arial"/>
              <a:sym typeface="Arial"/>
            </a:endParaRPr>
          </a:p>
        </p:txBody>
      </p:sp>
      <p:sp>
        <p:nvSpPr>
          <p:cNvPr id="1390" name="Google Shape;1390;p86"/>
          <p:cNvSpPr/>
          <p:nvPr/>
        </p:nvSpPr>
        <p:spPr>
          <a:xfrm>
            <a:off x="2901050" y="1554200"/>
            <a:ext cx="898500" cy="690900"/>
          </a:xfrm>
          <a:prstGeom prst="rect">
            <a:avLst/>
          </a:prstGeom>
          <a:solidFill>
            <a:srgbClr val="F9CB9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Name Node</a:t>
            </a:r>
            <a:endParaRPr b="0" i="0" sz="1400" u="none" cap="none" strike="noStrike">
              <a:solidFill>
                <a:srgbClr val="000000"/>
              </a:solidFill>
              <a:latin typeface="Arial"/>
              <a:ea typeface="Arial"/>
              <a:cs typeface="Arial"/>
              <a:sym typeface="Arial"/>
            </a:endParaRPr>
          </a:p>
        </p:txBody>
      </p:sp>
      <p:cxnSp>
        <p:nvCxnSpPr>
          <p:cNvPr id="1391" name="Google Shape;1391;p86"/>
          <p:cNvCxnSpPr/>
          <p:nvPr/>
        </p:nvCxnSpPr>
        <p:spPr>
          <a:xfrm>
            <a:off x="1466750" y="1747250"/>
            <a:ext cx="1434300" cy="0"/>
          </a:xfrm>
          <a:prstGeom prst="straightConnector1">
            <a:avLst/>
          </a:prstGeom>
          <a:noFill/>
          <a:ln cap="flat" cmpd="sng" w="19050">
            <a:solidFill>
              <a:srgbClr val="000000"/>
            </a:solidFill>
            <a:prstDash val="solid"/>
            <a:round/>
            <a:headEnd len="sm" w="sm" type="none"/>
            <a:tailEnd len="med" w="med" type="stealth"/>
          </a:ln>
        </p:spPr>
      </p:cxnSp>
      <p:sp>
        <p:nvSpPr>
          <p:cNvPr id="1392" name="Google Shape;1392;p86"/>
          <p:cNvSpPr txBox="1"/>
          <p:nvPr/>
        </p:nvSpPr>
        <p:spPr>
          <a:xfrm>
            <a:off x="313125" y="3485225"/>
            <a:ext cx="7484400" cy="1650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Namenode provide list to client  of 3 Ip address  Datanodes</a:t>
            </a:r>
            <a:endParaRPr b="0" i="0" sz="17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List will be unique for each block</a:t>
            </a:r>
            <a:endParaRPr b="0" i="0" sz="17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Ex:</a:t>
            </a:r>
            <a:endParaRPr b="0" i="0" sz="17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For Block A  List A= {IP Address of Datanodes 1, 4, 6}</a:t>
            </a:r>
            <a:endParaRPr b="0" i="0" sz="17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       Block B  List B= {IP Address of Datanodes 3, 7, 9}</a:t>
            </a:r>
            <a:endParaRPr b="0" i="0" sz="1700" u="none" cap="none" strike="noStrike">
              <a:solidFill>
                <a:srgbClr val="000000"/>
              </a:solidFill>
              <a:latin typeface="Average"/>
              <a:ea typeface="Average"/>
              <a:cs typeface="Average"/>
              <a:sym typeface="Average"/>
            </a:endParaRPr>
          </a:p>
        </p:txBody>
      </p:sp>
      <p:sp>
        <p:nvSpPr>
          <p:cNvPr id="1393" name="Google Shape;1393;p86"/>
          <p:cNvSpPr txBox="1"/>
          <p:nvPr/>
        </p:nvSpPr>
        <p:spPr>
          <a:xfrm>
            <a:off x="1466750" y="1427750"/>
            <a:ext cx="22122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00"/>
              <a:buFont typeface="Arial"/>
              <a:buNone/>
            </a:pPr>
            <a:r>
              <a:rPr b="0" i="0" lang="en" sz="1300" u="none" cap="none" strike="noStrike">
                <a:solidFill>
                  <a:srgbClr val="000000"/>
                </a:solidFill>
                <a:latin typeface="Average"/>
                <a:ea typeface="Average"/>
                <a:cs typeface="Average"/>
                <a:sym typeface="Average"/>
              </a:rPr>
              <a:t>Writing Request</a:t>
            </a:r>
            <a:endParaRPr b="0" i="0" sz="1300" u="none" cap="none" strike="noStrike">
              <a:solidFill>
                <a:srgbClr val="000000"/>
              </a:solidFill>
              <a:latin typeface="Average"/>
              <a:ea typeface="Average"/>
              <a:cs typeface="Average"/>
              <a:sym typeface="Average"/>
            </a:endParaRPr>
          </a:p>
        </p:txBody>
      </p:sp>
      <p:cxnSp>
        <p:nvCxnSpPr>
          <p:cNvPr id="1394" name="Google Shape;1394;p86"/>
          <p:cNvCxnSpPr>
            <a:stCxn id="1390" idx="3"/>
          </p:cNvCxnSpPr>
          <p:nvPr/>
        </p:nvCxnSpPr>
        <p:spPr>
          <a:xfrm flipH="1" rot="10800000">
            <a:off x="3799550" y="1144850"/>
            <a:ext cx="1091700" cy="754800"/>
          </a:xfrm>
          <a:prstGeom prst="straightConnector1">
            <a:avLst/>
          </a:prstGeom>
          <a:noFill/>
          <a:ln cap="flat" cmpd="sng" w="19050">
            <a:solidFill>
              <a:srgbClr val="444444"/>
            </a:solidFill>
            <a:prstDash val="solid"/>
            <a:round/>
            <a:headEnd len="sm" w="sm" type="none"/>
            <a:tailEnd len="med" w="med" type="stealth"/>
          </a:ln>
        </p:spPr>
      </p:cxnSp>
      <p:cxnSp>
        <p:nvCxnSpPr>
          <p:cNvPr id="1395" name="Google Shape;1395;p86"/>
          <p:cNvCxnSpPr>
            <a:stCxn id="1390" idx="3"/>
          </p:cNvCxnSpPr>
          <p:nvPr/>
        </p:nvCxnSpPr>
        <p:spPr>
          <a:xfrm>
            <a:off x="3799550" y="1899650"/>
            <a:ext cx="1133400" cy="274500"/>
          </a:xfrm>
          <a:prstGeom prst="straightConnector1">
            <a:avLst/>
          </a:prstGeom>
          <a:noFill/>
          <a:ln cap="flat" cmpd="sng" w="19050">
            <a:solidFill>
              <a:srgbClr val="000000"/>
            </a:solidFill>
            <a:prstDash val="solid"/>
            <a:round/>
            <a:headEnd len="sm" w="sm" type="none"/>
            <a:tailEnd len="med" w="med" type="stealth"/>
          </a:ln>
        </p:spPr>
      </p:cxnSp>
      <p:cxnSp>
        <p:nvCxnSpPr>
          <p:cNvPr id="1396" name="Google Shape;1396;p86"/>
          <p:cNvCxnSpPr/>
          <p:nvPr/>
        </p:nvCxnSpPr>
        <p:spPr>
          <a:xfrm>
            <a:off x="1466750" y="2036900"/>
            <a:ext cx="1434300" cy="0"/>
          </a:xfrm>
          <a:prstGeom prst="straightConnector1">
            <a:avLst/>
          </a:prstGeom>
          <a:noFill/>
          <a:ln cap="flat" cmpd="sng" w="19050">
            <a:solidFill>
              <a:srgbClr val="000000"/>
            </a:solidFill>
            <a:prstDash val="solid"/>
            <a:round/>
            <a:headEnd len="med" w="med" type="stealth"/>
            <a:tailEnd len="sm" w="sm" type="none"/>
          </a:ln>
        </p:spPr>
      </p:cxnSp>
      <p:sp>
        <p:nvSpPr>
          <p:cNvPr id="1397" name="Google Shape;1397;p86"/>
          <p:cNvSpPr txBox="1"/>
          <p:nvPr/>
        </p:nvSpPr>
        <p:spPr>
          <a:xfrm>
            <a:off x="1527050" y="2036875"/>
            <a:ext cx="1091700" cy="615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00"/>
              <a:buFont typeface="Arial"/>
              <a:buNone/>
            </a:pPr>
            <a:r>
              <a:rPr b="0" i="0" lang="en" sz="1300" u="none" cap="none" strike="noStrike">
                <a:solidFill>
                  <a:srgbClr val="000000"/>
                </a:solidFill>
                <a:latin typeface="Average"/>
                <a:ea typeface="Average"/>
                <a:cs typeface="Average"/>
                <a:sym typeface="Average"/>
              </a:rPr>
              <a:t>Grant Write </a:t>
            </a:r>
            <a:endParaRPr b="0" i="0" sz="13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1300"/>
              <a:buFont typeface="Arial"/>
              <a:buNone/>
            </a:pPr>
            <a:r>
              <a:rPr b="0" i="0" lang="en" sz="1300" u="none" cap="none" strike="noStrike">
                <a:solidFill>
                  <a:srgbClr val="000000"/>
                </a:solidFill>
                <a:latin typeface="Average"/>
                <a:ea typeface="Average"/>
                <a:cs typeface="Average"/>
                <a:sym typeface="Average"/>
              </a:rPr>
              <a:t>Permission</a:t>
            </a:r>
            <a:endParaRPr b="0" i="0" sz="1300" u="none" cap="none" strike="noStrike">
              <a:solidFill>
                <a:srgbClr val="000000"/>
              </a:solidFill>
              <a:latin typeface="Average"/>
              <a:ea typeface="Average"/>
              <a:cs typeface="Average"/>
              <a:sym typeface="Average"/>
            </a:endParaRPr>
          </a:p>
        </p:txBody>
      </p:sp>
      <p:cxnSp>
        <p:nvCxnSpPr>
          <p:cNvPr id="1398" name="Google Shape;1398;p86"/>
          <p:cNvCxnSpPr>
            <a:stCxn id="1390" idx="3"/>
          </p:cNvCxnSpPr>
          <p:nvPr/>
        </p:nvCxnSpPr>
        <p:spPr>
          <a:xfrm>
            <a:off x="3799550" y="1899650"/>
            <a:ext cx="1133400" cy="1230600"/>
          </a:xfrm>
          <a:prstGeom prst="straightConnector1">
            <a:avLst/>
          </a:prstGeom>
          <a:noFill/>
          <a:ln cap="flat" cmpd="sng" w="19050">
            <a:solidFill>
              <a:srgbClr val="000000"/>
            </a:solidFill>
            <a:prstDash val="solid"/>
            <a:round/>
            <a:headEnd len="sm" w="sm" type="none"/>
            <a:tailEnd len="med" w="med" type="stealth"/>
          </a:ln>
        </p:spPr>
      </p:cxnSp>
      <p:sp>
        <p:nvSpPr>
          <p:cNvPr id="1399" name="Google Shape;1399;p86"/>
          <p:cNvSpPr/>
          <p:nvPr/>
        </p:nvSpPr>
        <p:spPr>
          <a:xfrm>
            <a:off x="4891150" y="954475"/>
            <a:ext cx="1042800" cy="645000"/>
          </a:xfrm>
          <a:prstGeom prst="rect">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Datanode</a:t>
            </a:r>
            <a:endParaRPr b="0" i="0" sz="1400" u="none" cap="none" strike="noStrike">
              <a:solidFill>
                <a:srgbClr val="000000"/>
              </a:solidFill>
              <a:latin typeface="Arial"/>
              <a:ea typeface="Arial"/>
              <a:cs typeface="Arial"/>
              <a:sym typeface="Arial"/>
            </a:endParaRPr>
          </a:p>
        </p:txBody>
      </p:sp>
      <p:sp>
        <p:nvSpPr>
          <p:cNvPr id="1400" name="Google Shape;1400;p86"/>
          <p:cNvSpPr/>
          <p:nvPr/>
        </p:nvSpPr>
        <p:spPr>
          <a:xfrm>
            <a:off x="4891150" y="1899650"/>
            <a:ext cx="1042800" cy="645000"/>
          </a:xfrm>
          <a:prstGeom prst="rect">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Datanode</a:t>
            </a:r>
            <a:endParaRPr b="0" i="0" sz="1400" u="none" cap="none" strike="noStrike">
              <a:solidFill>
                <a:srgbClr val="000000"/>
              </a:solidFill>
              <a:latin typeface="Arial"/>
              <a:ea typeface="Arial"/>
              <a:cs typeface="Arial"/>
              <a:sym typeface="Arial"/>
            </a:endParaRPr>
          </a:p>
        </p:txBody>
      </p:sp>
      <p:sp>
        <p:nvSpPr>
          <p:cNvPr id="1401" name="Google Shape;1401;p86"/>
          <p:cNvSpPr/>
          <p:nvPr/>
        </p:nvSpPr>
        <p:spPr>
          <a:xfrm>
            <a:off x="4932950" y="2844825"/>
            <a:ext cx="1042800" cy="645000"/>
          </a:xfrm>
          <a:prstGeom prst="rect">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Datanode</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7"/>
                                        </p:tgtEl>
                                        <p:attrNameLst>
                                          <p:attrName>style.visibility</p:attrName>
                                        </p:attrNameLst>
                                      </p:cBhvr>
                                      <p:to>
                                        <p:strVal val="visible"/>
                                      </p:to>
                                    </p:set>
                                    <p:animEffect filter="fade" transition="in">
                                      <p:cBhvr>
                                        <p:cTn dur="1000"/>
                                        <p:tgtEl>
                                          <p:spTgt spid="13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9"/>
                                        </p:tgtEl>
                                        <p:attrNameLst>
                                          <p:attrName>style.visibility</p:attrName>
                                        </p:attrNameLst>
                                      </p:cBhvr>
                                      <p:to>
                                        <p:strVal val="visible"/>
                                      </p:to>
                                    </p:set>
                                    <p:animEffect filter="fade" transition="in">
                                      <p:cBhvr>
                                        <p:cTn dur="1000"/>
                                        <p:tgtEl>
                                          <p:spTgt spid="1389"/>
                                        </p:tgtEl>
                                      </p:cBhvr>
                                    </p:animEffect>
                                  </p:childTnLst>
                                </p:cTn>
                              </p:par>
                              <p:par>
                                <p:cTn fill="hold" nodeType="withEffect" presetClass="entr" presetID="10" presetSubtype="0">
                                  <p:stCondLst>
                                    <p:cond delay="0"/>
                                  </p:stCondLst>
                                  <p:childTnLst>
                                    <p:set>
                                      <p:cBhvr>
                                        <p:cTn dur="1" fill="hold">
                                          <p:stCondLst>
                                            <p:cond delay="0"/>
                                          </p:stCondLst>
                                        </p:cTn>
                                        <p:tgtEl>
                                          <p:spTgt spid="1390"/>
                                        </p:tgtEl>
                                        <p:attrNameLst>
                                          <p:attrName>style.visibility</p:attrName>
                                        </p:attrNameLst>
                                      </p:cBhvr>
                                      <p:to>
                                        <p:strVal val="visible"/>
                                      </p:to>
                                    </p:set>
                                    <p:animEffect filter="fade" transition="in">
                                      <p:cBhvr>
                                        <p:cTn dur="1000"/>
                                        <p:tgtEl>
                                          <p:spTgt spid="1390"/>
                                        </p:tgtEl>
                                      </p:cBhvr>
                                    </p:animEffect>
                                  </p:childTnLst>
                                </p:cTn>
                              </p:par>
                              <p:par>
                                <p:cTn fill="hold" nodeType="withEffect" presetClass="entr" presetID="10" presetSubtype="0">
                                  <p:stCondLst>
                                    <p:cond delay="0"/>
                                  </p:stCondLst>
                                  <p:childTnLst>
                                    <p:set>
                                      <p:cBhvr>
                                        <p:cTn dur="1" fill="hold">
                                          <p:stCondLst>
                                            <p:cond delay="0"/>
                                          </p:stCondLst>
                                        </p:cTn>
                                        <p:tgtEl>
                                          <p:spTgt spid="1391"/>
                                        </p:tgtEl>
                                        <p:attrNameLst>
                                          <p:attrName>style.visibility</p:attrName>
                                        </p:attrNameLst>
                                      </p:cBhvr>
                                      <p:to>
                                        <p:strVal val="visible"/>
                                      </p:to>
                                    </p:set>
                                    <p:animEffect filter="fade" transition="in">
                                      <p:cBhvr>
                                        <p:cTn dur="1000"/>
                                        <p:tgtEl>
                                          <p:spTgt spid="1391"/>
                                        </p:tgtEl>
                                      </p:cBhvr>
                                    </p:animEffect>
                                  </p:childTnLst>
                                </p:cTn>
                              </p:par>
                              <p:par>
                                <p:cTn fill="hold" nodeType="withEffect" presetClass="entr" presetID="10" presetSubtype="0">
                                  <p:stCondLst>
                                    <p:cond delay="0"/>
                                  </p:stCondLst>
                                  <p:childTnLst>
                                    <p:set>
                                      <p:cBhvr>
                                        <p:cTn dur="1" fill="hold">
                                          <p:stCondLst>
                                            <p:cond delay="0"/>
                                          </p:stCondLst>
                                        </p:cTn>
                                        <p:tgtEl>
                                          <p:spTgt spid="1393"/>
                                        </p:tgtEl>
                                        <p:attrNameLst>
                                          <p:attrName>style.visibility</p:attrName>
                                        </p:attrNameLst>
                                      </p:cBhvr>
                                      <p:to>
                                        <p:strVal val="visible"/>
                                      </p:to>
                                    </p:set>
                                    <p:animEffect filter="fade" transition="in">
                                      <p:cBhvr>
                                        <p:cTn dur="1000"/>
                                        <p:tgtEl>
                                          <p:spTgt spid="1393"/>
                                        </p:tgtEl>
                                      </p:cBhvr>
                                    </p:animEffect>
                                  </p:childTnLst>
                                </p:cTn>
                              </p:par>
                              <p:par>
                                <p:cTn fill="hold" nodeType="withEffect" presetClass="entr" presetID="10" presetSubtype="0">
                                  <p:stCondLst>
                                    <p:cond delay="0"/>
                                  </p:stCondLst>
                                  <p:childTnLst>
                                    <p:set>
                                      <p:cBhvr>
                                        <p:cTn dur="1" fill="hold">
                                          <p:stCondLst>
                                            <p:cond delay="0"/>
                                          </p:stCondLst>
                                        </p:cTn>
                                        <p:tgtEl>
                                          <p:spTgt spid="1394"/>
                                        </p:tgtEl>
                                        <p:attrNameLst>
                                          <p:attrName>style.visibility</p:attrName>
                                        </p:attrNameLst>
                                      </p:cBhvr>
                                      <p:to>
                                        <p:strVal val="visible"/>
                                      </p:to>
                                    </p:set>
                                    <p:animEffect filter="fade" transition="in">
                                      <p:cBhvr>
                                        <p:cTn dur="1000"/>
                                        <p:tgtEl>
                                          <p:spTgt spid="1394"/>
                                        </p:tgtEl>
                                      </p:cBhvr>
                                    </p:animEffect>
                                  </p:childTnLst>
                                </p:cTn>
                              </p:par>
                              <p:par>
                                <p:cTn fill="hold" nodeType="withEffect" presetClass="entr" presetID="10" presetSubtype="0">
                                  <p:stCondLst>
                                    <p:cond delay="0"/>
                                  </p:stCondLst>
                                  <p:childTnLst>
                                    <p:set>
                                      <p:cBhvr>
                                        <p:cTn dur="1" fill="hold">
                                          <p:stCondLst>
                                            <p:cond delay="0"/>
                                          </p:stCondLst>
                                        </p:cTn>
                                        <p:tgtEl>
                                          <p:spTgt spid="1395"/>
                                        </p:tgtEl>
                                        <p:attrNameLst>
                                          <p:attrName>style.visibility</p:attrName>
                                        </p:attrNameLst>
                                      </p:cBhvr>
                                      <p:to>
                                        <p:strVal val="visible"/>
                                      </p:to>
                                    </p:set>
                                    <p:animEffect filter="fade" transition="in">
                                      <p:cBhvr>
                                        <p:cTn dur="1000"/>
                                        <p:tgtEl>
                                          <p:spTgt spid="1395"/>
                                        </p:tgtEl>
                                      </p:cBhvr>
                                    </p:animEffect>
                                  </p:childTnLst>
                                </p:cTn>
                              </p:par>
                              <p:par>
                                <p:cTn fill="hold" nodeType="withEffect" presetClass="entr" presetID="10" presetSubtype="0">
                                  <p:stCondLst>
                                    <p:cond delay="0"/>
                                  </p:stCondLst>
                                  <p:childTnLst>
                                    <p:set>
                                      <p:cBhvr>
                                        <p:cTn dur="1" fill="hold">
                                          <p:stCondLst>
                                            <p:cond delay="0"/>
                                          </p:stCondLst>
                                        </p:cTn>
                                        <p:tgtEl>
                                          <p:spTgt spid="1396"/>
                                        </p:tgtEl>
                                        <p:attrNameLst>
                                          <p:attrName>style.visibility</p:attrName>
                                        </p:attrNameLst>
                                      </p:cBhvr>
                                      <p:to>
                                        <p:strVal val="visible"/>
                                      </p:to>
                                    </p:set>
                                    <p:animEffect filter="fade" transition="in">
                                      <p:cBhvr>
                                        <p:cTn dur="1000"/>
                                        <p:tgtEl>
                                          <p:spTgt spid="1396"/>
                                        </p:tgtEl>
                                      </p:cBhvr>
                                    </p:animEffect>
                                  </p:childTnLst>
                                </p:cTn>
                              </p:par>
                              <p:par>
                                <p:cTn fill="hold" nodeType="withEffect" presetClass="entr" presetID="10" presetSubtype="0">
                                  <p:stCondLst>
                                    <p:cond delay="0"/>
                                  </p:stCondLst>
                                  <p:childTnLst>
                                    <p:set>
                                      <p:cBhvr>
                                        <p:cTn dur="1" fill="hold">
                                          <p:stCondLst>
                                            <p:cond delay="0"/>
                                          </p:stCondLst>
                                        </p:cTn>
                                        <p:tgtEl>
                                          <p:spTgt spid="1397"/>
                                        </p:tgtEl>
                                        <p:attrNameLst>
                                          <p:attrName>style.visibility</p:attrName>
                                        </p:attrNameLst>
                                      </p:cBhvr>
                                      <p:to>
                                        <p:strVal val="visible"/>
                                      </p:to>
                                    </p:set>
                                    <p:animEffect filter="fade" transition="in">
                                      <p:cBhvr>
                                        <p:cTn dur="1000"/>
                                        <p:tgtEl>
                                          <p:spTgt spid="1397"/>
                                        </p:tgtEl>
                                      </p:cBhvr>
                                    </p:animEffect>
                                  </p:childTnLst>
                                </p:cTn>
                              </p:par>
                              <p:par>
                                <p:cTn fill="hold" nodeType="withEffect" presetClass="entr" presetID="10" presetSubtype="0">
                                  <p:stCondLst>
                                    <p:cond delay="0"/>
                                  </p:stCondLst>
                                  <p:childTnLst>
                                    <p:set>
                                      <p:cBhvr>
                                        <p:cTn dur="1" fill="hold">
                                          <p:stCondLst>
                                            <p:cond delay="0"/>
                                          </p:stCondLst>
                                        </p:cTn>
                                        <p:tgtEl>
                                          <p:spTgt spid="1398"/>
                                        </p:tgtEl>
                                        <p:attrNameLst>
                                          <p:attrName>style.visibility</p:attrName>
                                        </p:attrNameLst>
                                      </p:cBhvr>
                                      <p:to>
                                        <p:strVal val="visible"/>
                                      </p:to>
                                    </p:set>
                                    <p:animEffect filter="fade" transition="in">
                                      <p:cBhvr>
                                        <p:cTn dur="1000"/>
                                        <p:tgtEl>
                                          <p:spTgt spid="1398"/>
                                        </p:tgtEl>
                                      </p:cBhvr>
                                    </p:animEffect>
                                  </p:childTnLst>
                                </p:cTn>
                              </p:par>
                              <p:par>
                                <p:cTn fill="hold" nodeType="withEffect" presetClass="entr" presetID="10" presetSubtype="0">
                                  <p:stCondLst>
                                    <p:cond delay="0"/>
                                  </p:stCondLst>
                                  <p:childTnLst>
                                    <p:set>
                                      <p:cBhvr>
                                        <p:cTn dur="1" fill="hold">
                                          <p:stCondLst>
                                            <p:cond delay="0"/>
                                          </p:stCondLst>
                                        </p:cTn>
                                        <p:tgtEl>
                                          <p:spTgt spid="1399"/>
                                        </p:tgtEl>
                                        <p:attrNameLst>
                                          <p:attrName>style.visibility</p:attrName>
                                        </p:attrNameLst>
                                      </p:cBhvr>
                                      <p:to>
                                        <p:strVal val="visible"/>
                                      </p:to>
                                    </p:set>
                                    <p:animEffect filter="fade" transition="in">
                                      <p:cBhvr>
                                        <p:cTn dur="1000"/>
                                        <p:tgtEl>
                                          <p:spTgt spid="1399"/>
                                        </p:tgtEl>
                                      </p:cBhvr>
                                    </p:animEffect>
                                  </p:childTnLst>
                                </p:cTn>
                              </p:par>
                              <p:par>
                                <p:cTn fill="hold" nodeType="withEffect" presetClass="entr" presetID="10" presetSubtype="0">
                                  <p:stCondLst>
                                    <p:cond delay="0"/>
                                  </p:stCondLst>
                                  <p:childTnLst>
                                    <p:set>
                                      <p:cBhvr>
                                        <p:cTn dur="1" fill="hold">
                                          <p:stCondLst>
                                            <p:cond delay="0"/>
                                          </p:stCondLst>
                                        </p:cTn>
                                        <p:tgtEl>
                                          <p:spTgt spid="1400"/>
                                        </p:tgtEl>
                                        <p:attrNameLst>
                                          <p:attrName>style.visibility</p:attrName>
                                        </p:attrNameLst>
                                      </p:cBhvr>
                                      <p:to>
                                        <p:strVal val="visible"/>
                                      </p:to>
                                    </p:set>
                                    <p:animEffect filter="fade" transition="in">
                                      <p:cBhvr>
                                        <p:cTn dur="1000"/>
                                        <p:tgtEl>
                                          <p:spTgt spid="1400"/>
                                        </p:tgtEl>
                                      </p:cBhvr>
                                    </p:animEffect>
                                  </p:childTnLst>
                                </p:cTn>
                              </p:par>
                              <p:par>
                                <p:cTn fill="hold" nodeType="withEffect" presetClass="entr" presetID="10" presetSubtype="0">
                                  <p:stCondLst>
                                    <p:cond delay="0"/>
                                  </p:stCondLst>
                                  <p:childTnLst>
                                    <p:set>
                                      <p:cBhvr>
                                        <p:cTn dur="1" fill="hold">
                                          <p:stCondLst>
                                            <p:cond delay="0"/>
                                          </p:stCondLst>
                                        </p:cTn>
                                        <p:tgtEl>
                                          <p:spTgt spid="1401"/>
                                        </p:tgtEl>
                                        <p:attrNameLst>
                                          <p:attrName>style.visibility</p:attrName>
                                        </p:attrNameLst>
                                      </p:cBhvr>
                                      <p:to>
                                        <p:strVal val="visible"/>
                                      </p:to>
                                    </p:set>
                                    <p:animEffect filter="fade" transition="in">
                                      <p:cBhvr>
                                        <p:cTn dur="1000"/>
                                        <p:tgtEl>
                                          <p:spTgt spid="14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2"/>
                                        </p:tgtEl>
                                        <p:attrNameLst>
                                          <p:attrName>style.visibility</p:attrName>
                                        </p:attrNameLst>
                                      </p:cBhvr>
                                      <p:to>
                                        <p:strVal val="visible"/>
                                      </p:to>
                                    </p:set>
                                    <p:animEffect filter="fade" transition="in">
                                      <p:cBhvr>
                                        <p:cTn dur="1100"/>
                                        <p:tgtEl>
                                          <p:spTgt spid="13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05" name="Shape 1405"/>
        <p:cNvGrpSpPr/>
        <p:nvPr/>
      </p:nvGrpSpPr>
      <p:grpSpPr>
        <a:xfrm>
          <a:off x="0" y="0"/>
          <a:ext cx="0" cy="0"/>
          <a:chOff x="0" y="0"/>
          <a:chExt cx="0" cy="0"/>
        </a:xfrm>
      </p:grpSpPr>
      <p:sp>
        <p:nvSpPr>
          <p:cNvPr id="1406" name="Google Shape;1406;p87"/>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u="sng">
                <a:solidFill>
                  <a:srgbClr val="E09214"/>
                </a:solidFill>
                <a:latin typeface="Merriweather"/>
                <a:ea typeface="Merriweather"/>
                <a:cs typeface="Merriweather"/>
                <a:sym typeface="Merriweather"/>
              </a:rPr>
              <a:t>HDFS Write Architecture</a:t>
            </a:r>
            <a:endParaRPr b="1" u="sng">
              <a:solidFill>
                <a:srgbClr val="E09214"/>
              </a:solidFill>
              <a:latin typeface="Merriweather"/>
              <a:ea typeface="Merriweather"/>
              <a:cs typeface="Merriweather"/>
              <a:sym typeface="Merriweather"/>
            </a:endParaRPr>
          </a:p>
        </p:txBody>
      </p:sp>
      <p:pic>
        <p:nvPicPr>
          <p:cNvPr id="1407" name="Google Shape;1407;p87"/>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1408" name="Google Shape;1408;p87"/>
          <p:cNvSpPr/>
          <p:nvPr/>
        </p:nvSpPr>
        <p:spPr>
          <a:xfrm>
            <a:off x="629938" y="2571750"/>
            <a:ext cx="898500" cy="690900"/>
          </a:xfrm>
          <a:prstGeom prst="rect">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Client</a:t>
            </a:r>
            <a:endParaRPr b="0" i="0" sz="1400" u="none" cap="none" strike="noStrike">
              <a:solidFill>
                <a:srgbClr val="000000"/>
              </a:solidFill>
              <a:latin typeface="Arial"/>
              <a:ea typeface="Arial"/>
              <a:cs typeface="Arial"/>
              <a:sym typeface="Arial"/>
            </a:endParaRPr>
          </a:p>
        </p:txBody>
      </p:sp>
      <p:sp>
        <p:nvSpPr>
          <p:cNvPr id="1409" name="Google Shape;1409;p87"/>
          <p:cNvSpPr/>
          <p:nvPr/>
        </p:nvSpPr>
        <p:spPr>
          <a:xfrm>
            <a:off x="2670288" y="2594700"/>
            <a:ext cx="898500" cy="6450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Data node</a:t>
            </a:r>
            <a:endParaRPr b="0" i="0" sz="1400" u="none" cap="none" strike="noStrike">
              <a:solidFill>
                <a:srgbClr val="000000"/>
              </a:solidFill>
              <a:latin typeface="Arial"/>
              <a:ea typeface="Arial"/>
              <a:cs typeface="Arial"/>
              <a:sym typeface="Arial"/>
            </a:endParaRPr>
          </a:p>
        </p:txBody>
      </p:sp>
      <p:sp>
        <p:nvSpPr>
          <p:cNvPr id="1410" name="Google Shape;1410;p87"/>
          <p:cNvSpPr txBox="1"/>
          <p:nvPr/>
        </p:nvSpPr>
        <p:spPr>
          <a:xfrm>
            <a:off x="122275" y="909125"/>
            <a:ext cx="7484400" cy="1349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Each block copied in 3 different datanodes, to maintain replication factor.</a:t>
            </a:r>
            <a:endParaRPr b="0" i="0" sz="1700" u="none" cap="none" strike="noStrike">
              <a:solidFill>
                <a:srgbClr val="000000"/>
              </a:solidFill>
              <a:latin typeface="Average"/>
              <a:ea typeface="Average"/>
              <a:cs typeface="Average"/>
              <a:sym typeface="Average"/>
            </a:endParaRPr>
          </a:p>
          <a:p>
            <a:pPr indent="-336550" lvl="0" marL="457200" marR="0" rtl="0" algn="l">
              <a:lnSpc>
                <a:spcPct val="115000"/>
              </a:lnSpc>
              <a:spcBef>
                <a:spcPts val="0"/>
              </a:spcBef>
              <a:spcAft>
                <a:spcPts val="0"/>
              </a:spcAft>
              <a:buClr>
                <a:srgbClr val="000000"/>
              </a:buClr>
              <a:buSzPts val="1700"/>
              <a:buFont typeface="Average"/>
              <a:buAutoNum type="arabicPeriod"/>
            </a:pPr>
            <a:r>
              <a:rPr b="0" i="0" lang="en" sz="1700" u="none" cap="none" strike="noStrike">
                <a:solidFill>
                  <a:srgbClr val="000000"/>
                </a:solidFill>
                <a:latin typeface="Average"/>
                <a:ea typeface="Average"/>
                <a:cs typeface="Average"/>
                <a:sym typeface="Average"/>
              </a:rPr>
              <a:t>Set up of pipeline</a:t>
            </a:r>
            <a:endParaRPr b="0" i="0" sz="1700" u="none" cap="none" strike="noStrike">
              <a:solidFill>
                <a:srgbClr val="000000"/>
              </a:solidFill>
              <a:latin typeface="Average"/>
              <a:ea typeface="Average"/>
              <a:cs typeface="Average"/>
              <a:sym typeface="Average"/>
            </a:endParaRPr>
          </a:p>
          <a:p>
            <a:pPr indent="-336550" lvl="0" marL="457200" marR="0" rtl="0" algn="l">
              <a:lnSpc>
                <a:spcPct val="115000"/>
              </a:lnSpc>
              <a:spcBef>
                <a:spcPts val="0"/>
              </a:spcBef>
              <a:spcAft>
                <a:spcPts val="0"/>
              </a:spcAft>
              <a:buClr>
                <a:srgbClr val="000000"/>
              </a:buClr>
              <a:buSzPts val="1700"/>
              <a:buFont typeface="Average"/>
              <a:buAutoNum type="arabicPeriod"/>
            </a:pPr>
            <a:r>
              <a:rPr b="0" i="0" lang="en" sz="1700" u="none" cap="none" strike="noStrike">
                <a:solidFill>
                  <a:srgbClr val="000000"/>
                </a:solidFill>
                <a:latin typeface="Average"/>
                <a:ea typeface="Average"/>
                <a:cs typeface="Average"/>
                <a:sym typeface="Average"/>
              </a:rPr>
              <a:t>Data Streaming &amp; replication </a:t>
            </a:r>
            <a:endParaRPr b="0" i="0" sz="1700" u="none" cap="none" strike="noStrike">
              <a:solidFill>
                <a:srgbClr val="000000"/>
              </a:solidFill>
              <a:latin typeface="Average"/>
              <a:ea typeface="Average"/>
              <a:cs typeface="Average"/>
              <a:sym typeface="Average"/>
            </a:endParaRPr>
          </a:p>
          <a:p>
            <a:pPr indent="-336550" lvl="0" marL="457200" marR="0" rtl="0" algn="l">
              <a:lnSpc>
                <a:spcPct val="115000"/>
              </a:lnSpc>
              <a:spcBef>
                <a:spcPts val="0"/>
              </a:spcBef>
              <a:spcAft>
                <a:spcPts val="0"/>
              </a:spcAft>
              <a:buClr>
                <a:srgbClr val="000000"/>
              </a:buClr>
              <a:buSzPts val="1700"/>
              <a:buFont typeface="Average"/>
              <a:buAutoNum type="arabicPeriod"/>
            </a:pPr>
            <a:r>
              <a:rPr b="0" i="0" lang="en" sz="1700" u="none" cap="none" strike="noStrike">
                <a:solidFill>
                  <a:srgbClr val="000000"/>
                </a:solidFill>
                <a:latin typeface="Average"/>
                <a:ea typeface="Average"/>
                <a:cs typeface="Average"/>
                <a:sym typeface="Average"/>
              </a:rPr>
              <a:t>Shutdown of pipeline (Acknowledgment)</a:t>
            </a:r>
            <a:endParaRPr b="0" i="0" sz="1700" u="none" cap="none" strike="noStrike">
              <a:solidFill>
                <a:srgbClr val="000000"/>
              </a:solidFill>
              <a:latin typeface="Average"/>
              <a:ea typeface="Average"/>
              <a:cs typeface="Average"/>
              <a:sym typeface="Average"/>
            </a:endParaRPr>
          </a:p>
        </p:txBody>
      </p:sp>
      <p:sp>
        <p:nvSpPr>
          <p:cNvPr id="1411" name="Google Shape;1411;p87"/>
          <p:cNvSpPr/>
          <p:nvPr/>
        </p:nvSpPr>
        <p:spPr>
          <a:xfrm>
            <a:off x="4751463" y="2571750"/>
            <a:ext cx="898500" cy="6450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Data node</a:t>
            </a:r>
            <a:endParaRPr b="0" i="0" sz="1400" u="none" cap="none" strike="noStrike">
              <a:solidFill>
                <a:srgbClr val="000000"/>
              </a:solidFill>
              <a:latin typeface="Arial"/>
              <a:ea typeface="Arial"/>
              <a:cs typeface="Arial"/>
              <a:sym typeface="Arial"/>
            </a:endParaRPr>
          </a:p>
        </p:txBody>
      </p:sp>
      <p:sp>
        <p:nvSpPr>
          <p:cNvPr id="1412" name="Google Shape;1412;p87"/>
          <p:cNvSpPr/>
          <p:nvPr/>
        </p:nvSpPr>
        <p:spPr>
          <a:xfrm>
            <a:off x="6708163" y="2571750"/>
            <a:ext cx="898500" cy="6450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Data node</a:t>
            </a:r>
            <a:endParaRPr b="0" i="0" sz="1400" u="none" cap="none" strike="noStrike">
              <a:solidFill>
                <a:srgbClr val="000000"/>
              </a:solidFill>
              <a:latin typeface="Arial"/>
              <a:ea typeface="Arial"/>
              <a:cs typeface="Arial"/>
              <a:sym typeface="Arial"/>
            </a:endParaRPr>
          </a:p>
        </p:txBody>
      </p:sp>
      <p:cxnSp>
        <p:nvCxnSpPr>
          <p:cNvPr id="1413" name="Google Shape;1413;p87"/>
          <p:cNvCxnSpPr/>
          <p:nvPr/>
        </p:nvCxnSpPr>
        <p:spPr>
          <a:xfrm>
            <a:off x="1528438" y="2766525"/>
            <a:ext cx="1141800" cy="0"/>
          </a:xfrm>
          <a:prstGeom prst="straightConnector1">
            <a:avLst/>
          </a:prstGeom>
          <a:noFill/>
          <a:ln cap="flat" cmpd="sng" w="19050">
            <a:solidFill>
              <a:srgbClr val="000000"/>
            </a:solidFill>
            <a:prstDash val="solid"/>
            <a:round/>
            <a:headEnd len="sm" w="sm" type="none"/>
            <a:tailEnd len="med" w="med" type="stealth"/>
          </a:ln>
        </p:spPr>
      </p:cxnSp>
      <p:cxnSp>
        <p:nvCxnSpPr>
          <p:cNvPr id="1414" name="Google Shape;1414;p87"/>
          <p:cNvCxnSpPr/>
          <p:nvPr/>
        </p:nvCxnSpPr>
        <p:spPr>
          <a:xfrm>
            <a:off x="1528438" y="2969150"/>
            <a:ext cx="1141800" cy="0"/>
          </a:xfrm>
          <a:prstGeom prst="straightConnector1">
            <a:avLst/>
          </a:prstGeom>
          <a:noFill/>
          <a:ln cap="flat" cmpd="sng" w="19050">
            <a:solidFill>
              <a:srgbClr val="000000"/>
            </a:solidFill>
            <a:prstDash val="solid"/>
            <a:round/>
            <a:headEnd len="med" w="med" type="stealth"/>
            <a:tailEnd len="sm" w="sm" type="none"/>
          </a:ln>
        </p:spPr>
      </p:cxnSp>
      <p:cxnSp>
        <p:nvCxnSpPr>
          <p:cNvPr id="1415" name="Google Shape;1415;p87"/>
          <p:cNvCxnSpPr/>
          <p:nvPr/>
        </p:nvCxnSpPr>
        <p:spPr>
          <a:xfrm>
            <a:off x="3609663" y="2766525"/>
            <a:ext cx="1141800" cy="0"/>
          </a:xfrm>
          <a:prstGeom prst="straightConnector1">
            <a:avLst/>
          </a:prstGeom>
          <a:noFill/>
          <a:ln cap="flat" cmpd="sng" w="19050">
            <a:solidFill>
              <a:srgbClr val="000000"/>
            </a:solidFill>
            <a:prstDash val="solid"/>
            <a:round/>
            <a:headEnd len="sm" w="sm" type="none"/>
            <a:tailEnd len="med" w="med" type="stealth"/>
          </a:ln>
        </p:spPr>
      </p:cxnSp>
      <p:cxnSp>
        <p:nvCxnSpPr>
          <p:cNvPr id="1416" name="Google Shape;1416;p87"/>
          <p:cNvCxnSpPr/>
          <p:nvPr/>
        </p:nvCxnSpPr>
        <p:spPr>
          <a:xfrm>
            <a:off x="3609663" y="2969150"/>
            <a:ext cx="1141800" cy="0"/>
          </a:xfrm>
          <a:prstGeom prst="straightConnector1">
            <a:avLst/>
          </a:prstGeom>
          <a:noFill/>
          <a:ln cap="flat" cmpd="sng" w="19050">
            <a:solidFill>
              <a:srgbClr val="000000"/>
            </a:solidFill>
            <a:prstDash val="solid"/>
            <a:round/>
            <a:headEnd len="med" w="med" type="stealth"/>
            <a:tailEnd len="sm" w="sm" type="none"/>
          </a:ln>
        </p:spPr>
      </p:cxnSp>
      <p:cxnSp>
        <p:nvCxnSpPr>
          <p:cNvPr id="1417" name="Google Shape;1417;p87"/>
          <p:cNvCxnSpPr/>
          <p:nvPr/>
        </p:nvCxnSpPr>
        <p:spPr>
          <a:xfrm>
            <a:off x="5649975" y="2765775"/>
            <a:ext cx="1042200" cy="1500"/>
          </a:xfrm>
          <a:prstGeom prst="straightConnector1">
            <a:avLst/>
          </a:prstGeom>
          <a:noFill/>
          <a:ln cap="flat" cmpd="sng" w="19050">
            <a:solidFill>
              <a:srgbClr val="000000"/>
            </a:solidFill>
            <a:prstDash val="solid"/>
            <a:round/>
            <a:headEnd len="sm" w="sm" type="none"/>
            <a:tailEnd len="med" w="med" type="stealth"/>
          </a:ln>
        </p:spPr>
      </p:cxnSp>
      <p:cxnSp>
        <p:nvCxnSpPr>
          <p:cNvPr id="1418" name="Google Shape;1418;p87"/>
          <p:cNvCxnSpPr/>
          <p:nvPr/>
        </p:nvCxnSpPr>
        <p:spPr>
          <a:xfrm>
            <a:off x="5600163" y="2969150"/>
            <a:ext cx="1141800" cy="0"/>
          </a:xfrm>
          <a:prstGeom prst="straightConnector1">
            <a:avLst/>
          </a:prstGeom>
          <a:noFill/>
          <a:ln cap="flat" cmpd="sng" w="19050">
            <a:solidFill>
              <a:srgbClr val="000000"/>
            </a:solidFill>
            <a:prstDash val="solid"/>
            <a:round/>
            <a:headEnd len="med" w="med" type="stealth"/>
            <a:tailEnd len="sm" w="sm" type="none"/>
          </a:ln>
        </p:spPr>
      </p:cxnSp>
      <p:sp>
        <p:nvSpPr>
          <p:cNvPr id="1419" name="Google Shape;1419;p87"/>
          <p:cNvSpPr/>
          <p:nvPr/>
        </p:nvSpPr>
        <p:spPr>
          <a:xfrm>
            <a:off x="2781450" y="3957000"/>
            <a:ext cx="676200" cy="3888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Block</a:t>
            </a:r>
            <a:endParaRPr b="0" i="0" sz="1400" u="none" cap="none" strike="noStrike">
              <a:solidFill>
                <a:srgbClr val="000000"/>
              </a:solidFill>
              <a:latin typeface="Arial"/>
              <a:ea typeface="Arial"/>
              <a:cs typeface="Arial"/>
              <a:sym typeface="Arial"/>
            </a:endParaRPr>
          </a:p>
        </p:txBody>
      </p:sp>
      <p:sp>
        <p:nvSpPr>
          <p:cNvPr id="1420" name="Google Shape;1420;p87"/>
          <p:cNvSpPr/>
          <p:nvPr/>
        </p:nvSpPr>
        <p:spPr>
          <a:xfrm>
            <a:off x="4923975" y="3957000"/>
            <a:ext cx="676200" cy="3888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Block</a:t>
            </a:r>
            <a:endParaRPr b="0" i="0" sz="1400" u="none" cap="none" strike="noStrike">
              <a:solidFill>
                <a:srgbClr val="000000"/>
              </a:solidFill>
              <a:latin typeface="Arial"/>
              <a:ea typeface="Arial"/>
              <a:cs typeface="Arial"/>
              <a:sym typeface="Arial"/>
            </a:endParaRPr>
          </a:p>
        </p:txBody>
      </p:sp>
      <p:sp>
        <p:nvSpPr>
          <p:cNvPr id="1421" name="Google Shape;1421;p87"/>
          <p:cNvSpPr/>
          <p:nvPr/>
        </p:nvSpPr>
        <p:spPr>
          <a:xfrm>
            <a:off x="6819325" y="3908475"/>
            <a:ext cx="676200" cy="3888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Block</a:t>
            </a:r>
            <a:endParaRPr b="0" i="0" sz="1400" u="none" cap="none" strike="noStrike">
              <a:solidFill>
                <a:srgbClr val="000000"/>
              </a:solidFill>
              <a:latin typeface="Arial"/>
              <a:ea typeface="Arial"/>
              <a:cs typeface="Arial"/>
              <a:sym typeface="Arial"/>
            </a:endParaRPr>
          </a:p>
        </p:txBody>
      </p:sp>
      <p:cxnSp>
        <p:nvCxnSpPr>
          <p:cNvPr id="1422" name="Google Shape;1422;p87"/>
          <p:cNvCxnSpPr>
            <a:stCxn id="1409" idx="2"/>
            <a:endCxn id="1419" idx="0"/>
          </p:cNvCxnSpPr>
          <p:nvPr/>
        </p:nvCxnSpPr>
        <p:spPr>
          <a:xfrm>
            <a:off x="3119538" y="3239700"/>
            <a:ext cx="0" cy="717300"/>
          </a:xfrm>
          <a:prstGeom prst="straightConnector1">
            <a:avLst/>
          </a:prstGeom>
          <a:noFill/>
          <a:ln cap="flat" cmpd="sng" w="19050">
            <a:solidFill>
              <a:srgbClr val="000000"/>
            </a:solidFill>
            <a:prstDash val="solid"/>
            <a:round/>
            <a:headEnd len="sm" w="sm" type="none"/>
            <a:tailEnd len="med" w="med" type="stealth"/>
          </a:ln>
        </p:spPr>
      </p:cxnSp>
      <p:cxnSp>
        <p:nvCxnSpPr>
          <p:cNvPr id="1423" name="Google Shape;1423;p87"/>
          <p:cNvCxnSpPr/>
          <p:nvPr/>
        </p:nvCxnSpPr>
        <p:spPr>
          <a:xfrm>
            <a:off x="5200713" y="3239700"/>
            <a:ext cx="0" cy="717300"/>
          </a:xfrm>
          <a:prstGeom prst="straightConnector1">
            <a:avLst/>
          </a:prstGeom>
          <a:noFill/>
          <a:ln cap="flat" cmpd="sng" w="19050">
            <a:solidFill>
              <a:srgbClr val="000000"/>
            </a:solidFill>
            <a:prstDash val="solid"/>
            <a:round/>
            <a:headEnd len="sm" w="sm" type="none"/>
            <a:tailEnd len="med" w="med" type="stealth"/>
          </a:ln>
        </p:spPr>
      </p:cxnSp>
      <p:cxnSp>
        <p:nvCxnSpPr>
          <p:cNvPr id="1424" name="Google Shape;1424;p87"/>
          <p:cNvCxnSpPr/>
          <p:nvPr/>
        </p:nvCxnSpPr>
        <p:spPr>
          <a:xfrm>
            <a:off x="7157413" y="3216750"/>
            <a:ext cx="0" cy="717300"/>
          </a:xfrm>
          <a:prstGeom prst="straightConnector1">
            <a:avLst/>
          </a:prstGeom>
          <a:noFill/>
          <a:ln cap="flat" cmpd="sng" w="19050">
            <a:solidFill>
              <a:srgbClr val="000000"/>
            </a:solidFill>
            <a:prstDash val="solid"/>
            <a:round/>
            <a:headEnd len="sm" w="sm" type="none"/>
            <a:tailEnd len="med" w="med" type="stealth"/>
          </a:ln>
        </p:spPr>
      </p:cxnSp>
      <p:sp>
        <p:nvSpPr>
          <p:cNvPr id="1425" name="Google Shape;1425;p87"/>
          <p:cNvSpPr txBox="1"/>
          <p:nvPr/>
        </p:nvSpPr>
        <p:spPr>
          <a:xfrm>
            <a:off x="1870525" y="2457250"/>
            <a:ext cx="48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1</a:t>
            </a:r>
            <a:endParaRPr b="0" i="0" sz="1400" u="none" cap="none" strike="noStrike">
              <a:solidFill>
                <a:srgbClr val="000000"/>
              </a:solidFill>
              <a:latin typeface="Average"/>
              <a:ea typeface="Average"/>
              <a:cs typeface="Average"/>
              <a:sym typeface="Average"/>
            </a:endParaRPr>
          </a:p>
        </p:txBody>
      </p:sp>
      <p:sp>
        <p:nvSpPr>
          <p:cNvPr id="1426" name="Google Shape;1426;p87"/>
          <p:cNvSpPr txBox="1"/>
          <p:nvPr/>
        </p:nvSpPr>
        <p:spPr>
          <a:xfrm>
            <a:off x="1859375" y="2969150"/>
            <a:ext cx="48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3</a:t>
            </a:r>
            <a:endParaRPr b="0" i="0" sz="1400" u="none" cap="none" strike="noStrike">
              <a:solidFill>
                <a:srgbClr val="000000"/>
              </a:solidFill>
              <a:latin typeface="Average"/>
              <a:ea typeface="Average"/>
              <a:cs typeface="Average"/>
              <a:sym typeface="Average"/>
            </a:endParaRPr>
          </a:p>
        </p:txBody>
      </p:sp>
      <p:sp>
        <p:nvSpPr>
          <p:cNvPr id="1427" name="Google Shape;1427;p87"/>
          <p:cNvSpPr txBox="1"/>
          <p:nvPr/>
        </p:nvSpPr>
        <p:spPr>
          <a:xfrm>
            <a:off x="3129675" y="3375300"/>
            <a:ext cx="48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2</a:t>
            </a:r>
            <a:endParaRPr b="0" i="0" sz="1400" u="none" cap="none" strike="noStrike">
              <a:solidFill>
                <a:srgbClr val="000000"/>
              </a:solidFill>
              <a:latin typeface="Average"/>
              <a:ea typeface="Average"/>
              <a:cs typeface="Average"/>
              <a:sym typeface="Average"/>
            </a:endParaRPr>
          </a:p>
        </p:txBody>
      </p:sp>
      <p:sp>
        <p:nvSpPr>
          <p:cNvPr id="1428" name="Google Shape;1428;p87"/>
          <p:cNvSpPr txBox="1"/>
          <p:nvPr/>
        </p:nvSpPr>
        <p:spPr>
          <a:xfrm>
            <a:off x="3831200" y="2413588"/>
            <a:ext cx="48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1</a:t>
            </a:r>
            <a:endParaRPr b="0" i="0" sz="1400" u="none" cap="none" strike="noStrike">
              <a:solidFill>
                <a:srgbClr val="000000"/>
              </a:solidFill>
              <a:latin typeface="Average"/>
              <a:ea typeface="Average"/>
              <a:cs typeface="Average"/>
              <a:sym typeface="Average"/>
            </a:endParaRPr>
          </a:p>
        </p:txBody>
      </p:sp>
      <p:sp>
        <p:nvSpPr>
          <p:cNvPr id="1429" name="Google Shape;1429;p87"/>
          <p:cNvSpPr txBox="1"/>
          <p:nvPr/>
        </p:nvSpPr>
        <p:spPr>
          <a:xfrm>
            <a:off x="3831200" y="3051225"/>
            <a:ext cx="48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3</a:t>
            </a:r>
            <a:endParaRPr b="0" i="0" sz="1400" u="none" cap="none" strike="noStrike">
              <a:solidFill>
                <a:srgbClr val="000000"/>
              </a:solidFill>
              <a:latin typeface="Average"/>
              <a:ea typeface="Average"/>
              <a:cs typeface="Average"/>
              <a:sym typeface="Average"/>
            </a:endParaRPr>
          </a:p>
        </p:txBody>
      </p:sp>
      <p:sp>
        <p:nvSpPr>
          <p:cNvPr id="1430" name="Google Shape;1430;p87"/>
          <p:cNvSpPr txBox="1"/>
          <p:nvPr/>
        </p:nvSpPr>
        <p:spPr>
          <a:xfrm>
            <a:off x="5939075" y="2975025"/>
            <a:ext cx="48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3</a:t>
            </a:r>
            <a:endParaRPr b="0" i="0" sz="1400" u="none" cap="none" strike="noStrike">
              <a:solidFill>
                <a:srgbClr val="000000"/>
              </a:solidFill>
              <a:latin typeface="Average"/>
              <a:ea typeface="Average"/>
              <a:cs typeface="Average"/>
              <a:sym typeface="Average"/>
            </a:endParaRPr>
          </a:p>
        </p:txBody>
      </p:sp>
      <p:sp>
        <p:nvSpPr>
          <p:cNvPr id="1431" name="Google Shape;1431;p87"/>
          <p:cNvSpPr txBox="1"/>
          <p:nvPr/>
        </p:nvSpPr>
        <p:spPr>
          <a:xfrm>
            <a:off x="5311325" y="3451425"/>
            <a:ext cx="48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2</a:t>
            </a:r>
            <a:endParaRPr b="0" i="0" sz="1400" u="none" cap="none" strike="noStrike">
              <a:solidFill>
                <a:srgbClr val="000000"/>
              </a:solidFill>
              <a:latin typeface="Average"/>
              <a:ea typeface="Average"/>
              <a:cs typeface="Average"/>
              <a:sym typeface="Average"/>
            </a:endParaRPr>
          </a:p>
        </p:txBody>
      </p:sp>
      <p:sp>
        <p:nvSpPr>
          <p:cNvPr id="1432" name="Google Shape;1432;p87"/>
          <p:cNvSpPr txBox="1"/>
          <p:nvPr/>
        </p:nvSpPr>
        <p:spPr>
          <a:xfrm>
            <a:off x="7281900" y="3362513"/>
            <a:ext cx="48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2</a:t>
            </a:r>
            <a:endParaRPr b="0" i="0" sz="14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0"/>
                                        </p:tgtEl>
                                        <p:attrNameLst>
                                          <p:attrName>style.visibility</p:attrName>
                                        </p:attrNameLst>
                                      </p:cBhvr>
                                      <p:to>
                                        <p:strVal val="visible"/>
                                      </p:to>
                                    </p:set>
                                    <p:animEffect filter="fade" transition="in">
                                      <p:cBhvr>
                                        <p:cTn dur="1000"/>
                                        <p:tgtEl>
                                          <p:spTgt spid="14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8"/>
                                        </p:tgtEl>
                                        <p:attrNameLst>
                                          <p:attrName>style.visibility</p:attrName>
                                        </p:attrNameLst>
                                      </p:cBhvr>
                                      <p:to>
                                        <p:strVal val="visible"/>
                                      </p:to>
                                    </p:set>
                                    <p:animEffect filter="fade" transition="in">
                                      <p:cBhvr>
                                        <p:cTn dur="1000"/>
                                        <p:tgtEl>
                                          <p:spTgt spid="1408"/>
                                        </p:tgtEl>
                                      </p:cBhvr>
                                    </p:animEffect>
                                  </p:childTnLst>
                                </p:cTn>
                              </p:par>
                              <p:par>
                                <p:cTn fill="hold" nodeType="withEffect" presetClass="entr" presetID="10" presetSubtype="0">
                                  <p:stCondLst>
                                    <p:cond delay="0"/>
                                  </p:stCondLst>
                                  <p:childTnLst>
                                    <p:set>
                                      <p:cBhvr>
                                        <p:cTn dur="1" fill="hold">
                                          <p:stCondLst>
                                            <p:cond delay="0"/>
                                          </p:stCondLst>
                                        </p:cTn>
                                        <p:tgtEl>
                                          <p:spTgt spid="1409"/>
                                        </p:tgtEl>
                                        <p:attrNameLst>
                                          <p:attrName>style.visibility</p:attrName>
                                        </p:attrNameLst>
                                      </p:cBhvr>
                                      <p:to>
                                        <p:strVal val="visible"/>
                                      </p:to>
                                    </p:set>
                                    <p:animEffect filter="fade" transition="in">
                                      <p:cBhvr>
                                        <p:cTn dur="1000"/>
                                        <p:tgtEl>
                                          <p:spTgt spid="1409"/>
                                        </p:tgtEl>
                                      </p:cBhvr>
                                    </p:animEffect>
                                  </p:childTnLst>
                                </p:cTn>
                              </p:par>
                              <p:par>
                                <p:cTn fill="hold" nodeType="withEffect" presetClass="entr" presetID="10" presetSubtype="0">
                                  <p:stCondLst>
                                    <p:cond delay="0"/>
                                  </p:stCondLst>
                                  <p:childTnLst>
                                    <p:set>
                                      <p:cBhvr>
                                        <p:cTn dur="1" fill="hold">
                                          <p:stCondLst>
                                            <p:cond delay="0"/>
                                          </p:stCondLst>
                                        </p:cTn>
                                        <p:tgtEl>
                                          <p:spTgt spid="1411"/>
                                        </p:tgtEl>
                                        <p:attrNameLst>
                                          <p:attrName>style.visibility</p:attrName>
                                        </p:attrNameLst>
                                      </p:cBhvr>
                                      <p:to>
                                        <p:strVal val="visible"/>
                                      </p:to>
                                    </p:set>
                                    <p:animEffect filter="fade" transition="in">
                                      <p:cBhvr>
                                        <p:cTn dur="1000"/>
                                        <p:tgtEl>
                                          <p:spTgt spid="1411"/>
                                        </p:tgtEl>
                                      </p:cBhvr>
                                    </p:animEffect>
                                  </p:childTnLst>
                                </p:cTn>
                              </p:par>
                              <p:par>
                                <p:cTn fill="hold" nodeType="withEffect" presetClass="entr" presetID="10" presetSubtype="0">
                                  <p:stCondLst>
                                    <p:cond delay="0"/>
                                  </p:stCondLst>
                                  <p:childTnLst>
                                    <p:set>
                                      <p:cBhvr>
                                        <p:cTn dur="1" fill="hold">
                                          <p:stCondLst>
                                            <p:cond delay="0"/>
                                          </p:stCondLst>
                                        </p:cTn>
                                        <p:tgtEl>
                                          <p:spTgt spid="1412"/>
                                        </p:tgtEl>
                                        <p:attrNameLst>
                                          <p:attrName>style.visibility</p:attrName>
                                        </p:attrNameLst>
                                      </p:cBhvr>
                                      <p:to>
                                        <p:strVal val="visible"/>
                                      </p:to>
                                    </p:set>
                                    <p:animEffect filter="fade" transition="in">
                                      <p:cBhvr>
                                        <p:cTn dur="1000"/>
                                        <p:tgtEl>
                                          <p:spTgt spid="1412"/>
                                        </p:tgtEl>
                                      </p:cBhvr>
                                    </p:animEffect>
                                  </p:childTnLst>
                                </p:cTn>
                              </p:par>
                              <p:par>
                                <p:cTn fill="hold" nodeType="withEffect" presetClass="entr" presetID="10" presetSubtype="0">
                                  <p:stCondLst>
                                    <p:cond delay="0"/>
                                  </p:stCondLst>
                                  <p:childTnLst>
                                    <p:set>
                                      <p:cBhvr>
                                        <p:cTn dur="1" fill="hold">
                                          <p:stCondLst>
                                            <p:cond delay="0"/>
                                          </p:stCondLst>
                                        </p:cTn>
                                        <p:tgtEl>
                                          <p:spTgt spid="1413"/>
                                        </p:tgtEl>
                                        <p:attrNameLst>
                                          <p:attrName>style.visibility</p:attrName>
                                        </p:attrNameLst>
                                      </p:cBhvr>
                                      <p:to>
                                        <p:strVal val="visible"/>
                                      </p:to>
                                    </p:set>
                                    <p:animEffect filter="fade" transition="in">
                                      <p:cBhvr>
                                        <p:cTn dur="1000"/>
                                        <p:tgtEl>
                                          <p:spTgt spid="1413"/>
                                        </p:tgtEl>
                                      </p:cBhvr>
                                    </p:animEffect>
                                  </p:childTnLst>
                                </p:cTn>
                              </p:par>
                              <p:par>
                                <p:cTn fill="hold" nodeType="withEffect" presetClass="entr" presetID="10" presetSubtype="0">
                                  <p:stCondLst>
                                    <p:cond delay="0"/>
                                  </p:stCondLst>
                                  <p:childTnLst>
                                    <p:set>
                                      <p:cBhvr>
                                        <p:cTn dur="1" fill="hold">
                                          <p:stCondLst>
                                            <p:cond delay="0"/>
                                          </p:stCondLst>
                                        </p:cTn>
                                        <p:tgtEl>
                                          <p:spTgt spid="1414"/>
                                        </p:tgtEl>
                                        <p:attrNameLst>
                                          <p:attrName>style.visibility</p:attrName>
                                        </p:attrNameLst>
                                      </p:cBhvr>
                                      <p:to>
                                        <p:strVal val="visible"/>
                                      </p:to>
                                    </p:set>
                                    <p:animEffect filter="fade" transition="in">
                                      <p:cBhvr>
                                        <p:cTn dur="1000"/>
                                        <p:tgtEl>
                                          <p:spTgt spid="1414"/>
                                        </p:tgtEl>
                                      </p:cBhvr>
                                    </p:animEffect>
                                  </p:childTnLst>
                                </p:cTn>
                              </p:par>
                              <p:par>
                                <p:cTn fill="hold" nodeType="withEffect" presetClass="entr" presetID="10" presetSubtype="0">
                                  <p:stCondLst>
                                    <p:cond delay="0"/>
                                  </p:stCondLst>
                                  <p:childTnLst>
                                    <p:set>
                                      <p:cBhvr>
                                        <p:cTn dur="1" fill="hold">
                                          <p:stCondLst>
                                            <p:cond delay="0"/>
                                          </p:stCondLst>
                                        </p:cTn>
                                        <p:tgtEl>
                                          <p:spTgt spid="1415"/>
                                        </p:tgtEl>
                                        <p:attrNameLst>
                                          <p:attrName>style.visibility</p:attrName>
                                        </p:attrNameLst>
                                      </p:cBhvr>
                                      <p:to>
                                        <p:strVal val="visible"/>
                                      </p:to>
                                    </p:set>
                                    <p:animEffect filter="fade" transition="in">
                                      <p:cBhvr>
                                        <p:cTn dur="1000"/>
                                        <p:tgtEl>
                                          <p:spTgt spid="1415"/>
                                        </p:tgtEl>
                                      </p:cBhvr>
                                    </p:animEffect>
                                  </p:childTnLst>
                                </p:cTn>
                              </p:par>
                              <p:par>
                                <p:cTn fill="hold" nodeType="withEffect" presetClass="entr" presetID="10" presetSubtype="0">
                                  <p:stCondLst>
                                    <p:cond delay="0"/>
                                  </p:stCondLst>
                                  <p:childTnLst>
                                    <p:set>
                                      <p:cBhvr>
                                        <p:cTn dur="1" fill="hold">
                                          <p:stCondLst>
                                            <p:cond delay="0"/>
                                          </p:stCondLst>
                                        </p:cTn>
                                        <p:tgtEl>
                                          <p:spTgt spid="1416"/>
                                        </p:tgtEl>
                                        <p:attrNameLst>
                                          <p:attrName>style.visibility</p:attrName>
                                        </p:attrNameLst>
                                      </p:cBhvr>
                                      <p:to>
                                        <p:strVal val="visible"/>
                                      </p:to>
                                    </p:set>
                                    <p:animEffect filter="fade" transition="in">
                                      <p:cBhvr>
                                        <p:cTn dur="1000"/>
                                        <p:tgtEl>
                                          <p:spTgt spid="1416"/>
                                        </p:tgtEl>
                                      </p:cBhvr>
                                    </p:animEffect>
                                  </p:childTnLst>
                                </p:cTn>
                              </p:par>
                              <p:par>
                                <p:cTn fill="hold" nodeType="withEffect" presetClass="entr" presetID="10" presetSubtype="0">
                                  <p:stCondLst>
                                    <p:cond delay="0"/>
                                  </p:stCondLst>
                                  <p:childTnLst>
                                    <p:set>
                                      <p:cBhvr>
                                        <p:cTn dur="1" fill="hold">
                                          <p:stCondLst>
                                            <p:cond delay="0"/>
                                          </p:stCondLst>
                                        </p:cTn>
                                        <p:tgtEl>
                                          <p:spTgt spid="1417"/>
                                        </p:tgtEl>
                                        <p:attrNameLst>
                                          <p:attrName>style.visibility</p:attrName>
                                        </p:attrNameLst>
                                      </p:cBhvr>
                                      <p:to>
                                        <p:strVal val="visible"/>
                                      </p:to>
                                    </p:set>
                                    <p:animEffect filter="fade" transition="in">
                                      <p:cBhvr>
                                        <p:cTn dur="1000"/>
                                        <p:tgtEl>
                                          <p:spTgt spid="1417"/>
                                        </p:tgtEl>
                                      </p:cBhvr>
                                    </p:animEffect>
                                  </p:childTnLst>
                                </p:cTn>
                              </p:par>
                              <p:par>
                                <p:cTn fill="hold" nodeType="withEffect" presetClass="entr" presetID="10" presetSubtype="0">
                                  <p:stCondLst>
                                    <p:cond delay="0"/>
                                  </p:stCondLst>
                                  <p:childTnLst>
                                    <p:set>
                                      <p:cBhvr>
                                        <p:cTn dur="1" fill="hold">
                                          <p:stCondLst>
                                            <p:cond delay="0"/>
                                          </p:stCondLst>
                                        </p:cTn>
                                        <p:tgtEl>
                                          <p:spTgt spid="1418"/>
                                        </p:tgtEl>
                                        <p:attrNameLst>
                                          <p:attrName>style.visibility</p:attrName>
                                        </p:attrNameLst>
                                      </p:cBhvr>
                                      <p:to>
                                        <p:strVal val="visible"/>
                                      </p:to>
                                    </p:set>
                                    <p:animEffect filter="fade" transition="in">
                                      <p:cBhvr>
                                        <p:cTn dur="1000"/>
                                        <p:tgtEl>
                                          <p:spTgt spid="1418"/>
                                        </p:tgtEl>
                                      </p:cBhvr>
                                    </p:animEffect>
                                  </p:childTnLst>
                                </p:cTn>
                              </p:par>
                              <p:par>
                                <p:cTn fill="hold" nodeType="withEffect" presetClass="entr" presetID="10" presetSubtype="0">
                                  <p:stCondLst>
                                    <p:cond delay="0"/>
                                  </p:stCondLst>
                                  <p:childTnLst>
                                    <p:set>
                                      <p:cBhvr>
                                        <p:cTn dur="1" fill="hold">
                                          <p:stCondLst>
                                            <p:cond delay="0"/>
                                          </p:stCondLst>
                                        </p:cTn>
                                        <p:tgtEl>
                                          <p:spTgt spid="1419"/>
                                        </p:tgtEl>
                                        <p:attrNameLst>
                                          <p:attrName>style.visibility</p:attrName>
                                        </p:attrNameLst>
                                      </p:cBhvr>
                                      <p:to>
                                        <p:strVal val="visible"/>
                                      </p:to>
                                    </p:set>
                                    <p:animEffect filter="fade" transition="in">
                                      <p:cBhvr>
                                        <p:cTn dur="1000"/>
                                        <p:tgtEl>
                                          <p:spTgt spid="1419"/>
                                        </p:tgtEl>
                                      </p:cBhvr>
                                    </p:animEffect>
                                  </p:childTnLst>
                                </p:cTn>
                              </p:par>
                              <p:par>
                                <p:cTn fill="hold" nodeType="withEffect" presetClass="entr" presetID="10" presetSubtype="0">
                                  <p:stCondLst>
                                    <p:cond delay="0"/>
                                  </p:stCondLst>
                                  <p:childTnLst>
                                    <p:set>
                                      <p:cBhvr>
                                        <p:cTn dur="1" fill="hold">
                                          <p:stCondLst>
                                            <p:cond delay="0"/>
                                          </p:stCondLst>
                                        </p:cTn>
                                        <p:tgtEl>
                                          <p:spTgt spid="1420"/>
                                        </p:tgtEl>
                                        <p:attrNameLst>
                                          <p:attrName>style.visibility</p:attrName>
                                        </p:attrNameLst>
                                      </p:cBhvr>
                                      <p:to>
                                        <p:strVal val="visible"/>
                                      </p:to>
                                    </p:set>
                                    <p:animEffect filter="fade" transition="in">
                                      <p:cBhvr>
                                        <p:cTn dur="1000"/>
                                        <p:tgtEl>
                                          <p:spTgt spid="1420"/>
                                        </p:tgtEl>
                                      </p:cBhvr>
                                    </p:animEffect>
                                  </p:childTnLst>
                                </p:cTn>
                              </p:par>
                              <p:par>
                                <p:cTn fill="hold" nodeType="withEffect" presetClass="entr" presetID="10" presetSubtype="0">
                                  <p:stCondLst>
                                    <p:cond delay="0"/>
                                  </p:stCondLst>
                                  <p:childTnLst>
                                    <p:set>
                                      <p:cBhvr>
                                        <p:cTn dur="1" fill="hold">
                                          <p:stCondLst>
                                            <p:cond delay="0"/>
                                          </p:stCondLst>
                                        </p:cTn>
                                        <p:tgtEl>
                                          <p:spTgt spid="1421"/>
                                        </p:tgtEl>
                                        <p:attrNameLst>
                                          <p:attrName>style.visibility</p:attrName>
                                        </p:attrNameLst>
                                      </p:cBhvr>
                                      <p:to>
                                        <p:strVal val="visible"/>
                                      </p:to>
                                    </p:set>
                                    <p:animEffect filter="fade" transition="in">
                                      <p:cBhvr>
                                        <p:cTn dur="1000"/>
                                        <p:tgtEl>
                                          <p:spTgt spid="1421"/>
                                        </p:tgtEl>
                                      </p:cBhvr>
                                    </p:animEffect>
                                  </p:childTnLst>
                                </p:cTn>
                              </p:par>
                              <p:par>
                                <p:cTn fill="hold" nodeType="withEffect" presetClass="entr" presetID="10" presetSubtype="0">
                                  <p:stCondLst>
                                    <p:cond delay="0"/>
                                  </p:stCondLst>
                                  <p:childTnLst>
                                    <p:set>
                                      <p:cBhvr>
                                        <p:cTn dur="1" fill="hold">
                                          <p:stCondLst>
                                            <p:cond delay="0"/>
                                          </p:stCondLst>
                                        </p:cTn>
                                        <p:tgtEl>
                                          <p:spTgt spid="1422"/>
                                        </p:tgtEl>
                                        <p:attrNameLst>
                                          <p:attrName>style.visibility</p:attrName>
                                        </p:attrNameLst>
                                      </p:cBhvr>
                                      <p:to>
                                        <p:strVal val="visible"/>
                                      </p:to>
                                    </p:set>
                                    <p:animEffect filter="fade" transition="in">
                                      <p:cBhvr>
                                        <p:cTn dur="1000"/>
                                        <p:tgtEl>
                                          <p:spTgt spid="1422"/>
                                        </p:tgtEl>
                                      </p:cBhvr>
                                    </p:animEffect>
                                  </p:childTnLst>
                                </p:cTn>
                              </p:par>
                              <p:par>
                                <p:cTn fill="hold" nodeType="withEffect" presetClass="entr" presetID="10" presetSubtype="0">
                                  <p:stCondLst>
                                    <p:cond delay="0"/>
                                  </p:stCondLst>
                                  <p:childTnLst>
                                    <p:set>
                                      <p:cBhvr>
                                        <p:cTn dur="1" fill="hold">
                                          <p:stCondLst>
                                            <p:cond delay="0"/>
                                          </p:stCondLst>
                                        </p:cTn>
                                        <p:tgtEl>
                                          <p:spTgt spid="1423"/>
                                        </p:tgtEl>
                                        <p:attrNameLst>
                                          <p:attrName>style.visibility</p:attrName>
                                        </p:attrNameLst>
                                      </p:cBhvr>
                                      <p:to>
                                        <p:strVal val="visible"/>
                                      </p:to>
                                    </p:set>
                                    <p:animEffect filter="fade" transition="in">
                                      <p:cBhvr>
                                        <p:cTn dur="1000"/>
                                        <p:tgtEl>
                                          <p:spTgt spid="1423"/>
                                        </p:tgtEl>
                                      </p:cBhvr>
                                    </p:animEffect>
                                  </p:childTnLst>
                                </p:cTn>
                              </p:par>
                              <p:par>
                                <p:cTn fill="hold" nodeType="withEffect" presetClass="entr" presetID="10" presetSubtype="0">
                                  <p:stCondLst>
                                    <p:cond delay="0"/>
                                  </p:stCondLst>
                                  <p:childTnLst>
                                    <p:set>
                                      <p:cBhvr>
                                        <p:cTn dur="1" fill="hold">
                                          <p:stCondLst>
                                            <p:cond delay="0"/>
                                          </p:stCondLst>
                                        </p:cTn>
                                        <p:tgtEl>
                                          <p:spTgt spid="1424"/>
                                        </p:tgtEl>
                                        <p:attrNameLst>
                                          <p:attrName>style.visibility</p:attrName>
                                        </p:attrNameLst>
                                      </p:cBhvr>
                                      <p:to>
                                        <p:strVal val="visible"/>
                                      </p:to>
                                    </p:set>
                                    <p:animEffect filter="fade" transition="in">
                                      <p:cBhvr>
                                        <p:cTn dur="1000"/>
                                        <p:tgtEl>
                                          <p:spTgt spid="1424"/>
                                        </p:tgtEl>
                                      </p:cBhvr>
                                    </p:animEffect>
                                  </p:childTnLst>
                                </p:cTn>
                              </p:par>
                              <p:par>
                                <p:cTn fill="hold" nodeType="withEffect" presetClass="entr" presetID="10" presetSubtype="0">
                                  <p:stCondLst>
                                    <p:cond delay="0"/>
                                  </p:stCondLst>
                                  <p:childTnLst>
                                    <p:set>
                                      <p:cBhvr>
                                        <p:cTn dur="1" fill="hold">
                                          <p:stCondLst>
                                            <p:cond delay="0"/>
                                          </p:stCondLst>
                                        </p:cTn>
                                        <p:tgtEl>
                                          <p:spTgt spid="1425"/>
                                        </p:tgtEl>
                                        <p:attrNameLst>
                                          <p:attrName>style.visibility</p:attrName>
                                        </p:attrNameLst>
                                      </p:cBhvr>
                                      <p:to>
                                        <p:strVal val="visible"/>
                                      </p:to>
                                    </p:set>
                                    <p:animEffect filter="fade" transition="in">
                                      <p:cBhvr>
                                        <p:cTn dur="1000"/>
                                        <p:tgtEl>
                                          <p:spTgt spid="1425"/>
                                        </p:tgtEl>
                                      </p:cBhvr>
                                    </p:animEffect>
                                  </p:childTnLst>
                                </p:cTn>
                              </p:par>
                              <p:par>
                                <p:cTn fill="hold" nodeType="withEffect" presetClass="entr" presetID="10" presetSubtype="0">
                                  <p:stCondLst>
                                    <p:cond delay="0"/>
                                  </p:stCondLst>
                                  <p:childTnLst>
                                    <p:set>
                                      <p:cBhvr>
                                        <p:cTn dur="1" fill="hold">
                                          <p:stCondLst>
                                            <p:cond delay="0"/>
                                          </p:stCondLst>
                                        </p:cTn>
                                        <p:tgtEl>
                                          <p:spTgt spid="1426"/>
                                        </p:tgtEl>
                                        <p:attrNameLst>
                                          <p:attrName>style.visibility</p:attrName>
                                        </p:attrNameLst>
                                      </p:cBhvr>
                                      <p:to>
                                        <p:strVal val="visible"/>
                                      </p:to>
                                    </p:set>
                                    <p:animEffect filter="fade" transition="in">
                                      <p:cBhvr>
                                        <p:cTn dur="1000"/>
                                        <p:tgtEl>
                                          <p:spTgt spid="1426"/>
                                        </p:tgtEl>
                                      </p:cBhvr>
                                    </p:animEffect>
                                  </p:childTnLst>
                                </p:cTn>
                              </p:par>
                              <p:par>
                                <p:cTn fill="hold" nodeType="withEffect" presetClass="entr" presetID="10" presetSubtype="0">
                                  <p:stCondLst>
                                    <p:cond delay="0"/>
                                  </p:stCondLst>
                                  <p:childTnLst>
                                    <p:set>
                                      <p:cBhvr>
                                        <p:cTn dur="1" fill="hold">
                                          <p:stCondLst>
                                            <p:cond delay="0"/>
                                          </p:stCondLst>
                                        </p:cTn>
                                        <p:tgtEl>
                                          <p:spTgt spid="1427"/>
                                        </p:tgtEl>
                                        <p:attrNameLst>
                                          <p:attrName>style.visibility</p:attrName>
                                        </p:attrNameLst>
                                      </p:cBhvr>
                                      <p:to>
                                        <p:strVal val="visible"/>
                                      </p:to>
                                    </p:set>
                                    <p:animEffect filter="fade" transition="in">
                                      <p:cBhvr>
                                        <p:cTn dur="1000"/>
                                        <p:tgtEl>
                                          <p:spTgt spid="1427"/>
                                        </p:tgtEl>
                                      </p:cBhvr>
                                    </p:animEffect>
                                  </p:childTnLst>
                                </p:cTn>
                              </p:par>
                              <p:par>
                                <p:cTn fill="hold" nodeType="withEffect" presetClass="entr" presetID="10" presetSubtype="0">
                                  <p:stCondLst>
                                    <p:cond delay="0"/>
                                  </p:stCondLst>
                                  <p:childTnLst>
                                    <p:set>
                                      <p:cBhvr>
                                        <p:cTn dur="1" fill="hold">
                                          <p:stCondLst>
                                            <p:cond delay="0"/>
                                          </p:stCondLst>
                                        </p:cTn>
                                        <p:tgtEl>
                                          <p:spTgt spid="1428"/>
                                        </p:tgtEl>
                                        <p:attrNameLst>
                                          <p:attrName>style.visibility</p:attrName>
                                        </p:attrNameLst>
                                      </p:cBhvr>
                                      <p:to>
                                        <p:strVal val="visible"/>
                                      </p:to>
                                    </p:set>
                                    <p:animEffect filter="fade" transition="in">
                                      <p:cBhvr>
                                        <p:cTn dur="1000"/>
                                        <p:tgtEl>
                                          <p:spTgt spid="1428"/>
                                        </p:tgtEl>
                                      </p:cBhvr>
                                    </p:animEffect>
                                  </p:childTnLst>
                                </p:cTn>
                              </p:par>
                              <p:par>
                                <p:cTn fill="hold" nodeType="withEffect" presetClass="entr" presetID="10" presetSubtype="0">
                                  <p:stCondLst>
                                    <p:cond delay="0"/>
                                  </p:stCondLst>
                                  <p:childTnLst>
                                    <p:set>
                                      <p:cBhvr>
                                        <p:cTn dur="1" fill="hold">
                                          <p:stCondLst>
                                            <p:cond delay="0"/>
                                          </p:stCondLst>
                                        </p:cTn>
                                        <p:tgtEl>
                                          <p:spTgt spid="1429"/>
                                        </p:tgtEl>
                                        <p:attrNameLst>
                                          <p:attrName>style.visibility</p:attrName>
                                        </p:attrNameLst>
                                      </p:cBhvr>
                                      <p:to>
                                        <p:strVal val="visible"/>
                                      </p:to>
                                    </p:set>
                                    <p:animEffect filter="fade" transition="in">
                                      <p:cBhvr>
                                        <p:cTn dur="1000"/>
                                        <p:tgtEl>
                                          <p:spTgt spid="1429"/>
                                        </p:tgtEl>
                                      </p:cBhvr>
                                    </p:animEffect>
                                  </p:childTnLst>
                                </p:cTn>
                              </p:par>
                              <p:par>
                                <p:cTn fill="hold" nodeType="withEffect" presetClass="entr" presetID="10" presetSubtype="0">
                                  <p:stCondLst>
                                    <p:cond delay="0"/>
                                  </p:stCondLst>
                                  <p:childTnLst>
                                    <p:set>
                                      <p:cBhvr>
                                        <p:cTn dur="1" fill="hold">
                                          <p:stCondLst>
                                            <p:cond delay="0"/>
                                          </p:stCondLst>
                                        </p:cTn>
                                        <p:tgtEl>
                                          <p:spTgt spid="1430"/>
                                        </p:tgtEl>
                                        <p:attrNameLst>
                                          <p:attrName>style.visibility</p:attrName>
                                        </p:attrNameLst>
                                      </p:cBhvr>
                                      <p:to>
                                        <p:strVal val="visible"/>
                                      </p:to>
                                    </p:set>
                                    <p:animEffect filter="fade" transition="in">
                                      <p:cBhvr>
                                        <p:cTn dur="1000"/>
                                        <p:tgtEl>
                                          <p:spTgt spid="1430"/>
                                        </p:tgtEl>
                                      </p:cBhvr>
                                    </p:animEffect>
                                  </p:childTnLst>
                                </p:cTn>
                              </p:par>
                              <p:par>
                                <p:cTn fill="hold" nodeType="withEffect" presetClass="entr" presetID="10" presetSubtype="0">
                                  <p:stCondLst>
                                    <p:cond delay="0"/>
                                  </p:stCondLst>
                                  <p:childTnLst>
                                    <p:set>
                                      <p:cBhvr>
                                        <p:cTn dur="1" fill="hold">
                                          <p:stCondLst>
                                            <p:cond delay="0"/>
                                          </p:stCondLst>
                                        </p:cTn>
                                        <p:tgtEl>
                                          <p:spTgt spid="1431"/>
                                        </p:tgtEl>
                                        <p:attrNameLst>
                                          <p:attrName>style.visibility</p:attrName>
                                        </p:attrNameLst>
                                      </p:cBhvr>
                                      <p:to>
                                        <p:strVal val="visible"/>
                                      </p:to>
                                    </p:set>
                                    <p:animEffect filter="fade" transition="in">
                                      <p:cBhvr>
                                        <p:cTn dur="1000"/>
                                        <p:tgtEl>
                                          <p:spTgt spid="1431"/>
                                        </p:tgtEl>
                                      </p:cBhvr>
                                    </p:animEffect>
                                  </p:childTnLst>
                                </p:cTn>
                              </p:par>
                              <p:par>
                                <p:cTn fill="hold" nodeType="withEffect" presetClass="entr" presetID="10" presetSubtype="0">
                                  <p:stCondLst>
                                    <p:cond delay="0"/>
                                  </p:stCondLst>
                                  <p:childTnLst>
                                    <p:set>
                                      <p:cBhvr>
                                        <p:cTn dur="1" fill="hold">
                                          <p:stCondLst>
                                            <p:cond delay="0"/>
                                          </p:stCondLst>
                                        </p:cTn>
                                        <p:tgtEl>
                                          <p:spTgt spid="1432"/>
                                        </p:tgtEl>
                                        <p:attrNameLst>
                                          <p:attrName>style.visibility</p:attrName>
                                        </p:attrNameLst>
                                      </p:cBhvr>
                                      <p:to>
                                        <p:strVal val="visible"/>
                                      </p:to>
                                    </p:set>
                                    <p:animEffect filter="fade" transition="in">
                                      <p:cBhvr>
                                        <p:cTn dur="1000"/>
                                        <p:tgtEl>
                                          <p:spTgt spid="14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36" name="Shape 1436"/>
        <p:cNvGrpSpPr/>
        <p:nvPr/>
      </p:nvGrpSpPr>
      <p:grpSpPr>
        <a:xfrm>
          <a:off x="0" y="0"/>
          <a:ext cx="0" cy="0"/>
          <a:chOff x="0" y="0"/>
          <a:chExt cx="0" cy="0"/>
        </a:xfrm>
      </p:grpSpPr>
      <p:sp>
        <p:nvSpPr>
          <p:cNvPr id="1437" name="Google Shape;1437;p88"/>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u="sng">
                <a:solidFill>
                  <a:srgbClr val="E09214"/>
                </a:solidFill>
                <a:latin typeface="Merriweather"/>
                <a:ea typeface="Merriweather"/>
                <a:cs typeface="Merriweather"/>
                <a:sym typeface="Merriweather"/>
              </a:rPr>
              <a:t>HDFS Write Architecture</a:t>
            </a:r>
            <a:endParaRPr b="1" u="sng">
              <a:solidFill>
                <a:srgbClr val="E09214"/>
              </a:solidFill>
              <a:latin typeface="Merriweather"/>
              <a:ea typeface="Merriweather"/>
              <a:cs typeface="Merriweather"/>
              <a:sym typeface="Merriweather"/>
            </a:endParaRPr>
          </a:p>
        </p:txBody>
      </p:sp>
      <p:pic>
        <p:nvPicPr>
          <p:cNvPr id="1438" name="Google Shape;1438;p88"/>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1439" name="Google Shape;1439;p88"/>
          <p:cNvSpPr txBox="1"/>
          <p:nvPr/>
        </p:nvSpPr>
        <p:spPr>
          <a:xfrm>
            <a:off x="122275" y="909125"/>
            <a:ext cx="7484400" cy="2552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Each block copied in 3 different datanodes, to maintain replication factor.</a:t>
            </a:r>
            <a:endParaRPr b="0" i="0" sz="1700" u="none" cap="none" strike="noStrike">
              <a:solidFill>
                <a:srgbClr val="000000"/>
              </a:solidFill>
              <a:latin typeface="Average"/>
              <a:ea typeface="Average"/>
              <a:cs typeface="Average"/>
              <a:sym typeface="Average"/>
            </a:endParaRPr>
          </a:p>
          <a:p>
            <a:pPr indent="-336550" lvl="0" marL="457200" marR="0" rtl="0" algn="l">
              <a:lnSpc>
                <a:spcPct val="115000"/>
              </a:lnSpc>
              <a:spcBef>
                <a:spcPts val="0"/>
              </a:spcBef>
              <a:spcAft>
                <a:spcPts val="0"/>
              </a:spcAft>
              <a:buClr>
                <a:srgbClr val="000000"/>
              </a:buClr>
              <a:buSzPts val="1700"/>
              <a:buFont typeface="Average"/>
              <a:buAutoNum type="arabicPeriod"/>
            </a:pPr>
            <a:r>
              <a:rPr b="1" i="0" lang="en" sz="1700" u="none" cap="none" strike="noStrike">
                <a:solidFill>
                  <a:srgbClr val="000000"/>
                </a:solidFill>
                <a:latin typeface="Average"/>
                <a:ea typeface="Average"/>
                <a:cs typeface="Average"/>
                <a:sym typeface="Average"/>
              </a:rPr>
              <a:t>Set up of pipeline:</a:t>
            </a:r>
            <a:endParaRPr b="1" i="0" sz="1700" u="none" cap="none" strike="noStrike">
              <a:solidFill>
                <a:srgbClr val="000000"/>
              </a:solidFill>
              <a:latin typeface="Average"/>
              <a:ea typeface="Average"/>
              <a:cs typeface="Average"/>
              <a:sym typeface="Average"/>
            </a:endParaRPr>
          </a:p>
          <a:p>
            <a:pPr indent="0" lvl="0" marL="45720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Before writing client confirm whether datanode ready to receive data or not client creates pipeline for each block by connecting data nodes</a:t>
            </a:r>
            <a:endParaRPr b="0" i="0" sz="1700" u="none" cap="none" strike="noStrike">
              <a:solidFill>
                <a:srgbClr val="000000"/>
              </a:solidFill>
              <a:latin typeface="Average"/>
              <a:ea typeface="Average"/>
              <a:cs typeface="Average"/>
              <a:sym typeface="Average"/>
            </a:endParaRPr>
          </a:p>
          <a:p>
            <a:pPr indent="0" lvl="0" marL="45720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Whatever client contain that list will connect</a:t>
            </a:r>
            <a:endParaRPr b="0" i="0" sz="1700" u="none" cap="none" strike="noStrike">
              <a:solidFill>
                <a:srgbClr val="000000"/>
              </a:solidFill>
              <a:latin typeface="Average"/>
              <a:ea typeface="Average"/>
              <a:cs typeface="Average"/>
              <a:sym typeface="Average"/>
            </a:endParaRPr>
          </a:p>
          <a:p>
            <a:pPr indent="0" lvl="0" marL="457200" marR="0" rtl="0" algn="l">
              <a:lnSpc>
                <a:spcPct val="115000"/>
              </a:lnSpc>
              <a:spcBef>
                <a:spcPts val="0"/>
              </a:spcBef>
              <a:spcAft>
                <a:spcPts val="0"/>
              </a:spcAft>
              <a:buClr>
                <a:srgbClr val="000000"/>
              </a:buClr>
              <a:buSzPts val="1700"/>
              <a:buFont typeface="Arial"/>
              <a:buNone/>
            </a:pPr>
            <a:r>
              <a:t/>
            </a:r>
            <a:endParaRPr b="0" i="0" sz="17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       Block A  List A= {IP Address of Datanodes 1, 4, 6}</a:t>
            </a:r>
            <a:endParaRPr b="0" i="0" sz="17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       Block B  List B= {IP Address of Datanodes 3, 7, 9}</a:t>
            </a:r>
            <a:endParaRPr b="0" i="0" sz="1700" u="none" cap="none" strike="noStrike">
              <a:solidFill>
                <a:srgbClr val="000000"/>
              </a:solidFill>
              <a:latin typeface="Average"/>
              <a:ea typeface="Average"/>
              <a:cs typeface="Average"/>
              <a:sym typeface="Average"/>
            </a:endParaRPr>
          </a:p>
        </p:txBody>
      </p:sp>
      <p:sp>
        <p:nvSpPr>
          <p:cNvPr id="1440" name="Google Shape;1440;p88"/>
          <p:cNvSpPr/>
          <p:nvPr/>
        </p:nvSpPr>
        <p:spPr>
          <a:xfrm>
            <a:off x="629938" y="3576350"/>
            <a:ext cx="898500" cy="690900"/>
          </a:xfrm>
          <a:prstGeom prst="rect">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Client</a:t>
            </a:r>
            <a:endParaRPr b="0" i="0" sz="1400" u="none" cap="none" strike="noStrike">
              <a:solidFill>
                <a:srgbClr val="000000"/>
              </a:solidFill>
              <a:latin typeface="Arial"/>
              <a:ea typeface="Arial"/>
              <a:cs typeface="Arial"/>
              <a:sym typeface="Arial"/>
            </a:endParaRPr>
          </a:p>
        </p:txBody>
      </p:sp>
      <p:sp>
        <p:nvSpPr>
          <p:cNvPr id="1441" name="Google Shape;1441;p88"/>
          <p:cNvSpPr/>
          <p:nvPr/>
        </p:nvSpPr>
        <p:spPr>
          <a:xfrm>
            <a:off x="2670306" y="3599300"/>
            <a:ext cx="1320000" cy="645000"/>
          </a:xfrm>
          <a:prstGeom prst="rect">
            <a:avLst/>
          </a:prstGeom>
          <a:solidFill>
            <a:srgbClr val="FFE5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Namenode</a:t>
            </a:r>
            <a:endParaRPr b="0" i="0" sz="1400" u="none" cap="none" strike="noStrike">
              <a:solidFill>
                <a:srgbClr val="000000"/>
              </a:solidFill>
              <a:latin typeface="Arial"/>
              <a:ea typeface="Arial"/>
              <a:cs typeface="Arial"/>
              <a:sym typeface="Arial"/>
            </a:endParaRPr>
          </a:p>
        </p:txBody>
      </p:sp>
      <p:sp>
        <p:nvSpPr>
          <p:cNvPr id="1442" name="Google Shape;1442;p88"/>
          <p:cNvSpPr/>
          <p:nvPr/>
        </p:nvSpPr>
        <p:spPr>
          <a:xfrm>
            <a:off x="4751463" y="3576350"/>
            <a:ext cx="898500" cy="645000"/>
          </a:xfrm>
          <a:prstGeom prst="rect">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Data node</a:t>
            </a:r>
            <a:endParaRPr b="0" i="0" sz="1400" u="none" cap="none" strike="noStrike">
              <a:solidFill>
                <a:srgbClr val="000000"/>
              </a:solidFill>
              <a:latin typeface="Arial"/>
              <a:ea typeface="Arial"/>
              <a:cs typeface="Arial"/>
              <a:sym typeface="Arial"/>
            </a:endParaRPr>
          </a:p>
        </p:txBody>
      </p:sp>
      <p:sp>
        <p:nvSpPr>
          <p:cNvPr id="1443" name="Google Shape;1443;p88"/>
          <p:cNvSpPr/>
          <p:nvPr/>
        </p:nvSpPr>
        <p:spPr>
          <a:xfrm>
            <a:off x="6708163" y="3576350"/>
            <a:ext cx="898500" cy="645000"/>
          </a:xfrm>
          <a:prstGeom prst="rect">
            <a:avLst/>
          </a:prstGeom>
          <a:solidFill>
            <a:srgbClr val="D5A6B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Block </a:t>
            </a:r>
            <a:endParaRPr b="0" i="0" sz="1400" u="none" cap="none" strike="noStrike">
              <a:solidFill>
                <a:srgbClr val="000000"/>
              </a:solidFill>
              <a:latin typeface="Arial"/>
              <a:ea typeface="Arial"/>
              <a:cs typeface="Arial"/>
              <a:sym typeface="Arial"/>
            </a:endParaRPr>
          </a:p>
        </p:txBody>
      </p:sp>
      <p:cxnSp>
        <p:nvCxnSpPr>
          <p:cNvPr id="1444" name="Google Shape;1444;p88"/>
          <p:cNvCxnSpPr/>
          <p:nvPr/>
        </p:nvCxnSpPr>
        <p:spPr>
          <a:xfrm>
            <a:off x="1528438" y="3898850"/>
            <a:ext cx="1141800" cy="0"/>
          </a:xfrm>
          <a:prstGeom prst="straightConnector1">
            <a:avLst/>
          </a:prstGeom>
          <a:noFill/>
          <a:ln cap="flat" cmpd="sng" w="19050">
            <a:solidFill>
              <a:srgbClr val="000000"/>
            </a:solidFill>
            <a:prstDash val="solid"/>
            <a:round/>
            <a:headEnd len="sm" w="sm" type="none"/>
            <a:tailEnd len="med" w="med" type="stealth"/>
          </a:ln>
        </p:spPr>
      </p:cxnSp>
      <p:cxnSp>
        <p:nvCxnSpPr>
          <p:cNvPr id="1445" name="Google Shape;1445;p88"/>
          <p:cNvCxnSpPr>
            <a:stCxn id="1441" idx="3"/>
          </p:cNvCxnSpPr>
          <p:nvPr/>
        </p:nvCxnSpPr>
        <p:spPr>
          <a:xfrm flipH="1" rot="10800000">
            <a:off x="3990306" y="3899000"/>
            <a:ext cx="761100" cy="22800"/>
          </a:xfrm>
          <a:prstGeom prst="straightConnector1">
            <a:avLst/>
          </a:prstGeom>
          <a:noFill/>
          <a:ln cap="flat" cmpd="sng" w="19050">
            <a:solidFill>
              <a:srgbClr val="000000"/>
            </a:solidFill>
            <a:prstDash val="solid"/>
            <a:round/>
            <a:headEnd len="sm" w="sm" type="none"/>
            <a:tailEnd len="med" w="med" type="stealth"/>
          </a:ln>
        </p:spPr>
      </p:cxnSp>
      <p:cxnSp>
        <p:nvCxnSpPr>
          <p:cNvPr id="1446" name="Google Shape;1446;p88"/>
          <p:cNvCxnSpPr/>
          <p:nvPr/>
        </p:nvCxnSpPr>
        <p:spPr>
          <a:xfrm>
            <a:off x="5657975" y="3921050"/>
            <a:ext cx="1042200" cy="1500"/>
          </a:xfrm>
          <a:prstGeom prst="straightConnector1">
            <a:avLst/>
          </a:prstGeom>
          <a:noFill/>
          <a:ln cap="flat" cmpd="sng" w="19050">
            <a:solidFill>
              <a:srgbClr val="000000"/>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9"/>
                                        </p:tgtEl>
                                        <p:attrNameLst>
                                          <p:attrName>style.visibility</p:attrName>
                                        </p:attrNameLst>
                                      </p:cBhvr>
                                      <p:to>
                                        <p:strVal val="visible"/>
                                      </p:to>
                                    </p:set>
                                    <p:animEffect filter="fade" transition="in">
                                      <p:cBhvr>
                                        <p:cTn dur="1000"/>
                                        <p:tgtEl>
                                          <p:spTgt spid="14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0"/>
                                        </p:tgtEl>
                                        <p:attrNameLst>
                                          <p:attrName>style.visibility</p:attrName>
                                        </p:attrNameLst>
                                      </p:cBhvr>
                                      <p:to>
                                        <p:strVal val="visible"/>
                                      </p:to>
                                    </p:set>
                                    <p:animEffect filter="fade" transition="in">
                                      <p:cBhvr>
                                        <p:cTn dur="1000"/>
                                        <p:tgtEl>
                                          <p:spTgt spid="1440"/>
                                        </p:tgtEl>
                                      </p:cBhvr>
                                    </p:animEffect>
                                  </p:childTnLst>
                                </p:cTn>
                              </p:par>
                              <p:par>
                                <p:cTn fill="hold" nodeType="withEffect" presetClass="entr" presetID="10" presetSubtype="0">
                                  <p:stCondLst>
                                    <p:cond delay="0"/>
                                  </p:stCondLst>
                                  <p:childTnLst>
                                    <p:set>
                                      <p:cBhvr>
                                        <p:cTn dur="1" fill="hold">
                                          <p:stCondLst>
                                            <p:cond delay="0"/>
                                          </p:stCondLst>
                                        </p:cTn>
                                        <p:tgtEl>
                                          <p:spTgt spid="1441"/>
                                        </p:tgtEl>
                                        <p:attrNameLst>
                                          <p:attrName>style.visibility</p:attrName>
                                        </p:attrNameLst>
                                      </p:cBhvr>
                                      <p:to>
                                        <p:strVal val="visible"/>
                                      </p:to>
                                    </p:set>
                                    <p:animEffect filter="fade" transition="in">
                                      <p:cBhvr>
                                        <p:cTn dur="1000"/>
                                        <p:tgtEl>
                                          <p:spTgt spid="1441"/>
                                        </p:tgtEl>
                                      </p:cBhvr>
                                    </p:animEffect>
                                  </p:childTnLst>
                                </p:cTn>
                              </p:par>
                              <p:par>
                                <p:cTn fill="hold" nodeType="withEffect" presetClass="entr" presetID="10" presetSubtype="0">
                                  <p:stCondLst>
                                    <p:cond delay="0"/>
                                  </p:stCondLst>
                                  <p:childTnLst>
                                    <p:set>
                                      <p:cBhvr>
                                        <p:cTn dur="1" fill="hold">
                                          <p:stCondLst>
                                            <p:cond delay="0"/>
                                          </p:stCondLst>
                                        </p:cTn>
                                        <p:tgtEl>
                                          <p:spTgt spid="1442"/>
                                        </p:tgtEl>
                                        <p:attrNameLst>
                                          <p:attrName>style.visibility</p:attrName>
                                        </p:attrNameLst>
                                      </p:cBhvr>
                                      <p:to>
                                        <p:strVal val="visible"/>
                                      </p:to>
                                    </p:set>
                                    <p:animEffect filter="fade" transition="in">
                                      <p:cBhvr>
                                        <p:cTn dur="1000"/>
                                        <p:tgtEl>
                                          <p:spTgt spid="1442"/>
                                        </p:tgtEl>
                                      </p:cBhvr>
                                    </p:animEffect>
                                  </p:childTnLst>
                                </p:cTn>
                              </p:par>
                              <p:par>
                                <p:cTn fill="hold" nodeType="withEffect" presetClass="entr" presetID="10" presetSubtype="0">
                                  <p:stCondLst>
                                    <p:cond delay="0"/>
                                  </p:stCondLst>
                                  <p:childTnLst>
                                    <p:set>
                                      <p:cBhvr>
                                        <p:cTn dur="1" fill="hold">
                                          <p:stCondLst>
                                            <p:cond delay="0"/>
                                          </p:stCondLst>
                                        </p:cTn>
                                        <p:tgtEl>
                                          <p:spTgt spid="1443"/>
                                        </p:tgtEl>
                                        <p:attrNameLst>
                                          <p:attrName>style.visibility</p:attrName>
                                        </p:attrNameLst>
                                      </p:cBhvr>
                                      <p:to>
                                        <p:strVal val="visible"/>
                                      </p:to>
                                    </p:set>
                                    <p:animEffect filter="fade" transition="in">
                                      <p:cBhvr>
                                        <p:cTn dur="1000"/>
                                        <p:tgtEl>
                                          <p:spTgt spid="1443"/>
                                        </p:tgtEl>
                                      </p:cBhvr>
                                    </p:animEffect>
                                  </p:childTnLst>
                                </p:cTn>
                              </p:par>
                              <p:par>
                                <p:cTn fill="hold" nodeType="withEffect" presetClass="entr" presetID="10" presetSubtype="0">
                                  <p:stCondLst>
                                    <p:cond delay="0"/>
                                  </p:stCondLst>
                                  <p:childTnLst>
                                    <p:set>
                                      <p:cBhvr>
                                        <p:cTn dur="1" fill="hold">
                                          <p:stCondLst>
                                            <p:cond delay="0"/>
                                          </p:stCondLst>
                                        </p:cTn>
                                        <p:tgtEl>
                                          <p:spTgt spid="1444"/>
                                        </p:tgtEl>
                                        <p:attrNameLst>
                                          <p:attrName>style.visibility</p:attrName>
                                        </p:attrNameLst>
                                      </p:cBhvr>
                                      <p:to>
                                        <p:strVal val="visible"/>
                                      </p:to>
                                    </p:set>
                                    <p:animEffect filter="fade" transition="in">
                                      <p:cBhvr>
                                        <p:cTn dur="1000"/>
                                        <p:tgtEl>
                                          <p:spTgt spid="1444"/>
                                        </p:tgtEl>
                                      </p:cBhvr>
                                    </p:animEffect>
                                  </p:childTnLst>
                                </p:cTn>
                              </p:par>
                              <p:par>
                                <p:cTn fill="hold" nodeType="withEffect" presetClass="entr" presetID="10" presetSubtype="0">
                                  <p:stCondLst>
                                    <p:cond delay="0"/>
                                  </p:stCondLst>
                                  <p:childTnLst>
                                    <p:set>
                                      <p:cBhvr>
                                        <p:cTn dur="1" fill="hold">
                                          <p:stCondLst>
                                            <p:cond delay="0"/>
                                          </p:stCondLst>
                                        </p:cTn>
                                        <p:tgtEl>
                                          <p:spTgt spid="1445"/>
                                        </p:tgtEl>
                                        <p:attrNameLst>
                                          <p:attrName>style.visibility</p:attrName>
                                        </p:attrNameLst>
                                      </p:cBhvr>
                                      <p:to>
                                        <p:strVal val="visible"/>
                                      </p:to>
                                    </p:set>
                                    <p:animEffect filter="fade" transition="in">
                                      <p:cBhvr>
                                        <p:cTn dur="1000"/>
                                        <p:tgtEl>
                                          <p:spTgt spid="1445"/>
                                        </p:tgtEl>
                                      </p:cBhvr>
                                    </p:animEffect>
                                  </p:childTnLst>
                                </p:cTn>
                              </p:par>
                              <p:par>
                                <p:cTn fill="hold" nodeType="withEffect" presetClass="entr" presetID="10" presetSubtype="0">
                                  <p:stCondLst>
                                    <p:cond delay="0"/>
                                  </p:stCondLst>
                                  <p:childTnLst>
                                    <p:set>
                                      <p:cBhvr>
                                        <p:cTn dur="1" fill="hold">
                                          <p:stCondLst>
                                            <p:cond delay="0"/>
                                          </p:stCondLst>
                                        </p:cTn>
                                        <p:tgtEl>
                                          <p:spTgt spid="1446"/>
                                        </p:tgtEl>
                                        <p:attrNameLst>
                                          <p:attrName>style.visibility</p:attrName>
                                        </p:attrNameLst>
                                      </p:cBhvr>
                                      <p:to>
                                        <p:strVal val="visible"/>
                                      </p:to>
                                    </p:set>
                                    <p:animEffect filter="fade" transition="in">
                                      <p:cBhvr>
                                        <p:cTn dur="1000"/>
                                        <p:tgtEl>
                                          <p:spTgt spid="14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50" name="Shape 1450"/>
        <p:cNvGrpSpPr/>
        <p:nvPr/>
      </p:nvGrpSpPr>
      <p:grpSpPr>
        <a:xfrm>
          <a:off x="0" y="0"/>
          <a:ext cx="0" cy="0"/>
          <a:chOff x="0" y="0"/>
          <a:chExt cx="0" cy="0"/>
        </a:xfrm>
      </p:grpSpPr>
      <p:sp>
        <p:nvSpPr>
          <p:cNvPr id="1451" name="Google Shape;1451;p89"/>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u="sng">
                <a:solidFill>
                  <a:srgbClr val="E09214"/>
                </a:solidFill>
                <a:latin typeface="Merriweather"/>
                <a:ea typeface="Merriweather"/>
                <a:cs typeface="Merriweather"/>
                <a:sym typeface="Merriweather"/>
              </a:rPr>
              <a:t>HDFS Write Architecture</a:t>
            </a:r>
            <a:endParaRPr b="1" u="sng">
              <a:solidFill>
                <a:srgbClr val="E09214"/>
              </a:solidFill>
              <a:latin typeface="Merriweather"/>
              <a:ea typeface="Merriweather"/>
              <a:cs typeface="Merriweather"/>
              <a:sym typeface="Merriweather"/>
            </a:endParaRPr>
          </a:p>
        </p:txBody>
      </p:sp>
      <p:pic>
        <p:nvPicPr>
          <p:cNvPr id="1452" name="Google Shape;1452;p89"/>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1453" name="Google Shape;1453;p89"/>
          <p:cNvSpPr txBox="1"/>
          <p:nvPr/>
        </p:nvSpPr>
        <p:spPr>
          <a:xfrm>
            <a:off x="-1250" y="654325"/>
            <a:ext cx="74844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700"/>
              <a:buFont typeface="Arial"/>
              <a:buNone/>
            </a:pPr>
            <a:r>
              <a:rPr b="1" i="0" lang="en" sz="1700" u="none" cap="none" strike="noStrike">
                <a:solidFill>
                  <a:srgbClr val="000000"/>
                </a:solidFill>
                <a:latin typeface="Average"/>
                <a:ea typeface="Average"/>
                <a:cs typeface="Average"/>
                <a:sym typeface="Average"/>
              </a:rPr>
              <a:t>Setting up HDFS Write pipeline:</a:t>
            </a:r>
            <a:endParaRPr b="0" i="0" sz="1700" u="none" cap="none" strike="noStrike">
              <a:solidFill>
                <a:srgbClr val="000000"/>
              </a:solidFill>
              <a:latin typeface="Average"/>
              <a:ea typeface="Average"/>
              <a:cs typeface="Average"/>
              <a:sym typeface="Average"/>
            </a:endParaRPr>
          </a:p>
        </p:txBody>
      </p:sp>
      <p:sp>
        <p:nvSpPr>
          <p:cNvPr id="1454" name="Google Shape;1454;p89"/>
          <p:cNvSpPr/>
          <p:nvPr/>
        </p:nvSpPr>
        <p:spPr>
          <a:xfrm>
            <a:off x="3585895" y="2678050"/>
            <a:ext cx="1430400" cy="2940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Core Switch</a:t>
            </a:r>
            <a:endParaRPr b="0" i="0" sz="1400" u="none" cap="none" strike="noStrike">
              <a:solidFill>
                <a:srgbClr val="000000"/>
              </a:solidFill>
              <a:latin typeface="Arial"/>
              <a:ea typeface="Arial"/>
              <a:cs typeface="Arial"/>
              <a:sym typeface="Arial"/>
            </a:endParaRPr>
          </a:p>
        </p:txBody>
      </p:sp>
      <p:sp>
        <p:nvSpPr>
          <p:cNvPr id="1455" name="Google Shape;1455;p89"/>
          <p:cNvSpPr/>
          <p:nvPr/>
        </p:nvSpPr>
        <p:spPr>
          <a:xfrm>
            <a:off x="692000" y="3232769"/>
            <a:ext cx="1300800" cy="17961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456" name="Google Shape;1456;p89"/>
          <p:cNvSpPr/>
          <p:nvPr/>
        </p:nvSpPr>
        <p:spPr>
          <a:xfrm>
            <a:off x="5489056" y="3232769"/>
            <a:ext cx="1364400" cy="17961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457" name="Google Shape;1457;p89"/>
          <p:cNvSpPr/>
          <p:nvPr/>
        </p:nvSpPr>
        <p:spPr>
          <a:xfrm>
            <a:off x="3058757" y="3232769"/>
            <a:ext cx="1364400" cy="17961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cxnSp>
        <p:nvCxnSpPr>
          <p:cNvPr id="1458" name="Google Shape;1458;p89"/>
          <p:cNvCxnSpPr>
            <a:stCxn id="1454" idx="2"/>
            <a:endCxn id="1455" idx="0"/>
          </p:cNvCxnSpPr>
          <p:nvPr/>
        </p:nvCxnSpPr>
        <p:spPr>
          <a:xfrm flipH="1">
            <a:off x="1342495" y="2972050"/>
            <a:ext cx="2958600" cy="260700"/>
          </a:xfrm>
          <a:prstGeom prst="straightConnector1">
            <a:avLst/>
          </a:prstGeom>
          <a:noFill/>
          <a:ln cap="flat" cmpd="sng" w="9525">
            <a:solidFill>
              <a:schemeClr val="dk2"/>
            </a:solidFill>
            <a:prstDash val="solid"/>
            <a:round/>
            <a:headEnd len="sm" w="sm" type="none"/>
            <a:tailEnd len="sm" w="sm" type="none"/>
          </a:ln>
        </p:spPr>
      </p:cxnSp>
      <p:cxnSp>
        <p:nvCxnSpPr>
          <p:cNvPr id="1459" name="Google Shape;1459;p89"/>
          <p:cNvCxnSpPr>
            <a:stCxn id="1454" idx="2"/>
            <a:endCxn id="1457" idx="0"/>
          </p:cNvCxnSpPr>
          <p:nvPr/>
        </p:nvCxnSpPr>
        <p:spPr>
          <a:xfrm flipH="1">
            <a:off x="3740995" y="2972050"/>
            <a:ext cx="560100" cy="260700"/>
          </a:xfrm>
          <a:prstGeom prst="straightConnector1">
            <a:avLst/>
          </a:prstGeom>
          <a:noFill/>
          <a:ln cap="flat" cmpd="sng" w="9525">
            <a:solidFill>
              <a:schemeClr val="dk2"/>
            </a:solidFill>
            <a:prstDash val="solid"/>
            <a:round/>
            <a:headEnd len="sm" w="sm" type="none"/>
            <a:tailEnd len="sm" w="sm" type="none"/>
          </a:ln>
        </p:spPr>
      </p:cxnSp>
      <p:cxnSp>
        <p:nvCxnSpPr>
          <p:cNvPr id="1460" name="Google Shape;1460;p89"/>
          <p:cNvCxnSpPr>
            <a:stCxn id="1454" idx="2"/>
            <a:endCxn id="1456" idx="0"/>
          </p:cNvCxnSpPr>
          <p:nvPr/>
        </p:nvCxnSpPr>
        <p:spPr>
          <a:xfrm>
            <a:off x="4301095" y="2972050"/>
            <a:ext cx="1870200" cy="260700"/>
          </a:xfrm>
          <a:prstGeom prst="straightConnector1">
            <a:avLst/>
          </a:prstGeom>
          <a:noFill/>
          <a:ln cap="flat" cmpd="sng" w="9525">
            <a:solidFill>
              <a:schemeClr val="dk2"/>
            </a:solidFill>
            <a:prstDash val="solid"/>
            <a:round/>
            <a:headEnd len="sm" w="sm" type="none"/>
            <a:tailEnd len="sm" w="sm" type="none"/>
          </a:ln>
        </p:spPr>
      </p:cxnSp>
      <p:sp>
        <p:nvSpPr>
          <p:cNvPr id="1461" name="Google Shape;1461;p89"/>
          <p:cNvSpPr/>
          <p:nvPr/>
        </p:nvSpPr>
        <p:spPr>
          <a:xfrm>
            <a:off x="750736" y="3325339"/>
            <a:ext cx="1126500" cy="229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 Switch</a:t>
            </a:r>
            <a:endParaRPr b="0" i="0" sz="1200" u="none" cap="none" strike="noStrike">
              <a:solidFill>
                <a:srgbClr val="000000"/>
              </a:solidFill>
              <a:latin typeface="Arial"/>
              <a:ea typeface="Arial"/>
              <a:cs typeface="Arial"/>
              <a:sym typeface="Arial"/>
            </a:endParaRPr>
          </a:p>
        </p:txBody>
      </p:sp>
      <p:sp>
        <p:nvSpPr>
          <p:cNvPr id="1462" name="Google Shape;1462;p89"/>
          <p:cNvSpPr/>
          <p:nvPr/>
        </p:nvSpPr>
        <p:spPr>
          <a:xfrm>
            <a:off x="750736" y="3611686"/>
            <a:ext cx="1126500" cy="229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Datanode 1</a:t>
            </a:r>
            <a:endParaRPr b="0" i="0" sz="1200" u="none" cap="none" strike="noStrike">
              <a:solidFill>
                <a:srgbClr val="000000"/>
              </a:solidFill>
              <a:latin typeface="Arial"/>
              <a:ea typeface="Arial"/>
              <a:cs typeface="Arial"/>
              <a:sym typeface="Arial"/>
            </a:endParaRPr>
          </a:p>
        </p:txBody>
      </p:sp>
      <p:sp>
        <p:nvSpPr>
          <p:cNvPr id="1463" name="Google Shape;1463;p89"/>
          <p:cNvSpPr/>
          <p:nvPr/>
        </p:nvSpPr>
        <p:spPr>
          <a:xfrm>
            <a:off x="750736" y="3947858"/>
            <a:ext cx="1126500" cy="229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464" name="Google Shape;1464;p89"/>
          <p:cNvSpPr/>
          <p:nvPr/>
        </p:nvSpPr>
        <p:spPr>
          <a:xfrm>
            <a:off x="780511" y="4481816"/>
            <a:ext cx="1126500" cy="229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465" name="Google Shape;1465;p89"/>
          <p:cNvSpPr/>
          <p:nvPr/>
        </p:nvSpPr>
        <p:spPr>
          <a:xfrm>
            <a:off x="3153936" y="3334137"/>
            <a:ext cx="1126500" cy="229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Rack Switch</a:t>
            </a:r>
            <a:endParaRPr b="0" i="0" sz="1200" u="none" cap="none" strike="noStrike">
              <a:solidFill>
                <a:srgbClr val="000000"/>
              </a:solidFill>
              <a:latin typeface="Arial"/>
              <a:ea typeface="Arial"/>
              <a:cs typeface="Arial"/>
              <a:sym typeface="Arial"/>
            </a:endParaRPr>
          </a:p>
        </p:txBody>
      </p:sp>
      <p:sp>
        <p:nvSpPr>
          <p:cNvPr id="1466" name="Google Shape;1466;p89"/>
          <p:cNvSpPr/>
          <p:nvPr/>
        </p:nvSpPr>
        <p:spPr>
          <a:xfrm>
            <a:off x="3153936" y="3620484"/>
            <a:ext cx="1126500" cy="229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Datanode 4</a:t>
            </a:r>
            <a:endParaRPr b="0" i="0" sz="1200" u="none" cap="none" strike="noStrike">
              <a:solidFill>
                <a:srgbClr val="000000"/>
              </a:solidFill>
              <a:latin typeface="Arial"/>
              <a:ea typeface="Arial"/>
              <a:cs typeface="Arial"/>
              <a:sym typeface="Arial"/>
            </a:endParaRPr>
          </a:p>
        </p:txBody>
      </p:sp>
      <p:sp>
        <p:nvSpPr>
          <p:cNvPr id="1467" name="Google Shape;1467;p89"/>
          <p:cNvSpPr/>
          <p:nvPr/>
        </p:nvSpPr>
        <p:spPr>
          <a:xfrm>
            <a:off x="3153936" y="3956656"/>
            <a:ext cx="1126500" cy="229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Datanode 6</a:t>
            </a:r>
            <a:endParaRPr b="0" i="0" sz="1200" u="none" cap="none" strike="noStrike">
              <a:solidFill>
                <a:srgbClr val="000000"/>
              </a:solidFill>
              <a:latin typeface="Arial"/>
              <a:ea typeface="Arial"/>
              <a:cs typeface="Arial"/>
              <a:sym typeface="Arial"/>
            </a:endParaRPr>
          </a:p>
        </p:txBody>
      </p:sp>
      <p:sp>
        <p:nvSpPr>
          <p:cNvPr id="1468" name="Google Shape;1468;p89"/>
          <p:cNvSpPr/>
          <p:nvPr/>
        </p:nvSpPr>
        <p:spPr>
          <a:xfrm>
            <a:off x="3153936" y="4509915"/>
            <a:ext cx="1126500" cy="229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469" name="Google Shape;1469;p89"/>
          <p:cNvSpPr/>
          <p:nvPr/>
        </p:nvSpPr>
        <p:spPr>
          <a:xfrm>
            <a:off x="5574890" y="3322622"/>
            <a:ext cx="1126500" cy="229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Switch</a:t>
            </a:r>
            <a:endParaRPr b="0" i="0" sz="1200" u="none" cap="none" strike="noStrike">
              <a:solidFill>
                <a:srgbClr val="000000"/>
              </a:solidFill>
              <a:latin typeface="Arial"/>
              <a:ea typeface="Arial"/>
              <a:cs typeface="Arial"/>
              <a:sym typeface="Arial"/>
            </a:endParaRPr>
          </a:p>
        </p:txBody>
      </p:sp>
      <p:sp>
        <p:nvSpPr>
          <p:cNvPr id="1470" name="Google Shape;1470;p89"/>
          <p:cNvSpPr/>
          <p:nvPr/>
        </p:nvSpPr>
        <p:spPr>
          <a:xfrm>
            <a:off x="5574890" y="3608969"/>
            <a:ext cx="1126500" cy="229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471" name="Google Shape;1471;p89"/>
          <p:cNvSpPr/>
          <p:nvPr/>
        </p:nvSpPr>
        <p:spPr>
          <a:xfrm>
            <a:off x="5574890" y="3945141"/>
            <a:ext cx="1126500" cy="229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472" name="Google Shape;1472;p89"/>
          <p:cNvSpPr/>
          <p:nvPr/>
        </p:nvSpPr>
        <p:spPr>
          <a:xfrm>
            <a:off x="5574890" y="4574599"/>
            <a:ext cx="1126500" cy="2298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473" name="Google Shape;1473;p89"/>
          <p:cNvSpPr txBox="1"/>
          <p:nvPr/>
        </p:nvSpPr>
        <p:spPr>
          <a:xfrm rot="5400000">
            <a:off x="1088092" y="4085364"/>
            <a:ext cx="3906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Average"/>
                <a:ea typeface="Average"/>
                <a:cs typeface="Average"/>
                <a:sym typeface="Average"/>
              </a:rPr>
              <a:t>. . </a:t>
            </a:r>
            <a:endParaRPr b="0" i="0" sz="2400" u="none" cap="none" strike="noStrike">
              <a:solidFill>
                <a:srgbClr val="000000"/>
              </a:solidFill>
              <a:latin typeface="Average"/>
              <a:ea typeface="Average"/>
              <a:cs typeface="Average"/>
              <a:sym typeface="Average"/>
            </a:endParaRPr>
          </a:p>
        </p:txBody>
      </p:sp>
      <p:sp>
        <p:nvSpPr>
          <p:cNvPr id="1474" name="Google Shape;1474;p89"/>
          <p:cNvSpPr txBox="1"/>
          <p:nvPr/>
        </p:nvSpPr>
        <p:spPr>
          <a:xfrm rot="5400000">
            <a:off x="3453580" y="4109613"/>
            <a:ext cx="390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 . </a:t>
            </a:r>
            <a:endParaRPr b="0" i="0" sz="2200" u="none" cap="none" strike="noStrike">
              <a:solidFill>
                <a:srgbClr val="000000"/>
              </a:solidFill>
              <a:latin typeface="Average"/>
              <a:ea typeface="Average"/>
              <a:cs typeface="Average"/>
              <a:sym typeface="Average"/>
            </a:endParaRPr>
          </a:p>
        </p:txBody>
      </p:sp>
      <p:sp>
        <p:nvSpPr>
          <p:cNvPr id="1475" name="Google Shape;1475;p89"/>
          <p:cNvSpPr txBox="1"/>
          <p:nvPr/>
        </p:nvSpPr>
        <p:spPr>
          <a:xfrm rot="5400000">
            <a:off x="5886404" y="4175342"/>
            <a:ext cx="3906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 . </a:t>
            </a:r>
            <a:endParaRPr b="0" i="0" sz="2200" u="none" cap="none" strike="noStrike">
              <a:solidFill>
                <a:srgbClr val="000000"/>
              </a:solidFill>
              <a:latin typeface="Average"/>
              <a:ea typeface="Average"/>
              <a:cs typeface="Average"/>
              <a:sym typeface="Average"/>
            </a:endParaRPr>
          </a:p>
        </p:txBody>
      </p:sp>
      <p:sp>
        <p:nvSpPr>
          <p:cNvPr id="1476" name="Google Shape;1476;p89"/>
          <p:cNvSpPr/>
          <p:nvPr/>
        </p:nvSpPr>
        <p:spPr>
          <a:xfrm>
            <a:off x="531238" y="1266425"/>
            <a:ext cx="898500" cy="690900"/>
          </a:xfrm>
          <a:prstGeom prst="rect">
            <a:avLst/>
          </a:prstGeom>
          <a:solidFill>
            <a:srgbClr val="F1C23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Block</a:t>
            </a:r>
            <a:endParaRPr b="0" i="0" sz="1400" u="none" cap="none" strike="noStrike">
              <a:solidFill>
                <a:srgbClr val="000000"/>
              </a:solidFill>
              <a:latin typeface="Arial"/>
              <a:ea typeface="Arial"/>
              <a:cs typeface="Arial"/>
              <a:sym typeface="Arial"/>
            </a:endParaRPr>
          </a:p>
        </p:txBody>
      </p:sp>
      <p:sp>
        <p:nvSpPr>
          <p:cNvPr id="1477" name="Google Shape;1477;p89"/>
          <p:cNvSpPr/>
          <p:nvPr/>
        </p:nvSpPr>
        <p:spPr>
          <a:xfrm>
            <a:off x="5324056" y="1448475"/>
            <a:ext cx="1320000" cy="645000"/>
          </a:xfrm>
          <a:prstGeom prst="rect">
            <a:avLst/>
          </a:prstGeom>
          <a:solidFill>
            <a:srgbClr val="D5A6B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Namenode</a:t>
            </a:r>
            <a:endParaRPr b="0" i="0" sz="1400" u="none" cap="none" strike="noStrike">
              <a:solidFill>
                <a:srgbClr val="000000"/>
              </a:solidFill>
              <a:latin typeface="Arial"/>
              <a:ea typeface="Arial"/>
              <a:cs typeface="Arial"/>
              <a:sym typeface="Arial"/>
            </a:endParaRPr>
          </a:p>
        </p:txBody>
      </p:sp>
      <p:cxnSp>
        <p:nvCxnSpPr>
          <p:cNvPr id="1478" name="Google Shape;1478;p89"/>
          <p:cNvCxnSpPr/>
          <p:nvPr/>
        </p:nvCxnSpPr>
        <p:spPr>
          <a:xfrm flipH="1" rot="10800000">
            <a:off x="1429738" y="1583225"/>
            <a:ext cx="822600" cy="5700"/>
          </a:xfrm>
          <a:prstGeom prst="straightConnector1">
            <a:avLst/>
          </a:prstGeom>
          <a:noFill/>
          <a:ln cap="flat" cmpd="sng" w="19050">
            <a:solidFill>
              <a:srgbClr val="000000"/>
            </a:solidFill>
            <a:prstDash val="solid"/>
            <a:round/>
            <a:headEnd len="sm" w="sm" type="none"/>
            <a:tailEnd len="med" w="med" type="stealth"/>
          </a:ln>
        </p:spPr>
      </p:cxnSp>
      <p:cxnSp>
        <p:nvCxnSpPr>
          <p:cNvPr id="1479" name="Google Shape;1479;p89"/>
          <p:cNvCxnSpPr/>
          <p:nvPr/>
        </p:nvCxnSpPr>
        <p:spPr>
          <a:xfrm>
            <a:off x="4040350" y="1618575"/>
            <a:ext cx="1283700" cy="0"/>
          </a:xfrm>
          <a:prstGeom prst="straightConnector1">
            <a:avLst/>
          </a:prstGeom>
          <a:noFill/>
          <a:ln cap="flat" cmpd="sng" w="19050">
            <a:solidFill>
              <a:srgbClr val="000000"/>
            </a:solidFill>
            <a:prstDash val="solid"/>
            <a:round/>
            <a:headEnd len="sm" w="sm" type="none"/>
            <a:tailEnd len="med" w="med" type="stealth"/>
          </a:ln>
        </p:spPr>
      </p:cxnSp>
      <p:sp>
        <p:nvSpPr>
          <p:cNvPr id="1480" name="Google Shape;1480;p89"/>
          <p:cNvSpPr/>
          <p:nvPr/>
        </p:nvSpPr>
        <p:spPr>
          <a:xfrm>
            <a:off x="2252350" y="1124625"/>
            <a:ext cx="1788000" cy="1292700"/>
          </a:xfrm>
          <a:prstGeom prst="rect">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Client Node</a:t>
            </a:r>
            <a:endParaRPr b="0" i="0" sz="1400" u="none" cap="none" strike="noStrike">
              <a:solidFill>
                <a:srgbClr val="000000"/>
              </a:solidFill>
              <a:latin typeface="Arial"/>
              <a:ea typeface="Arial"/>
              <a:cs typeface="Arial"/>
              <a:sym typeface="Arial"/>
            </a:endParaRPr>
          </a:p>
        </p:txBody>
      </p:sp>
      <p:sp>
        <p:nvSpPr>
          <p:cNvPr id="1481" name="Google Shape;1481;p89"/>
          <p:cNvSpPr/>
          <p:nvPr/>
        </p:nvSpPr>
        <p:spPr>
          <a:xfrm>
            <a:off x="2583100" y="1253725"/>
            <a:ext cx="1126500" cy="854100"/>
          </a:xfrm>
          <a:prstGeom prst="rect">
            <a:avLst/>
          </a:prstGeom>
          <a:solidFill>
            <a:srgbClr val="E066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Client JVM</a:t>
            </a:r>
            <a:endParaRPr b="0" i="0" sz="1400" u="none" cap="none" strike="noStrike">
              <a:solidFill>
                <a:srgbClr val="000000"/>
              </a:solidFill>
              <a:latin typeface="Arial"/>
              <a:ea typeface="Arial"/>
              <a:cs typeface="Arial"/>
              <a:sym typeface="Arial"/>
            </a:endParaRPr>
          </a:p>
        </p:txBody>
      </p:sp>
      <p:sp>
        <p:nvSpPr>
          <p:cNvPr id="1482" name="Google Shape;1482;p89"/>
          <p:cNvSpPr/>
          <p:nvPr/>
        </p:nvSpPr>
        <p:spPr>
          <a:xfrm>
            <a:off x="2818900" y="1393925"/>
            <a:ext cx="654900" cy="435900"/>
          </a:xfrm>
          <a:prstGeom prst="rect">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Client</a:t>
            </a:r>
            <a:endParaRPr b="0" i="0" sz="1400" u="none" cap="none" strike="noStrike">
              <a:solidFill>
                <a:srgbClr val="000000"/>
              </a:solidFill>
              <a:latin typeface="Arial"/>
              <a:ea typeface="Arial"/>
              <a:cs typeface="Arial"/>
              <a:sym typeface="Arial"/>
            </a:endParaRPr>
          </a:p>
        </p:txBody>
      </p:sp>
      <p:cxnSp>
        <p:nvCxnSpPr>
          <p:cNvPr id="1483" name="Google Shape;1483;p89"/>
          <p:cNvCxnSpPr/>
          <p:nvPr/>
        </p:nvCxnSpPr>
        <p:spPr>
          <a:xfrm>
            <a:off x="4040350" y="1898725"/>
            <a:ext cx="1283700" cy="0"/>
          </a:xfrm>
          <a:prstGeom prst="straightConnector1">
            <a:avLst/>
          </a:prstGeom>
          <a:noFill/>
          <a:ln cap="flat" cmpd="sng" w="19050">
            <a:solidFill>
              <a:srgbClr val="000000"/>
            </a:solidFill>
            <a:prstDash val="solid"/>
            <a:round/>
            <a:headEnd len="med" w="med" type="stealth"/>
            <a:tailEnd len="sm" w="sm" type="none"/>
          </a:ln>
        </p:spPr>
      </p:cxnSp>
      <p:cxnSp>
        <p:nvCxnSpPr>
          <p:cNvPr id="1484" name="Google Shape;1484;p89"/>
          <p:cNvCxnSpPr/>
          <p:nvPr/>
        </p:nvCxnSpPr>
        <p:spPr>
          <a:xfrm>
            <a:off x="2844275" y="2417325"/>
            <a:ext cx="0" cy="402000"/>
          </a:xfrm>
          <a:prstGeom prst="straightConnector1">
            <a:avLst/>
          </a:prstGeom>
          <a:noFill/>
          <a:ln cap="flat" cmpd="sng" w="19050">
            <a:solidFill>
              <a:srgbClr val="000000"/>
            </a:solidFill>
            <a:prstDash val="solid"/>
            <a:round/>
            <a:headEnd len="sm" w="sm" type="none"/>
            <a:tailEnd len="sm" w="sm" type="none"/>
          </a:ln>
        </p:spPr>
      </p:cxnSp>
      <p:cxnSp>
        <p:nvCxnSpPr>
          <p:cNvPr id="1485" name="Google Shape;1485;p89"/>
          <p:cNvCxnSpPr>
            <a:endCxn id="1454" idx="1"/>
          </p:cNvCxnSpPr>
          <p:nvPr/>
        </p:nvCxnSpPr>
        <p:spPr>
          <a:xfrm>
            <a:off x="2844295" y="2819950"/>
            <a:ext cx="741600" cy="5100"/>
          </a:xfrm>
          <a:prstGeom prst="straightConnector1">
            <a:avLst/>
          </a:prstGeom>
          <a:noFill/>
          <a:ln cap="flat" cmpd="sng" w="19050">
            <a:solidFill>
              <a:srgbClr val="000000"/>
            </a:solidFill>
            <a:prstDash val="solid"/>
            <a:round/>
            <a:headEnd len="sm" w="sm" type="none"/>
            <a:tailEnd len="med" w="med" type="stealth"/>
          </a:ln>
        </p:spPr>
      </p:cxnSp>
      <p:sp>
        <p:nvSpPr>
          <p:cNvPr id="1486" name="Google Shape;1486;p89"/>
          <p:cNvSpPr txBox="1"/>
          <p:nvPr/>
        </p:nvSpPr>
        <p:spPr>
          <a:xfrm>
            <a:off x="865950" y="4725900"/>
            <a:ext cx="741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Rack 1</a:t>
            </a:r>
            <a:endParaRPr b="0" i="0" sz="1400" u="none" cap="none" strike="noStrike">
              <a:solidFill>
                <a:srgbClr val="000000"/>
              </a:solidFill>
              <a:latin typeface="Average"/>
              <a:ea typeface="Average"/>
              <a:cs typeface="Average"/>
              <a:sym typeface="Average"/>
            </a:endParaRPr>
          </a:p>
        </p:txBody>
      </p:sp>
      <p:sp>
        <p:nvSpPr>
          <p:cNvPr id="1487" name="Google Shape;1487;p89"/>
          <p:cNvSpPr txBox="1"/>
          <p:nvPr/>
        </p:nvSpPr>
        <p:spPr>
          <a:xfrm>
            <a:off x="3370125" y="4714025"/>
            <a:ext cx="741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Rack 5</a:t>
            </a:r>
            <a:endParaRPr b="0" i="0" sz="1400" u="none" cap="none" strike="noStrike">
              <a:solidFill>
                <a:srgbClr val="000000"/>
              </a:solidFill>
              <a:latin typeface="Average"/>
              <a:ea typeface="Average"/>
              <a:cs typeface="Average"/>
              <a:sym typeface="Average"/>
            </a:endParaRPr>
          </a:p>
        </p:txBody>
      </p:sp>
      <p:sp>
        <p:nvSpPr>
          <p:cNvPr id="1488" name="Google Shape;1488;p89"/>
          <p:cNvSpPr txBox="1"/>
          <p:nvPr/>
        </p:nvSpPr>
        <p:spPr>
          <a:xfrm>
            <a:off x="5800450" y="4705375"/>
            <a:ext cx="741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Rack 7</a:t>
            </a:r>
            <a:endParaRPr b="0" i="0" sz="1400" u="none" cap="none" strike="noStrike">
              <a:solidFill>
                <a:srgbClr val="000000"/>
              </a:solidFill>
              <a:latin typeface="Average"/>
              <a:ea typeface="Average"/>
              <a:cs typeface="Average"/>
              <a:sym typeface="Average"/>
            </a:endParaRPr>
          </a:p>
        </p:txBody>
      </p:sp>
      <p:cxnSp>
        <p:nvCxnSpPr>
          <p:cNvPr id="1489" name="Google Shape;1489;p89"/>
          <p:cNvCxnSpPr/>
          <p:nvPr/>
        </p:nvCxnSpPr>
        <p:spPr>
          <a:xfrm>
            <a:off x="1877236" y="3766702"/>
            <a:ext cx="1276800" cy="8700"/>
          </a:xfrm>
          <a:prstGeom prst="straightConnector1">
            <a:avLst/>
          </a:prstGeom>
          <a:noFill/>
          <a:ln cap="flat" cmpd="sng" w="19050">
            <a:solidFill>
              <a:srgbClr val="000000"/>
            </a:solidFill>
            <a:prstDash val="solid"/>
            <a:round/>
            <a:headEnd len="sm" w="sm" type="none"/>
            <a:tailEnd len="med" w="med" type="stealth"/>
          </a:ln>
        </p:spPr>
      </p:cxnSp>
      <p:cxnSp>
        <p:nvCxnSpPr>
          <p:cNvPr id="1490" name="Google Shape;1490;p89"/>
          <p:cNvCxnSpPr/>
          <p:nvPr/>
        </p:nvCxnSpPr>
        <p:spPr>
          <a:xfrm>
            <a:off x="4280436" y="3665302"/>
            <a:ext cx="613800" cy="7500"/>
          </a:xfrm>
          <a:prstGeom prst="straightConnector1">
            <a:avLst/>
          </a:prstGeom>
          <a:noFill/>
          <a:ln cap="flat" cmpd="sng" w="19050">
            <a:solidFill>
              <a:srgbClr val="000000"/>
            </a:solidFill>
            <a:prstDash val="solid"/>
            <a:round/>
            <a:headEnd len="sm" w="sm" type="none"/>
            <a:tailEnd len="sm" w="sm" type="none"/>
          </a:ln>
        </p:spPr>
      </p:cxnSp>
      <p:cxnSp>
        <p:nvCxnSpPr>
          <p:cNvPr id="1491" name="Google Shape;1491;p89"/>
          <p:cNvCxnSpPr/>
          <p:nvPr/>
        </p:nvCxnSpPr>
        <p:spPr>
          <a:xfrm>
            <a:off x="4874275" y="3662725"/>
            <a:ext cx="0" cy="462000"/>
          </a:xfrm>
          <a:prstGeom prst="straightConnector1">
            <a:avLst/>
          </a:prstGeom>
          <a:noFill/>
          <a:ln cap="flat" cmpd="sng" w="19050">
            <a:solidFill>
              <a:srgbClr val="000000"/>
            </a:solidFill>
            <a:prstDash val="solid"/>
            <a:round/>
            <a:headEnd len="sm" w="sm" type="none"/>
            <a:tailEnd len="sm" w="sm" type="none"/>
          </a:ln>
        </p:spPr>
      </p:cxnSp>
      <p:cxnSp>
        <p:nvCxnSpPr>
          <p:cNvPr id="1492" name="Google Shape;1492;p89"/>
          <p:cNvCxnSpPr/>
          <p:nvPr/>
        </p:nvCxnSpPr>
        <p:spPr>
          <a:xfrm>
            <a:off x="4280436" y="4107727"/>
            <a:ext cx="613800" cy="7500"/>
          </a:xfrm>
          <a:prstGeom prst="straightConnector1">
            <a:avLst/>
          </a:prstGeom>
          <a:noFill/>
          <a:ln cap="flat" cmpd="sng" w="19050">
            <a:solidFill>
              <a:srgbClr val="000000"/>
            </a:solidFill>
            <a:prstDash val="solid"/>
            <a:round/>
            <a:headEnd len="med" w="med" type="stealth"/>
            <a:tailEnd len="sm" w="sm" type="none"/>
          </a:ln>
        </p:spPr>
      </p:cxnSp>
      <p:sp>
        <p:nvSpPr>
          <p:cNvPr id="1493" name="Google Shape;1493;p89"/>
          <p:cNvSpPr txBox="1"/>
          <p:nvPr/>
        </p:nvSpPr>
        <p:spPr>
          <a:xfrm>
            <a:off x="2275625" y="2825038"/>
            <a:ext cx="48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4</a:t>
            </a:r>
            <a:endParaRPr b="0" i="0" sz="1400" u="none" cap="none" strike="noStrike">
              <a:solidFill>
                <a:srgbClr val="000000"/>
              </a:solidFill>
              <a:latin typeface="Average"/>
              <a:ea typeface="Average"/>
              <a:cs typeface="Average"/>
              <a:sym typeface="Average"/>
            </a:endParaRPr>
          </a:p>
        </p:txBody>
      </p:sp>
      <p:sp>
        <p:nvSpPr>
          <p:cNvPr id="1494" name="Google Shape;1494;p89"/>
          <p:cNvSpPr txBox="1"/>
          <p:nvPr/>
        </p:nvSpPr>
        <p:spPr>
          <a:xfrm>
            <a:off x="2930763" y="2444675"/>
            <a:ext cx="48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3</a:t>
            </a:r>
            <a:endParaRPr b="0" i="0" sz="1400" u="none" cap="none" strike="noStrike">
              <a:solidFill>
                <a:srgbClr val="000000"/>
              </a:solidFill>
              <a:latin typeface="Average"/>
              <a:ea typeface="Average"/>
              <a:cs typeface="Average"/>
              <a:sym typeface="Average"/>
            </a:endParaRPr>
          </a:p>
        </p:txBody>
      </p:sp>
      <p:sp>
        <p:nvSpPr>
          <p:cNvPr id="1495" name="Google Shape;1495;p89"/>
          <p:cNvSpPr txBox="1"/>
          <p:nvPr/>
        </p:nvSpPr>
        <p:spPr>
          <a:xfrm>
            <a:off x="4442200" y="1218375"/>
            <a:ext cx="48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1</a:t>
            </a:r>
            <a:endParaRPr b="0" i="0" sz="1400" u="none" cap="none" strike="noStrike">
              <a:solidFill>
                <a:srgbClr val="000000"/>
              </a:solidFill>
              <a:latin typeface="Average"/>
              <a:ea typeface="Average"/>
              <a:cs typeface="Average"/>
              <a:sym typeface="Average"/>
            </a:endParaRPr>
          </a:p>
        </p:txBody>
      </p:sp>
      <p:sp>
        <p:nvSpPr>
          <p:cNvPr id="1496" name="Google Shape;1496;p89"/>
          <p:cNvSpPr txBox="1"/>
          <p:nvPr/>
        </p:nvSpPr>
        <p:spPr>
          <a:xfrm>
            <a:off x="4442200" y="1948213"/>
            <a:ext cx="48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2</a:t>
            </a:r>
            <a:endParaRPr b="0" i="0" sz="1400" u="none" cap="none" strike="noStrike">
              <a:solidFill>
                <a:srgbClr val="000000"/>
              </a:solidFill>
              <a:latin typeface="Average"/>
              <a:ea typeface="Average"/>
              <a:cs typeface="Average"/>
              <a:sym typeface="Average"/>
            </a:endParaRPr>
          </a:p>
        </p:txBody>
      </p:sp>
      <p:sp>
        <p:nvSpPr>
          <p:cNvPr id="1497" name="Google Shape;1497;p89"/>
          <p:cNvSpPr txBox="1"/>
          <p:nvPr/>
        </p:nvSpPr>
        <p:spPr>
          <a:xfrm>
            <a:off x="6764625" y="1170425"/>
            <a:ext cx="23793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1   Write request for Block A</a:t>
            </a:r>
            <a:endParaRPr b="0" i="0" sz="14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2  Send Ip Address of datanodes to client</a:t>
            </a:r>
            <a:endParaRPr b="0" i="0" sz="14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3"/>
                                        </p:tgtEl>
                                        <p:attrNameLst>
                                          <p:attrName>style.visibility</p:attrName>
                                        </p:attrNameLst>
                                      </p:cBhvr>
                                      <p:to>
                                        <p:strVal val="visible"/>
                                      </p:to>
                                    </p:set>
                                    <p:animEffect filter="fade" transition="in">
                                      <p:cBhvr>
                                        <p:cTn dur="1000"/>
                                        <p:tgtEl>
                                          <p:spTgt spid="14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4"/>
                                        </p:tgtEl>
                                        <p:attrNameLst>
                                          <p:attrName>style.visibility</p:attrName>
                                        </p:attrNameLst>
                                      </p:cBhvr>
                                      <p:to>
                                        <p:strVal val="visible"/>
                                      </p:to>
                                    </p:set>
                                    <p:animEffect filter="fade" transition="in">
                                      <p:cBhvr>
                                        <p:cTn dur="1000"/>
                                        <p:tgtEl>
                                          <p:spTgt spid="1454"/>
                                        </p:tgtEl>
                                      </p:cBhvr>
                                    </p:animEffect>
                                  </p:childTnLst>
                                </p:cTn>
                              </p:par>
                              <p:par>
                                <p:cTn fill="hold" nodeType="withEffect" presetClass="entr" presetID="10" presetSubtype="0">
                                  <p:stCondLst>
                                    <p:cond delay="0"/>
                                  </p:stCondLst>
                                  <p:childTnLst>
                                    <p:set>
                                      <p:cBhvr>
                                        <p:cTn dur="1" fill="hold">
                                          <p:stCondLst>
                                            <p:cond delay="0"/>
                                          </p:stCondLst>
                                        </p:cTn>
                                        <p:tgtEl>
                                          <p:spTgt spid="1455"/>
                                        </p:tgtEl>
                                        <p:attrNameLst>
                                          <p:attrName>style.visibility</p:attrName>
                                        </p:attrNameLst>
                                      </p:cBhvr>
                                      <p:to>
                                        <p:strVal val="visible"/>
                                      </p:to>
                                    </p:set>
                                    <p:animEffect filter="fade" transition="in">
                                      <p:cBhvr>
                                        <p:cTn dur="1000"/>
                                        <p:tgtEl>
                                          <p:spTgt spid="1455"/>
                                        </p:tgtEl>
                                      </p:cBhvr>
                                    </p:animEffect>
                                  </p:childTnLst>
                                </p:cTn>
                              </p:par>
                              <p:par>
                                <p:cTn fill="hold" nodeType="withEffect" presetClass="entr" presetID="10" presetSubtype="0">
                                  <p:stCondLst>
                                    <p:cond delay="0"/>
                                  </p:stCondLst>
                                  <p:childTnLst>
                                    <p:set>
                                      <p:cBhvr>
                                        <p:cTn dur="1" fill="hold">
                                          <p:stCondLst>
                                            <p:cond delay="0"/>
                                          </p:stCondLst>
                                        </p:cTn>
                                        <p:tgtEl>
                                          <p:spTgt spid="1456"/>
                                        </p:tgtEl>
                                        <p:attrNameLst>
                                          <p:attrName>style.visibility</p:attrName>
                                        </p:attrNameLst>
                                      </p:cBhvr>
                                      <p:to>
                                        <p:strVal val="visible"/>
                                      </p:to>
                                    </p:set>
                                    <p:animEffect filter="fade" transition="in">
                                      <p:cBhvr>
                                        <p:cTn dur="1000"/>
                                        <p:tgtEl>
                                          <p:spTgt spid="1456"/>
                                        </p:tgtEl>
                                      </p:cBhvr>
                                    </p:animEffect>
                                  </p:childTnLst>
                                </p:cTn>
                              </p:par>
                              <p:par>
                                <p:cTn fill="hold" nodeType="withEffect" presetClass="entr" presetID="10" presetSubtype="0">
                                  <p:stCondLst>
                                    <p:cond delay="0"/>
                                  </p:stCondLst>
                                  <p:childTnLst>
                                    <p:set>
                                      <p:cBhvr>
                                        <p:cTn dur="1" fill="hold">
                                          <p:stCondLst>
                                            <p:cond delay="0"/>
                                          </p:stCondLst>
                                        </p:cTn>
                                        <p:tgtEl>
                                          <p:spTgt spid="1457"/>
                                        </p:tgtEl>
                                        <p:attrNameLst>
                                          <p:attrName>style.visibility</p:attrName>
                                        </p:attrNameLst>
                                      </p:cBhvr>
                                      <p:to>
                                        <p:strVal val="visible"/>
                                      </p:to>
                                    </p:set>
                                    <p:animEffect filter="fade" transition="in">
                                      <p:cBhvr>
                                        <p:cTn dur="1000"/>
                                        <p:tgtEl>
                                          <p:spTgt spid="1457"/>
                                        </p:tgtEl>
                                      </p:cBhvr>
                                    </p:animEffect>
                                  </p:childTnLst>
                                </p:cTn>
                              </p:par>
                              <p:par>
                                <p:cTn fill="hold" nodeType="withEffect" presetClass="entr" presetID="10" presetSubtype="0">
                                  <p:stCondLst>
                                    <p:cond delay="0"/>
                                  </p:stCondLst>
                                  <p:childTnLst>
                                    <p:set>
                                      <p:cBhvr>
                                        <p:cTn dur="1" fill="hold">
                                          <p:stCondLst>
                                            <p:cond delay="0"/>
                                          </p:stCondLst>
                                        </p:cTn>
                                        <p:tgtEl>
                                          <p:spTgt spid="1458"/>
                                        </p:tgtEl>
                                        <p:attrNameLst>
                                          <p:attrName>style.visibility</p:attrName>
                                        </p:attrNameLst>
                                      </p:cBhvr>
                                      <p:to>
                                        <p:strVal val="visible"/>
                                      </p:to>
                                    </p:set>
                                    <p:animEffect filter="fade" transition="in">
                                      <p:cBhvr>
                                        <p:cTn dur="1000"/>
                                        <p:tgtEl>
                                          <p:spTgt spid="1458"/>
                                        </p:tgtEl>
                                      </p:cBhvr>
                                    </p:animEffect>
                                  </p:childTnLst>
                                </p:cTn>
                              </p:par>
                              <p:par>
                                <p:cTn fill="hold" nodeType="withEffect" presetClass="entr" presetID="10" presetSubtype="0">
                                  <p:stCondLst>
                                    <p:cond delay="0"/>
                                  </p:stCondLst>
                                  <p:childTnLst>
                                    <p:set>
                                      <p:cBhvr>
                                        <p:cTn dur="1" fill="hold">
                                          <p:stCondLst>
                                            <p:cond delay="0"/>
                                          </p:stCondLst>
                                        </p:cTn>
                                        <p:tgtEl>
                                          <p:spTgt spid="1459"/>
                                        </p:tgtEl>
                                        <p:attrNameLst>
                                          <p:attrName>style.visibility</p:attrName>
                                        </p:attrNameLst>
                                      </p:cBhvr>
                                      <p:to>
                                        <p:strVal val="visible"/>
                                      </p:to>
                                    </p:set>
                                    <p:animEffect filter="fade" transition="in">
                                      <p:cBhvr>
                                        <p:cTn dur="1000"/>
                                        <p:tgtEl>
                                          <p:spTgt spid="1459"/>
                                        </p:tgtEl>
                                      </p:cBhvr>
                                    </p:animEffect>
                                  </p:childTnLst>
                                </p:cTn>
                              </p:par>
                              <p:par>
                                <p:cTn fill="hold" nodeType="withEffect" presetClass="entr" presetID="10" presetSubtype="0">
                                  <p:stCondLst>
                                    <p:cond delay="0"/>
                                  </p:stCondLst>
                                  <p:childTnLst>
                                    <p:set>
                                      <p:cBhvr>
                                        <p:cTn dur="1" fill="hold">
                                          <p:stCondLst>
                                            <p:cond delay="0"/>
                                          </p:stCondLst>
                                        </p:cTn>
                                        <p:tgtEl>
                                          <p:spTgt spid="1460"/>
                                        </p:tgtEl>
                                        <p:attrNameLst>
                                          <p:attrName>style.visibility</p:attrName>
                                        </p:attrNameLst>
                                      </p:cBhvr>
                                      <p:to>
                                        <p:strVal val="visible"/>
                                      </p:to>
                                    </p:set>
                                    <p:animEffect filter="fade" transition="in">
                                      <p:cBhvr>
                                        <p:cTn dur="1000"/>
                                        <p:tgtEl>
                                          <p:spTgt spid="1460"/>
                                        </p:tgtEl>
                                      </p:cBhvr>
                                    </p:animEffect>
                                  </p:childTnLst>
                                </p:cTn>
                              </p:par>
                              <p:par>
                                <p:cTn fill="hold" nodeType="withEffect" presetClass="entr" presetID="10" presetSubtype="0">
                                  <p:stCondLst>
                                    <p:cond delay="0"/>
                                  </p:stCondLst>
                                  <p:childTnLst>
                                    <p:set>
                                      <p:cBhvr>
                                        <p:cTn dur="1" fill="hold">
                                          <p:stCondLst>
                                            <p:cond delay="0"/>
                                          </p:stCondLst>
                                        </p:cTn>
                                        <p:tgtEl>
                                          <p:spTgt spid="1461"/>
                                        </p:tgtEl>
                                        <p:attrNameLst>
                                          <p:attrName>style.visibility</p:attrName>
                                        </p:attrNameLst>
                                      </p:cBhvr>
                                      <p:to>
                                        <p:strVal val="visible"/>
                                      </p:to>
                                    </p:set>
                                    <p:animEffect filter="fade" transition="in">
                                      <p:cBhvr>
                                        <p:cTn dur="1000"/>
                                        <p:tgtEl>
                                          <p:spTgt spid="1461"/>
                                        </p:tgtEl>
                                      </p:cBhvr>
                                    </p:animEffect>
                                  </p:childTnLst>
                                </p:cTn>
                              </p:par>
                              <p:par>
                                <p:cTn fill="hold" nodeType="withEffect" presetClass="entr" presetID="10" presetSubtype="0">
                                  <p:stCondLst>
                                    <p:cond delay="0"/>
                                  </p:stCondLst>
                                  <p:childTnLst>
                                    <p:set>
                                      <p:cBhvr>
                                        <p:cTn dur="1" fill="hold">
                                          <p:stCondLst>
                                            <p:cond delay="0"/>
                                          </p:stCondLst>
                                        </p:cTn>
                                        <p:tgtEl>
                                          <p:spTgt spid="1462"/>
                                        </p:tgtEl>
                                        <p:attrNameLst>
                                          <p:attrName>style.visibility</p:attrName>
                                        </p:attrNameLst>
                                      </p:cBhvr>
                                      <p:to>
                                        <p:strVal val="visible"/>
                                      </p:to>
                                    </p:set>
                                    <p:animEffect filter="fade" transition="in">
                                      <p:cBhvr>
                                        <p:cTn dur="1000"/>
                                        <p:tgtEl>
                                          <p:spTgt spid="1462"/>
                                        </p:tgtEl>
                                      </p:cBhvr>
                                    </p:animEffect>
                                  </p:childTnLst>
                                </p:cTn>
                              </p:par>
                              <p:par>
                                <p:cTn fill="hold" nodeType="withEffect" presetClass="entr" presetID="10" presetSubtype="0">
                                  <p:stCondLst>
                                    <p:cond delay="0"/>
                                  </p:stCondLst>
                                  <p:childTnLst>
                                    <p:set>
                                      <p:cBhvr>
                                        <p:cTn dur="1" fill="hold">
                                          <p:stCondLst>
                                            <p:cond delay="0"/>
                                          </p:stCondLst>
                                        </p:cTn>
                                        <p:tgtEl>
                                          <p:spTgt spid="1463"/>
                                        </p:tgtEl>
                                        <p:attrNameLst>
                                          <p:attrName>style.visibility</p:attrName>
                                        </p:attrNameLst>
                                      </p:cBhvr>
                                      <p:to>
                                        <p:strVal val="visible"/>
                                      </p:to>
                                    </p:set>
                                    <p:animEffect filter="fade" transition="in">
                                      <p:cBhvr>
                                        <p:cTn dur="1000"/>
                                        <p:tgtEl>
                                          <p:spTgt spid="1463"/>
                                        </p:tgtEl>
                                      </p:cBhvr>
                                    </p:animEffect>
                                  </p:childTnLst>
                                </p:cTn>
                              </p:par>
                              <p:par>
                                <p:cTn fill="hold" nodeType="withEffect" presetClass="entr" presetID="10" presetSubtype="0">
                                  <p:stCondLst>
                                    <p:cond delay="0"/>
                                  </p:stCondLst>
                                  <p:childTnLst>
                                    <p:set>
                                      <p:cBhvr>
                                        <p:cTn dur="1" fill="hold">
                                          <p:stCondLst>
                                            <p:cond delay="0"/>
                                          </p:stCondLst>
                                        </p:cTn>
                                        <p:tgtEl>
                                          <p:spTgt spid="1464"/>
                                        </p:tgtEl>
                                        <p:attrNameLst>
                                          <p:attrName>style.visibility</p:attrName>
                                        </p:attrNameLst>
                                      </p:cBhvr>
                                      <p:to>
                                        <p:strVal val="visible"/>
                                      </p:to>
                                    </p:set>
                                    <p:animEffect filter="fade" transition="in">
                                      <p:cBhvr>
                                        <p:cTn dur="1000"/>
                                        <p:tgtEl>
                                          <p:spTgt spid="1464"/>
                                        </p:tgtEl>
                                      </p:cBhvr>
                                    </p:animEffect>
                                  </p:childTnLst>
                                </p:cTn>
                              </p:par>
                              <p:par>
                                <p:cTn fill="hold" nodeType="withEffect" presetClass="entr" presetID="10" presetSubtype="0">
                                  <p:stCondLst>
                                    <p:cond delay="0"/>
                                  </p:stCondLst>
                                  <p:childTnLst>
                                    <p:set>
                                      <p:cBhvr>
                                        <p:cTn dur="1" fill="hold">
                                          <p:stCondLst>
                                            <p:cond delay="0"/>
                                          </p:stCondLst>
                                        </p:cTn>
                                        <p:tgtEl>
                                          <p:spTgt spid="1465"/>
                                        </p:tgtEl>
                                        <p:attrNameLst>
                                          <p:attrName>style.visibility</p:attrName>
                                        </p:attrNameLst>
                                      </p:cBhvr>
                                      <p:to>
                                        <p:strVal val="visible"/>
                                      </p:to>
                                    </p:set>
                                    <p:animEffect filter="fade" transition="in">
                                      <p:cBhvr>
                                        <p:cTn dur="1000"/>
                                        <p:tgtEl>
                                          <p:spTgt spid="1465"/>
                                        </p:tgtEl>
                                      </p:cBhvr>
                                    </p:animEffect>
                                  </p:childTnLst>
                                </p:cTn>
                              </p:par>
                              <p:par>
                                <p:cTn fill="hold" nodeType="withEffect" presetClass="entr" presetID="10" presetSubtype="0">
                                  <p:stCondLst>
                                    <p:cond delay="0"/>
                                  </p:stCondLst>
                                  <p:childTnLst>
                                    <p:set>
                                      <p:cBhvr>
                                        <p:cTn dur="1" fill="hold">
                                          <p:stCondLst>
                                            <p:cond delay="0"/>
                                          </p:stCondLst>
                                        </p:cTn>
                                        <p:tgtEl>
                                          <p:spTgt spid="1466"/>
                                        </p:tgtEl>
                                        <p:attrNameLst>
                                          <p:attrName>style.visibility</p:attrName>
                                        </p:attrNameLst>
                                      </p:cBhvr>
                                      <p:to>
                                        <p:strVal val="visible"/>
                                      </p:to>
                                    </p:set>
                                    <p:animEffect filter="fade" transition="in">
                                      <p:cBhvr>
                                        <p:cTn dur="1000"/>
                                        <p:tgtEl>
                                          <p:spTgt spid="1466"/>
                                        </p:tgtEl>
                                      </p:cBhvr>
                                    </p:animEffect>
                                  </p:childTnLst>
                                </p:cTn>
                              </p:par>
                              <p:par>
                                <p:cTn fill="hold" nodeType="withEffect" presetClass="entr" presetID="10" presetSubtype="0">
                                  <p:stCondLst>
                                    <p:cond delay="0"/>
                                  </p:stCondLst>
                                  <p:childTnLst>
                                    <p:set>
                                      <p:cBhvr>
                                        <p:cTn dur="1" fill="hold">
                                          <p:stCondLst>
                                            <p:cond delay="0"/>
                                          </p:stCondLst>
                                        </p:cTn>
                                        <p:tgtEl>
                                          <p:spTgt spid="1467"/>
                                        </p:tgtEl>
                                        <p:attrNameLst>
                                          <p:attrName>style.visibility</p:attrName>
                                        </p:attrNameLst>
                                      </p:cBhvr>
                                      <p:to>
                                        <p:strVal val="visible"/>
                                      </p:to>
                                    </p:set>
                                    <p:animEffect filter="fade" transition="in">
                                      <p:cBhvr>
                                        <p:cTn dur="1000"/>
                                        <p:tgtEl>
                                          <p:spTgt spid="1467"/>
                                        </p:tgtEl>
                                      </p:cBhvr>
                                    </p:animEffect>
                                  </p:childTnLst>
                                </p:cTn>
                              </p:par>
                              <p:par>
                                <p:cTn fill="hold" nodeType="withEffect" presetClass="entr" presetID="10" presetSubtype="0">
                                  <p:stCondLst>
                                    <p:cond delay="0"/>
                                  </p:stCondLst>
                                  <p:childTnLst>
                                    <p:set>
                                      <p:cBhvr>
                                        <p:cTn dur="1" fill="hold">
                                          <p:stCondLst>
                                            <p:cond delay="0"/>
                                          </p:stCondLst>
                                        </p:cTn>
                                        <p:tgtEl>
                                          <p:spTgt spid="1468"/>
                                        </p:tgtEl>
                                        <p:attrNameLst>
                                          <p:attrName>style.visibility</p:attrName>
                                        </p:attrNameLst>
                                      </p:cBhvr>
                                      <p:to>
                                        <p:strVal val="visible"/>
                                      </p:to>
                                    </p:set>
                                    <p:animEffect filter="fade" transition="in">
                                      <p:cBhvr>
                                        <p:cTn dur="1000"/>
                                        <p:tgtEl>
                                          <p:spTgt spid="1468"/>
                                        </p:tgtEl>
                                      </p:cBhvr>
                                    </p:animEffect>
                                  </p:childTnLst>
                                </p:cTn>
                              </p:par>
                              <p:par>
                                <p:cTn fill="hold" nodeType="withEffect" presetClass="entr" presetID="10" presetSubtype="0">
                                  <p:stCondLst>
                                    <p:cond delay="0"/>
                                  </p:stCondLst>
                                  <p:childTnLst>
                                    <p:set>
                                      <p:cBhvr>
                                        <p:cTn dur="1" fill="hold">
                                          <p:stCondLst>
                                            <p:cond delay="0"/>
                                          </p:stCondLst>
                                        </p:cTn>
                                        <p:tgtEl>
                                          <p:spTgt spid="1469"/>
                                        </p:tgtEl>
                                        <p:attrNameLst>
                                          <p:attrName>style.visibility</p:attrName>
                                        </p:attrNameLst>
                                      </p:cBhvr>
                                      <p:to>
                                        <p:strVal val="visible"/>
                                      </p:to>
                                    </p:set>
                                    <p:animEffect filter="fade" transition="in">
                                      <p:cBhvr>
                                        <p:cTn dur="1000"/>
                                        <p:tgtEl>
                                          <p:spTgt spid="1469"/>
                                        </p:tgtEl>
                                      </p:cBhvr>
                                    </p:animEffect>
                                  </p:childTnLst>
                                </p:cTn>
                              </p:par>
                              <p:par>
                                <p:cTn fill="hold" nodeType="withEffect" presetClass="entr" presetID="10" presetSubtype="0">
                                  <p:stCondLst>
                                    <p:cond delay="0"/>
                                  </p:stCondLst>
                                  <p:childTnLst>
                                    <p:set>
                                      <p:cBhvr>
                                        <p:cTn dur="1" fill="hold">
                                          <p:stCondLst>
                                            <p:cond delay="0"/>
                                          </p:stCondLst>
                                        </p:cTn>
                                        <p:tgtEl>
                                          <p:spTgt spid="1470"/>
                                        </p:tgtEl>
                                        <p:attrNameLst>
                                          <p:attrName>style.visibility</p:attrName>
                                        </p:attrNameLst>
                                      </p:cBhvr>
                                      <p:to>
                                        <p:strVal val="visible"/>
                                      </p:to>
                                    </p:set>
                                    <p:animEffect filter="fade" transition="in">
                                      <p:cBhvr>
                                        <p:cTn dur="1000"/>
                                        <p:tgtEl>
                                          <p:spTgt spid="1470"/>
                                        </p:tgtEl>
                                      </p:cBhvr>
                                    </p:animEffect>
                                  </p:childTnLst>
                                </p:cTn>
                              </p:par>
                              <p:par>
                                <p:cTn fill="hold" nodeType="withEffect" presetClass="entr" presetID="10" presetSubtype="0">
                                  <p:stCondLst>
                                    <p:cond delay="0"/>
                                  </p:stCondLst>
                                  <p:childTnLst>
                                    <p:set>
                                      <p:cBhvr>
                                        <p:cTn dur="1" fill="hold">
                                          <p:stCondLst>
                                            <p:cond delay="0"/>
                                          </p:stCondLst>
                                        </p:cTn>
                                        <p:tgtEl>
                                          <p:spTgt spid="1471"/>
                                        </p:tgtEl>
                                        <p:attrNameLst>
                                          <p:attrName>style.visibility</p:attrName>
                                        </p:attrNameLst>
                                      </p:cBhvr>
                                      <p:to>
                                        <p:strVal val="visible"/>
                                      </p:to>
                                    </p:set>
                                    <p:animEffect filter="fade" transition="in">
                                      <p:cBhvr>
                                        <p:cTn dur="1000"/>
                                        <p:tgtEl>
                                          <p:spTgt spid="1471"/>
                                        </p:tgtEl>
                                      </p:cBhvr>
                                    </p:animEffect>
                                  </p:childTnLst>
                                </p:cTn>
                              </p:par>
                              <p:par>
                                <p:cTn fill="hold" nodeType="withEffect" presetClass="entr" presetID="10" presetSubtype="0">
                                  <p:stCondLst>
                                    <p:cond delay="0"/>
                                  </p:stCondLst>
                                  <p:childTnLst>
                                    <p:set>
                                      <p:cBhvr>
                                        <p:cTn dur="1" fill="hold">
                                          <p:stCondLst>
                                            <p:cond delay="0"/>
                                          </p:stCondLst>
                                        </p:cTn>
                                        <p:tgtEl>
                                          <p:spTgt spid="1472"/>
                                        </p:tgtEl>
                                        <p:attrNameLst>
                                          <p:attrName>style.visibility</p:attrName>
                                        </p:attrNameLst>
                                      </p:cBhvr>
                                      <p:to>
                                        <p:strVal val="visible"/>
                                      </p:to>
                                    </p:set>
                                    <p:animEffect filter="fade" transition="in">
                                      <p:cBhvr>
                                        <p:cTn dur="1000"/>
                                        <p:tgtEl>
                                          <p:spTgt spid="1472"/>
                                        </p:tgtEl>
                                      </p:cBhvr>
                                    </p:animEffect>
                                  </p:childTnLst>
                                </p:cTn>
                              </p:par>
                              <p:par>
                                <p:cTn fill="hold" nodeType="withEffect" presetClass="entr" presetID="10" presetSubtype="0">
                                  <p:stCondLst>
                                    <p:cond delay="0"/>
                                  </p:stCondLst>
                                  <p:childTnLst>
                                    <p:set>
                                      <p:cBhvr>
                                        <p:cTn dur="1" fill="hold">
                                          <p:stCondLst>
                                            <p:cond delay="0"/>
                                          </p:stCondLst>
                                        </p:cTn>
                                        <p:tgtEl>
                                          <p:spTgt spid="1473"/>
                                        </p:tgtEl>
                                        <p:attrNameLst>
                                          <p:attrName>style.visibility</p:attrName>
                                        </p:attrNameLst>
                                      </p:cBhvr>
                                      <p:to>
                                        <p:strVal val="visible"/>
                                      </p:to>
                                    </p:set>
                                    <p:animEffect filter="fade" transition="in">
                                      <p:cBhvr>
                                        <p:cTn dur="1000"/>
                                        <p:tgtEl>
                                          <p:spTgt spid="1473"/>
                                        </p:tgtEl>
                                      </p:cBhvr>
                                    </p:animEffect>
                                  </p:childTnLst>
                                </p:cTn>
                              </p:par>
                              <p:par>
                                <p:cTn fill="hold" nodeType="withEffect" presetClass="entr" presetID="10" presetSubtype="0">
                                  <p:stCondLst>
                                    <p:cond delay="0"/>
                                  </p:stCondLst>
                                  <p:childTnLst>
                                    <p:set>
                                      <p:cBhvr>
                                        <p:cTn dur="1" fill="hold">
                                          <p:stCondLst>
                                            <p:cond delay="0"/>
                                          </p:stCondLst>
                                        </p:cTn>
                                        <p:tgtEl>
                                          <p:spTgt spid="1474"/>
                                        </p:tgtEl>
                                        <p:attrNameLst>
                                          <p:attrName>style.visibility</p:attrName>
                                        </p:attrNameLst>
                                      </p:cBhvr>
                                      <p:to>
                                        <p:strVal val="visible"/>
                                      </p:to>
                                    </p:set>
                                    <p:animEffect filter="fade" transition="in">
                                      <p:cBhvr>
                                        <p:cTn dur="1000"/>
                                        <p:tgtEl>
                                          <p:spTgt spid="1474"/>
                                        </p:tgtEl>
                                      </p:cBhvr>
                                    </p:animEffect>
                                  </p:childTnLst>
                                </p:cTn>
                              </p:par>
                              <p:par>
                                <p:cTn fill="hold" nodeType="withEffect" presetClass="entr" presetID="10" presetSubtype="0">
                                  <p:stCondLst>
                                    <p:cond delay="0"/>
                                  </p:stCondLst>
                                  <p:childTnLst>
                                    <p:set>
                                      <p:cBhvr>
                                        <p:cTn dur="1" fill="hold">
                                          <p:stCondLst>
                                            <p:cond delay="0"/>
                                          </p:stCondLst>
                                        </p:cTn>
                                        <p:tgtEl>
                                          <p:spTgt spid="1475"/>
                                        </p:tgtEl>
                                        <p:attrNameLst>
                                          <p:attrName>style.visibility</p:attrName>
                                        </p:attrNameLst>
                                      </p:cBhvr>
                                      <p:to>
                                        <p:strVal val="visible"/>
                                      </p:to>
                                    </p:set>
                                    <p:animEffect filter="fade" transition="in">
                                      <p:cBhvr>
                                        <p:cTn dur="1000"/>
                                        <p:tgtEl>
                                          <p:spTgt spid="1475"/>
                                        </p:tgtEl>
                                      </p:cBhvr>
                                    </p:animEffect>
                                  </p:childTnLst>
                                </p:cTn>
                              </p:par>
                              <p:par>
                                <p:cTn fill="hold" nodeType="withEffect" presetClass="entr" presetID="10" presetSubtype="0">
                                  <p:stCondLst>
                                    <p:cond delay="0"/>
                                  </p:stCondLst>
                                  <p:childTnLst>
                                    <p:set>
                                      <p:cBhvr>
                                        <p:cTn dur="1" fill="hold">
                                          <p:stCondLst>
                                            <p:cond delay="0"/>
                                          </p:stCondLst>
                                        </p:cTn>
                                        <p:tgtEl>
                                          <p:spTgt spid="1476"/>
                                        </p:tgtEl>
                                        <p:attrNameLst>
                                          <p:attrName>style.visibility</p:attrName>
                                        </p:attrNameLst>
                                      </p:cBhvr>
                                      <p:to>
                                        <p:strVal val="visible"/>
                                      </p:to>
                                    </p:set>
                                    <p:animEffect filter="fade" transition="in">
                                      <p:cBhvr>
                                        <p:cTn dur="1000"/>
                                        <p:tgtEl>
                                          <p:spTgt spid="1476"/>
                                        </p:tgtEl>
                                      </p:cBhvr>
                                    </p:animEffect>
                                  </p:childTnLst>
                                </p:cTn>
                              </p:par>
                              <p:par>
                                <p:cTn fill="hold" nodeType="withEffect" presetClass="entr" presetID="10" presetSubtype="0">
                                  <p:stCondLst>
                                    <p:cond delay="0"/>
                                  </p:stCondLst>
                                  <p:childTnLst>
                                    <p:set>
                                      <p:cBhvr>
                                        <p:cTn dur="1" fill="hold">
                                          <p:stCondLst>
                                            <p:cond delay="0"/>
                                          </p:stCondLst>
                                        </p:cTn>
                                        <p:tgtEl>
                                          <p:spTgt spid="1477"/>
                                        </p:tgtEl>
                                        <p:attrNameLst>
                                          <p:attrName>style.visibility</p:attrName>
                                        </p:attrNameLst>
                                      </p:cBhvr>
                                      <p:to>
                                        <p:strVal val="visible"/>
                                      </p:to>
                                    </p:set>
                                    <p:animEffect filter="fade" transition="in">
                                      <p:cBhvr>
                                        <p:cTn dur="1000"/>
                                        <p:tgtEl>
                                          <p:spTgt spid="1477"/>
                                        </p:tgtEl>
                                      </p:cBhvr>
                                    </p:animEffect>
                                  </p:childTnLst>
                                </p:cTn>
                              </p:par>
                              <p:par>
                                <p:cTn fill="hold" nodeType="withEffect" presetClass="entr" presetID="10" presetSubtype="0">
                                  <p:stCondLst>
                                    <p:cond delay="0"/>
                                  </p:stCondLst>
                                  <p:childTnLst>
                                    <p:set>
                                      <p:cBhvr>
                                        <p:cTn dur="1" fill="hold">
                                          <p:stCondLst>
                                            <p:cond delay="0"/>
                                          </p:stCondLst>
                                        </p:cTn>
                                        <p:tgtEl>
                                          <p:spTgt spid="1478"/>
                                        </p:tgtEl>
                                        <p:attrNameLst>
                                          <p:attrName>style.visibility</p:attrName>
                                        </p:attrNameLst>
                                      </p:cBhvr>
                                      <p:to>
                                        <p:strVal val="visible"/>
                                      </p:to>
                                    </p:set>
                                    <p:animEffect filter="fade" transition="in">
                                      <p:cBhvr>
                                        <p:cTn dur="1000"/>
                                        <p:tgtEl>
                                          <p:spTgt spid="1478"/>
                                        </p:tgtEl>
                                      </p:cBhvr>
                                    </p:animEffect>
                                  </p:childTnLst>
                                </p:cTn>
                              </p:par>
                              <p:par>
                                <p:cTn fill="hold" nodeType="withEffect" presetClass="entr" presetID="10" presetSubtype="0">
                                  <p:stCondLst>
                                    <p:cond delay="0"/>
                                  </p:stCondLst>
                                  <p:childTnLst>
                                    <p:set>
                                      <p:cBhvr>
                                        <p:cTn dur="1" fill="hold">
                                          <p:stCondLst>
                                            <p:cond delay="0"/>
                                          </p:stCondLst>
                                        </p:cTn>
                                        <p:tgtEl>
                                          <p:spTgt spid="1479"/>
                                        </p:tgtEl>
                                        <p:attrNameLst>
                                          <p:attrName>style.visibility</p:attrName>
                                        </p:attrNameLst>
                                      </p:cBhvr>
                                      <p:to>
                                        <p:strVal val="visible"/>
                                      </p:to>
                                    </p:set>
                                    <p:animEffect filter="fade" transition="in">
                                      <p:cBhvr>
                                        <p:cTn dur="1000"/>
                                        <p:tgtEl>
                                          <p:spTgt spid="1479"/>
                                        </p:tgtEl>
                                      </p:cBhvr>
                                    </p:animEffect>
                                  </p:childTnLst>
                                </p:cTn>
                              </p:par>
                              <p:par>
                                <p:cTn fill="hold" nodeType="withEffect" presetClass="entr" presetID="10" presetSubtype="0">
                                  <p:stCondLst>
                                    <p:cond delay="0"/>
                                  </p:stCondLst>
                                  <p:childTnLst>
                                    <p:set>
                                      <p:cBhvr>
                                        <p:cTn dur="1" fill="hold">
                                          <p:stCondLst>
                                            <p:cond delay="0"/>
                                          </p:stCondLst>
                                        </p:cTn>
                                        <p:tgtEl>
                                          <p:spTgt spid="1480"/>
                                        </p:tgtEl>
                                        <p:attrNameLst>
                                          <p:attrName>style.visibility</p:attrName>
                                        </p:attrNameLst>
                                      </p:cBhvr>
                                      <p:to>
                                        <p:strVal val="visible"/>
                                      </p:to>
                                    </p:set>
                                    <p:animEffect filter="fade" transition="in">
                                      <p:cBhvr>
                                        <p:cTn dur="1000"/>
                                        <p:tgtEl>
                                          <p:spTgt spid="1480"/>
                                        </p:tgtEl>
                                      </p:cBhvr>
                                    </p:animEffect>
                                  </p:childTnLst>
                                </p:cTn>
                              </p:par>
                              <p:par>
                                <p:cTn fill="hold" nodeType="withEffect" presetClass="entr" presetID="10" presetSubtype="0">
                                  <p:stCondLst>
                                    <p:cond delay="0"/>
                                  </p:stCondLst>
                                  <p:childTnLst>
                                    <p:set>
                                      <p:cBhvr>
                                        <p:cTn dur="1" fill="hold">
                                          <p:stCondLst>
                                            <p:cond delay="0"/>
                                          </p:stCondLst>
                                        </p:cTn>
                                        <p:tgtEl>
                                          <p:spTgt spid="1481"/>
                                        </p:tgtEl>
                                        <p:attrNameLst>
                                          <p:attrName>style.visibility</p:attrName>
                                        </p:attrNameLst>
                                      </p:cBhvr>
                                      <p:to>
                                        <p:strVal val="visible"/>
                                      </p:to>
                                    </p:set>
                                    <p:animEffect filter="fade" transition="in">
                                      <p:cBhvr>
                                        <p:cTn dur="1000"/>
                                        <p:tgtEl>
                                          <p:spTgt spid="1481"/>
                                        </p:tgtEl>
                                      </p:cBhvr>
                                    </p:animEffect>
                                  </p:childTnLst>
                                </p:cTn>
                              </p:par>
                              <p:par>
                                <p:cTn fill="hold" nodeType="withEffect" presetClass="entr" presetID="10" presetSubtype="0">
                                  <p:stCondLst>
                                    <p:cond delay="0"/>
                                  </p:stCondLst>
                                  <p:childTnLst>
                                    <p:set>
                                      <p:cBhvr>
                                        <p:cTn dur="1" fill="hold">
                                          <p:stCondLst>
                                            <p:cond delay="0"/>
                                          </p:stCondLst>
                                        </p:cTn>
                                        <p:tgtEl>
                                          <p:spTgt spid="1482"/>
                                        </p:tgtEl>
                                        <p:attrNameLst>
                                          <p:attrName>style.visibility</p:attrName>
                                        </p:attrNameLst>
                                      </p:cBhvr>
                                      <p:to>
                                        <p:strVal val="visible"/>
                                      </p:to>
                                    </p:set>
                                    <p:animEffect filter="fade" transition="in">
                                      <p:cBhvr>
                                        <p:cTn dur="1000"/>
                                        <p:tgtEl>
                                          <p:spTgt spid="1482"/>
                                        </p:tgtEl>
                                      </p:cBhvr>
                                    </p:animEffect>
                                  </p:childTnLst>
                                </p:cTn>
                              </p:par>
                              <p:par>
                                <p:cTn fill="hold" nodeType="withEffect" presetClass="entr" presetID="10" presetSubtype="0">
                                  <p:stCondLst>
                                    <p:cond delay="0"/>
                                  </p:stCondLst>
                                  <p:childTnLst>
                                    <p:set>
                                      <p:cBhvr>
                                        <p:cTn dur="1" fill="hold">
                                          <p:stCondLst>
                                            <p:cond delay="0"/>
                                          </p:stCondLst>
                                        </p:cTn>
                                        <p:tgtEl>
                                          <p:spTgt spid="1483"/>
                                        </p:tgtEl>
                                        <p:attrNameLst>
                                          <p:attrName>style.visibility</p:attrName>
                                        </p:attrNameLst>
                                      </p:cBhvr>
                                      <p:to>
                                        <p:strVal val="visible"/>
                                      </p:to>
                                    </p:set>
                                    <p:animEffect filter="fade" transition="in">
                                      <p:cBhvr>
                                        <p:cTn dur="1000"/>
                                        <p:tgtEl>
                                          <p:spTgt spid="1483"/>
                                        </p:tgtEl>
                                      </p:cBhvr>
                                    </p:animEffect>
                                  </p:childTnLst>
                                </p:cTn>
                              </p:par>
                              <p:par>
                                <p:cTn fill="hold" nodeType="withEffect" presetClass="entr" presetID="10" presetSubtype="0">
                                  <p:stCondLst>
                                    <p:cond delay="0"/>
                                  </p:stCondLst>
                                  <p:childTnLst>
                                    <p:set>
                                      <p:cBhvr>
                                        <p:cTn dur="1" fill="hold">
                                          <p:stCondLst>
                                            <p:cond delay="0"/>
                                          </p:stCondLst>
                                        </p:cTn>
                                        <p:tgtEl>
                                          <p:spTgt spid="1484"/>
                                        </p:tgtEl>
                                        <p:attrNameLst>
                                          <p:attrName>style.visibility</p:attrName>
                                        </p:attrNameLst>
                                      </p:cBhvr>
                                      <p:to>
                                        <p:strVal val="visible"/>
                                      </p:to>
                                    </p:set>
                                    <p:animEffect filter="fade" transition="in">
                                      <p:cBhvr>
                                        <p:cTn dur="1000"/>
                                        <p:tgtEl>
                                          <p:spTgt spid="1484"/>
                                        </p:tgtEl>
                                      </p:cBhvr>
                                    </p:animEffect>
                                  </p:childTnLst>
                                </p:cTn>
                              </p:par>
                              <p:par>
                                <p:cTn fill="hold" nodeType="withEffect" presetClass="entr" presetID="10" presetSubtype="0">
                                  <p:stCondLst>
                                    <p:cond delay="0"/>
                                  </p:stCondLst>
                                  <p:childTnLst>
                                    <p:set>
                                      <p:cBhvr>
                                        <p:cTn dur="1" fill="hold">
                                          <p:stCondLst>
                                            <p:cond delay="0"/>
                                          </p:stCondLst>
                                        </p:cTn>
                                        <p:tgtEl>
                                          <p:spTgt spid="1485"/>
                                        </p:tgtEl>
                                        <p:attrNameLst>
                                          <p:attrName>style.visibility</p:attrName>
                                        </p:attrNameLst>
                                      </p:cBhvr>
                                      <p:to>
                                        <p:strVal val="visible"/>
                                      </p:to>
                                    </p:set>
                                    <p:animEffect filter="fade" transition="in">
                                      <p:cBhvr>
                                        <p:cTn dur="1000"/>
                                        <p:tgtEl>
                                          <p:spTgt spid="1485"/>
                                        </p:tgtEl>
                                      </p:cBhvr>
                                    </p:animEffect>
                                  </p:childTnLst>
                                </p:cTn>
                              </p:par>
                              <p:par>
                                <p:cTn fill="hold" nodeType="withEffect" presetClass="entr" presetID="10" presetSubtype="0">
                                  <p:stCondLst>
                                    <p:cond delay="0"/>
                                  </p:stCondLst>
                                  <p:childTnLst>
                                    <p:set>
                                      <p:cBhvr>
                                        <p:cTn dur="1" fill="hold">
                                          <p:stCondLst>
                                            <p:cond delay="0"/>
                                          </p:stCondLst>
                                        </p:cTn>
                                        <p:tgtEl>
                                          <p:spTgt spid="1486"/>
                                        </p:tgtEl>
                                        <p:attrNameLst>
                                          <p:attrName>style.visibility</p:attrName>
                                        </p:attrNameLst>
                                      </p:cBhvr>
                                      <p:to>
                                        <p:strVal val="visible"/>
                                      </p:to>
                                    </p:set>
                                    <p:animEffect filter="fade" transition="in">
                                      <p:cBhvr>
                                        <p:cTn dur="1000"/>
                                        <p:tgtEl>
                                          <p:spTgt spid="1486"/>
                                        </p:tgtEl>
                                      </p:cBhvr>
                                    </p:animEffect>
                                  </p:childTnLst>
                                </p:cTn>
                              </p:par>
                              <p:par>
                                <p:cTn fill="hold" nodeType="withEffect" presetClass="entr" presetID="10" presetSubtype="0">
                                  <p:stCondLst>
                                    <p:cond delay="0"/>
                                  </p:stCondLst>
                                  <p:childTnLst>
                                    <p:set>
                                      <p:cBhvr>
                                        <p:cTn dur="1" fill="hold">
                                          <p:stCondLst>
                                            <p:cond delay="0"/>
                                          </p:stCondLst>
                                        </p:cTn>
                                        <p:tgtEl>
                                          <p:spTgt spid="1487"/>
                                        </p:tgtEl>
                                        <p:attrNameLst>
                                          <p:attrName>style.visibility</p:attrName>
                                        </p:attrNameLst>
                                      </p:cBhvr>
                                      <p:to>
                                        <p:strVal val="visible"/>
                                      </p:to>
                                    </p:set>
                                    <p:animEffect filter="fade" transition="in">
                                      <p:cBhvr>
                                        <p:cTn dur="1000"/>
                                        <p:tgtEl>
                                          <p:spTgt spid="1487"/>
                                        </p:tgtEl>
                                      </p:cBhvr>
                                    </p:animEffect>
                                  </p:childTnLst>
                                </p:cTn>
                              </p:par>
                              <p:par>
                                <p:cTn fill="hold" nodeType="withEffect" presetClass="entr" presetID="10" presetSubtype="0">
                                  <p:stCondLst>
                                    <p:cond delay="0"/>
                                  </p:stCondLst>
                                  <p:childTnLst>
                                    <p:set>
                                      <p:cBhvr>
                                        <p:cTn dur="1" fill="hold">
                                          <p:stCondLst>
                                            <p:cond delay="0"/>
                                          </p:stCondLst>
                                        </p:cTn>
                                        <p:tgtEl>
                                          <p:spTgt spid="1488"/>
                                        </p:tgtEl>
                                        <p:attrNameLst>
                                          <p:attrName>style.visibility</p:attrName>
                                        </p:attrNameLst>
                                      </p:cBhvr>
                                      <p:to>
                                        <p:strVal val="visible"/>
                                      </p:to>
                                    </p:set>
                                    <p:animEffect filter="fade" transition="in">
                                      <p:cBhvr>
                                        <p:cTn dur="1000"/>
                                        <p:tgtEl>
                                          <p:spTgt spid="1488"/>
                                        </p:tgtEl>
                                      </p:cBhvr>
                                    </p:animEffect>
                                  </p:childTnLst>
                                </p:cTn>
                              </p:par>
                              <p:par>
                                <p:cTn fill="hold" nodeType="withEffect" presetClass="entr" presetID="10" presetSubtype="0">
                                  <p:stCondLst>
                                    <p:cond delay="0"/>
                                  </p:stCondLst>
                                  <p:childTnLst>
                                    <p:set>
                                      <p:cBhvr>
                                        <p:cTn dur="1" fill="hold">
                                          <p:stCondLst>
                                            <p:cond delay="0"/>
                                          </p:stCondLst>
                                        </p:cTn>
                                        <p:tgtEl>
                                          <p:spTgt spid="1489"/>
                                        </p:tgtEl>
                                        <p:attrNameLst>
                                          <p:attrName>style.visibility</p:attrName>
                                        </p:attrNameLst>
                                      </p:cBhvr>
                                      <p:to>
                                        <p:strVal val="visible"/>
                                      </p:to>
                                    </p:set>
                                    <p:animEffect filter="fade" transition="in">
                                      <p:cBhvr>
                                        <p:cTn dur="1000"/>
                                        <p:tgtEl>
                                          <p:spTgt spid="1489"/>
                                        </p:tgtEl>
                                      </p:cBhvr>
                                    </p:animEffect>
                                  </p:childTnLst>
                                </p:cTn>
                              </p:par>
                              <p:par>
                                <p:cTn fill="hold" nodeType="withEffect" presetClass="entr" presetID="10" presetSubtype="0">
                                  <p:stCondLst>
                                    <p:cond delay="0"/>
                                  </p:stCondLst>
                                  <p:childTnLst>
                                    <p:set>
                                      <p:cBhvr>
                                        <p:cTn dur="1" fill="hold">
                                          <p:stCondLst>
                                            <p:cond delay="0"/>
                                          </p:stCondLst>
                                        </p:cTn>
                                        <p:tgtEl>
                                          <p:spTgt spid="1490"/>
                                        </p:tgtEl>
                                        <p:attrNameLst>
                                          <p:attrName>style.visibility</p:attrName>
                                        </p:attrNameLst>
                                      </p:cBhvr>
                                      <p:to>
                                        <p:strVal val="visible"/>
                                      </p:to>
                                    </p:set>
                                    <p:animEffect filter="fade" transition="in">
                                      <p:cBhvr>
                                        <p:cTn dur="1000"/>
                                        <p:tgtEl>
                                          <p:spTgt spid="1490"/>
                                        </p:tgtEl>
                                      </p:cBhvr>
                                    </p:animEffect>
                                  </p:childTnLst>
                                </p:cTn>
                              </p:par>
                              <p:par>
                                <p:cTn fill="hold" nodeType="withEffect" presetClass="entr" presetID="10" presetSubtype="0">
                                  <p:stCondLst>
                                    <p:cond delay="0"/>
                                  </p:stCondLst>
                                  <p:childTnLst>
                                    <p:set>
                                      <p:cBhvr>
                                        <p:cTn dur="1" fill="hold">
                                          <p:stCondLst>
                                            <p:cond delay="0"/>
                                          </p:stCondLst>
                                        </p:cTn>
                                        <p:tgtEl>
                                          <p:spTgt spid="1491"/>
                                        </p:tgtEl>
                                        <p:attrNameLst>
                                          <p:attrName>style.visibility</p:attrName>
                                        </p:attrNameLst>
                                      </p:cBhvr>
                                      <p:to>
                                        <p:strVal val="visible"/>
                                      </p:to>
                                    </p:set>
                                    <p:animEffect filter="fade" transition="in">
                                      <p:cBhvr>
                                        <p:cTn dur="1000"/>
                                        <p:tgtEl>
                                          <p:spTgt spid="1491"/>
                                        </p:tgtEl>
                                      </p:cBhvr>
                                    </p:animEffect>
                                  </p:childTnLst>
                                </p:cTn>
                              </p:par>
                              <p:par>
                                <p:cTn fill="hold" nodeType="withEffect" presetClass="entr" presetID="10" presetSubtype="0">
                                  <p:stCondLst>
                                    <p:cond delay="0"/>
                                  </p:stCondLst>
                                  <p:childTnLst>
                                    <p:set>
                                      <p:cBhvr>
                                        <p:cTn dur="1" fill="hold">
                                          <p:stCondLst>
                                            <p:cond delay="0"/>
                                          </p:stCondLst>
                                        </p:cTn>
                                        <p:tgtEl>
                                          <p:spTgt spid="1492"/>
                                        </p:tgtEl>
                                        <p:attrNameLst>
                                          <p:attrName>style.visibility</p:attrName>
                                        </p:attrNameLst>
                                      </p:cBhvr>
                                      <p:to>
                                        <p:strVal val="visible"/>
                                      </p:to>
                                    </p:set>
                                    <p:animEffect filter="fade" transition="in">
                                      <p:cBhvr>
                                        <p:cTn dur="1000"/>
                                        <p:tgtEl>
                                          <p:spTgt spid="1492"/>
                                        </p:tgtEl>
                                      </p:cBhvr>
                                    </p:animEffect>
                                  </p:childTnLst>
                                </p:cTn>
                              </p:par>
                              <p:par>
                                <p:cTn fill="hold" nodeType="withEffect" presetClass="entr" presetID="10" presetSubtype="0">
                                  <p:stCondLst>
                                    <p:cond delay="0"/>
                                  </p:stCondLst>
                                  <p:childTnLst>
                                    <p:set>
                                      <p:cBhvr>
                                        <p:cTn dur="1" fill="hold">
                                          <p:stCondLst>
                                            <p:cond delay="0"/>
                                          </p:stCondLst>
                                        </p:cTn>
                                        <p:tgtEl>
                                          <p:spTgt spid="1493"/>
                                        </p:tgtEl>
                                        <p:attrNameLst>
                                          <p:attrName>style.visibility</p:attrName>
                                        </p:attrNameLst>
                                      </p:cBhvr>
                                      <p:to>
                                        <p:strVal val="visible"/>
                                      </p:to>
                                    </p:set>
                                    <p:animEffect filter="fade" transition="in">
                                      <p:cBhvr>
                                        <p:cTn dur="1000"/>
                                        <p:tgtEl>
                                          <p:spTgt spid="1493"/>
                                        </p:tgtEl>
                                      </p:cBhvr>
                                    </p:animEffect>
                                  </p:childTnLst>
                                </p:cTn>
                              </p:par>
                              <p:par>
                                <p:cTn fill="hold" nodeType="withEffect" presetClass="entr" presetID="10" presetSubtype="0">
                                  <p:stCondLst>
                                    <p:cond delay="0"/>
                                  </p:stCondLst>
                                  <p:childTnLst>
                                    <p:set>
                                      <p:cBhvr>
                                        <p:cTn dur="1" fill="hold">
                                          <p:stCondLst>
                                            <p:cond delay="0"/>
                                          </p:stCondLst>
                                        </p:cTn>
                                        <p:tgtEl>
                                          <p:spTgt spid="1494"/>
                                        </p:tgtEl>
                                        <p:attrNameLst>
                                          <p:attrName>style.visibility</p:attrName>
                                        </p:attrNameLst>
                                      </p:cBhvr>
                                      <p:to>
                                        <p:strVal val="visible"/>
                                      </p:to>
                                    </p:set>
                                    <p:animEffect filter="fade" transition="in">
                                      <p:cBhvr>
                                        <p:cTn dur="1000"/>
                                        <p:tgtEl>
                                          <p:spTgt spid="1494"/>
                                        </p:tgtEl>
                                      </p:cBhvr>
                                    </p:animEffect>
                                  </p:childTnLst>
                                </p:cTn>
                              </p:par>
                              <p:par>
                                <p:cTn fill="hold" nodeType="withEffect" presetClass="entr" presetID="10" presetSubtype="0">
                                  <p:stCondLst>
                                    <p:cond delay="0"/>
                                  </p:stCondLst>
                                  <p:childTnLst>
                                    <p:set>
                                      <p:cBhvr>
                                        <p:cTn dur="1" fill="hold">
                                          <p:stCondLst>
                                            <p:cond delay="0"/>
                                          </p:stCondLst>
                                        </p:cTn>
                                        <p:tgtEl>
                                          <p:spTgt spid="1495"/>
                                        </p:tgtEl>
                                        <p:attrNameLst>
                                          <p:attrName>style.visibility</p:attrName>
                                        </p:attrNameLst>
                                      </p:cBhvr>
                                      <p:to>
                                        <p:strVal val="visible"/>
                                      </p:to>
                                    </p:set>
                                    <p:animEffect filter="fade" transition="in">
                                      <p:cBhvr>
                                        <p:cTn dur="1000"/>
                                        <p:tgtEl>
                                          <p:spTgt spid="1495"/>
                                        </p:tgtEl>
                                      </p:cBhvr>
                                    </p:animEffect>
                                  </p:childTnLst>
                                </p:cTn>
                              </p:par>
                              <p:par>
                                <p:cTn fill="hold" nodeType="withEffect" presetClass="entr" presetID="10" presetSubtype="0">
                                  <p:stCondLst>
                                    <p:cond delay="0"/>
                                  </p:stCondLst>
                                  <p:childTnLst>
                                    <p:set>
                                      <p:cBhvr>
                                        <p:cTn dur="1" fill="hold">
                                          <p:stCondLst>
                                            <p:cond delay="0"/>
                                          </p:stCondLst>
                                        </p:cTn>
                                        <p:tgtEl>
                                          <p:spTgt spid="1496"/>
                                        </p:tgtEl>
                                        <p:attrNameLst>
                                          <p:attrName>style.visibility</p:attrName>
                                        </p:attrNameLst>
                                      </p:cBhvr>
                                      <p:to>
                                        <p:strVal val="visible"/>
                                      </p:to>
                                    </p:set>
                                    <p:animEffect filter="fade" transition="in">
                                      <p:cBhvr>
                                        <p:cTn dur="1000"/>
                                        <p:tgtEl>
                                          <p:spTgt spid="1496"/>
                                        </p:tgtEl>
                                      </p:cBhvr>
                                    </p:animEffect>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1497"/>
                                        </p:tgtEl>
                                        <p:attrNameLst>
                                          <p:attrName>style.visibility</p:attrName>
                                        </p:attrNameLst>
                                      </p:cBhvr>
                                      <p:to>
                                        <p:strVal val="visible"/>
                                      </p:to>
                                    </p:set>
                                    <p:anim calcmode="lin" valueType="num">
                                      <p:cBhvr additive="base">
                                        <p:cTn dur="1000"/>
                                        <p:tgtEl>
                                          <p:spTgt spid="149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9"/>
          <p:cNvPicPr preferRelativeResize="0"/>
          <p:nvPr/>
        </p:nvPicPr>
        <p:blipFill rotWithShape="1">
          <a:blip r:embed="rId3">
            <a:alphaModFix/>
          </a:blip>
          <a:srcRect b="0" l="0" r="0" t="0"/>
          <a:stretch/>
        </p:blipFill>
        <p:spPr>
          <a:xfrm>
            <a:off x="0" y="0"/>
            <a:ext cx="9144023" cy="5219700"/>
          </a:xfrm>
          <a:prstGeom prst="rect">
            <a:avLst/>
          </a:prstGeom>
          <a:noFill/>
          <a:ln>
            <a:noFill/>
          </a:ln>
        </p:spPr>
      </p:pic>
    </p:spTree>
  </p:cSld>
  <p:clrMapOvr>
    <a:masterClrMapping/>
  </p:clrMapOvr>
  <mc:AlternateContent>
    <mc:Choice Requires="p14">
      <p:transition spd="slow" p14:dur="1000">
        <p:push dir="r"/>
      </p:transition>
    </mc:Choice>
    <mc:Fallback>
      <p:transition spd="slow">
        <p:fade/>
      </p:transition>
    </mc:Fallback>
  </mc:AlternateContent>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01" name="Shape 1501"/>
        <p:cNvGrpSpPr/>
        <p:nvPr/>
      </p:nvGrpSpPr>
      <p:grpSpPr>
        <a:xfrm>
          <a:off x="0" y="0"/>
          <a:ext cx="0" cy="0"/>
          <a:chOff x="0" y="0"/>
          <a:chExt cx="0" cy="0"/>
        </a:xfrm>
      </p:grpSpPr>
      <p:sp>
        <p:nvSpPr>
          <p:cNvPr id="1502" name="Google Shape;1502;p90"/>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u="sng">
                <a:solidFill>
                  <a:srgbClr val="E09214"/>
                </a:solidFill>
                <a:latin typeface="Merriweather"/>
                <a:ea typeface="Merriweather"/>
                <a:cs typeface="Merriweather"/>
                <a:sym typeface="Merriweather"/>
              </a:rPr>
              <a:t>HDFS Write Architecture</a:t>
            </a:r>
            <a:endParaRPr b="1" u="sng">
              <a:solidFill>
                <a:srgbClr val="E09214"/>
              </a:solidFill>
              <a:latin typeface="Merriweather"/>
              <a:ea typeface="Merriweather"/>
              <a:cs typeface="Merriweather"/>
              <a:sym typeface="Merriweather"/>
            </a:endParaRPr>
          </a:p>
        </p:txBody>
      </p:sp>
      <p:pic>
        <p:nvPicPr>
          <p:cNvPr id="1503" name="Google Shape;1503;p90"/>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1504" name="Google Shape;1504;p90"/>
          <p:cNvSpPr txBox="1"/>
          <p:nvPr/>
        </p:nvSpPr>
        <p:spPr>
          <a:xfrm>
            <a:off x="122275" y="909125"/>
            <a:ext cx="7484400" cy="1349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2. </a:t>
            </a:r>
            <a:r>
              <a:rPr b="1" i="0" lang="en" sz="1700" u="none" cap="none" strike="noStrike">
                <a:solidFill>
                  <a:srgbClr val="000000"/>
                </a:solidFill>
                <a:latin typeface="Average"/>
                <a:ea typeface="Average"/>
                <a:cs typeface="Average"/>
                <a:sym typeface="Average"/>
              </a:rPr>
              <a:t>Data Streaming:</a:t>
            </a:r>
            <a:endParaRPr b="1" i="0" sz="17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1700"/>
              <a:buFont typeface="Arial"/>
              <a:buNone/>
            </a:pPr>
            <a:r>
              <a:rPr b="1" i="0" lang="en" sz="1700" u="none" cap="none" strike="noStrike">
                <a:solidFill>
                  <a:srgbClr val="000000"/>
                </a:solidFill>
                <a:latin typeface="Average"/>
                <a:ea typeface="Average"/>
                <a:cs typeface="Average"/>
                <a:sym typeface="Average"/>
              </a:rPr>
              <a:t>     </a:t>
            </a:r>
            <a:r>
              <a:rPr b="0" i="0" lang="en" sz="1700" u="none" cap="none" strike="noStrike">
                <a:solidFill>
                  <a:srgbClr val="000000"/>
                </a:solidFill>
                <a:latin typeface="Average"/>
                <a:ea typeface="Average"/>
                <a:cs typeface="Average"/>
                <a:sym typeface="Average"/>
              </a:rPr>
              <a:t>After creating pipeline client push data into pipeline, HDFS data is replicated based on replication factor</a:t>
            </a:r>
            <a:endParaRPr b="0" i="0" sz="17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Block A stores 3 Datanodes as replication factor is 3</a:t>
            </a:r>
            <a:endParaRPr b="0" i="0" sz="1700" u="none" cap="none" strike="noStrike">
              <a:solidFill>
                <a:srgbClr val="000000"/>
              </a:solidFill>
              <a:latin typeface="Average"/>
              <a:ea typeface="Average"/>
              <a:cs typeface="Average"/>
              <a:sym typeface="Average"/>
            </a:endParaRPr>
          </a:p>
        </p:txBody>
      </p:sp>
      <p:sp>
        <p:nvSpPr>
          <p:cNvPr id="1505" name="Google Shape;1505;p90"/>
          <p:cNvSpPr/>
          <p:nvPr/>
        </p:nvSpPr>
        <p:spPr>
          <a:xfrm>
            <a:off x="393800" y="3074700"/>
            <a:ext cx="1042800" cy="864600"/>
          </a:xfrm>
          <a:prstGeom prst="rect">
            <a:avLst/>
          </a:prstGeom>
          <a:solidFill>
            <a:srgbClr val="6D9EE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Client</a:t>
            </a:r>
            <a:endParaRPr b="0" i="0" sz="1400" u="none" cap="none" strike="noStrike">
              <a:solidFill>
                <a:srgbClr val="000000"/>
              </a:solidFill>
              <a:latin typeface="Arial"/>
              <a:ea typeface="Arial"/>
              <a:cs typeface="Arial"/>
              <a:sym typeface="Arial"/>
            </a:endParaRPr>
          </a:p>
        </p:txBody>
      </p:sp>
      <p:sp>
        <p:nvSpPr>
          <p:cNvPr id="1506" name="Google Shape;1506;p90"/>
          <p:cNvSpPr/>
          <p:nvPr/>
        </p:nvSpPr>
        <p:spPr>
          <a:xfrm>
            <a:off x="2870900" y="3161550"/>
            <a:ext cx="1249800" cy="690900"/>
          </a:xfrm>
          <a:prstGeom prst="rect">
            <a:avLst/>
          </a:prstGeom>
          <a:solidFill>
            <a:srgbClr val="D5A6B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Datanode 1</a:t>
            </a:r>
            <a:endParaRPr b="0" i="0" sz="1400" u="none" cap="none" strike="noStrike">
              <a:solidFill>
                <a:srgbClr val="000000"/>
              </a:solidFill>
              <a:latin typeface="Arial"/>
              <a:ea typeface="Arial"/>
              <a:cs typeface="Arial"/>
              <a:sym typeface="Arial"/>
            </a:endParaRPr>
          </a:p>
        </p:txBody>
      </p:sp>
      <p:sp>
        <p:nvSpPr>
          <p:cNvPr id="1507" name="Google Shape;1507;p90"/>
          <p:cNvSpPr/>
          <p:nvPr/>
        </p:nvSpPr>
        <p:spPr>
          <a:xfrm>
            <a:off x="4861000" y="2429700"/>
            <a:ext cx="1600500" cy="645000"/>
          </a:xfrm>
          <a:prstGeom prst="rect">
            <a:avLst/>
          </a:prstGeom>
          <a:solidFill>
            <a:srgbClr val="D5A6B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Datanode 4</a:t>
            </a:r>
            <a:endParaRPr b="0" i="0" sz="1400" u="none" cap="none" strike="noStrike">
              <a:solidFill>
                <a:srgbClr val="000000"/>
              </a:solidFill>
              <a:latin typeface="Arial"/>
              <a:ea typeface="Arial"/>
              <a:cs typeface="Arial"/>
              <a:sym typeface="Arial"/>
            </a:endParaRPr>
          </a:p>
        </p:txBody>
      </p:sp>
      <p:cxnSp>
        <p:nvCxnSpPr>
          <p:cNvPr id="1508" name="Google Shape;1508;p90"/>
          <p:cNvCxnSpPr/>
          <p:nvPr/>
        </p:nvCxnSpPr>
        <p:spPr>
          <a:xfrm>
            <a:off x="1436600" y="3354600"/>
            <a:ext cx="1434300" cy="0"/>
          </a:xfrm>
          <a:prstGeom prst="straightConnector1">
            <a:avLst/>
          </a:prstGeom>
          <a:noFill/>
          <a:ln cap="flat" cmpd="sng" w="19050">
            <a:solidFill>
              <a:srgbClr val="000000"/>
            </a:solidFill>
            <a:prstDash val="solid"/>
            <a:round/>
            <a:headEnd len="sm" w="sm" type="none"/>
            <a:tailEnd len="med" w="med" type="stealth"/>
          </a:ln>
        </p:spPr>
      </p:cxnSp>
      <p:sp>
        <p:nvSpPr>
          <p:cNvPr id="1509" name="Google Shape;1509;p90"/>
          <p:cNvSpPr/>
          <p:nvPr/>
        </p:nvSpPr>
        <p:spPr>
          <a:xfrm>
            <a:off x="4902875" y="3459100"/>
            <a:ext cx="1508400" cy="645000"/>
          </a:xfrm>
          <a:prstGeom prst="rect">
            <a:avLst/>
          </a:prstGeom>
          <a:solidFill>
            <a:srgbClr val="D5A6B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Datanode 6</a:t>
            </a:r>
            <a:endParaRPr b="0" i="0" sz="1400" u="none" cap="none" strike="noStrike">
              <a:solidFill>
                <a:srgbClr val="000000"/>
              </a:solidFill>
              <a:latin typeface="Arial"/>
              <a:ea typeface="Arial"/>
              <a:cs typeface="Arial"/>
              <a:sym typeface="Arial"/>
            </a:endParaRPr>
          </a:p>
        </p:txBody>
      </p:sp>
      <p:sp>
        <p:nvSpPr>
          <p:cNvPr id="1510" name="Google Shape;1510;p90"/>
          <p:cNvSpPr txBox="1"/>
          <p:nvPr/>
        </p:nvSpPr>
        <p:spPr>
          <a:xfrm>
            <a:off x="1436600" y="3035100"/>
            <a:ext cx="22122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00"/>
              <a:buFont typeface="Arial"/>
              <a:buNone/>
            </a:pPr>
            <a:r>
              <a:rPr b="0" i="0" lang="en" sz="1300" u="none" cap="none" strike="noStrike">
                <a:solidFill>
                  <a:srgbClr val="000000"/>
                </a:solidFill>
                <a:latin typeface="Average"/>
                <a:ea typeface="Average"/>
                <a:cs typeface="Average"/>
                <a:sym typeface="Average"/>
              </a:rPr>
              <a:t>Copy</a:t>
            </a:r>
            <a:endParaRPr b="0" i="0" sz="1300" u="none" cap="none" strike="noStrike">
              <a:solidFill>
                <a:srgbClr val="000000"/>
              </a:solidFill>
              <a:latin typeface="Average"/>
              <a:ea typeface="Average"/>
              <a:cs typeface="Average"/>
              <a:sym typeface="Average"/>
            </a:endParaRPr>
          </a:p>
        </p:txBody>
      </p:sp>
      <p:cxnSp>
        <p:nvCxnSpPr>
          <p:cNvPr id="1511" name="Google Shape;1511;p90"/>
          <p:cNvCxnSpPr>
            <a:stCxn id="1506" idx="3"/>
            <a:endCxn id="1507" idx="1"/>
          </p:cNvCxnSpPr>
          <p:nvPr/>
        </p:nvCxnSpPr>
        <p:spPr>
          <a:xfrm flipH="1" rot="10800000">
            <a:off x="4120700" y="2752200"/>
            <a:ext cx="740400" cy="754800"/>
          </a:xfrm>
          <a:prstGeom prst="straightConnector1">
            <a:avLst/>
          </a:prstGeom>
          <a:noFill/>
          <a:ln cap="flat" cmpd="sng" w="19050">
            <a:solidFill>
              <a:srgbClr val="444444"/>
            </a:solidFill>
            <a:prstDash val="solid"/>
            <a:round/>
            <a:headEnd len="sm" w="sm" type="none"/>
            <a:tailEnd len="med" w="med" type="stealth"/>
          </a:ln>
        </p:spPr>
      </p:cxnSp>
      <p:cxnSp>
        <p:nvCxnSpPr>
          <p:cNvPr id="1512" name="Google Shape;1512;p90"/>
          <p:cNvCxnSpPr>
            <a:stCxn id="1506" idx="3"/>
            <a:endCxn id="1509" idx="1"/>
          </p:cNvCxnSpPr>
          <p:nvPr/>
        </p:nvCxnSpPr>
        <p:spPr>
          <a:xfrm>
            <a:off x="4120700" y="3507000"/>
            <a:ext cx="782100" cy="274500"/>
          </a:xfrm>
          <a:prstGeom prst="straightConnector1">
            <a:avLst/>
          </a:prstGeom>
          <a:noFill/>
          <a:ln cap="flat" cmpd="sng" w="19050">
            <a:solidFill>
              <a:srgbClr val="000000"/>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4"/>
                                        </p:tgtEl>
                                        <p:attrNameLst>
                                          <p:attrName>style.visibility</p:attrName>
                                        </p:attrNameLst>
                                      </p:cBhvr>
                                      <p:to>
                                        <p:strVal val="visible"/>
                                      </p:to>
                                    </p:set>
                                    <p:animEffect filter="fade" transition="in">
                                      <p:cBhvr>
                                        <p:cTn dur="1000"/>
                                        <p:tgtEl>
                                          <p:spTgt spid="15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5"/>
                                        </p:tgtEl>
                                        <p:attrNameLst>
                                          <p:attrName>style.visibility</p:attrName>
                                        </p:attrNameLst>
                                      </p:cBhvr>
                                      <p:to>
                                        <p:strVal val="visible"/>
                                      </p:to>
                                    </p:set>
                                    <p:animEffect filter="fade" transition="in">
                                      <p:cBhvr>
                                        <p:cTn dur="1000"/>
                                        <p:tgtEl>
                                          <p:spTgt spid="1505"/>
                                        </p:tgtEl>
                                      </p:cBhvr>
                                    </p:animEffect>
                                  </p:childTnLst>
                                </p:cTn>
                              </p:par>
                              <p:par>
                                <p:cTn fill="hold" nodeType="withEffect" presetClass="entr" presetID="10" presetSubtype="0">
                                  <p:stCondLst>
                                    <p:cond delay="0"/>
                                  </p:stCondLst>
                                  <p:childTnLst>
                                    <p:set>
                                      <p:cBhvr>
                                        <p:cTn dur="1" fill="hold">
                                          <p:stCondLst>
                                            <p:cond delay="0"/>
                                          </p:stCondLst>
                                        </p:cTn>
                                        <p:tgtEl>
                                          <p:spTgt spid="1506"/>
                                        </p:tgtEl>
                                        <p:attrNameLst>
                                          <p:attrName>style.visibility</p:attrName>
                                        </p:attrNameLst>
                                      </p:cBhvr>
                                      <p:to>
                                        <p:strVal val="visible"/>
                                      </p:to>
                                    </p:set>
                                    <p:animEffect filter="fade" transition="in">
                                      <p:cBhvr>
                                        <p:cTn dur="1000"/>
                                        <p:tgtEl>
                                          <p:spTgt spid="1506"/>
                                        </p:tgtEl>
                                      </p:cBhvr>
                                    </p:animEffect>
                                  </p:childTnLst>
                                </p:cTn>
                              </p:par>
                              <p:par>
                                <p:cTn fill="hold" nodeType="withEffect" presetClass="entr" presetID="10" presetSubtype="0">
                                  <p:stCondLst>
                                    <p:cond delay="0"/>
                                  </p:stCondLst>
                                  <p:childTnLst>
                                    <p:set>
                                      <p:cBhvr>
                                        <p:cTn dur="1" fill="hold">
                                          <p:stCondLst>
                                            <p:cond delay="0"/>
                                          </p:stCondLst>
                                        </p:cTn>
                                        <p:tgtEl>
                                          <p:spTgt spid="1507"/>
                                        </p:tgtEl>
                                        <p:attrNameLst>
                                          <p:attrName>style.visibility</p:attrName>
                                        </p:attrNameLst>
                                      </p:cBhvr>
                                      <p:to>
                                        <p:strVal val="visible"/>
                                      </p:to>
                                    </p:set>
                                    <p:animEffect filter="fade" transition="in">
                                      <p:cBhvr>
                                        <p:cTn dur="1000"/>
                                        <p:tgtEl>
                                          <p:spTgt spid="1507"/>
                                        </p:tgtEl>
                                      </p:cBhvr>
                                    </p:animEffect>
                                  </p:childTnLst>
                                </p:cTn>
                              </p:par>
                              <p:par>
                                <p:cTn fill="hold" nodeType="withEffect" presetClass="entr" presetID="10" presetSubtype="0">
                                  <p:stCondLst>
                                    <p:cond delay="0"/>
                                  </p:stCondLst>
                                  <p:childTnLst>
                                    <p:set>
                                      <p:cBhvr>
                                        <p:cTn dur="1" fill="hold">
                                          <p:stCondLst>
                                            <p:cond delay="0"/>
                                          </p:stCondLst>
                                        </p:cTn>
                                        <p:tgtEl>
                                          <p:spTgt spid="1508"/>
                                        </p:tgtEl>
                                        <p:attrNameLst>
                                          <p:attrName>style.visibility</p:attrName>
                                        </p:attrNameLst>
                                      </p:cBhvr>
                                      <p:to>
                                        <p:strVal val="visible"/>
                                      </p:to>
                                    </p:set>
                                    <p:animEffect filter="fade" transition="in">
                                      <p:cBhvr>
                                        <p:cTn dur="1000"/>
                                        <p:tgtEl>
                                          <p:spTgt spid="1508"/>
                                        </p:tgtEl>
                                      </p:cBhvr>
                                    </p:animEffect>
                                  </p:childTnLst>
                                </p:cTn>
                              </p:par>
                              <p:par>
                                <p:cTn fill="hold" nodeType="withEffect" presetClass="entr" presetID="10" presetSubtype="0">
                                  <p:stCondLst>
                                    <p:cond delay="0"/>
                                  </p:stCondLst>
                                  <p:childTnLst>
                                    <p:set>
                                      <p:cBhvr>
                                        <p:cTn dur="1" fill="hold">
                                          <p:stCondLst>
                                            <p:cond delay="0"/>
                                          </p:stCondLst>
                                        </p:cTn>
                                        <p:tgtEl>
                                          <p:spTgt spid="1509"/>
                                        </p:tgtEl>
                                        <p:attrNameLst>
                                          <p:attrName>style.visibility</p:attrName>
                                        </p:attrNameLst>
                                      </p:cBhvr>
                                      <p:to>
                                        <p:strVal val="visible"/>
                                      </p:to>
                                    </p:set>
                                    <p:animEffect filter="fade" transition="in">
                                      <p:cBhvr>
                                        <p:cTn dur="1000"/>
                                        <p:tgtEl>
                                          <p:spTgt spid="1509"/>
                                        </p:tgtEl>
                                      </p:cBhvr>
                                    </p:animEffect>
                                  </p:childTnLst>
                                </p:cTn>
                              </p:par>
                              <p:par>
                                <p:cTn fill="hold" nodeType="withEffect" presetClass="entr" presetID="10" presetSubtype="0">
                                  <p:stCondLst>
                                    <p:cond delay="0"/>
                                  </p:stCondLst>
                                  <p:childTnLst>
                                    <p:set>
                                      <p:cBhvr>
                                        <p:cTn dur="1" fill="hold">
                                          <p:stCondLst>
                                            <p:cond delay="0"/>
                                          </p:stCondLst>
                                        </p:cTn>
                                        <p:tgtEl>
                                          <p:spTgt spid="1510"/>
                                        </p:tgtEl>
                                        <p:attrNameLst>
                                          <p:attrName>style.visibility</p:attrName>
                                        </p:attrNameLst>
                                      </p:cBhvr>
                                      <p:to>
                                        <p:strVal val="visible"/>
                                      </p:to>
                                    </p:set>
                                    <p:animEffect filter="fade" transition="in">
                                      <p:cBhvr>
                                        <p:cTn dur="1000"/>
                                        <p:tgtEl>
                                          <p:spTgt spid="1510"/>
                                        </p:tgtEl>
                                      </p:cBhvr>
                                    </p:animEffect>
                                  </p:childTnLst>
                                </p:cTn>
                              </p:par>
                              <p:par>
                                <p:cTn fill="hold" nodeType="withEffect" presetClass="entr" presetID="10" presetSubtype="0">
                                  <p:stCondLst>
                                    <p:cond delay="0"/>
                                  </p:stCondLst>
                                  <p:childTnLst>
                                    <p:set>
                                      <p:cBhvr>
                                        <p:cTn dur="1" fill="hold">
                                          <p:stCondLst>
                                            <p:cond delay="0"/>
                                          </p:stCondLst>
                                        </p:cTn>
                                        <p:tgtEl>
                                          <p:spTgt spid="1511"/>
                                        </p:tgtEl>
                                        <p:attrNameLst>
                                          <p:attrName>style.visibility</p:attrName>
                                        </p:attrNameLst>
                                      </p:cBhvr>
                                      <p:to>
                                        <p:strVal val="visible"/>
                                      </p:to>
                                    </p:set>
                                    <p:animEffect filter="fade" transition="in">
                                      <p:cBhvr>
                                        <p:cTn dur="1000"/>
                                        <p:tgtEl>
                                          <p:spTgt spid="1511"/>
                                        </p:tgtEl>
                                      </p:cBhvr>
                                    </p:animEffect>
                                  </p:childTnLst>
                                </p:cTn>
                              </p:par>
                              <p:par>
                                <p:cTn fill="hold" nodeType="withEffect" presetClass="entr" presetID="10" presetSubtype="0">
                                  <p:stCondLst>
                                    <p:cond delay="0"/>
                                  </p:stCondLst>
                                  <p:childTnLst>
                                    <p:set>
                                      <p:cBhvr>
                                        <p:cTn dur="1" fill="hold">
                                          <p:stCondLst>
                                            <p:cond delay="0"/>
                                          </p:stCondLst>
                                        </p:cTn>
                                        <p:tgtEl>
                                          <p:spTgt spid="1512"/>
                                        </p:tgtEl>
                                        <p:attrNameLst>
                                          <p:attrName>style.visibility</p:attrName>
                                        </p:attrNameLst>
                                      </p:cBhvr>
                                      <p:to>
                                        <p:strVal val="visible"/>
                                      </p:to>
                                    </p:set>
                                    <p:animEffect filter="fade" transition="in">
                                      <p:cBhvr>
                                        <p:cTn dur="1000"/>
                                        <p:tgtEl>
                                          <p:spTgt spid="15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16" name="Shape 1516"/>
        <p:cNvGrpSpPr/>
        <p:nvPr/>
      </p:nvGrpSpPr>
      <p:grpSpPr>
        <a:xfrm>
          <a:off x="0" y="0"/>
          <a:ext cx="0" cy="0"/>
          <a:chOff x="0" y="0"/>
          <a:chExt cx="0" cy="0"/>
        </a:xfrm>
      </p:grpSpPr>
      <p:sp>
        <p:nvSpPr>
          <p:cNvPr id="1517" name="Google Shape;1517;p91"/>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u="sng">
                <a:solidFill>
                  <a:srgbClr val="E09214"/>
                </a:solidFill>
                <a:latin typeface="Merriweather"/>
                <a:ea typeface="Merriweather"/>
                <a:cs typeface="Merriweather"/>
                <a:sym typeface="Merriweather"/>
              </a:rPr>
              <a:t>HDFS Write Architecture</a:t>
            </a:r>
            <a:endParaRPr b="1" u="sng">
              <a:solidFill>
                <a:srgbClr val="E09214"/>
              </a:solidFill>
              <a:latin typeface="Merriweather"/>
              <a:ea typeface="Merriweather"/>
              <a:cs typeface="Merriweather"/>
              <a:sym typeface="Merriweather"/>
            </a:endParaRPr>
          </a:p>
        </p:txBody>
      </p:sp>
      <p:pic>
        <p:nvPicPr>
          <p:cNvPr id="1518" name="Google Shape;1518;p91"/>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1519" name="Google Shape;1519;p91"/>
          <p:cNvSpPr txBox="1"/>
          <p:nvPr/>
        </p:nvSpPr>
        <p:spPr>
          <a:xfrm>
            <a:off x="128475" y="769375"/>
            <a:ext cx="7484400" cy="1048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2. </a:t>
            </a:r>
            <a:r>
              <a:rPr b="1" i="0" lang="en" sz="1700" u="none" cap="none" strike="noStrike">
                <a:solidFill>
                  <a:srgbClr val="000000"/>
                </a:solidFill>
                <a:latin typeface="Average"/>
                <a:ea typeface="Average"/>
                <a:cs typeface="Average"/>
                <a:sym typeface="Average"/>
              </a:rPr>
              <a:t>Data Streaming:</a:t>
            </a:r>
            <a:endParaRPr b="1" i="0" sz="17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1700"/>
              <a:buFont typeface="Arial"/>
              <a:buNone/>
            </a:pPr>
            <a:r>
              <a:rPr b="1" i="0" lang="en" sz="1700" u="none" cap="none" strike="noStrike">
                <a:solidFill>
                  <a:srgbClr val="000000"/>
                </a:solidFill>
                <a:latin typeface="Average"/>
                <a:ea typeface="Average"/>
                <a:cs typeface="Average"/>
                <a:sym typeface="Average"/>
              </a:rPr>
              <a:t>     </a:t>
            </a:r>
            <a:r>
              <a:rPr b="0" i="0" lang="en" sz="1700" u="none" cap="none" strike="noStrike">
                <a:solidFill>
                  <a:srgbClr val="000000"/>
                </a:solidFill>
                <a:latin typeface="Average"/>
                <a:ea typeface="Average"/>
                <a:cs typeface="Average"/>
                <a:sym typeface="Average"/>
              </a:rPr>
              <a:t>Datanode 1 push block in pipeline data copied DN4</a:t>
            </a:r>
            <a:endParaRPr b="0" i="0" sz="17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    DN4 connect to DN6 last replica block</a:t>
            </a:r>
            <a:endParaRPr b="0" i="0" sz="1700" u="none" cap="none" strike="noStrike">
              <a:solidFill>
                <a:srgbClr val="000000"/>
              </a:solidFill>
              <a:latin typeface="Average"/>
              <a:ea typeface="Average"/>
              <a:cs typeface="Average"/>
              <a:sym typeface="Average"/>
            </a:endParaRPr>
          </a:p>
        </p:txBody>
      </p:sp>
      <p:sp>
        <p:nvSpPr>
          <p:cNvPr id="1520" name="Google Shape;1520;p91"/>
          <p:cNvSpPr/>
          <p:nvPr/>
        </p:nvSpPr>
        <p:spPr>
          <a:xfrm>
            <a:off x="3936962" y="3036047"/>
            <a:ext cx="1276800" cy="2499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Core Switch</a:t>
            </a:r>
            <a:endParaRPr b="0" i="0" sz="1400" u="none" cap="none" strike="noStrike">
              <a:solidFill>
                <a:srgbClr val="000000"/>
              </a:solidFill>
              <a:latin typeface="Arial"/>
              <a:ea typeface="Arial"/>
              <a:cs typeface="Arial"/>
              <a:sym typeface="Arial"/>
            </a:endParaRPr>
          </a:p>
        </p:txBody>
      </p:sp>
      <p:sp>
        <p:nvSpPr>
          <p:cNvPr id="1521" name="Google Shape;1521;p91"/>
          <p:cNvSpPr/>
          <p:nvPr/>
        </p:nvSpPr>
        <p:spPr>
          <a:xfrm>
            <a:off x="1353999" y="3507371"/>
            <a:ext cx="1161000" cy="15261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1522" name="Google Shape;1522;p91"/>
          <p:cNvSpPr/>
          <p:nvPr/>
        </p:nvSpPr>
        <p:spPr>
          <a:xfrm>
            <a:off x="5635638" y="3507371"/>
            <a:ext cx="1217700" cy="15261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523" name="Google Shape;1523;p91"/>
          <p:cNvSpPr/>
          <p:nvPr/>
        </p:nvSpPr>
        <p:spPr>
          <a:xfrm>
            <a:off x="3466462" y="3507371"/>
            <a:ext cx="1217700" cy="15261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cxnSp>
        <p:nvCxnSpPr>
          <p:cNvPr id="1524" name="Google Shape;1524;p91"/>
          <p:cNvCxnSpPr>
            <a:stCxn id="1520" idx="2"/>
            <a:endCxn id="1521" idx="0"/>
          </p:cNvCxnSpPr>
          <p:nvPr/>
        </p:nvCxnSpPr>
        <p:spPr>
          <a:xfrm flipH="1">
            <a:off x="1934462" y="3285947"/>
            <a:ext cx="2640900" cy="221400"/>
          </a:xfrm>
          <a:prstGeom prst="straightConnector1">
            <a:avLst/>
          </a:prstGeom>
          <a:noFill/>
          <a:ln cap="flat" cmpd="sng" w="9525">
            <a:solidFill>
              <a:schemeClr val="dk2"/>
            </a:solidFill>
            <a:prstDash val="solid"/>
            <a:round/>
            <a:headEnd len="sm" w="sm" type="none"/>
            <a:tailEnd len="sm" w="sm" type="none"/>
          </a:ln>
        </p:spPr>
      </p:cxnSp>
      <p:cxnSp>
        <p:nvCxnSpPr>
          <p:cNvPr id="1525" name="Google Shape;1525;p91"/>
          <p:cNvCxnSpPr>
            <a:stCxn id="1520" idx="2"/>
            <a:endCxn id="1523" idx="0"/>
          </p:cNvCxnSpPr>
          <p:nvPr/>
        </p:nvCxnSpPr>
        <p:spPr>
          <a:xfrm flipH="1">
            <a:off x="4075262" y="3285947"/>
            <a:ext cx="500100" cy="221400"/>
          </a:xfrm>
          <a:prstGeom prst="straightConnector1">
            <a:avLst/>
          </a:prstGeom>
          <a:noFill/>
          <a:ln cap="flat" cmpd="sng" w="9525">
            <a:solidFill>
              <a:schemeClr val="dk2"/>
            </a:solidFill>
            <a:prstDash val="solid"/>
            <a:round/>
            <a:headEnd len="sm" w="sm" type="none"/>
            <a:tailEnd len="sm" w="sm" type="none"/>
          </a:ln>
        </p:spPr>
      </p:cxnSp>
      <p:cxnSp>
        <p:nvCxnSpPr>
          <p:cNvPr id="1526" name="Google Shape;1526;p91"/>
          <p:cNvCxnSpPr>
            <a:stCxn id="1520" idx="2"/>
            <a:endCxn id="1522" idx="0"/>
          </p:cNvCxnSpPr>
          <p:nvPr/>
        </p:nvCxnSpPr>
        <p:spPr>
          <a:xfrm>
            <a:off x="4575362" y="3285947"/>
            <a:ext cx="1669200" cy="221400"/>
          </a:xfrm>
          <a:prstGeom prst="straightConnector1">
            <a:avLst/>
          </a:prstGeom>
          <a:noFill/>
          <a:ln cap="flat" cmpd="sng" w="9525">
            <a:solidFill>
              <a:schemeClr val="dk2"/>
            </a:solidFill>
            <a:prstDash val="solid"/>
            <a:round/>
            <a:headEnd len="sm" w="sm" type="none"/>
            <a:tailEnd len="sm" w="sm" type="none"/>
          </a:ln>
        </p:spPr>
      </p:cxnSp>
      <p:sp>
        <p:nvSpPr>
          <p:cNvPr id="1527" name="Google Shape;1527;p91"/>
          <p:cNvSpPr/>
          <p:nvPr/>
        </p:nvSpPr>
        <p:spPr>
          <a:xfrm>
            <a:off x="1406424" y="3586024"/>
            <a:ext cx="1005600" cy="1953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 Switch</a:t>
            </a:r>
            <a:endParaRPr b="0" i="0" sz="1000" u="none" cap="none" strike="noStrike">
              <a:solidFill>
                <a:srgbClr val="000000"/>
              </a:solidFill>
              <a:latin typeface="Arial"/>
              <a:ea typeface="Arial"/>
              <a:cs typeface="Arial"/>
              <a:sym typeface="Arial"/>
            </a:endParaRPr>
          </a:p>
        </p:txBody>
      </p:sp>
      <p:sp>
        <p:nvSpPr>
          <p:cNvPr id="1528" name="Google Shape;1528;p91"/>
          <p:cNvSpPr/>
          <p:nvPr/>
        </p:nvSpPr>
        <p:spPr>
          <a:xfrm>
            <a:off x="1406424" y="3829322"/>
            <a:ext cx="1005600" cy="1953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Datanode 1</a:t>
            </a:r>
            <a:endParaRPr b="0" i="0" sz="1000" u="none" cap="none" strike="noStrike">
              <a:solidFill>
                <a:srgbClr val="000000"/>
              </a:solidFill>
              <a:latin typeface="Arial"/>
              <a:ea typeface="Arial"/>
              <a:cs typeface="Arial"/>
              <a:sym typeface="Arial"/>
            </a:endParaRPr>
          </a:p>
        </p:txBody>
      </p:sp>
      <p:sp>
        <p:nvSpPr>
          <p:cNvPr id="1529" name="Google Shape;1529;p91"/>
          <p:cNvSpPr/>
          <p:nvPr/>
        </p:nvSpPr>
        <p:spPr>
          <a:xfrm>
            <a:off x="1406424" y="4114955"/>
            <a:ext cx="1005600" cy="1953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1530" name="Google Shape;1530;p91"/>
          <p:cNvSpPr/>
          <p:nvPr/>
        </p:nvSpPr>
        <p:spPr>
          <a:xfrm>
            <a:off x="1433000" y="4568640"/>
            <a:ext cx="1005600" cy="1953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1531" name="Google Shape;1531;p91"/>
          <p:cNvSpPr/>
          <p:nvPr/>
        </p:nvSpPr>
        <p:spPr>
          <a:xfrm>
            <a:off x="3551414" y="3593500"/>
            <a:ext cx="1005600" cy="1953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Rack Switch</a:t>
            </a:r>
            <a:endParaRPr b="0" i="0" sz="1000" u="none" cap="none" strike="noStrike">
              <a:solidFill>
                <a:srgbClr val="000000"/>
              </a:solidFill>
              <a:latin typeface="Arial"/>
              <a:ea typeface="Arial"/>
              <a:cs typeface="Arial"/>
              <a:sym typeface="Arial"/>
            </a:endParaRPr>
          </a:p>
        </p:txBody>
      </p:sp>
      <p:sp>
        <p:nvSpPr>
          <p:cNvPr id="1532" name="Google Shape;1532;p91"/>
          <p:cNvSpPr/>
          <p:nvPr/>
        </p:nvSpPr>
        <p:spPr>
          <a:xfrm>
            <a:off x="3551414" y="3836798"/>
            <a:ext cx="1005600" cy="1953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Datanode 4</a:t>
            </a:r>
            <a:endParaRPr b="0" i="0" sz="1000" u="none" cap="none" strike="noStrike">
              <a:solidFill>
                <a:srgbClr val="000000"/>
              </a:solidFill>
              <a:latin typeface="Arial"/>
              <a:ea typeface="Arial"/>
              <a:cs typeface="Arial"/>
              <a:sym typeface="Arial"/>
            </a:endParaRPr>
          </a:p>
        </p:txBody>
      </p:sp>
      <p:sp>
        <p:nvSpPr>
          <p:cNvPr id="1533" name="Google Shape;1533;p91"/>
          <p:cNvSpPr/>
          <p:nvPr/>
        </p:nvSpPr>
        <p:spPr>
          <a:xfrm>
            <a:off x="3551414" y="4122431"/>
            <a:ext cx="1005600" cy="1953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Datanode 6</a:t>
            </a:r>
            <a:endParaRPr b="0" i="0" sz="1000" u="none" cap="none" strike="noStrike">
              <a:solidFill>
                <a:srgbClr val="000000"/>
              </a:solidFill>
              <a:latin typeface="Arial"/>
              <a:ea typeface="Arial"/>
              <a:cs typeface="Arial"/>
              <a:sym typeface="Arial"/>
            </a:endParaRPr>
          </a:p>
        </p:txBody>
      </p:sp>
      <p:sp>
        <p:nvSpPr>
          <p:cNvPr id="1534" name="Google Shape;1534;p91"/>
          <p:cNvSpPr/>
          <p:nvPr/>
        </p:nvSpPr>
        <p:spPr>
          <a:xfrm>
            <a:off x="3551414" y="4592515"/>
            <a:ext cx="1005600" cy="1953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535" name="Google Shape;1535;p91"/>
          <p:cNvSpPr/>
          <p:nvPr/>
        </p:nvSpPr>
        <p:spPr>
          <a:xfrm>
            <a:off x="5712250" y="3583715"/>
            <a:ext cx="1005600" cy="1953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Switch</a:t>
            </a:r>
            <a:endParaRPr b="0" i="0" sz="1200" u="none" cap="none" strike="noStrike">
              <a:solidFill>
                <a:srgbClr val="000000"/>
              </a:solidFill>
              <a:latin typeface="Arial"/>
              <a:ea typeface="Arial"/>
              <a:cs typeface="Arial"/>
              <a:sym typeface="Arial"/>
            </a:endParaRPr>
          </a:p>
        </p:txBody>
      </p:sp>
      <p:sp>
        <p:nvSpPr>
          <p:cNvPr id="1536" name="Google Shape;1536;p91"/>
          <p:cNvSpPr/>
          <p:nvPr/>
        </p:nvSpPr>
        <p:spPr>
          <a:xfrm>
            <a:off x="5712250" y="3827014"/>
            <a:ext cx="1005600" cy="1953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537" name="Google Shape;1537;p91"/>
          <p:cNvSpPr/>
          <p:nvPr/>
        </p:nvSpPr>
        <p:spPr>
          <a:xfrm>
            <a:off x="5712250" y="4112647"/>
            <a:ext cx="1005600" cy="1953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538" name="Google Shape;1538;p91"/>
          <p:cNvSpPr/>
          <p:nvPr/>
        </p:nvSpPr>
        <p:spPr>
          <a:xfrm>
            <a:off x="5712250" y="4647475"/>
            <a:ext cx="1005600" cy="1953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539" name="Google Shape;1539;p91"/>
          <p:cNvSpPr/>
          <p:nvPr/>
        </p:nvSpPr>
        <p:spPr>
          <a:xfrm>
            <a:off x="2684407" y="2029649"/>
            <a:ext cx="1444500" cy="547800"/>
          </a:xfrm>
          <a:prstGeom prst="rect">
            <a:avLst/>
          </a:prstGeom>
          <a:solidFill>
            <a:srgbClr val="B4A7D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Write Request DN1,4,6</a:t>
            </a:r>
            <a:endParaRPr b="0" i="0" sz="1400" u="none" cap="none" strike="noStrike">
              <a:solidFill>
                <a:srgbClr val="000000"/>
              </a:solidFill>
              <a:latin typeface="Arial"/>
              <a:ea typeface="Arial"/>
              <a:cs typeface="Arial"/>
              <a:sym typeface="Arial"/>
            </a:endParaRPr>
          </a:p>
        </p:txBody>
      </p:sp>
      <p:sp>
        <p:nvSpPr>
          <p:cNvPr id="1540" name="Google Shape;1540;p91"/>
          <p:cNvSpPr/>
          <p:nvPr/>
        </p:nvSpPr>
        <p:spPr>
          <a:xfrm>
            <a:off x="1076274" y="1940524"/>
            <a:ext cx="769500" cy="702300"/>
          </a:xfrm>
          <a:prstGeom prst="rect">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Client</a:t>
            </a:r>
            <a:endParaRPr b="0" i="0" sz="1400" u="none" cap="none" strike="noStrike">
              <a:solidFill>
                <a:srgbClr val="000000"/>
              </a:solidFill>
              <a:latin typeface="Arial"/>
              <a:ea typeface="Arial"/>
              <a:cs typeface="Arial"/>
              <a:sym typeface="Arial"/>
            </a:endParaRPr>
          </a:p>
        </p:txBody>
      </p:sp>
      <p:cxnSp>
        <p:nvCxnSpPr>
          <p:cNvPr id="1541" name="Google Shape;1541;p91"/>
          <p:cNvCxnSpPr>
            <a:stCxn id="1539" idx="2"/>
          </p:cNvCxnSpPr>
          <p:nvPr/>
        </p:nvCxnSpPr>
        <p:spPr>
          <a:xfrm flipH="1">
            <a:off x="3396457" y="2577449"/>
            <a:ext cx="10200" cy="582600"/>
          </a:xfrm>
          <a:prstGeom prst="straightConnector1">
            <a:avLst/>
          </a:prstGeom>
          <a:noFill/>
          <a:ln cap="flat" cmpd="sng" w="19050">
            <a:solidFill>
              <a:srgbClr val="000000"/>
            </a:solidFill>
            <a:prstDash val="solid"/>
            <a:round/>
            <a:headEnd len="sm" w="sm" type="none"/>
            <a:tailEnd len="sm" w="sm" type="none"/>
          </a:ln>
        </p:spPr>
      </p:cxnSp>
      <p:cxnSp>
        <p:nvCxnSpPr>
          <p:cNvPr id="1542" name="Google Shape;1542;p91"/>
          <p:cNvCxnSpPr>
            <a:endCxn id="1520" idx="1"/>
          </p:cNvCxnSpPr>
          <p:nvPr/>
        </p:nvCxnSpPr>
        <p:spPr>
          <a:xfrm flipH="1" rot="10800000">
            <a:off x="3375062" y="3160997"/>
            <a:ext cx="561900" cy="10500"/>
          </a:xfrm>
          <a:prstGeom prst="straightConnector1">
            <a:avLst/>
          </a:prstGeom>
          <a:noFill/>
          <a:ln cap="flat" cmpd="sng" w="19050">
            <a:solidFill>
              <a:srgbClr val="000000"/>
            </a:solidFill>
            <a:prstDash val="solid"/>
            <a:round/>
            <a:headEnd len="sm" w="sm" type="none"/>
            <a:tailEnd len="med" w="med" type="stealth"/>
          </a:ln>
        </p:spPr>
      </p:cxnSp>
      <p:sp>
        <p:nvSpPr>
          <p:cNvPr id="1543" name="Google Shape;1543;p91"/>
          <p:cNvSpPr txBox="1"/>
          <p:nvPr/>
        </p:nvSpPr>
        <p:spPr>
          <a:xfrm>
            <a:off x="1509259" y="4776029"/>
            <a:ext cx="661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verage"/>
                <a:ea typeface="Average"/>
                <a:cs typeface="Average"/>
                <a:sym typeface="Average"/>
              </a:rPr>
              <a:t>Rack 1</a:t>
            </a:r>
            <a:endParaRPr b="0" i="0" sz="1200" u="none" cap="none" strike="noStrike">
              <a:solidFill>
                <a:srgbClr val="000000"/>
              </a:solidFill>
              <a:latin typeface="Average"/>
              <a:ea typeface="Average"/>
              <a:cs typeface="Average"/>
              <a:sym typeface="Average"/>
            </a:endParaRPr>
          </a:p>
        </p:txBody>
      </p:sp>
      <p:sp>
        <p:nvSpPr>
          <p:cNvPr id="1544" name="Google Shape;1544;p91"/>
          <p:cNvSpPr txBox="1"/>
          <p:nvPr/>
        </p:nvSpPr>
        <p:spPr>
          <a:xfrm>
            <a:off x="3744375" y="4765940"/>
            <a:ext cx="661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verage"/>
                <a:ea typeface="Average"/>
                <a:cs typeface="Average"/>
                <a:sym typeface="Average"/>
              </a:rPr>
              <a:t>Rack 5</a:t>
            </a:r>
            <a:endParaRPr b="0" i="0" sz="1100" u="none" cap="none" strike="noStrike">
              <a:solidFill>
                <a:srgbClr val="000000"/>
              </a:solidFill>
              <a:latin typeface="Average"/>
              <a:ea typeface="Average"/>
              <a:cs typeface="Average"/>
              <a:sym typeface="Average"/>
            </a:endParaRPr>
          </a:p>
        </p:txBody>
      </p:sp>
      <p:sp>
        <p:nvSpPr>
          <p:cNvPr id="1545" name="Google Shape;1545;p91"/>
          <p:cNvSpPr txBox="1"/>
          <p:nvPr/>
        </p:nvSpPr>
        <p:spPr>
          <a:xfrm>
            <a:off x="5913575" y="4758590"/>
            <a:ext cx="661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verage"/>
                <a:ea typeface="Average"/>
                <a:cs typeface="Average"/>
                <a:sym typeface="Average"/>
              </a:rPr>
              <a:t>Rack 7</a:t>
            </a:r>
            <a:endParaRPr b="0" i="0" sz="1200" u="none" cap="none" strike="noStrike">
              <a:solidFill>
                <a:srgbClr val="000000"/>
              </a:solidFill>
              <a:latin typeface="Average"/>
              <a:ea typeface="Average"/>
              <a:cs typeface="Average"/>
              <a:sym typeface="Average"/>
            </a:endParaRPr>
          </a:p>
        </p:txBody>
      </p:sp>
      <p:cxnSp>
        <p:nvCxnSpPr>
          <p:cNvPr id="1546" name="Google Shape;1546;p91"/>
          <p:cNvCxnSpPr/>
          <p:nvPr/>
        </p:nvCxnSpPr>
        <p:spPr>
          <a:xfrm>
            <a:off x="2411888" y="3961034"/>
            <a:ext cx="1139700" cy="7500"/>
          </a:xfrm>
          <a:prstGeom prst="straightConnector1">
            <a:avLst/>
          </a:prstGeom>
          <a:noFill/>
          <a:ln cap="flat" cmpd="sng" w="19050">
            <a:solidFill>
              <a:srgbClr val="000000"/>
            </a:solidFill>
            <a:prstDash val="solid"/>
            <a:round/>
            <a:headEnd len="sm" w="sm" type="none"/>
            <a:tailEnd len="med" w="med" type="stealth"/>
          </a:ln>
        </p:spPr>
      </p:cxnSp>
      <p:cxnSp>
        <p:nvCxnSpPr>
          <p:cNvPr id="1547" name="Google Shape;1547;p91"/>
          <p:cNvCxnSpPr/>
          <p:nvPr/>
        </p:nvCxnSpPr>
        <p:spPr>
          <a:xfrm>
            <a:off x="4556877" y="3874878"/>
            <a:ext cx="548100" cy="6600"/>
          </a:xfrm>
          <a:prstGeom prst="straightConnector1">
            <a:avLst/>
          </a:prstGeom>
          <a:noFill/>
          <a:ln cap="flat" cmpd="sng" w="19050">
            <a:solidFill>
              <a:srgbClr val="000000"/>
            </a:solidFill>
            <a:prstDash val="solid"/>
            <a:round/>
            <a:headEnd len="sm" w="sm" type="none"/>
            <a:tailEnd len="sm" w="sm" type="none"/>
          </a:ln>
        </p:spPr>
      </p:cxnSp>
      <p:cxnSp>
        <p:nvCxnSpPr>
          <p:cNvPr id="1548" name="Google Shape;1548;p91"/>
          <p:cNvCxnSpPr/>
          <p:nvPr/>
        </p:nvCxnSpPr>
        <p:spPr>
          <a:xfrm>
            <a:off x="5086912" y="3872689"/>
            <a:ext cx="0" cy="392400"/>
          </a:xfrm>
          <a:prstGeom prst="straightConnector1">
            <a:avLst/>
          </a:prstGeom>
          <a:noFill/>
          <a:ln cap="flat" cmpd="sng" w="19050">
            <a:solidFill>
              <a:srgbClr val="000000"/>
            </a:solidFill>
            <a:prstDash val="solid"/>
            <a:round/>
            <a:headEnd len="sm" w="sm" type="none"/>
            <a:tailEnd len="sm" w="sm" type="none"/>
          </a:ln>
        </p:spPr>
      </p:cxnSp>
      <p:cxnSp>
        <p:nvCxnSpPr>
          <p:cNvPr id="1549" name="Google Shape;1549;p91"/>
          <p:cNvCxnSpPr/>
          <p:nvPr/>
        </p:nvCxnSpPr>
        <p:spPr>
          <a:xfrm>
            <a:off x="4556877" y="4250791"/>
            <a:ext cx="548100" cy="6600"/>
          </a:xfrm>
          <a:prstGeom prst="straightConnector1">
            <a:avLst/>
          </a:prstGeom>
          <a:noFill/>
          <a:ln cap="flat" cmpd="sng" w="19050">
            <a:solidFill>
              <a:srgbClr val="000000"/>
            </a:solidFill>
            <a:prstDash val="solid"/>
            <a:round/>
            <a:headEnd len="med" w="med" type="stealth"/>
            <a:tailEnd len="sm" w="sm" type="none"/>
          </a:ln>
        </p:spPr>
      </p:cxnSp>
      <p:cxnSp>
        <p:nvCxnSpPr>
          <p:cNvPr id="1550" name="Google Shape;1550;p91"/>
          <p:cNvCxnSpPr>
            <a:endCxn id="1539" idx="1"/>
          </p:cNvCxnSpPr>
          <p:nvPr/>
        </p:nvCxnSpPr>
        <p:spPr>
          <a:xfrm>
            <a:off x="1845607" y="2287949"/>
            <a:ext cx="838800" cy="15600"/>
          </a:xfrm>
          <a:prstGeom prst="straightConnector1">
            <a:avLst/>
          </a:prstGeom>
          <a:noFill/>
          <a:ln cap="flat" cmpd="sng" w="19050">
            <a:solidFill>
              <a:srgbClr val="000000"/>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9"/>
                                        </p:tgtEl>
                                        <p:attrNameLst>
                                          <p:attrName>style.visibility</p:attrName>
                                        </p:attrNameLst>
                                      </p:cBhvr>
                                      <p:to>
                                        <p:strVal val="visible"/>
                                      </p:to>
                                    </p:set>
                                    <p:animEffect filter="fade" transition="in">
                                      <p:cBhvr>
                                        <p:cTn dur="1000"/>
                                        <p:tgtEl>
                                          <p:spTgt spid="15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0"/>
                                        </p:tgtEl>
                                        <p:attrNameLst>
                                          <p:attrName>style.visibility</p:attrName>
                                        </p:attrNameLst>
                                      </p:cBhvr>
                                      <p:to>
                                        <p:strVal val="visible"/>
                                      </p:to>
                                    </p:set>
                                    <p:animEffect filter="fade" transition="in">
                                      <p:cBhvr>
                                        <p:cTn dur="1000"/>
                                        <p:tgtEl>
                                          <p:spTgt spid="1520"/>
                                        </p:tgtEl>
                                      </p:cBhvr>
                                    </p:animEffect>
                                  </p:childTnLst>
                                </p:cTn>
                              </p:par>
                              <p:par>
                                <p:cTn fill="hold" nodeType="withEffect" presetClass="entr" presetID="10" presetSubtype="0">
                                  <p:stCondLst>
                                    <p:cond delay="0"/>
                                  </p:stCondLst>
                                  <p:childTnLst>
                                    <p:set>
                                      <p:cBhvr>
                                        <p:cTn dur="1" fill="hold">
                                          <p:stCondLst>
                                            <p:cond delay="0"/>
                                          </p:stCondLst>
                                        </p:cTn>
                                        <p:tgtEl>
                                          <p:spTgt spid="1521"/>
                                        </p:tgtEl>
                                        <p:attrNameLst>
                                          <p:attrName>style.visibility</p:attrName>
                                        </p:attrNameLst>
                                      </p:cBhvr>
                                      <p:to>
                                        <p:strVal val="visible"/>
                                      </p:to>
                                    </p:set>
                                    <p:animEffect filter="fade" transition="in">
                                      <p:cBhvr>
                                        <p:cTn dur="1000"/>
                                        <p:tgtEl>
                                          <p:spTgt spid="1521"/>
                                        </p:tgtEl>
                                      </p:cBhvr>
                                    </p:animEffect>
                                  </p:childTnLst>
                                </p:cTn>
                              </p:par>
                              <p:par>
                                <p:cTn fill="hold" nodeType="withEffect" presetClass="entr" presetID="10" presetSubtype="0">
                                  <p:stCondLst>
                                    <p:cond delay="0"/>
                                  </p:stCondLst>
                                  <p:childTnLst>
                                    <p:set>
                                      <p:cBhvr>
                                        <p:cTn dur="1" fill="hold">
                                          <p:stCondLst>
                                            <p:cond delay="0"/>
                                          </p:stCondLst>
                                        </p:cTn>
                                        <p:tgtEl>
                                          <p:spTgt spid="1522"/>
                                        </p:tgtEl>
                                        <p:attrNameLst>
                                          <p:attrName>style.visibility</p:attrName>
                                        </p:attrNameLst>
                                      </p:cBhvr>
                                      <p:to>
                                        <p:strVal val="visible"/>
                                      </p:to>
                                    </p:set>
                                    <p:animEffect filter="fade" transition="in">
                                      <p:cBhvr>
                                        <p:cTn dur="1000"/>
                                        <p:tgtEl>
                                          <p:spTgt spid="1522"/>
                                        </p:tgtEl>
                                      </p:cBhvr>
                                    </p:animEffect>
                                  </p:childTnLst>
                                </p:cTn>
                              </p:par>
                              <p:par>
                                <p:cTn fill="hold" nodeType="withEffect" presetClass="entr" presetID="10" presetSubtype="0">
                                  <p:stCondLst>
                                    <p:cond delay="0"/>
                                  </p:stCondLst>
                                  <p:childTnLst>
                                    <p:set>
                                      <p:cBhvr>
                                        <p:cTn dur="1" fill="hold">
                                          <p:stCondLst>
                                            <p:cond delay="0"/>
                                          </p:stCondLst>
                                        </p:cTn>
                                        <p:tgtEl>
                                          <p:spTgt spid="1523"/>
                                        </p:tgtEl>
                                        <p:attrNameLst>
                                          <p:attrName>style.visibility</p:attrName>
                                        </p:attrNameLst>
                                      </p:cBhvr>
                                      <p:to>
                                        <p:strVal val="visible"/>
                                      </p:to>
                                    </p:set>
                                    <p:animEffect filter="fade" transition="in">
                                      <p:cBhvr>
                                        <p:cTn dur="1000"/>
                                        <p:tgtEl>
                                          <p:spTgt spid="1523"/>
                                        </p:tgtEl>
                                      </p:cBhvr>
                                    </p:animEffect>
                                  </p:childTnLst>
                                </p:cTn>
                              </p:par>
                              <p:par>
                                <p:cTn fill="hold" nodeType="withEffect" presetClass="entr" presetID="10" presetSubtype="0">
                                  <p:stCondLst>
                                    <p:cond delay="0"/>
                                  </p:stCondLst>
                                  <p:childTnLst>
                                    <p:set>
                                      <p:cBhvr>
                                        <p:cTn dur="1" fill="hold">
                                          <p:stCondLst>
                                            <p:cond delay="0"/>
                                          </p:stCondLst>
                                        </p:cTn>
                                        <p:tgtEl>
                                          <p:spTgt spid="1524"/>
                                        </p:tgtEl>
                                        <p:attrNameLst>
                                          <p:attrName>style.visibility</p:attrName>
                                        </p:attrNameLst>
                                      </p:cBhvr>
                                      <p:to>
                                        <p:strVal val="visible"/>
                                      </p:to>
                                    </p:set>
                                    <p:animEffect filter="fade" transition="in">
                                      <p:cBhvr>
                                        <p:cTn dur="1000"/>
                                        <p:tgtEl>
                                          <p:spTgt spid="1524"/>
                                        </p:tgtEl>
                                      </p:cBhvr>
                                    </p:animEffect>
                                  </p:childTnLst>
                                </p:cTn>
                              </p:par>
                              <p:par>
                                <p:cTn fill="hold" nodeType="withEffect" presetClass="entr" presetID="10" presetSubtype="0">
                                  <p:stCondLst>
                                    <p:cond delay="0"/>
                                  </p:stCondLst>
                                  <p:childTnLst>
                                    <p:set>
                                      <p:cBhvr>
                                        <p:cTn dur="1" fill="hold">
                                          <p:stCondLst>
                                            <p:cond delay="0"/>
                                          </p:stCondLst>
                                        </p:cTn>
                                        <p:tgtEl>
                                          <p:spTgt spid="1525"/>
                                        </p:tgtEl>
                                        <p:attrNameLst>
                                          <p:attrName>style.visibility</p:attrName>
                                        </p:attrNameLst>
                                      </p:cBhvr>
                                      <p:to>
                                        <p:strVal val="visible"/>
                                      </p:to>
                                    </p:set>
                                    <p:animEffect filter="fade" transition="in">
                                      <p:cBhvr>
                                        <p:cTn dur="1000"/>
                                        <p:tgtEl>
                                          <p:spTgt spid="1525"/>
                                        </p:tgtEl>
                                      </p:cBhvr>
                                    </p:animEffect>
                                  </p:childTnLst>
                                </p:cTn>
                              </p:par>
                              <p:par>
                                <p:cTn fill="hold" nodeType="withEffect" presetClass="entr" presetID="10" presetSubtype="0">
                                  <p:stCondLst>
                                    <p:cond delay="0"/>
                                  </p:stCondLst>
                                  <p:childTnLst>
                                    <p:set>
                                      <p:cBhvr>
                                        <p:cTn dur="1" fill="hold">
                                          <p:stCondLst>
                                            <p:cond delay="0"/>
                                          </p:stCondLst>
                                        </p:cTn>
                                        <p:tgtEl>
                                          <p:spTgt spid="1526"/>
                                        </p:tgtEl>
                                        <p:attrNameLst>
                                          <p:attrName>style.visibility</p:attrName>
                                        </p:attrNameLst>
                                      </p:cBhvr>
                                      <p:to>
                                        <p:strVal val="visible"/>
                                      </p:to>
                                    </p:set>
                                    <p:animEffect filter="fade" transition="in">
                                      <p:cBhvr>
                                        <p:cTn dur="1000"/>
                                        <p:tgtEl>
                                          <p:spTgt spid="1526"/>
                                        </p:tgtEl>
                                      </p:cBhvr>
                                    </p:animEffect>
                                  </p:childTnLst>
                                </p:cTn>
                              </p:par>
                              <p:par>
                                <p:cTn fill="hold" nodeType="withEffect" presetClass="entr" presetID="10" presetSubtype="0">
                                  <p:stCondLst>
                                    <p:cond delay="0"/>
                                  </p:stCondLst>
                                  <p:childTnLst>
                                    <p:set>
                                      <p:cBhvr>
                                        <p:cTn dur="1" fill="hold">
                                          <p:stCondLst>
                                            <p:cond delay="0"/>
                                          </p:stCondLst>
                                        </p:cTn>
                                        <p:tgtEl>
                                          <p:spTgt spid="1527"/>
                                        </p:tgtEl>
                                        <p:attrNameLst>
                                          <p:attrName>style.visibility</p:attrName>
                                        </p:attrNameLst>
                                      </p:cBhvr>
                                      <p:to>
                                        <p:strVal val="visible"/>
                                      </p:to>
                                    </p:set>
                                    <p:animEffect filter="fade" transition="in">
                                      <p:cBhvr>
                                        <p:cTn dur="1000"/>
                                        <p:tgtEl>
                                          <p:spTgt spid="1527"/>
                                        </p:tgtEl>
                                      </p:cBhvr>
                                    </p:animEffect>
                                  </p:childTnLst>
                                </p:cTn>
                              </p:par>
                              <p:par>
                                <p:cTn fill="hold" nodeType="withEffect" presetClass="entr" presetID="10" presetSubtype="0">
                                  <p:stCondLst>
                                    <p:cond delay="0"/>
                                  </p:stCondLst>
                                  <p:childTnLst>
                                    <p:set>
                                      <p:cBhvr>
                                        <p:cTn dur="1" fill="hold">
                                          <p:stCondLst>
                                            <p:cond delay="0"/>
                                          </p:stCondLst>
                                        </p:cTn>
                                        <p:tgtEl>
                                          <p:spTgt spid="1528"/>
                                        </p:tgtEl>
                                        <p:attrNameLst>
                                          <p:attrName>style.visibility</p:attrName>
                                        </p:attrNameLst>
                                      </p:cBhvr>
                                      <p:to>
                                        <p:strVal val="visible"/>
                                      </p:to>
                                    </p:set>
                                    <p:animEffect filter="fade" transition="in">
                                      <p:cBhvr>
                                        <p:cTn dur="1000"/>
                                        <p:tgtEl>
                                          <p:spTgt spid="1528"/>
                                        </p:tgtEl>
                                      </p:cBhvr>
                                    </p:animEffect>
                                  </p:childTnLst>
                                </p:cTn>
                              </p:par>
                              <p:par>
                                <p:cTn fill="hold" nodeType="withEffect" presetClass="entr" presetID="10" presetSubtype="0">
                                  <p:stCondLst>
                                    <p:cond delay="0"/>
                                  </p:stCondLst>
                                  <p:childTnLst>
                                    <p:set>
                                      <p:cBhvr>
                                        <p:cTn dur="1" fill="hold">
                                          <p:stCondLst>
                                            <p:cond delay="0"/>
                                          </p:stCondLst>
                                        </p:cTn>
                                        <p:tgtEl>
                                          <p:spTgt spid="1529"/>
                                        </p:tgtEl>
                                        <p:attrNameLst>
                                          <p:attrName>style.visibility</p:attrName>
                                        </p:attrNameLst>
                                      </p:cBhvr>
                                      <p:to>
                                        <p:strVal val="visible"/>
                                      </p:to>
                                    </p:set>
                                    <p:animEffect filter="fade" transition="in">
                                      <p:cBhvr>
                                        <p:cTn dur="1000"/>
                                        <p:tgtEl>
                                          <p:spTgt spid="1529"/>
                                        </p:tgtEl>
                                      </p:cBhvr>
                                    </p:animEffect>
                                  </p:childTnLst>
                                </p:cTn>
                              </p:par>
                              <p:par>
                                <p:cTn fill="hold" nodeType="withEffect" presetClass="entr" presetID="10" presetSubtype="0">
                                  <p:stCondLst>
                                    <p:cond delay="0"/>
                                  </p:stCondLst>
                                  <p:childTnLst>
                                    <p:set>
                                      <p:cBhvr>
                                        <p:cTn dur="1" fill="hold">
                                          <p:stCondLst>
                                            <p:cond delay="0"/>
                                          </p:stCondLst>
                                        </p:cTn>
                                        <p:tgtEl>
                                          <p:spTgt spid="1530"/>
                                        </p:tgtEl>
                                        <p:attrNameLst>
                                          <p:attrName>style.visibility</p:attrName>
                                        </p:attrNameLst>
                                      </p:cBhvr>
                                      <p:to>
                                        <p:strVal val="visible"/>
                                      </p:to>
                                    </p:set>
                                    <p:animEffect filter="fade" transition="in">
                                      <p:cBhvr>
                                        <p:cTn dur="1000"/>
                                        <p:tgtEl>
                                          <p:spTgt spid="1530"/>
                                        </p:tgtEl>
                                      </p:cBhvr>
                                    </p:animEffect>
                                  </p:childTnLst>
                                </p:cTn>
                              </p:par>
                              <p:par>
                                <p:cTn fill="hold" nodeType="withEffect" presetClass="entr" presetID="10" presetSubtype="0">
                                  <p:stCondLst>
                                    <p:cond delay="0"/>
                                  </p:stCondLst>
                                  <p:childTnLst>
                                    <p:set>
                                      <p:cBhvr>
                                        <p:cTn dur="1" fill="hold">
                                          <p:stCondLst>
                                            <p:cond delay="0"/>
                                          </p:stCondLst>
                                        </p:cTn>
                                        <p:tgtEl>
                                          <p:spTgt spid="1531"/>
                                        </p:tgtEl>
                                        <p:attrNameLst>
                                          <p:attrName>style.visibility</p:attrName>
                                        </p:attrNameLst>
                                      </p:cBhvr>
                                      <p:to>
                                        <p:strVal val="visible"/>
                                      </p:to>
                                    </p:set>
                                    <p:animEffect filter="fade" transition="in">
                                      <p:cBhvr>
                                        <p:cTn dur="1000"/>
                                        <p:tgtEl>
                                          <p:spTgt spid="1531"/>
                                        </p:tgtEl>
                                      </p:cBhvr>
                                    </p:animEffect>
                                  </p:childTnLst>
                                </p:cTn>
                              </p:par>
                              <p:par>
                                <p:cTn fill="hold" nodeType="withEffect" presetClass="entr" presetID="10" presetSubtype="0">
                                  <p:stCondLst>
                                    <p:cond delay="0"/>
                                  </p:stCondLst>
                                  <p:childTnLst>
                                    <p:set>
                                      <p:cBhvr>
                                        <p:cTn dur="1" fill="hold">
                                          <p:stCondLst>
                                            <p:cond delay="0"/>
                                          </p:stCondLst>
                                        </p:cTn>
                                        <p:tgtEl>
                                          <p:spTgt spid="1532"/>
                                        </p:tgtEl>
                                        <p:attrNameLst>
                                          <p:attrName>style.visibility</p:attrName>
                                        </p:attrNameLst>
                                      </p:cBhvr>
                                      <p:to>
                                        <p:strVal val="visible"/>
                                      </p:to>
                                    </p:set>
                                    <p:animEffect filter="fade" transition="in">
                                      <p:cBhvr>
                                        <p:cTn dur="1000"/>
                                        <p:tgtEl>
                                          <p:spTgt spid="1532"/>
                                        </p:tgtEl>
                                      </p:cBhvr>
                                    </p:animEffect>
                                  </p:childTnLst>
                                </p:cTn>
                              </p:par>
                              <p:par>
                                <p:cTn fill="hold" nodeType="withEffect" presetClass="entr" presetID="10" presetSubtype="0">
                                  <p:stCondLst>
                                    <p:cond delay="0"/>
                                  </p:stCondLst>
                                  <p:childTnLst>
                                    <p:set>
                                      <p:cBhvr>
                                        <p:cTn dur="1" fill="hold">
                                          <p:stCondLst>
                                            <p:cond delay="0"/>
                                          </p:stCondLst>
                                        </p:cTn>
                                        <p:tgtEl>
                                          <p:spTgt spid="1533"/>
                                        </p:tgtEl>
                                        <p:attrNameLst>
                                          <p:attrName>style.visibility</p:attrName>
                                        </p:attrNameLst>
                                      </p:cBhvr>
                                      <p:to>
                                        <p:strVal val="visible"/>
                                      </p:to>
                                    </p:set>
                                    <p:animEffect filter="fade" transition="in">
                                      <p:cBhvr>
                                        <p:cTn dur="1000"/>
                                        <p:tgtEl>
                                          <p:spTgt spid="1533"/>
                                        </p:tgtEl>
                                      </p:cBhvr>
                                    </p:animEffect>
                                  </p:childTnLst>
                                </p:cTn>
                              </p:par>
                              <p:par>
                                <p:cTn fill="hold" nodeType="withEffect" presetClass="entr" presetID="10" presetSubtype="0">
                                  <p:stCondLst>
                                    <p:cond delay="0"/>
                                  </p:stCondLst>
                                  <p:childTnLst>
                                    <p:set>
                                      <p:cBhvr>
                                        <p:cTn dur="1" fill="hold">
                                          <p:stCondLst>
                                            <p:cond delay="0"/>
                                          </p:stCondLst>
                                        </p:cTn>
                                        <p:tgtEl>
                                          <p:spTgt spid="1534"/>
                                        </p:tgtEl>
                                        <p:attrNameLst>
                                          <p:attrName>style.visibility</p:attrName>
                                        </p:attrNameLst>
                                      </p:cBhvr>
                                      <p:to>
                                        <p:strVal val="visible"/>
                                      </p:to>
                                    </p:set>
                                    <p:animEffect filter="fade" transition="in">
                                      <p:cBhvr>
                                        <p:cTn dur="1000"/>
                                        <p:tgtEl>
                                          <p:spTgt spid="1534"/>
                                        </p:tgtEl>
                                      </p:cBhvr>
                                    </p:animEffect>
                                  </p:childTnLst>
                                </p:cTn>
                              </p:par>
                              <p:par>
                                <p:cTn fill="hold" nodeType="withEffect" presetClass="entr" presetID="10" presetSubtype="0">
                                  <p:stCondLst>
                                    <p:cond delay="0"/>
                                  </p:stCondLst>
                                  <p:childTnLst>
                                    <p:set>
                                      <p:cBhvr>
                                        <p:cTn dur="1" fill="hold">
                                          <p:stCondLst>
                                            <p:cond delay="0"/>
                                          </p:stCondLst>
                                        </p:cTn>
                                        <p:tgtEl>
                                          <p:spTgt spid="1535"/>
                                        </p:tgtEl>
                                        <p:attrNameLst>
                                          <p:attrName>style.visibility</p:attrName>
                                        </p:attrNameLst>
                                      </p:cBhvr>
                                      <p:to>
                                        <p:strVal val="visible"/>
                                      </p:to>
                                    </p:set>
                                    <p:animEffect filter="fade" transition="in">
                                      <p:cBhvr>
                                        <p:cTn dur="1000"/>
                                        <p:tgtEl>
                                          <p:spTgt spid="1535"/>
                                        </p:tgtEl>
                                      </p:cBhvr>
                                    </p:animEffect>
                                  </p:childTnLst>
                                </p:cTn>
                              </p:par>
                              <p:par>
                                <p:cTn fill="hold" nodeType="withEffect" presetClass="entr" presetID="10" presetSubtype="0">
                                  <p:stCondLst>
                                    <p:cond delay="0"/>
                                  </p:stCondLst>
                                  <p:childTnLst>
                                    <p:set>
                                      <p:cBhvr>
                                        <p:cTn dur="1" fill="hold">
                                          <p:stCondLst>
                                            <p:cond delay="0"/>
                                          </p:stCondLst>
                                        </p:cTn>
                                        <p:tgtEl>
                                          <p:spTgt spid="1536"/>
                                        </p:tgtEl>
                                        <p:attrNameLst>
                                          <p:attrName>style.visibility</p:attrName>
                                        </p:attrNameLst>
                                      </p:cBhvr>
                                      <p:to>
                                        <p:strVal val="visible"/>
                                      </p:to>
                                    </p:set>
                                    <p:animEffect filter="fade" transition="in">
                                      <p:cBhvr>
                                        <p:cTn dur="1000"/>
                                        <p:tgtEl>
                                          <p:spTgt spid="1536"/>
                                        </p:tgtEl>
                                      </p:cBhvr>
                                    </p:animEffect>
                                  </p:childTnLst>
                                </p:cTn>
                              </p:par>
                              <p:par>
                                <p:cTn fill="hold" nodeType="withEffect" presetClass="entr" presetID="10" presetSubtype="0">
                                  <p:stCondLst>
                                    <p:cond delay="0"/>
                                  </p:stCondLst>
                                  <p:childTnLst>
                                    <p:set>
                                      <p:cBhvr>
                                        <p:cTn dur="1" fill="hold">
                                          <p:stCondLst>
                                            <p:cond delay="0"/>
                                          </p:stCondLst>
                                        </p:cTn>
                                        <p:tgtEl>
                                          <p:spTgt spid="1537"/>
                                        </p:tgtEl>
                                        <p:attrNameLst>
                                          <p:attrName>style.visibility</p:attrName>
                                        </p:attrNameLst>
                                      </p:cBhvr>
                                      <p:to>
                                        <p:strVal val="visible"/>
                                      </p:to>
                                    </p:set>
                                    <p:animEffect filter="fade" transition="in">
                                      <p:cBhvr>
                                        <p:cTn dur="1000"/>
                                        <p:tgtEl>
                                          <p:spTgt spid="1537"/>
                                        </p:tgtEl>
                                      </p:cBhvr>
                                    </p:animEffect>
                                  </p:childTnLst>
                                </p:cTn>
                              </p:par>
                              <p:par>
                                <p:cTn fill="hold" nodeType="withEffect" presetClass="entr" presetID="10" presetSubtype="0">
                                  <p:stCondLst>
                                    <p:cond delay="0"/>
                                  </p:stCondLst>
                                  <p:childTnLst>
                                    <p:set>
                                      <p:cBhvr>
                                        <p:cTn dur="1" fill="hold">
                                          <p:stCondLst>
                                            <p:cond delay="0"/>
                                          </p:stCondLst>
                                        </p:cTn>
                                        <p:tgtEl>
                                          <p:spTgt spid="1538"/>
                                        </p:tgtEl>
                                        <p:attrNameLst>
                                          <p:attrName>style.visibility</p:attrName>
                                        </p:attrNameLst>
                                      </p:cBhvr>
                                      <p:to>
                                        <p:strVal val="visible"/>
                                      </p:to>
                                    </p:set>
                                    <p:animEffect filter="fade" transition="in">
                                      <p:cBhvr>
                                        <p:cTn dur="1000"/>
                                        <p:tgtEl>
                                          <p:spTgt spid="1538"/>
                                        </p:tgtEl>
                                      </p:cBhvr>
                                    </p:animEffect>
                                  </p:childTnLst>
                                </p:cTn>
                              </p:par>
                              <p:par>
                                <p:cTn fill="hold" nodeType="withEffect" presetClass="entr" presetID="10" presetSubtype="0">
                                  <p:stCondLst>
                                    <p:cond delay="0"/>
                                  </p:stCondLst>
                                  <p:childTnLst>
                                    <p:set>
                                      <p:cBhvr>
                                        <p:cTn dur="1" fill="hold">
                                          <p:stCondLst>
                                            <p:cond delay="0"/>
                                          </p:stCondLst>
                                        </p:cTn>
                                        <p:tgtEl>
                                          <p:spTgt spid="1539"/>
                                        </p:tgtEl>
                                        <p:attrNameLst>
                                          <p:attrName>style.visibility</p:attrName>
                                        </p:attrNameLst>
                                      </p:cBhvr>
                                      <p:to>
                                        <p:strVal val="visible"/>
                                      </p:to>
                                    </p:set>
                                    <p:animEffect filter="fade" transition="in">
                                      <p:cBhvr>
                                        <p:cTn dur="1000"/>
                                        <p:tgtEl>
                                          <p:spTgt spid="1539"/>
                                        </p:tgtEl>
                                      </p:cBhvr>
                                    </p:animEffect>
                                  </p:childTnLst>
                                </p:cTn>
                              </p:par>
                              <p:par>
                                <p:cTn fill="hold" nodeType="withEffect" presetClass="entr" presetID="10" presetSubtype="0">
                                  <p:stCondLst>
                                    <p:cond delay="0"/>
                                  </p:stCondLst>
                                  <p:childTnLst>
                                    <p:set>
                                      <p:cBhvr>
                                        <p:cTn dur="1" fill="hold">
                                          <p:stCondLst>
                                            <p:cond delay="0"/>
                                          </p:stCondLst>
                                        </p:cTn>
                                        <p:tgtEl>
                                          <p:spTgt spid="1540"/>
                                        </p:tgtEl>
                                        <p:attrNameLst>
                                          <p:attrName>style.visibility</p:attrName>
                                        </p:attrNameLst>
                                      </p:cBhvr>
                                      <p:to>
                                        <p:strVal val="visible"/>
                                      </p:to>
                                    </p:set>
                                    <p:animEffect filter="fade" transition="in">
                                      <p:cBhvr>
                                        <p:cTn dur="1000"/>
                                        <p:tgtEl>
                                          <p:spTgt spid="1540"/>
                                        </p:tgtEl>
                                      </p:cBhvr>
                                    </p:animEffect>
                                  </p:childTnLst>
                                </p:cTn>
                              </p:par>
                              <p:par>
                                <p:cTn fill="hold" nodeType="withEffect" presetClass="entr" presetID="10" presetSubtype="0">
                                  <p:stCondLst>
                                    <p:cond delay="0"/>
                                  </p:stCondLst>
                                  <p:childTnLst>
                                    <p:set>
                                      <p:cBhvr>
                                        <p:cTn dur="1" fill="hold">
                                          <p:stCondLst>
                                            <p:cond delay="0"/>
                                          </p:stCondLst>
                                        </p:cTn>
                                        <p:tgtEl>
                                          <p:spTgt spid="1541"/>
                                        </p:tgtEl>
                                        <p:attrNameLst>
                                          <p:attrName>style.visibility</p:attrName>
                                        </p:attrNameLst>
                                      </p:cBhvr>
                                      <p:to>
                                        <p:strVal val="visible"/>
                                      </p:to>
                                    </p:set>
                                    <p:animEffect filter="fade" transition="in">
                                      <p:cBhvr>
                                        <p:cTn dur="1000"/>
                                        <p:tgtEl>
                                          <p:spTgt spid="1541"/>
                                        </p:tgtEl>
                                      </p:cBhvr>
                                    </p:animEffect>
                                  </p:childTnLst>
                                </p:cTn>
                              </p:par>
                              <p:par>
                                <p:cTn fill="hold" nodeType="withEffect" presetClass="entr" presetID="10" presetSubtype="0">
                                  <p:stCondLst>
                                    <p:cond delay="0"/>
                                  </p:stCondLst>
                                  <p:childTnLst>
                                    <p:set>
                                      <p:cBhvr>
                                        <p:cTn dur="1" fill="hold">
                                          <p:stCondLst>
                                            <p:cond delay="0"/>
                                          </p:stCondLst>
                                        </p:cTn>
                                        <p:tgtEl>
                                          <p:spTgt spid="1542"/>
                                        </p:tgtEl>
                                        <p:attrNameLst>
                                          <p:attrName>style.visibility</p:attrName>
                                        </p:attrNameLst>
                                      </p:cBhvr>
                                      <p:to>
                                        <p:strVal val="visible"/>
                                      </p:to>
                                    </p:set>
                                    <p:animEffect filter="fade" transition="in">
                                      <p:cBhvr>
                                        <p:cTn dur="1000"/>
                                        <p:tgtEl>
                                          <p:spTgt spid="1542"/>
                                        </p:tgtEl>
                                      </p:cBhvr>
                                    </p:animEffect>
                                  </p:childTnLst>
                                </p:cTn>
                              </p:par>
                              <p:par>
                                <p:cTn fill="hold" nodeType="withEffect" presetClass="entr" presetID="10" presetSubtype="0">
                                  <p:stCondLst>
                                    <p:cond delay="0"/>
                                  </p:stCondLst>
                                  <p:childTnLst>
                                    <p:set>
                                      <p:cBhvr>
                                        <p:cTn dur="1" fill="hold">
                                          <p:stCondLst>
                                            <p:cond delay="0"/>
                                          </p:stCondLst>
                                        </p:cTn>
                                        <p:tgtEl>
                                          <p:spTgt spid="1543"/>
                                        </p:tgtEl>
                                        <p:attrNameLst>
                                          <p:attrName>style.visibility</p:attrName>
                                        </p:attrNameLst>
                                      </p:cBhvr>
                                      <p:to>
                                        <p:strVal val="visible"/>
                                      </p:to>
                                    </p:set>
                                    <p:animEffect filter="fade" transition="in">
                                      <p:cBhvr>
                                        <p:cTn dur="1000"/>
                                        <p:tgtEl>
                                          <p:spTgt spid="1543"/>
                                        </p:tgtEl>
                                      </p:cBhvr>
                                    </p:animEffect>
                                  </p:childTnLst>
                                </p:cTn>
                              </p:par>
                              <p:par>
                                <p:cTn fill="hold" nodeType="withEffect" presetClass="entr" presetID="10" presetSubtype="0">
                                  <p:stCondLst>
                                    <p:cond delay="0"/>
                                  </p:stCondLst>
                                  <p:childTnLst>
                                    <p:set>
                                      <p:cBhvr>
                                        <p:cTn dur="1" fill="hold">
                                          <p:stCondLst>
                                            <p:cond delay="0"/>
                                          </p:stCondLst>
                                        </p:cTn>
                                        <p:tgtEl>
                                          <p:spTgt spid="1544"/>
                                        </p:tgtEl>
                                        <p:attrNameLst>
                                          <p:attrName>style.visibility</p:attrName>
                                        </p:attrNameLst>
                                      </p:cBhvr>
                                      <p:to>
                                        <p:strVal val="visible"/>
                                      </p:to>
                                    </p:set>
                                    <p:animEffect filter="fade" transition="in">
                                      <p:cBhvr>
                                        <p:cTn dur="1000"/>
                                        <p:tgtEl>
                                          <p:spTgt spid="1544"/>
                                        </p:tgtEl>
                                      </p:cBhvr>
                                    </p:animEffect>
                                  </p:childTnLst>
                                </p:cTn>
                              </p:par>
                              <p:par>
                                <p:cTn fill="hold" nodeType="withEffect" presetClass="entr" presetID="10" presetSubtype="0">
                                  <p:stCondLst>
                                    <p:cond delay="0"/>
                                  </p:stCondLst>
                                  <p:childTnLst>
                                    <p:set>
                                      <p:cBhvr>
                                        <p:cTn dur="1" fill="hold">
                                          <p:stCondLst>
                                            <p:cond delay="0"/>
                                          </p:stCondLst>
                                        </p:cTn>
                                        <p:tgtEl>
                                          <p:spTgt spid="1545"/>
                                        </p:tgtEl>
                                        <p:attrNameLst>
                                          <p:attrName>style.visibility</p:attrName>
                                        </p:attrNameLst>
                                      </p:cBhvr>
                                      <p:to>
                                        <p:strVal val="visible"/>
                                      </p:to>
                                    </p:set>
                                    <p:animEffect filter="fade" transition="in">
                                      <p:cBhvr>
                                        <p:cTn dur="1000"/>
                                        <p:tgtEl>
                                          <p:spTgt spid="1545"/>
                                        </p:tgtEl>
                                      </p:cBhvr>
                                    </p:animEffect>
                                  </p:childTnLst>
                                </p:cTn>
                              </p:par>
                              <p:par>
                                <p:cTn fill="hold" nodeType="withEffect" presetClass="entr" presetID="10" presetSubtype="0">
                                  <p:stCondLst>
                                    <p:cond delay="0"/>
                                  </p:stCondLst>
                                  <p:childTnLst>
                                    <p:set>
                                      <p:cBhvr>
                                        <p:cTn dur="1" fill="hold">
                                          <p:stCondLst>
                                            <p:cond delay="0"/>
                                          </p:stCondLst>
                                        </p:cTn>
                                        <p:tgtEl>
                                          <p:spTgt spid="1546"/>
                                        </p:tgtEl>
                                        <p:attrNameLst>
                                          <p:attrName>style.visibility</p:attrName>
                                        </p:attrNameLst>
                                      </p:cBhvr>
                                      <p:to>
                                        <p:strVal val="visible"/>
                                      </p:to>
                                    </p:set>
                                    <p:animEffect filter="fade" transition="in">
                                      <p:cBhvr>
                                        <p:cTn dur="1000"/>
                                        <p:tgtEl>
                                          <p:spTgt spid="1546"/>
                                        </p:tgtEl>
                                      </p:cBhvr>
                                    </p:animEffect>
                                  </p:childTnLst>
                                </p:cTn>
                              </p:par>
                              <p:par>
                                <p:cTn fill="hold" nodeType="withEffect" presetClass="entr" presetID="10" presetSubtype="0">
                                  <p:stCondLst>
                                    <p:cond delay="0"/>
                                  </p:stCondLst>
                                  <p:childTnLst>
                                    <p:set>
                                      <p:cBhvr>
                                        <p:cTn dur="1" fill="hold">
                                          <p:stCondLst>
                                            <p:cond delay="0"/>
                                          </p:stCondLst>
                                        </p:cTn>
                                        <p:tgtEl>
                                          <p:spTgt spid="1547"/>
                                        </p:tgtEl>
                                        <p:attrNameLst>
                                          <p:attrName>style.visibility</p:attrName>
                                        </p:attrNameLst>
                                      </p:cBhvr>
                                      <p:to>
                                        <p:strVal val="visible"/>
                                      </p:to>
                                    </p:set>
                                    <p:animEffect filter="fade" transition="in">
                                      <p:cBhvr>
                                        <p:cTn dur="1000"/>
                                        <p:tgtEl>
                                          <p:spTgt spid="1547"/>
                                        </p:tgtEl>
                                      </p:cBhvr>
                                    </p:animEffect>
                                  </p:childTnLst>
                                </p:cTn>
                              </p:par>
                              <p:par>
                                <p:cTn fill="hold" nodeType="withEffect" presetClass="entr" presetID="10" presetSubtype="0">
                                  <p:stCondLst>
                                    <p:cond delay="0"/>
                                  </p:stCondLst>
                                  <p:childTnLst>
                                    <p:set>
                                      <p:cBhvr>
                                        <p:cTn dur="1" fill="hold">
                                          <p:stCondLst>
                                            <p:cond delay="0"/>
                                          </p:stCondLst>
                                        </p:cTn>
                                        <p:tgtEl>
                                          <p:spTgt spid="1548"/>
                                        </p:tgtEl>
                                        <p:attrNameLst>
                                          <p:attrName>style.visibility</p:attrName>
                                        </p:attrNameLst>
                                      </p:cBhvr>
                                      <p:to>
                                        <p:strVal val="visible"/>
                                      </p:to>
                                    </p:set>
                                    <p:animEffect filter="fade" transition="in">
                                      <p:cBhvr>
                                        <p:cTn dur="1000"/>
                                        <p:tgtEl>
                                          <p:spTgt spid="1548"/>
                                        </p:tgtEl>
                                      </p:cBhvr>
                                    </p:animEffect>
                                  </p:childTnLst>
                                </p:cTn>
                              </p:par>
                              <p:par>
                                <p:cTn fill="hold" nodeType="withEffect" presetClass="entr" presetID="10" presetSubtype="0">
                                  <p:stCondLst>
                                    <p:cond delay="0"/>
                                  </p:stCondLst>
                                  <p:childTnLst>
                                    <p:set>
                                      <p:cBhvr>
                                        <p:cTn dur="1" fill="hold">
                                          <p:stCondLst>
                                            <p:cond delay="0"/>
                                          </p:stCondLst>
                                        </p:cTn>
                                        <p:tgtEl>
                                          <p:spTgt spid="1549"/>
                                        </p:tgtEl>
                                        <p:attrNameLst>
                                          <p:attrName>style.visibility</p:attrName>
                                        </p:attrNameLst>
                                      </p:cBhvr>
                                      <p:to>
                                        <p:strVal val="visible"/>
                                      </p:to>
                                    </p:set>
                                    <p:animEffect filter="fade" transition="in">
                                      <p:cBhvr>
                                        <p:cTn dur="1000"/>
                                        <p:tgtEl>
                                          <p:spTgt spid="1549"/>
                                        </p:tgtEl>
                                      </p:cBhvr>
                                    </p:animEffect>
                                  </p:childTnLst>
                                </p:cTn>
                              </p:par>
                              <p:par>
                                <p:cTn fill="hold" nodeType="withEffect" presetClass="entr" presetID="10" presetSubtype="0">
                                  <p:stCondLst>
                                    <p:cond delay="0"/>
                                  </p:stCondLst>
                                  <p:childTnLst>
                                    <p:set>
                                      <p:cBhvr>
                                        <p:cTn dur="1" fill="hold">
                                          <p:stCondLst>
                                            <p:cond delay="0"/>
                                          </p:stCondLst>
                                        </p:cTn>
                                        <p:tgtEl>
                                          <p:spTgt spid="1550"/>
                                        </p:tgtEl>
                                        <p:attrNameLst>
                                          <p:attrName>style.visibility</p:attrName>
                                        </p:attrNameLst>
                                      </p:cBhvr>
                                      <p:to>
                                        <p:strVal val="visible"/>
                                      </p:to>
                                    </p:set>
                                    <p:animEffect filter="fade" transition="in">
                                      <p:cBhvr>
                                        <p:cTn dur="1000"/>
                                        <p:tgtEl>
                                          <p:spTgt spid="15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54" name="Shape 1554"/>
        <p:cNvGrpSpPr/>
        <p:nvPr/>
      </p:nvGrpSpPr>
      <p:grpSpPr>
        <a:xfrm>
          <a:off x="0" y="0"/>
          <a:ext cx="0" cy="0"/>
          <a:chOff x="0" y="0"/>
          <a:chExt cx="0" cy="0"/>
        </a:xfrm>
      </p:grpSpPr>
      <p:sp>
        <p:nvSpPr>
          <p:cNvPr id="1555" name="Google Shape;1555;p92"/>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u="sng">
                <a:solidFill>
                  <a:srgbClr val="E09214"/>
                </a:solidFill>
                <a:latin typeface="Merriweather"/>
                <a:ea typeface="Merriweather"/>
                <a:cs typeface="Merriweather"/>
                <a:sym typeface="Merriweather"/>
              </a:rPr>
              <a:t>HDFS Write Architecture</a:t>
            </a:r>
            <a:endParaRPr b="1" u="sng">
              <a:solidFill>
                <a:srgbClr val="E09214"/>
              </a:solidFill>
              <a:latin typeface="Merriweather"/>
              <a:ea typeface="Merriweather"/>
              <a:cs typeface="Merriweather"/>
              <a:sym typeface="Merriweather"/>
            </a:endParaRPr>
          </a:p>
        </p:txBody>
      </p:sp>
      <p:pic>
        <p:nvPicPr>
          <p:cNvPr id="1556" name="Google Shape;1556;p92"/>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1557" name="Google Shape;1557;p92"/>
          <p:cNvSpPr txBox="1"/>
          <p:nvPr/>
        </p:nvSpPr>
        <p:spPr>
          <a:xfrm>
            <a:off x="34100" y="615850"/>
            <a:ext cx="9061800" cy="997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600"/>
              <a:buFont typeface="Arial"/>
              <a:buNone/>
            </a:pPr>
            <a:r>
              <a:rPr b="0" i="0" lang="en" sz="1600" u="none" cap="none" strike="noStrike">
                <a:solidFill>
                  <a:srgbClr val="000000"/>
                </a:solidFill>
                <a:latin typeface="Average"/>
                <a:ea typeface="Average"/>
                <a:cs typeface="Average"/>
                <a:sym typeface="Average"/>
              </a:rPr>
              <a:t>3. </a:t>
            </a:r>
            <a:r>
              <a:rPr b="1" i="0" lang="en" sz="1600" u="none" cap="none" strike="noStrike">
                <a:solidFill>
                  <a:srgbClr val="000000"/>
                </a:solidFill>
                <a:latin typeface="Average"/>
                <a:ea typeface="Average"/>
                <a:cs typeface="Average"/>
                <a:sym typeface="Average"/>
              </a:rPr>
              <a:t>Shutdown of pipeline or Acknowledge Stage:</a:t>
            </a:r>
            <a:endParaRPr b="1" i="0" sz="16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1600"/>
              <a:buFont typeface="Arial"/>
              <a:buNone/>
            </a:pPr>
            <a:r>
              <a:rPr b="1" i="0" lang="en" sz="1600" u="none" cap="none" strike="noStrike">
                <a:solidFill>
                  <a:srgbClr val="000000"/>
                </a:solidFill>
                <a:latin typeface="Average"/>
                <a:ea typeface="Average"/>
                <a:cs typeface="Average"/>
                <a:sym typeface="Average"/>
              </a:rPr>
              <a:t> </a:t>
            </a:r>
            <a:r>
              <a:rPr b="0" i="0" lang="en" sz="1600" u="none" cap="none" strike="noStrike">
                <a:solidFill>
                  <a:srgbClr val="000000"/>
                </a:solidFill>
                <a:latin typeface="Average"/>
                <a:ea typeface="Average"/>
                <a:cs typeface="Average"/>
                <a:sym typeface="Average"/>
              </a:rPr>
              <a:t>Once block has been copied 3 Datanodes series of Acknowledge takes place. </a:t>
            </a:r>
            <a:endParaRPr b="0" i="0" sz="1600" u="none" cap="none" strike="noStrike">
              <a:solidFill>
                <a:srgbClr val="000000"/>
              </a:solidFill>
              <a:latin typeface="Average"/>
              <a:ea typeface="Average"/>
              <a:cs typeface="Average"/>
              <a:sym typeface="Average"/>
            </a:endParaRPr>
          </a:p>
          <a:p>
            <a:pPr indent="0" lvl="0" marL="0" marR="0" rtl="0" algn="l">
              <a:lnSpc>
                <a:spcPct val="115000"/>
              </a:lnSpc>
              <a:spcBef>
                <a:spcPts val="0"/>
              </a:spcBef>
              <a:spcAft>
                <a:spcPts val="0"/>
              </a:spcAft>
              <a:buClr>
                <a:srgbClr val="000000"/>
              </a:buClr>
              <a:buSzPts val="1600"/>
              <a:buFont typeface="Arial"/>
              <a:buNone/>
            </a:pPr>
            <a:r>
              <a:rPr b="0" i="0" lang="en" sz="1600" u="none" cap="none" strike="noStrike">
                <a:solidFill>
                  <a:srgbClr val="000000"/>
                </a:solidFill>
                <a:latin typeface="Average"/>
                <a:ea typeface="Average"/>
                <a:cs typeface="Average"/>
                <a:sym typeface="Average"/>
              </a:rPr>
              <a:t>Acknowledgement—&gt; Data Written Successful</a:t>
            </a:r>
            <a:endParaRPr b="0" i="0" sz="1600" u="none" cap="none" strike="noStrike">
              <a:solidFill>
                <a:srgbClr val="000000"/>
              </a:solidFill>
              <a:latin typeface="Average"/>
              <a:ea typeface="Average"/>
              <a:cs typeface="Average"/>
              <a:sym typeface="Average"/>
            </a:endParaRPr>
          </a:p>
        </p:txBody>
      </p:sp>
      <p:sp>
        <p:nvSpPr>
          <p:cNvPr id="1558" name="Google Shape;1558;p92"/>
          <p:cNvSpPr/>
          <p:nvPr/>
        </p:nvSpPr>
        <p:spPr>
          <a:xfrm>
            <a:off x="3017384" y="2894223"/>
            <a:ext cx="1341300" cy="2583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Core Switch</a:t>
            </a:r>
            <a:endParaRPr b="0" i="0" sz="1400" u="none" cap="none" strike="noStrike">
              <a:solidFill>
                <a:srgbClr val="000000"/>
              </a:solidFill>
              <a:latin typeface="Arial"/>
              <a:ea typeface="Arial"/>
              <a:cs typeface="Arial"/>
              <a:sym typeface="Arial"/>
            </a:endParaRPr>
          </a:p>
        </p:txBody>
      </p:sp>
      <p:sp>
        <p:nvSpPr>
          <p:cNvPr id="1559" name="Google Shape;1559;p92"/>
          <p:cNvSpPr/>
          <p:nvPr/>
        </p:nvSpPr>
        <p:spPr>
          <a:xfrm>
            <a:off x="303464" y="3381746"/>
            <a:ext cx="1219800" cy="15786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560" name="Google Shape;1560;p92"/>
          <p:cNvSpPr/>
          <p:nvPr/>
        </p:nvSpPr>
        <p:spPr>
          <a:xfrm>
            <a:off x="4802184" y="3381746"/>
            <a:ext cx="1279500" cy="15786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561" name="Google Shape;1561;p92"/>
          <p:cNvSpPr/>
          <p:nvPr/>
        </p:nvSpPr>
        <p:spPr>
          <a:xfrm>
            <a:off x="2523029" y="3381746"/>
            <a:ext cx="1279500" cy="15786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cxnSp>
        <p:nvCxnSpPr>
          <p:cNvPr id="1562" name="Google Shape;1562;p92"/>
          <p:cNvCxnSpPr>
            <a:stCxn id="1558" idx="2"/>
            <a:endCxn id="1559" idx="0"/>
          </p:cNvCxnSpPr>
          <p:nvPr/>
        </p:nvCxnSpPr>
        <p:spPr>
          <a:xfrm flipH="1">
            <a:off x="913334" y="3152523"/>
            <a:ext cx="2774700" cy="229200"/>
          </a:xfrm>
          <a:prstGeom prst="straightConnector1">
            <a:avLst/>
          </a:prstGeom>
          <a:noFill/>
          <a:ln cap="flat" cmpd="sng" w="9525">
            <a:solidFill>
              <a:schemeClr val="dk2"/>
            </a:solidFill>
            <a:prstDash val="solid"/>
            <a:round/>
            <a:headEnd len="sm" w="sm" type="none"/>
            <a:tailEnd len="sm" w="sm" type="none"/>
          </a:ln>
        </p:spPr>
      </p:cxnSp>
      <p:cxnSp>
        <p:nvCxnSpPr>
          <p:cNvPr id="1563" name="Google Shape;1563;p92"/>
          <p:cNvCxnSpPr>
            <a:stCxn id="1558" idx="2"/>
            <a:endCxn id="1561" idx="0"/>
          </p:cNvCxnSpPr>
          <p:nvPr/>
        </p:nvCxnSpPr>
        <p:spPr>
          <a:xfrm flipH="1">
            <a:off x="3162734" y="3152523"/>
            <a:ext cx="525300" cy="229200"/>
          </a:xfrm>
          <a:prstGeom prst="straightConnector1">
            <a:avLst/>
          </a:prstGeom>
          <a:noFill/>
          <a:ln cap="flat" cmpd="sng" w="9525">
            <a:solidFill>
              <a:schemeClr val="dk2"/>
            </a:solidFill>
            <a:prstDash val="solid"/>
            <a:round/>
            <a:headEnd len="sm" w="sm" type="none"/>
            <a:tailEnd len="sm" w="sm" type="none"/>
          </a:ln>
        </p:spPr>
      </p:cxnSp>
      <p:cxnSp>
        <p:nvCxnSpPr>
          <p:cNvPr id="1564" name="Google Shape;1564;p92"/>
          <p:cNvCxnSpPr>
            <a:stCxn id="1558" idx="2"/>
            <a:endCxn id="1560" idx="0"/>
          </p:cNvCxnSpPr>
          <p:nvPr/>
        </p:nvCxnSpPr>
        <p:spPr>
          <a:xfrm>
            <a:off x="3688034" y="3152523"/>
            <a:ext cx="1753800" cy="229200"/>
          </a:xfrm>
          <a:prstGeom prst="straightConnector1">
            <a:avLst/>
          </a:prstGeom>
          <a:noFill/>
          <a:ln cap="flat" cmpd="sng" w="9525">
            <a:solidFill>
              <a:schemeClr val="dk2"/>
            </a:solidFill>
            <a:prstDash val="solid"/>
            <a:round/>
            <a:headEnd len="sm" w="sm" type="none"/>
            <a:tailEnd len="sm" w="sm" type="none"/>
          </a:ln>
        </p:spPr>
      </p:cxnSp>
      <p:sp>
        <p:nvSpPr>
          <p:cNvPr id="1565" name="Google Shape;1565;p92"/>
          <p:cNvSpPr/>
          <p:nvPr/>
        </p:nvSpPr>
        <p:spPr>
          <a:xfrm>
            <a:off x="358547" y="3463102"/>
            <a:ext cx="1056300" cy="2019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 Switch</a:t>
            </a:r>
            <a:endParaRPr b="0" i="0" sz="1200" u="none" cap="none" strike="noStrike">
              <a:solidFill>
                <a:srgbClr val="000000"/>
              </a:solidFill>
              <a:latin typeface="Arial"/>
              <a:ea typeface="Arial"/>
              <a:cs typeface="Arial"/>
              <a:sym typeface="Arial"/>
            </a:endParaRPr>
          </a:p>
        </p:txBody>
      </p:sp>
      <p:sp>
        <p:nvSpPr>
          <p:cNvPr id="1566" name="Google Shape;1566;p92"/>
          <p:cNvSpPr/>
          <p:nvPr/>
        </p:nvSpPr>
        <p:spPr>
          <a:xfrm>
            <a:off x="358547" y="3714762"/>
            <a:ext cx="1056300" cy="2019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Datanode 1</a:t>
            </a:r>
            <a:endParaRPr b="0" i="0" sz="1200" u="none" cap="none" strike="noStrike">
              <a:solidFill>
                <a:srgbClr val="000000"/>
              </a:solidFill>
              <a:latin typeface="Arial"/>
              <a:ea typeface="Arial"/>
              <a:cs typeface="Arial"/>
              <a:sym typeface="Arial"/>
            </a:endParaRPr>
          </a:p>
        </p:txBody>
      </p:sp>
      <p:sp>
        <p:nvSpPr>
          <p:cNvPr id="1567" name="Google Shape;1567;p92"/>
          <p:cNvSpPr/>
          <p:nvPr/>
        </p:nvSpPr>
        <p:spPr>
          <a:xfrm>
            <a:off x="358547" y="4010211"/>
            <a:ext cx="1056300" cy="2019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568" name="Google Shape;1568;p92"/>
          <p:cNvSpPr/>
          <p:nvPr/>
        </p:nvSpPr>
        <p:spPr>
          <a:xfrm>
            <a:off x="386470" y="4479488"/>
            <a:ext cx="1056300" cy="2019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569" name="Google Shape;1569;p92"/>
          <p:cNvSpPr/>
          <p:nvPr/>
        </p:nvSpPr>
        <p:spPr>
          <a:xfrm>
            <a:off x="2612288" y="3470835"/>
            <a:ext cx="1056300" cy="2019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Rack Switch</a:t>
            </a:r>
            <a:endParaRPr b="0" i="0" sz="1200" u="none" cap="none" strike="noStrike">
              <a:solidFill>
                <a:srgbClr val="000000"/>
              </a:solidFill>
              <a:latin typeface="Arial"/>
              <a:ea typeface="Arial"/>
              <a:cs typeface="Arial"/>
              <a:sym typeface="Arial"/>
            </a:endParaRPr>
          </a:p>
        </p:txBody>
      </p:sp>
      <p:sp>
        <p:nvSpPr>
          <p:cNvPr id="1570" name="Google Shape;1570;p92"/>
          <p:cNvSpPr/>
          <p:nvPr/>
        </p:nvSpPr>
        <p:spPr>
          <a:xfrm>
            <a:off x="2612288" y="3722495"/>
            <a:ext cx="1056300" cy="2019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Datanode 4</a:t>
            </a:r>
            <a:endParaRPr b="0" i="0" sz="1200" u="none" cap="none" strike="noStrike">
              <a:solidFill>
                <a:srgbClr val="000000"/>
              </a:solidFill>
              <a:latin typeface="Arial"/>
              <a:ea typeface="Arial"/>
              <a:cs typeface="Arial"/>
              <a:sym typeface="Arial"/>
            </a:endParaRPr>
          </a:p>
        </p:txBody>
      </p:sp>
      <p:sp>
        <p:nvSpPr>
          <p:cNvPr id="1571" name="Google Shape;1571;p92"/>
          <p:cNvSpPr/>
          <p:nvPr/>
        </p:nvSpPr>
        <p:spPr>
          <a:xfrm>
            <a:off x="2612288" y="4017944"/>
            <a:ext cx="1056300" cy="2019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Datanode 6</a:t>
            </a:r>
            <a:endParaRPr b="0" i="0" sz="1200" u="none" cap="none" strike="noStrike">
              <a:solidFill>
                <a:srgbClr val="000000"/>
              </a:solidFill>
              <a:latin typeface="Arial"/>
              <a:ea typeface="Arial"/>
              <a:cs typeface="Arial"/>
              <a:sym typeface="Arial"/>
            </a:endParaRPr>
          </a:p>
        </p:txBody>
      </p:sp>
      <p:sp>
        <p:nvSpPr>
          <p:cNvPr id="1572" name="Google Shape;1572;p92"/>
          <p:cNvSpPr/>
          <p:nvPr/>
        </p:nvSpPr>
        <p:spPr>
          <a:xfrm>
            <a:off x="2612288" y="4504183"/>
            <a:ext cx="1056300" cy="2019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573" name="Google Shape;1573;p92"/>
          <p:cNvSpPr/>
          <p:nvPr/>
        </p:nvSpPr>
        <p:spPr>
          <a:xfrm>
            <a:off x="4882679" y="3460714"/>
            <a:ext cx="1056300" cy="2019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Switch</a:t>
            </a:r>
            <a:endParaRPr b="0" i="0" sz="1200" u="none" cap="none" strike="noStrike">
              <a:solidFill>
                <a:srgbClr val="000000"/>
              </a:solidFill>
              <a:latin typeface="Arial"/>
              <a:ea typeface="Arial"/>
              <a:cs typeface="Arial"/>
              <a:sym typeface="Arial"/>
            </a:endParaRPr>
          </a:p>
        </p:txBody>
      </p:sp>
      <p:sp>
        <p:nvSpPr>
          <p:cNvPr id="1574" name="Google Shape;1574;p92"/>
          <p:cNvSpPr/>
          <p:nvPr/>
        </p:nvSpPr>
        <p:spPr>
          <a:xfrm>
            <a:off x="4882679" y="3712374"/>
            <a:ext cx="1056300" cy="2019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575" name="Google Shape;1575;p92"/>
          <p:cNvSpPr/>
          <p:nvPr/>
        </p:nvSpPr>
        <p:spPr>
          <a:xfrm>
            <a:off x="4882679" y="4007823"/>
            <a:ext cx="1056300" cy="2019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576" name="Google Shape;1576;p92"/>
          <p:cNvSpPr/>
          <p:nvPr/>
        </p:nvSpPr>
        <p:spPr>
          <a:xfrm>
            <a:off x="4882679" y="4561031"/>
            <a:ext cx="1056300" cy="2019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577" name="Google Shape;1577;p92"/>
          <p:cNvSpPr txBox="1"/>
          <p:nvPr/>
        </p:nvSpPr>
        <p:spPr>
          <a:xfrm rot="5400000">
            <a:off x="484597" y="3912807"/>
            <a:ext cx="3432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Average"/>
                <a:ea typeface="Average"/>
                <a:cs typeface="Average"/>
                <a:sym typeface="Average"/>
              </a:rPr>
              <a:t>. . </a:t>
            </a:r>
            <a:endParaRPr b="0" i="0" sz="2400" u="none" cap="none" strike="noStrike">
              <a:solidFill>
                <a:srgbClr val="000000"/>
              </a:solidFill>
              <a:latin typeface="Average"/>
              <a:ea typeface="Average"/>
              <a:cs typeface="Average"/>
              <a:sym typeface="Average"/>
            </a:endParaRPr>
          </a:p>
        </p:txBody>
      </p:sp>
      <p:sp>
        <p:nvSpPr>
          <p:cNvPr id="1578" name="Google Shape;1578;p92"/>
          <p:cNvSpPr txBox="1"/>
          <p:nvPr/>
        </p:nvSpPr>
        <p:spPr>
          <a:xfrm rot="5400000">
            <a:off x="2719232" y="3951290"/>
            <a:ext cx="3432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 . </a:t>
            </a:r>
            <a:endParaRPr b="0" i="0" sz="2200" u="none" cap="none" strike="noStrike">
              <a:solidFill>
                <a:srgbClr val="000000"/>
              </a:solidFill>
              <a:latin typeface="Average"/>
              <a:ea typeface="Average"/>
              <a:cs typeface="Average"/>
              <a:sym typeface="Average"/>
            </a:endParaRPr>
          </a:p>
        </p:txBody>
      </p:sp>
      <p:sp>
        <p:nvSpPr>
          <p:cNvPr id="1579" name="Google Shape;1579;p92"/>
          <p:cNvSpPr txBox="1"/>
          <p:nvPr/>
        </p:nvSpPr>
        <p:spPr>
          <a:xfrm rot="5400000">
            <a:off x="5000754" y="4009057"/>
            <a:ext cx="3432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rgbClr val="000000"/>
                </a:solidFill>
                <a:latin typeface="Average"/>
                <a:ea typeface="Average"/>
                <a:cs typeface="Average"/>
                <a:sym typeface="Average"/>
              </a:rPr>
              <a:t>. . </a:t>
            </a:r>
            <a:endParaRPr b="0" i="0" sz="2200" u="none" cap="none" strike="noStrike">
              <a:solidFill>
                <a:srgbClr val="000000"/>
              </a:solidFill>
              <a:latin typeface="Average"/>
              <a:ea typeface="Average"/>
              <a:cs typeface="Average"/>
              <a:sym typeface="Average"/>
            </a:endParaRPr>
          </a:p>
        </p:txBody>
      </p:sp>
      <p:sp>
        <p:nvSpPr>
          <p:cNvPr id="1580" name="Google Shape;1580;p92"/>
          <p:cNvSpPr/>
          <p:nvPr/>
        </p:nvSpPr>
        <p:spPr>
          <a:xfrm>
            <a:off x="152700" y="1653598"/>
            <a:ext cx="842700" cy="607200"/>
          </a:xfrm>
          <a:prstGeom prst="rect">
            <a:avLst/>
          </a:prstGeom>
          <a:solidFill>
            <a:srgbClr val="B6D7A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Block</a:t>
            </a:r>
            <a:endParaRPr b="0" i="0" sz="1400" u="none" cap="none" strike="noStrike">
              <a:solidFill>
                <a:srgbClr val="000000"/>
              </a:solidFill>
              <a:latin typeface="Arial"/>
              <a:ea typeface="Arial"/>
              <a:cs typeface="Arial"/>
              <a:sym typeface="Arial"/>
            </a:endParaRPr>
          </a:p>
        </p:txBody>
      </p:sp>
      <p:sp>
        <p:nvSpPr>
          <p:cNvPr id="1581" name="Google Shape;1581;p92"/>
          <p:cNvSpPr/>
          <p:nvPr/>
        </p:nvSpPr>
        <p:spPr>
          <a:xfrm>
            <a:off x="4647445" y="1813595"/>
            <a:ext cx="1237800" cy="567000"/>
          </a:xfrm>
          <a:prstGeom prst="rect">
            <a:avLst/>
          </a:prstGeom>
          <a:solidFill>
            <a:srgbClr val="F9CB9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Namenode</a:t>
            </a:r>
            <a:endParaRPr b="0" i="0" sz="1400" u="none" cap="none" strike="noStrike">
              <a:solidFill>
                <a:srgbClr val="000000"/>
              </a:solidFill>
              <a:latin typeface="Arial"/>
              <a:ea typeface="Arial"/>
              <a:cs typeface="Arial"/>
              <a:sym typeface="Arial"/>
            </a:endParaRPr>
          </a:p>
        </p:txBody>
      </p:sp>
      <p:sp>
        <p:nvSpPr>
          <p:cNvPr id="1582" name="Google Shape;1582;p92"/>
          <p:cNvSpPr/>
          <p:nvPr/>
        </p:nvSpPr>
        <p:spPr>
          <a:xfrm>
            <a:off x="1766774" y="1528975"/>
            <a:ext cx="1676700" cy="1136100"/>
          </a:xfrm>
          <a:prstGeom prst="rect">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r>
              <a:rPr b="0" i="0" lang="en" sz="1200" u="none" cap="none" strike="noStrike">
                <a:solidFill>
                  <a:srgbClr val="000000"/>
                </a:solidFill>
                <a:latin typeface="Arial"/>
                <a:ea typeface="Arial"/>
                <a:cs typeface="Arial"/>
                <a:sym typeface="Arial"/>
              </a:rPr>
              <a:t>Client Node</a:t>
            </a:r>
            <a:endParaRPr b="0" i="0" sz="1200" u="none" cap="none" strike="noStrike">
              <a:solidFill>
                <a:srgbClr val="000000"/>
              </a:solidFill>
              <a:latin typeface="Arial"/>
              <a:ea typeface="Arial"/>
              <a:cs typeface="Arial"/>
              <a:sym typeface="Arial"/>
            </a:endParaRPr>
          </a:p>
        </p:txBody>
      </p:sp>
      <p:sp>
        <p:nvSpPr>
          <p:cNvPr id="1583" name="Google Shape;1583;p92"/>
          <p:cNvSpPr/>
          <p:nvPr/>
        </p:nvSpPr>
        <p:spPr>
          <a:xfrm>
            <a:off x="2076954" y="1642436"/>
            <a:ext cx="1056300" cy="750600"/>
          </a:xfrm>
          <a:prstGeom prst="rect">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Client JVM</a:t>
            </a:r>
            <a:endParaRPr b="0" i="0" sz="1200" u="none" cap="none" strike="noStrike">
              <a:solidFill>
                <a:srgbClr val="000000"/>
              </a:solidFill>
              <a:latin typeface="Arial"/>
              <a:ea typeface="Arial"/>
              <a:cs typeface="Arial"/>
              <a:sym typeface="Arial"/>
            </a:endParaRPr>
          </a:p>
        </p:txBody>
      </p:sp>
      <p:sp>
        <p:nvSpPr>
          <p:cNvPr id="1584" name="Google Shape;1584;p92"/>
          <p:cNvSpPr/>
          <p:nvPr/>
        </p:nvSpPr>
        <p:spPr>
          <a:xfrm>
            <a:off x="2298089" y="1765653"/>
            <a:ext cx="614100" cy="383100"/>
          </a:xfrm>
          <a:prstGeom prst="rect">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Client</a:t>
            </a:r>
            <a:endParaRPr b="0" i="0" sz="1200" u="none" cap="none" strike="noStrike">
              <a:solidFill>
                <a:srgbClr val="000000"/>
              </a:solidFill>
              <a:latin typeface="Arial"/>
              <a:ea typeface="Arial"/>
              <a:cs typeface="Arial"/>
              <a:sym typeface="Arial"/>
            </a:endParaRPr>
          </a:p>
        </p:txBody>
      </p:sp>
      <p:cxnSp>
        <p:nvCxnSpPr>
          <p:cNvPr id="1585" name="Google Shape;1585;p92"/>
          <p:cNvCxnSpPr/>
          <p:nvPr/>
        </p:nvCxnSpPr>
        <p:spPr>
          <a:xfrm>
            <a:off x="3443575" y="2209303"/>
            <a:ext cx="1203900" cy="0"/>
          </a:xfrm>
          <a:prstGeom prst="straightConnector1">
            <a:avLst/>
          </a:prstGeom>
          <a:noFill/>
          <a:ln cap="flat" cmpd="sng" w="19050">
            <a:solidFill>
              <a:srgbClr val="000000"/>
            </a:solidFill>
            <a:prstDash val="solid"/>
            <a:round/>
            <a:headEnd len="sm" w="sm" type="none"/>
            <a:tailEnd len="med" w="med" type="stealth"/>
          </a:ln>
        </p:spPr>
      </p:cxnSp>
      <p:cxnSp>
        <p:nvCxnSpPr>
          <p:cNvPr id="1586" name="Google Shape;1586;p92"/>
          <p:cNvCxnSpPr/>
          <p:nvPr/>
        </p:nvCxnSpPr>
        <p:spPr>
          <a:xfrm>
            <a:off x="2321886" y="2665082"/>
            <a:ext cx="0" cy="353400"/>
          </a:xfrm>
          <a:prstGeom prst="straightConnector1">
            <a:avLst/>
          </a:prstGeom>
          <a:noFill/>
          <a:ln cap="flat" cmpd="sng" w="19050">
            <a:solidFill>
              <a:srgbClr val="000000"/>
            </a:solidFill>
            <a:prstDash val="solid"/>
            <a:round/>
            <a:headEnd len="med" w="med" type="stealth"/>
            <a:tailEnd len="sm" w="sm" type="none"/>
          </a:ln>
        </p:spPr>
      </p:cxnSp>
      <p:cxnSp>
        <p:nvCxnSpPr>
          <p:cNvPr id="1587" name="Google Shape;1587;p92"/>
          <p:cNvCxnSpPr>
            <a:endCxn id="1558" idx="1"/>
          </p:cNvCxnSpPr>
          <p:nvPr/>
        </p:nvCxnSpPr>
        <p:spPr>
          <a:xfrm>
            <a:off x="2321984" y="3018873"/>
            <a:ext cx="695400" cy="4500"/>
          </a:xfrm>
          <a:prstGeom prst="straightConnector1">
            <a:avLst/>
          </a:prstGeom>
          <a:noFill/>
          <a:ln cap="flat" cmpd="sng" w="19050">
            <a:solidFill>
              <a:srgbClr val="000000"/>
            </a:solidFill>
            <a:prstDash val="solid"/>
            <a:round/>
            <a:headEnd len="sm" w="sm" type="none"/>
            <a:tailEnd len="sm" w="sm" type="none"/>
          </a:ln>
        </p:spPr>
      </p:cxnSp>
      <p:sp>
        <p:nvSpPr>
          <p:cNvPr id="1588" name="Google Shape;1588;p92"/>
          <p:cNvSpPr txBox="1"/>
          <p:nvPr/>
        </p:nvSpPr>
        <p:spPr>
          <a:xfrm>
            <a:off x="466596" y="4694004"/>
            <a:ext cx="695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Rack 1</a:t>
            </a:r>
            <a:endParaRPr b="0" i="0" sz="1400" u="none" cap="none" strike="noStrike">
              <a:solidFill>
                <a:srgbClr val="000000"/>
              </a:solidFill>
              <a:latin typeface="Average"/>
              <a:ea typeface="Average"/>
              <a:cs typeface="Average"/>
              <a:sym typeface="Average"/>
            </a:endParaRPr>
          </a:p>
        </p:txBody>
      </p:sp>
      <p:sp>
        <p:nvSpPr>
          <p:cNvPr id="1589" name="Google Shape;1589;p92"/>
          <p:cNvSpPr txBox="1"/>
          <p:nvPr/>
        </p:nvSpPr>
        <p:spPr>
          <a:xfrm>
            <a:off x="2815032" y="4683567"/>
            <a:ext cx="695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Rack 5</a:t>
            </a:r>
            <a:endParaRPr b="0" i="0" sz="1400" u="none" cap="none" strike="noStrike">
              <a:solidFill>
                <a:srgbClr val="000000"/>
              </a:solidFill>
              <a:latin typeface="Average"/>
              <a:ea typeface="Average"/>
              <a:cs typeface="Average"/>
              <a:sym typeface="Average"/>
            </a:endParaRPr>
          </a:p>
        </p:txBody>
      </p:sp>
      <p:sp>
        <p:nvSpPr>
          <p:cNvPr id="1590" name="Google Shape;1590;p92"/>
          <p:cNvSpPr txBox="1"/>
          <p:nvPr/>
        </p:nvSpPr>
        <p:spPr>
          <a:xfrm>
            <a:off x="5094211" y="4675965"/>
            <a:ext cx="695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Rack 7</a:t>
            </a:r>
            <a:endParaRPr b="0" i="0" sz="1400" u="none" cap="none" strike="noStrike">
              <a:solidFill>
                <a:srgbClr val="000000"/>
              </a:solidFill>
              <a:latin typeface="Average"/>
              <a:ea typeface="Average"/>
              <a:cs typeface="Average"/>
              <a:sym typeface="Average"/>
            </a:endParaRPr>
          </a:p>
        </p:txBody>
      </p:sp>
      <p:cxnSp>
        <p:nvCxnSpPr>
          <p:cNvPr id="1591" name="Google Shape;1591;p92"/>
          <p:cNvCxnSpPr/>
          <p:nvPr/>
        </p:nvCxnSpPr>
        <p:spPr>
          <a:xfrm>
            <a:off x="1414988" y="3851000"/>
            <a:ext cx="1197300" cy="7500"/>
          </a:xfrm>
          <a:prstGeom prst="straightConnector1">
            <a:avLst/>
          </a:prstGeom>
          <a:noFill/>
          <a:ln cap="flat" cmpd="sng" w="19050">
            <a:solidFill>
              <a:srgbClr val="000000"/>
            </a:solidFill>
            <a:prstDash val="solid"/>
            <a:round/>
            <a:headEnd len="med" w="med" type="stealth"/>
            <a:tailEnd len="sm" w="sm" type="none"/>
          </a:ln>
        </p:spPr>
      </p:cxnSp>
      <p:cxnSp>
        <p:nvCxnSpPr>
          <p:cNvPr id="1592" name="Google Shape;1592;p92"/>
          <p:cNvCxnSpPr/>
          <p:nvPr/>
        </p:nvCxnSpPr>
        <p:spPr>
          <a:xfrm>
            <a:off x="3668729" y="3761883"/>
            <a:ext cx="575700" cy="6600"/>
          </a:xfrm>
          <a:prstGeom prst="straightConnector1">
            <a:avLst/>
          </a:prstGeom>
          <a:noFill/>
          <a:ln cap="flat" cmpd="sng" w="19050">
            <a:solidFill>
              <a:srgbClr val="000000"/>
            </a:solidFill>
            <a:prstDash val="solid"/>
            <a:round/>
            <a:headEnd len="med" w="med" type="stealth"/>
            <a:tailEnd len="sm" w="sm" type="none"/>
          </a:ln>
        </p:spPr>
      </p:cxnSp>
      <p:cxnSp>
        <p:nvCxnSpPr>
          <p:cNvPr id="1593" name="Google Shape;1593;p92"/>
          <p:cNvCxnSpPr/>
          <p:nvPr/>
        </p:nvCxnSpPr>
        <p:spPr>
          <a:xfrm>
            <a:off x="4225637" y="3759618"/>
            <a:ext cx="0" cy="405900"/>
          </a:xfrm>
          <a:prstGeom prst="straightConnector1">
            <a:avLst/>
          </a:prstGeom>
          <a:noFill/>
          <a:ln cap="flat" cmpd="sng" w="19050">
            <a:solidFill>
              <a:srgbClr val="000000"/>
            </a:solidFill>
            <a:prstDash val="solid"/>
            <a:round/>
            <a:headEnd len="sm" w="sm" type="none"/>
            <a:tailEnd len="sm" w="sm" type="none"/>
          </a:ln>
        </p:spPr>
      </p:cxnSp>
      <p:cxnSp>
        <p:nvCxnSpPr>
          <p:cNvPr id="1594" name="Google Shape;1594;p92"/>
          <p:cNvCxnSpPr/>
          <p:nvPr/>
        </p:nvCxnSpPr>
        <p:spPr>
          <a:xfrm>
            <a:off x="3668729" y="4150714"/>
            <a:ext cx="575700" cy="6600"/>
          </a:xfrm>
          <a:prstGeom prst="straightConnector1">
            <a:avLst/>
          </a:prstGeom>
          <a:noFill/>
          <a:ln cap="flat" cmpd="sng" w="19050">
            <a:solidFill>
              <a:srgbClr val="000000"/>
            </a:solidFill>
            <a:prstDash val="solid"/>
            <a:round/>
            <a:headEnd len="sm" w="sm" type="none"/>
            <a:tailEnd len="sm" w="sm" type="none"/>
          </a:ln>
        </p:spPr>
      </p:cxnSp>
      <p:sp>
        <p:nvSpPr>
          <p:cNvPr id="1595" name="Google Shape;1595;p92"/>
          <p:cNvSpPr txBox="1"/>
          <p:nvPr/>
        </p:nvSpPr>
        <p:spPr>
          <a:xfrm>
            <a:off x="3820451" y="1736580"/>
            <a:ext cx="45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4</a:t>
            </a:r>
            <a:endParaRPr b="0" i="0" sz="1400" u="none" cap="none" strike="noStrike">
              <a:solidFill>
                <a:srgbClr val="000000"/>
              </a:solidFill>
              <a:latin typeface="Average"/>
              <a:ea typeface="Average"/>
              <a:cs typeface="Average"/>
              <a:sym typeface="Average"/>
            </a:endParaRPr>
          </a:p>
        </p:txBody>
      </p:sp>
      <p:sp>
        <p:nvSpPr>
          <p:cNvPr id="1596" name="Google Shape;1596;p92"/>
          <p:cNvSpPr txBox="1"/>
          <p:nvPr/>
        </p:nvSpPr>
        <p:spPr>
          <a:xfrm>
            <a:off x="2402995" y="2689119"/>
            <a:ext cx="45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3</a:t>
            </a:r>
            <a:endParaRPr b="0" i="0" sz="1400" u="none" cap="none" strike="noStrike">
              <a:solidFill>
                <a:srgbClr val="000000"/>
              </a:solidFill>
              <a:latin typeface="Average"/>
              <a:ea typeface="Average"/>
              <a:cs typeface="Average"/>
              <a:sym typeface="Average"/>
            </a:endParaRPr>
          </a:p>
        </p:txBody>
      </p:sp>
      <p:sp>
        <p:nvSpPr>
          <p:cNvPr id="1597" name="Google Shape;1597;p92"/>
          <p:cNvSpPr txBox="1"/>
          <p:nvPr/>
        </p:nvSpPr>
        <p:spPr>
          <a:xfrm>
            <a:off x="6151975" y="1886200"/>
            <a:ext cx="2881200" cy="1693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verage"/>
              <a:buAutoNum type="arabicPeriod"/>
            </a:pPr>
            <a:r>
              <a:rPr b="0" i="0" lang="en" sz="1400" u="none" cap="none" strike="noStrike">
                <a:solidFill>
                  <a:srgbClr val="000000"/>
                </a:solidFill>
                <a:latin typeface="Average"/>
                <a:ea typeface="Average"/>
                <a:cs typeface="Average"/>
                <a:sym typeface="Average"/>
              </a:rPr>
              <a:t>Acknowledgment  Datanode 6 to Datanode 4</a:t>
            </a:r>
            <a:endParaRPr b="0" i="0" sz="1400" u="none" cap="none" strike="noStrike">
              <a:solidFill>
                <a:srgbClr val="000000"/>
              </a:solidFill>
              <a:latin typeface="Average"/>
              <a:ea typeface="Average"/>
              <a:cs typeface="Average"/>
              <a:sym typeface="Average"/>
            </a:endParaRPr>
          </a:p>
          <a:p>
            <a:pPr indent="-317500" lvl="0" marL="457200" marR="0" rtl="0" algn="l">
              <a:lnSpc>
                <a:spcPct val="100000"/>
              </a:lnSpc>
              <a:spcBef>
                <a:spcPts val="0"/>
              </a:spcBef>
              <a:spcAft>
                <a:spcPts val="0"/>
              </a:spcAft>
              <a:buClr>
                <a:srgbClr val="000000"/>
              </a:buClr>
              <a:buSzPts val="1400"/>
              <a:buFont typeface="Average"/>
              <a:buAutoNum type="arabicPeriod"/>
            </a:pPr>
            <a:r>
              <a:rPr b="0" i="0" lang="en" sz="1400" u="none" cap="none" strike="noStrike">
                <a:solidFill>
                  <a:srgbClr val="000000"/>
                </a:solidFill>
                <a:latin typeface="Average"/>
                <a:ea typeface="Average"/>
                <a:cs typeface="Average"/>
                <a:sym typeface="Average"/>
              </a:rPr>
              <a:t>Acknowledgment  Datanode 4 to Datanode 1</a:t>
            </a:r>
            <a:endParaRPr b="0" i="0" sz="1400" u="none" cap="none" strike="noStrike">
              <a:solidFill>
                <a:srgbClr val="000000"/>
              </a:solidFill>
              <a:latin typeface="Average"/>
              <a:ea typeface="Average"/>
              <a:cs typeface="Average"/>
              <a:sym typeface="Average"/>
            </a:endParaRPr>
          </a:p>
          <a:p>
            <a:pPr indent="-317500" lvl="0" marL="457200" marR="0" rtl="0" algn="l">
              <a:lnSpc>
                <a:spcPct val="100000"/>
              </a:lnSpc>
              <a:spcBef>
                <a:spcPts val="0"/>
              </a:spcBef>
              <a:spcAft>
                <a:spcPts val="0"/>
              </a:spcAft>
              <a:buClr>
                <a:srgbClr val="000000"/>
              </a:buClr>
              <a:buSzPts val="1400"/>
              <a:buFont typeface="Average"/>
              <a:buAutoNum type="arabicPeriod"/>
            </a:pPr>
            <a:r>
              <a:rPr b="0" i="0" lang="en" sz="1400" u="none" cap="none" strike="noStrike">
                <a:solidFill>
                  <a:srgbClr val="000000"/>
                </a:solidFill>
                <a:latin typeface="Average"/>
                <a:ea typeface="Average"/>
                <a:cs typeface="Average"/>
                <a:sym typeface="Average"/>
              </a:rPr>
              <a:t>Send Ack to Client</a:t>
            </a:r>
            <a:endParaRPr b="0" i="0" sz="1400" u="none" cap="none" strike="noStrike">
              <a:solidFill>
                <a:srgbClr val="000000"/>
              </a:solidFill>
              <a:latin typeface="Average"/>
              <a:ea typeface="Average"/>
              <a:cs typeface="Average"/>
              <a:sym typeface="Average"/>
            </a:endParaRPr>
          </a:p>
          <a:p>
            <a:pPr indent="-317500" lvl="0" marL="457200" marR="0" rtl="0" algn="l">
              <a:lnSpc>
                <a:spcPct val="100000"/>
              </a:lnSpc>
              <a:spcBef>
                <a:spcPts val="0"/>
              </a:spcBef>
              <a:spcAft>
                <a:spcPts val="0"/>
              </a:spcAft>
              <a:buClr>
                <a:srgbClr val="000000"/>
              </a:buClr>
              <a:buSzPts val="1400"/>
              <a:buFont typeface="Average"/>
              <a:buAutoNum type="arabicPeriod"/>
            </a:pPr>
            <a:r>
              <a:rPr b="0" i="0" lang="en" sz="1400" u="none" cap="none" strike="noStrike">
                <a:solidFill>
                  <a:srgbClr val="000000"/>
                </a:solidFill>
                <a:latin typeface="Average"/>
                <a:ea typeface="Average"/>
                <a:cs typeface="Average"/>
                <a:sym typeface="Average"/>
              </a:rPr>
              <a:t>Write Successful</a:t>
            </a:r>
            <a:endParaRPr b="0" i="0" sz="14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verage"/>
              <a:ea typeface="Average"/>
              <a:cs typeface="Average"/>
              <a:sym typeface="Average"/>
            </a:endParaRPr>
          </a:p>
        </p:txBody>
      </p:sp>
      <p:sp>
        <p:nvSpPr>
          <p:cNvPr id="1598" name="Google Shape;1598;p92"/>
          <p:cNvSpPr txBox="1"/>
          <p:nvPr/>
        </p:nvSpPr>
        <p:spPr>
          <a:xfrm>
            <a:off x="4197458" y="3762468"/>
            <a:ext cx="45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1</a:t>
            </a:r>
            <a:endParaRPr b="0" i="0" sz="1400" u="none" cap="none" strike="noStrike">
              <a:solidFill>
                <a:srgbClr val="000000"/>
              </a:solidFill>
              <a:latin typeface="Average"/>
              <a:ea typeface="Average"/>
              <a:cs typeface="Average"/>
              <a:sym typeface="Average"/>
            </a:endParaRPr>
          </a:p>
        </p:txBody>
      </p:sp>
      <p:sp>
        <p:nvSpPr>
          <p:cNvPr id="1599" name="Google Shape;1599;p92"/>
          <p:cNvSpPr txBox="1"/>
          <p:nvPr/>
        </p:nvSpPr>
        <p:spPr>
          <a:xfrm>
            <a:off x="1712371" y="3869321"/>
            <a:ext cx="45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2</a:t>
            </a:r>
            <a:endParaRPr b="0" i="0" sz="14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7"/>
                                        </p:tgtEl>
                                        <p:attrNameLst>
                                          <p:attrName>style.visibility</p:attrName>
                                        </p:attrNameLst>
                                      </p:cBhvr>
                                      <p:to>
                                        <p:strVal val="visible"/>
                                      </p:to>
                                    </p:set>
                                    <p:animEffect filter="fade" transition="in">
                                      <p:cBhvr>
                                        <p:cTn dur="1000"/>
                                        <p:tgtEl>
                                          <p:spTgt spid="15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8"/>
                                        </p:tgtEl>
                                        <p:attrNameLst>
                                          <p:attrName>style.visibility</p:attrName>
                                        </p:attrNameLst>
                                      </p:cBhvr>
                                      <p:to>
                                        <p:strVal val="visible"/>
                                      </p:to>
                                    </p:set>
                                    <p:animEffect filter="fade" transition="in">
                                      <p:cBhvr>
                                        <p:cTn dur="1000"/>
                                        <p:tgtEl>
                                          <p:spTgt spid="1558"/>
                                        </p:tgtEl>
                                      </p:cBhvr>
                                    </p:animEffect>
                                  </p:childTnLst>
                                </p:cTn>
                              </p:par>
                              <p:par>
                                <p:cTn fill="hold" nodeType="withEffect" presetClass="entr" presetID="10" presetSubtype="0">
                                  <p:stCondLst>
                                    <p:cond delay="0"/>
                                  </p:stCondLst>
                                  <p:childTnLst>
                                    <p:set>
                                      <p:cBhvr>
                                        <p:cTn dur="1" fill="hold">
                                          <p:stCondLst>
                                            <p:cond delay="0"/>
                                          </p:stCondLst>
                                        </p:cTn>
                                        <p:tgtEl>
                                          <p:spTgt spid="1559"/>
                                        </p:tgtEl>
                                        <p:attrNameLst>
                                          <p:attrName>style.visibility</p:attrName>
                                        </p:attrNameLst>
                                      </p:cBhvr>
                                      <p:to>
                                        <p:strVal val="visible"/>
                                      </p:to>
                                    </p:set>
                                    <p:animEffect filter="fade" transition="in">
                                      <p:cBhvr>
                                        <p:cTn dur="1000"/>
                                        <p:tgtEl>
                                          <p:spTgt spid="1559"/>
                                        </p:tgtEl>
                                      </p:cBhvr>
                                    </p:animEffect>
                                  </p:childTnLst>
                                </p:cTn>
                              </p:par>
                              <p:par>
                                <p:cTn fill="hold" nodeType="withEffect" presetClass="entr" presetID="10" presetSubtype="0">
                                  <p:stCondLst>
                                    <p:cond delay="0"/>
                                  </p:stCondLst>
                                  <p:childTnLst>
                                    <p:set>
                                      <p:cBhvr>
                                        <p:cTn dur="1" fill="hold">
                                          <p:stCondLst>
                                            <p:cond delay="0"/>
                                          </p:stCondLst>
                                        </p:cTn>
                                        <p:tgtEl>
                                          <p:spTgt spid="1560"/>
                                        </p:tgtEl>
                                        <p:attrNameLst>
                                          <p:attrName>style.visibility</p:attrName>
                                        </p:attrNameLst>
                                      </p:cBhvr>
                                      <p:to>
                                        <p:strVal val="visible"/>
                                      </p:to>
                                    </p:set>
                                    <p:animEffect filter="fade" transition="in">
                                      <p:cBhvr>
                                        <p:cTn dur="1000"/>
                                        <p:tgtEl>
                                          <p:spTgt spid="1560"/>
                                        </p:tgtEl>
                                      </p:cBhvr>
                                    </p:animEffect>
                                  </p:childTnLst>
                                </p:cTn>
                              </p:par>
                              <p:par>
                                <p:cTn fill="hold" nodeType="withEffect" presetClass="entr" presetID="10" presetSubtype="0">
                                  <p:stCondLst>
                                    <p:cond delay="0"/>
                                  </p:stCondLst>
                                  <p:childTnLst>
                                    <p:set>
                                      <p:cBhvr>
                                        <p:cTn dur="1" fill="hold">
                                          <p:stCondLst>
                                            <p:cond delay="0"/>
                                          </p:stCondLst>
                                        </p:cTn>
                                        <p:tgtEl>
                                          <p:spTgt spid="1561"/>
                                        </p:tgtEl>
                                        <p:attrNameLst>
                                          <p:attrName>style.visibility</p:attrName>
                                        </p:attrNameLst>
                                      </p:cBhvr>
                                      <p:to>
                                        <p:strVal val="visible"/>
                                      </p:to>
                                    </p:set>
                                    <p:animEffect filter="fade" transition="in">
                                      <p:cBhvr>
                                        <p:cTn dur="1000"/>
                                        <p:tgtEl>
                                          <p:spTgt spid="1561"/>
                                        </p:tgtEl>
                                      </p:cBhvr>
                                    </p:animEffect>
                                  </p:childTnLst>
                                </p:cTn>
                              </p:par>
                              <p:par>
                                <p:cTn fill="hold" nodeType="withEffect" presetClass="entr" presetID="10" presetSubtype="0">
                                  <p:stCondLst>
                                    <p:cond delay="0"/>
                                  </p:stCondLst>
                                  <p:childTnLst>
                                    <p:set>
                                      <p:cBhvr>
                                        <p:cTn dur="1" fill="hold">
                                          <p:stCondLst>
                                            <p:cond delay="0"/>
                                          </p:stCondLst>
                                        </p:cTn>
                                        <p:tgtEl>
                                          <p:spTgt spid="1562"/>
                                        </p:tgtEl>
                                        <p:attrNameLst>
                                          <p:attrName>style.visibility</p:attrName>
                                        </p:attrNameLst>
                                      </p:cBhvr>
                                      <p:to>
                                        <p:strVal val="visible"/>
                                      </p:to>
                                    </p:set>
                                    <p:animEffect filter="fade" transition="in">
                                      <p:cBhvr>
                                        <p:cTn dur="1000"/>
                                        <p:tgtEl>
                                          <p:spTgt spid="1562"/>
                                        </p:tgtEl>
                                      </p:cBhvr>
                                    </p:animEffect>
                                  </p:childTnLst>
                                </p:cTn>
                              </p:par>
                              <p:par>
                                <p:cTn fill="hold" nodeType="withEffect" presetClass="entr" presetID="10" presetSubtype="0">
                                  <p:stCondLst>
                                    <p:cond delay="0"/>
                                  </p:stCondLst>
                                  <p:childTnLst>
                                    <p:set>
                                      <p:cBhvr>
                                        <p:cTn dur="1" fill="hold">
                                          <p:stCondLst>
                                            <p:cond delay="0"/>
                                          </p:stCondLst>
                                        </p:cTn>
                                        <p:tgtEl>
                                          <p:spTgt spid="1563"/>
                                        </p:tgtEl>
                                        <p:attrNameLst>
                                          <p:attrName>style.visibility</p:attrName>
                                        </p:attrNameLst>
                                      </p:cBhvr>
                                      <p:to>
                                        <p:strVal val="visible"/>
                                      </p:to>
                                    </p:set>
                                    <p:animEffect filter="fade" transition="in">
                                      <p:cBhvr>
                                        <p:cTn dur="1000"/>
                                        <p:tgtEl>
                                          <p:spTgt spid="1563"/>
                                        </p:tgtEl>
                                      </p:cBhvr>
                                    </p:animEffect>
                                  </p:childTnLst>
                                </p:cTn>
                              </p:par>
                              <p:par>
                                <p:cTn fill="hold" nodeType="withEffect" presetClass="entr" presetID="10" presetSubtype="0">
                                  <p:stCondLst>
                                    <p:cond delay="0"/>
                                  </p:stCondLst>
                                  <p:childTnLst>
                                    <p:set>
                                      <p:cBhvr>
                                        <p:cTn dur="1" fill="hold">
                                          <p:stCondLst>
                                            <p:cond delay="0"/>
                                          </p:stCondLst>
                                        </p:cTn>
                                        <p:tgtEl>
                                          <p:spTgt spid="1564"/>
                                        </p:tgtEl>
                                        <p:attrNameLst>
                                          <p:attrName>style.visibility</p:attrName>
                                        </p:attrNameLst>
                                      </p:cBhvr>
                                      <p:to>
                                        <p:strVal val="visible"/>
                                      </p:to>
                                    </p:set>
                                    <p:animEffect filter="fade" transition="in">
                                      <p:cBhvr>
                                        <p:cTn dur="1000"/>
                                        <p:tgtEl>
                                          <p:spTgt spid="1564"/>
                                        </p:tgtEl>
                                      </p:cBhvr>
                                    </p:animEffect>
                                  </p:childTnLst>
                                </p:cTn>
                              </p:par>
                              <p:par>
                                <p:cTn fill="hold" nodeType="withEffect" presetClass="entr" presetID="10" presetSubtype="0">
                                  <p:stCondLst>
                                    <p:cond delay="0"/>
                                  </p:stCondLst>
                                  <p:childTnLst>
                                    <p:set>
                                      <p:cBhvr>
                                        <p:cTn dur="1" fill="hold">
                                          <p:stCondLst>
                                            <p:cond delay="0"/>
                                          </p:stCondLst>
                                        </p:cTn>
                                        <p:tgtEl>
                                          <p:spTgt spid="1565"/>
                                        </p:tgtEl>
                                        <p:attrNameLst>
                                          <p:attrName>style.visibility</p:attrName>
                                        </p:attrNameLst>
                                      </p:cBhvr>
                                      <p:to>
                                        <p:strVal val="visible"/>
                                      </p:to>
                                    </p:set>
                                    <p:animEffect filter="fade" transition="in">
                                      <p:cBhvr>
                                        <p:cTn dur="1000"/>
                                        <p:tgtEl>
                                          <p:spTgt spid="1565"/>
                                        </p:tgtEl>
                                      </p:cBhvr>
                                    </p:animEffect>
                                  </p:childTnLst>
                                </p:cTn>
                              </p:par>
                              <p:par>
                                <p:cTn fill="hold" nodeType="withEffect" presetClass="entr" presetID="10" presetSubtype="0">
                                  <p:stCondLst>
                                    <p:cond delay="0"/>
                                  </p:stCondLst>
                                  <p:childTnLst>
                                    <p:set>
                                      <p:cBhvr>
                                        <p:cTn dur="1" fill="hold">
                                          <p:stCondLst>
                                            <p:cond delay="0"/>
                                          </p:stCondLst>
                                        </p:cTn>
                                        <p:tgtEl>
                                          <p:spTgt spid="1566"/>
                                        </p:tgtEl>
                                        <p:attrNameLst>
                                          <p:attrName>style.visibility</p:attrName>
                                        </p:attrNameLst>
                                      </p:cBhvr>
                                      <p:to>
                                        <p:strVal val="visible"/>
                                      </p:to>
                                    </p:set>
                                    <p:animEffect filter="fade" transition="in">
                                      <p:cBhvr>
                                        <p:cTn dur="1000"/>
                                        <p:tgtEl>
                                          <p:spTgt spid="1566"/>
                                        </p:tgtEl>
                                      </p:cBhvr>
                                    </p:animEffect>
                                  </p:childTnLst>
                                </p:cTn>
                              </p:par>
                              <p:par>
                                <p:cTn fill="hold" nodeType="withEffect" presetClass="entr" presetID="10" presetSubtype="0">
                                  <p:stCondLst>
                                    <p:cond delay="0"/>
                                  </p:stCondLst>
                                  <p:childTnLst>
                                    <p:set>
                                      <p:cBhvr>
                                        <p:cTn dur="1" fill="hold">
                                          <p:stCondLst>
                                            <p:cond delay="0"/>
                                          </p:stCondLst>
                                        </p:cTn>
                                        <p:tgtEl>
                                          <p:spTgt spid="1567"/>
                                        </p:tgtEl>
                                        <p:attrNameLst>
                                          <p:attrName>style.visibility</p:attrName>
                                        </p:attrNameLst>
                                      </p:cBhvr>
                                      <p:to>
                                        <p:strVal val="visible"/>
                                      </p:to>
                                    </p:set>
                                    <p:animEffect filter="fade" transition="in">
                                      <p:cBhvr>
                                        <p:cTn dur="1000"/>
                                        <p:tgtEl>
                                          <p:spTgt spid="1567"/>
                                        </p:tgtEl>
                                      </p:cBhvr>
                                    </p:animEffect>
                                  </p:childTnLst>
                                </p:cTn>
                              </p:par>
                              <p:par>
                                <p:cTn fill="hold" nodeType="withEffect" presetClass="entr" presetID="10" presetSubtype="0">
                                  <p:stCondLst>
                                    <p:cond delay="0"/>
                                  </p:stCondLst>
                                  <p:childTnLst>
                                    <p:set>
                                      <p:cBhvr>
                                        <p:cTn dur="1" fill="hold">
                                          <p:stCondLst>
                                            <p:cond delay="0"/>
                                          </p:stCondLst>
                                        </p:cTn>
                                        <p:tgtEl>
                                          <p:spTgt spid="1568"/>
                                        </p:tgtEl>
                                        <p:attrNameLst>
                                          <p:attrName>style.visibility</p:attrName>
                                        </p:attrNameLst>
                                      </p:cBhvr>
                                      <p:to>
                                        <p:strVal val="visible"/>
                                      </p:to>
                                    </p:set>
                                    <p:animEffect filter="fade" transition="in">
                                      <p:cBhvr>
                                        <p:cTn dur="1000"/>
                                        <p:tgtEl>
                                          <p:spTgt spid="1568"/>
                                        </p:tgtEl>
                                      </p:cBhvr>
                                    </p:animEffect>
                                  </p:childTnLst>
                                </p:cTn>
                              </p:par>
                              <p:par>
                                <p:cTn fill="hold" nodeType="withEffect" presetClass="entr" presetID="10" presetSubtype="0">
                                  <p:stCondLst>
                                    <p:cond delay="0"/>
                                  </p:stCondLst>
                                  <p:childTnLst>
                                    <p:set>
                                      <p:cBhvr>
                                        <p:cTn dur="1" fill="hold">
                                          <p:stCondLst>
                                            <p:cond delay="0"/>
                                          </p:stCondLst>
                                        </p:cTn>
                                        <p:tgtEl>
                                          <p:spTgt spid="1569"/>
                                        </p:tgtEl>
                                        <p:attrNameLst>
                                          <p:attrName>style.visibility</p:attrName>
                                        </p:attrNameLst>
                                      </p:cBhvr>
                                      <p:to>
                                        <p:strVal val="visible"/>
                                      </p:to>
                                    </p:set>
                                    <p:animEffect filter="fade" transition="in">
                                      <p:cBhvr>
                                        <p:cTn dur="1000"/>
                                        <p:tgtEl>
                                          <p:spTgt spid="1569"/>
                                        </p:tgtEl>
                                      </p:cBhvr>
                                    </p:animEffect>
                                  </p:childTnLst>
                                </p:cTn>
                              </p:par>
                              <p:par>
                                <p:cTn fill="hold" nodeType="withEffect" presetClass="entr" presetID="10" presetSubtype="0">
                                  <p:stCondLst>
                                    <p:cond delay="0"/>
                                  </p:stCondLst>
                                  <p:childTnLst>
                                    <p:set>
                                      <p:cBhvr>
                                        <p:cTn dur="1" fill="hold">
                                          <p:stCondLst>
                                            <p:cond delay="0"/>
                                          </p:stCondLst>
                                        </p:cTn>
                                        <p:tgtEl>
                                          <p:spTgt spid="1570"/>
                                        </p:tgtEl>
                                        <p:attrNameLst>
                                          <p:attrName>style.visibility</p:attrName>
                                        </p:attrNameLst>
                                      </p:cBhvr>
                                      <p:to>
                                        <p:strVal val="visible"/>
                                      </p:to>
                                    </p:set>
                                    <p:animEffect filter="fade" transition="in">
                                      <p:cBhvr>
                                        <p:cTn dur="1000"/>
                                        <p:tgtEl>
                                          <p:spTgt spid="1570"/>
                                        </p:tgtEl>
                                      </p:cBhvr>
                                    </p:animEffect>
                                  </p:childTnLst>
                                </p:cTn>
                              </p:par>
                              <p:par>
                                <p:cTn fill="hold" nodeType="withEffect" presetClass="entr" presetID="10" presetSubtype="0">
                                  <p:stCondLst>
                                    <p:cond delay="0"/>
                                  </p:stCondLst>
                                  <p:childTnLst>
                                    <p:set>
                                      <p:cBhvr>
                                        <p:cTn dur="1" fill="hold">
                                          <p:stCondLst>
                                            <p:cond delay="0"/>
                                          </p:stCondLst>
                                        </p:cTn>
                                        <p:tgtEl>
                                          <p:spTgt spid="1571"/>
                                        </p:tgtEl>
                                        <p:attrNameLst>
                                          <p:attrName>style.visibility</p:attrName>
                                        </p:attrNameLst>
                                      </p:cBhvr>
                                      <p:to>
                                        <p:strVal val="visible"/>
                                      </p:to>
                                    </p:set>
                                    <p:animEffect filter="fade" transition="in">
                                      <p:cBhvr>
                                        <p:cTn dur="1000"/>
                                        <p:tgtEl>
                                          <p:spTgt spid="1571"/>
                                        </p:tgtEl>
                                      </p:cBhvr>
                                    </p:animEffect>
                                  </p:childTnLst>
                                </p:cTn>
                              </p:par>
                              <p:par>
                                <p:cTn fill="hold" nodeType="withEffect" presetClass="entr" presetID="10" presetSubtype="0">
                                  <p:stCondLst>
                                    <p:cond delay="0"/>
                                  </p:stCondLst>
                                  <p:childTnLst>
                                    <p:set>
                                      <p:cBhvr>
                                        <p:cTn dur="1" fill="hold">
                                          <p:stCondLst>
                                            <p:cond delay="0"/>
                                          </p:stCondLst>
                                        </p:cTn>
                                        <p:tgtEl>
                                          <p:spTgt spid="1572"/>
                                        </p:tgtEl>
                                        <p:attrNameLst>
                                          <p:attrName>style.visibility</p:attrName>
                                        </p:attrNameLst>
                                      </p:cBhvr>
                                      <p:to>
                                        <p:strVal val="visible"/>
                                      </p:to>
                                    </p:set>
                                    <p:animEffect filter="fade" transition="in">
                                      <p:cBhvr>
                                        <p:cTn dur="1000"/>
                                        <p:tgtEl>
                                          <p:spTgt spid="1572"/>
                                        </p:tgtEl>
                                      </p:cBhvr>
                                    </p:animEffect>
                                  </p:childTnLst>
                                </p:cTn>
                              </p:par>
                              <p:par>
                                <p:cTn fill="hold" nodeType="withEffect" presetClass="entr" presetID="10" presetSubtype="0">
                                  <p:stCondLst>
                                    <p:cond delay="0"/>
                                  </p:stCondLst>
                                  <p:childTnLst>
                                    <p:set>
                                      <p:cBhvr>
                                        <p:cTn dur="1" fill="hold">
                                          <p:stCondLst>
                                            <p:cond delay="0"/>
                                          </p:stCondLst>
                                        </p:cTn>
                                        <p:tgtEl>
                                          <p:spTgt spid="1573"/>
                                        </p:tgtEl>
                                        <p:attrNameLst>
                                          <p:attrName>style.visibility</p:attrName>
                                        </p:attrNameLst>
                                      </p:cBhvr>
                                      <p:to>
                                        <p:strVal val="visible"/>
                                      </p:to>
                                    </p:set>
                                    <p:animEffect filter="fade" transition="in">
                                      <p:cBhvr>
                                        <p:cTn dur="1000"/>
                                        <p:tgtEl>
                                          <p:spTgt spid="1573"/>
                                        </p:tgtEl>
                                      </p:cBhvr>
                                    </p:animEffect>
                                  </p:childTnLst>
                                </p:cTn>
                              </p:par>
                              <p:par>
                                <p:cTn fill="hold" nodeType="withEffect" presetClass="entr" presetID="10" presetSubtype="0">
                                  <p:stCondLst>
                                    <p:cond delay="0"/>
                                  </p:stCondLst>
                                  <p:childTnLst>
                                    <p:set>
                                      <p:cBhvr>
                                        <p:cTn dur="1" fill="hold">
                                          <p:stCondLst>
                                            <p:cond delay="0"/>
                                          </p:stCondLst>
                                        </p:cTn>
                                        <p:tgtEl>
                                          <p:spTgt spid="1574"/>
                                        </p:tgtEl>
                                        <p:attrNameLst>
                                          <p:attrName>style.visibility</p:attrName>
                                        </p:attrNameLst>
                                      </p:cBhvr>
                                      <p:to>
                                        <p:strVal val="visible"/>
                                      </p:to>
                                    </p:set>
                                    <p:animEffect filter="fade" transition="in">
                                      <p:cBhvr>
                                        <p:cTn dur="1000"/>
                                        <p:tgtEl>
                                          <p:spTgt spid="1574"/>
                                        </p:tgtEl>
                                      </p:cBhvr>
                                    </p:animEffect>
                                  </p:childTnLst>
                                </p:cTn>
                              </p:par>
                              <p:par>
                                <p:cTn fill="hold" nodeType="withEffect" presetClass="entr" presetID="10" presetSubtype="0">
                                  <p:stCondLst>
                                    <p:cond delay="0"/>
                                  </p:stCondLst>
                                  <p:childTnLst>
                                    <p:set>
                                      <p:cBhvr>
                                        <p:cTn dur="1" fill="hold">
                                          <p:stCondLst>
                                            <p:cond delay="0"/>
                                          </p:stCondLst>
                                        </p:cTn>
                                        <p:tgtEl>
                                          <p:spTgt spid="1575"/>
                                        </p:tgtEl>
                                        <p:attrNameLst>
                                          <p:attrName>style.visibility</p:attrName>
                                        </p:attrNameLst>
                                      </p:cBhvr>
                                      <p:to>
                                        <p:strVal val="visible"/>
                                      </p:to>
                                    </p:set>
                                    <p:animEffect filter="fade" transition="in">
                                      <p:cBhvr>
                                        <p:cTn dur="1000"/>
                                        <p:tgtEl>
                                          <p:spTgt spid="1575"/>
                                        </p:tgtEl>
                                      </p:cBhvr>
                                    </p:animEffect>
                                  </p:childTnLst>
                                </p:cTn>
                              </p:par>
                              <p:par>
                                <p:cTn fill="hold" nodeType="withEffect" presetClass="entr" presetID="10" presetSubtype="0">
                                  <p:stCondLst>
                                    <p:cond delay="0"/>
                                  </p:stCondLst>
                                  <p:childTnLst>
                                    <p:set>
                                      <p:cBhvr>
                                        <p:cTn dur="1" fill="hold">
                                          <p:stCondLst>
                                            <p:cond delay="0"/>
                                          </p:stCondLst>
                                        </p:cTn>
                                        <p:tgtEl>
                                          <p:spTgt spid="1576"/>
                                        </p:tgtEl>
                                        <p:attrNameLst>
                                          <p:attrName>style.visibility</p:attrName>
                                        </p:attrNameLst>
                                      </p:cBhvr>
                                      <p:to>
                                        <p:strVal val="visible"/>
                                      </p:to>
                                    </p:set>
                                    <p:animEffect filter="fade" transition="in">
                                      <p:cBhvr>
                                        <p:cTn dur="1000"/>
                                        <p:tgtEl>
                                          <p:spTgt spid="1576"/>
                                        </p:tgtEl>
                                      </p:cBhvr>
                                    </p:animEffect>
                                  </p:childTnLst>
                                </p:cTn>
                              </p:par>
                              <p:par>
                                <p:cTn fill="hold" nodeType="withEffect" presetClass="entr" presetID="10" presetSubtype="0">
                                  <p:stCondLst>
                                    <p:cond delay="0"/>
                                  </p:stCondLst>
                                  <p:childTnLst>
                                    <p:set>
                                      <p:cBhvr>
                                        <p:cTn dur="1" fill="hold">
                                          <p:stCondLst>
                                            <p:cond delay="0"/>
                                          </p:stCondLst>
                                        </p:cTn>
                                        <p:tgtEl>
                                          <p:spTgt spid="1577"/>
                                        </p:tgtEl>
                                        <p:attrNameLst>
                                          <p:attrName>style.visibility</p:attrName>
                                        </p:attrNameLst>
                                      </p:cBhvr>
                                      <p:to>
                                        <p:strVal val="visible"/>
                                      </p:to>
                                    </p:set>
                                    <p:animEffect filter="fade" transition="in">
                                      <p:cBhvr>
                                        <p:cTn dur="1000"/>
                                        <p:tgtEl>
                                          <p:spTgt spid="1577"/>
                                        </p:tgtEl>
                                      </p:cBhvr>
                                    </p:animEffect>
                                  </p:childTnLst>
                                </p:cTn>
                              </p:par>
                              <p:par>
                                <p:cTn fill="hold" nodeType="withEffect" presetClass="entr" presetID="10" presetSubtype="0">
                                  <p:stCondLst>
                                    <p:cond delay="0"/>
                                  </p:stCondLst>
                                  <p:childTnLst>
                                    <p:set>
                                      <p:cBhvr>
                                        <p:cTn dur="1" fill="hold">
                                          <p:stCondLst>
                                            <p:cond delay="0"/>
                                          </p:stCondLst>
                                        </p:cTn>
                                        <p:tgtEl>
                                          <p:spTgt spid="1578"/>
                                        </p:tgtEl>
                                        <p:attrNameLst>
                                          <p:attrName>style.visibility</p:attrName>
                                        </p:attrNameLst>
                                      </p:cBhvr>
                                      <p:to>
                                        <p:strVal val="visible"/>
                                      </p:to>
                                    </p:set>
                                    <p:animEffect filter="fade" transition="in">
                                      <p:cBhvr>
                                        <p:cTn dur="1000"/>
                                        <p:tgtEl>
                                          <p:spTgt spid="1578"/>
                                        </p:tgtEl>
                                      </p:cBhvr>
                                    </p:animEffect>
                                  </p:childTnLst>
                                </p:cTn>
                              </p:par>
                              <p:par>
                                <p:cTn fill="hold" nodeType="withEffect" presetClass="entr" presetID="10" presetSubtype="0">
                                  <p:stCondLst>
                                    <p:cond delay="0"/>
                                  </p:stCondLst>
                                  <p:childTnLst>
                                    <p:set>
                                      <p:cBhvr>
                                        <p:cTn dur="1" fill="hold">
                                          <p:stCondLst>
                                            <p:cond delay="0"/>
                                          </p:stCondLst>
                                        </p:cTn>
                                        <p:tgtEl>
                                          <p:spTgt spid="1579"/>
                                        </p:tgtEl>
                                        <p:attrNameLst>
                                          <p:attrName>style.visibility</p:attrName>
                                        </p:attrNameLst>
                                      </p:cBhvr>
                                      <p:to>
                                        <p:strVal val="visible"/>
                                      </p:to>
                                    </p:set>
                                    <p:animEffect filter="fade" transition="in">
                                      <p:cBhvr>
                                        <p:cTn dur="1000"/>
                                        <p:tgtEl>
                                          <p:spTgt spid="1579"/>
                                        </p:tgtEl>
                                      </p:cBhvr>
                                    </p:animEffect>
                                  </p:childTnLst>
                                </p:cTn>
                              </p:par>
                              <p:par>
                                <p:cTn fill="hold" nodeType="withEffect" presetClass="entr" presetID="10" presetSubtype="0">
                                  <p:stCondLst>
                                    <p:cond delay="0"/>
                                  </p:stCondLst>
                                  <p:childTnLst>
                                    <p:set>
                                      <p:cBhvr>
                                        <p:cTn dur="1" fill="hold">
                                          <p:stCondLst>
                                            <p:cond delay="0"/>
                                          </p:stCondLst>
                                        </p:cTn>
                                        <p:tgtEl>
                                          <p:spTgt spid="1580"/>
                                        </p:tgtEl>
                                        <p:attrNameLst>
                                          <p:attrName>style.visibility</p:attrName>
                                        </p:attrNameLst>
                                      </p:cBhvr>
                                      <p:to>
                                        <p:strVal val="visible"/>
                                      </p:to>
                                    </p:set>
                                    <p:animEffect filter="fade" transition="in">
                                      <p:cBhvr>
                                        <p:cTn dur="1000"/>
                                        <p:tgtEl>
                                          <p:spTgt spid="1580"/>
                                        </p:tgtEl>
                                      </p:cBhvr>
                                    </p:animEffect>
                                  </p:childTnLst>
                                </p:cTn>
                              </p:par>
                              <p:par>
                                <p:cTn fill="hold" nodeType="withEffect" presetClass="entr" presetID="10" presetSubtype="0">
                                  <p:stCondLst>
                                    <p:cond delay="0"/>
                                  </p:stCondLst>
                                  <p:childTnLst>
                                    <p:set>
                                      <p:cBhvr>
                                        <p:cTn dur="1" fill="hold">
                                          <p:stCondLst>
                                            <p:cond delay="0"/>
                                          </p:stCondLst>
                                        </p:cTn>
                                        <p:tgtEl>
                                          <p:spTgt spid="1581"/>
                                        </p:tgtEl>
                                        <p:attrNameLst>
                                          <p:attrName>style.visibility</p:attrName>
                                        </p:attrNameLst>
                                      </p:cBhvr>
                                      <p:to>
                                        <p:strVal val="visible"/>
                                      </p:to>
                                    </p:set>
                                    <p:animEffect filter="fade" transition="in">
                                      <p:cBhvr>
                                        <p:cTn dur="1000"/>
                                        <p:tgtEl>
                                          <p:spTgt spid="1581"/>
                                        </p:tgtEl>
                                      </p:cBhvr>
                                    </p:animEffect>
                                  </p:childTnLst>
                                </p:cTn>
                              </p:par>
                              <p:par>
                                <p:cTn fill="hold" nodeType="withEffect" presetClass="entr" presetID="10" presetSubtype="0">
                                  <p:stCondLst>
                                    <p:cond delay="0"/>
                                  </p:stCondLst>
                                  <p:childTnLst>
                                    <p:set>
                                      <p:cBhvr>
                                        <p:cTn dur="1" fill="hold">
                                          <p:stCondLst>
                                            <p:cond delay="0"/>
                                          </p:stCondLst>
                                        </p:cTn>
                                        <p:tgtEl>
                                          <p:spTgt spid="1582"/>
                                        </p:tgtEl>
                                        <p:attrNameLst>
                                          <p:attrName>style.visibility</p:attrName>
                                        </p:attrNameLst>
                                      </p:cBhvr>
                                      <p:to>
                                        <p:strVal val="visible"/>
                                      </p:to>
                                    </p:set>
                                    <p:animEffect filter="fade" transition="in">
                                      <p:cBhvr>
                                        <p:cTn dur="1000"/>
                                        <p:tgtEl>
                                          <p:spTgt spid="1582"/>
                                        </p:tgtEl>
                                      </p:cBhvr>
                                    </p:animEffect>
                                  </p:childTnLst>
                                </p:cTn>
                              </p:par>
                              <p:par>
                                <p:cTn fill="hold" nodeType="withEffect" presetClass="entr" presetID="10" presetSubtype="0">
                                  <p:stCondLst>
                                    <p:cond delay="0"/>
                                  </p:stCondLst>
                                  <p:childTnLst>
                                    <p:set>
                                      <p:cBhvr>
                                        <p:cTn dur="1" fill="hold">
                                          <p:stCondLst>
                                            <p:cond delay="0"/>
                                          </p:stCondLst>
                                        </p:cTn>
                                        <p:tgtEl>
                                          <p:spTgt spid="1583"/>
                                        </p:tgtEl>
                                        <p:attrNameLst>
                                          <p:attrName>style.visibility</p:attrName>
                                        </p:attrNameLst>
                                      </p:cBhvr>
                                      <p:to>
                                        <p:strVal val="visible"/>
                                      </p:to>
                                    </p:set>
                                    <p:animEffect filter="fade" transition="in">
                                      <p:cBhvr>
                                        <p:cTn dur="1000"/>
                                        <p:tgtEl>
                                          <p:spTgt spid="1583"/>
                                        </p:tgtEl>
                                      </p:cBhvr>
                                    </p:animEffect>
                                  </p:childTnLst>
                                </p:cTn>
                              </p:par>
                              <p:par>
                                <p:cTn fill="hold" nodeType="withEffect" presetClass="entr" presetID="10" presetSubtype="0">
                                  <p:stCondLst>
                                    <p:cond delay="0"/>
                                  </p:stCondLst>
                                  <p:childTnLst>
                                    <p:set>
                                      <p:cBhvr>
                                        <p:cTn dur="1" fill="hold">
                                          <p:stCondLst>
                                            <p:cond delay="0"/>
                                          </p:stCondLst>
                                        </p:cTn>
                                        <p:tgtEl>
                                          <p:spTgt spid="1584"/>
                                        </p:tgtEl>
                                        <p:attrNameLst>
                                          <p:attrName>style.visibility</p:attrName>
                                        </p:attrNameLst>
                                      </p:cBhvr>
                                      <p:to>
                                        <p:strVal val="visible"/>
                                      </p:to>
                                    </p:set>
                                    <p:animEffect filter="fade" transition="in">
                                      <p:cBhvr>
                                        <p:cTn dur="1000"/>
                                        <p:tgtEl>
                                          <p:spTgt spid="1584"/>
                                        </p:tgtEl>
                                      </p:cBhvr>
                                    </p:animEffect>
                                  </p:childTnLst>
                                </p:cTn>
                              </p:par>
                              <p:par>
                                <p:cTn fill="hold" nodeType="withEffect" presetClass="entr" presetID="10" presetSubtype="0">
                                  <p:stCondLst>
                                    <p:cond delay="0"/>
                                  </p:stCondLst>
                                  <p:childTnLst>
                                    <p:set>
                                      <p:cBhvr>
                                        <p:cTn dur="1" fill="hold">
                                          <p:stCondLst>
                                            <p:cond delay="0"/>
                                          </p:stCondLst>
                                        </p:cTn>
                                        <p:tgtEl>
                                          <p:spTgt spid="1585"/>
                                        </p:tgtEl>
                                        <p:attrNameLst>
                                          <p:attrName>style.visibility</p:attrName>
                                        </p:attrNameLst>
                                      </p:cBhvr>
                                      <p:to>
                                        <p:strVal val="visible"/>
                                      </p:to>
                                    </p:set>
                                    <p:animEffect filter="fade" transition="in">
                                      <p:cBhvr>
                                        <p:cTn dur="1000"/>
                                        <p:tgtEl>
                                          <p:spTgt spid="1585"/>
                                        </p:tgtEl>
                                      </p:cBhvr>
                                    </p:animEffect>
                                  </p:childTnLst>
                                </p:cTn>
                              </p:par>
                              <p:par>
                                <p:cTn fill="hold" nodeType="withEffect" presetClass="entr" presetID="10" presetSubtype="0">
                                  <p:stCondLst>
                                    <p:cond delay="0"/>
                                  </p:stCondLst>
                                  <p:childTnLst>
                                    <p:set>
                                      <p:cBhvr>
                                        <p:cTn dur="1" fill="hold">
                                          <p:stCondLst>
                                            <p:cond delay="0"/>
                                          </p:stCondLst>
                                        </p:cTn>
                                        <p:tgtEl>
                                          <p:spTgt spid="1586"/>
                                        </p:tgtEl>
                                        <p:attrNameLst>
                                          <p:attrName>style.visibility</p:attrName>
                                        </p:attrNameLst>
                                      </p:cBhvr>
                                      <p:to>
                                        <p:strVal val="visible"/>
                                      </p:to>
                                    </p:set>
                                    <p:animEffect filter="fade" transition="in">
                                      <p:cBhvr>
                                        <p:cTn dur="1000"/>
                                        <p:tgtEl>
                                          <p:spTgt spid="1586"/>
                                        </p:tgtEl>
                                      </p:cBhvr>
                                    </p:animEffect>
                                  </p:childTnLst>
                                </p:cTn>
                              </p:par>
                              <p:par>
                                <p:cTn fill="hold" nodeType="withEffect" presetClass="entr" presetID="10" presetSubtype="0">
                                  <p:stCondLst>
                                    <p:cond delay="0"/>
                                  </p:stCondLst>
                                  <p:childTnLst>
                                    <p:set>
                                      <p:cBhvr>
                                        <p:cTn dur="1" fill="hold">
                                          <p:stCondLst>
                                            <p:cond delay="0"/>
                                          </p:stCondLst>
                                        </p:cTn>
                                        <p:tgtEl>
                                          <p:spTgt spid="1587"/>
                                        </p:tgtEl>
                                        <p:attrNameLst>
                                          <p:attrName>style.visibility</p:attrName>
                                        </p:attrNameLst>
                                      </p:cBhvr>
                                      <p:to>
                                        <p:strVal val="visible"/>
                                      </p:to>
                                    </p:set>
                                    <p:animEffect filter="fade" transition="in">
                                      <p:cBhvr>
                                        <p:cTn dur="1000"/>
                                        <p:tgtEl>
                                          <p:spTgt spid="1587"/>
                                        </p:tgtEl>
                                      </p:cBhvr>
                                    </p:animEffect>
                                  </p:childTnLst>
                                </p:cTn>
                              </p:par>
                              <p:par>
                                <p:cTn fill="hold" nodeType="withEffect" presetClass="entr" presetID="10" presetSubtype="0">
                                  <p:stCondLst>
                                    <p:cond delay="0"/>
                                  </p:stCondLst>
                                  <p:childTnLst>
                                    <p:set>
                                      <p:cBhvr>
                                        <p:cTn dur="1" fill="hold">
                                          <p:stCondLst>
                                            <p:cond delay="0"/>
                                          </p:stCondLst>
                                        </p:cTn>
                                        <p:tgtEl>
                                          <p:spTgt spid="1588"/>
                                        </p:tgtEl>
                                        <p:attrNameLst>
                                          <p:attrName>style.visibility</p:attrName>
                                        </p:attrNameLst>
                                      </p:cBhvr>
                                      <p:to>
                                        <p:strVal val="visible"/>
                                      </p:to>
                                    </p:set>
                                    <p:animEffect filter="fade" transition="in">
                                      <p:cBhvr>
                                        <p:cTn dur="1000"/>
                                        <p:tgtEl>
                                          <p:spTgt spid="1588"/>
                                        </p:tgtEl>
                                      </p:cBhvr>
                                    </p:animEffect>
                                  </p:childTnLst>
                                </p:cTn>
                              </p:par>
                              <p:par>
                                <p:cTn fill="hold" nodeType="withEffect" presetClass="entr" presetID="10" presetSubtype="0">
                                  <p:stCondLst>
                                    <p:cond delay="0"/>
                                  </p:stCondLst>
                                  <p:childTnLst>
                                    <p:set>
                                      <p:cBhvr>
                                        <p:cTn dur="1" fill="hold">
                                          <p:stCondLst>
                                            <p:cond delay="0"/>
                                          </p:stCondLst>
                                        </p:cTn>
                                        <p:tgtEl>
                                          <p:spTgt spid="1589"/>
                                        </p:tgtEl>
                                        <p:attrNameLst>
                                          <p:attrName>style.visibility</p:attrName>
                                        </p:attrNameLst>
                                      </p:cBhvr>
                                      <p:to>
                                        <p:strVal val="visible"/>
                                      </p:to>
                                    </p:set>
                                    <p:animEffect filter="fade" transition="in">
                                      <p:cBhvr>
                                        <p:cTn dur="1000"/>
                                        <p:tgtEl>
                                          <p:spTgt spid="1589"/>
                                        </p:tgtEl>
                                      </p:cBhvr>
                                    </p:animEffect>
                                  </p:childTnLst>
                                </p:cTn>
                              </p:par>
                              <p:par>
                                <p:cTn fill="hold" nodeType="withEffect" presetClass="entr" presetID="10" presetSubtype="0">
                                  <p:stCondLst>
                                    <p:cond delay="0"/>
                                  </p:stCondLst>
                                  <p:childTnLst>
                                    <p:set>
                                      <p:cBhvr>
                                        <p:cTn dur="1" fill="hold">
                                          <p:stCondLst>
                                            <p:cond delay="0"/>
                                          </p:stCondLst>
                                        </p:cTn>
                                        <p:tgtEl>
                                          <p:spTgt spid="1590"/>
                                        </p:tgtEl>
                                        <p:attrNameLst>
                                          <p:attrName>style.visibility</p:attrName>
                                        </p:attrNameLst>
                                      </p:cBhvr>
                                      <p:to>
                                        <p:strVal val="visible"/>
                                      </p:to>
                                    </p:set>
                                    <p:animEffect filter="fade" transition="in">
                                      <p:cBhvr>
                                        <p:cTn dur="1000"/>
                                        <p:tgtEl>
                                          <p:spTgt spid="1590"/>
                                        </p:tgtEl>
                                      </p:cBhvr>
                                    </p:animEffect>
                                  </p:childTnLst>
                                </p:cTn>
                              </p:par>
                              <p:par>
                                <p:cTn fill="hold" nodeType="withEffect" presetClass="entr" presetID="10" presetSubtype="0">
                                  <p:stCondLst>
                                    <p:cond delay="0"/>
                                  </p:stCondLst>
                                  <p:childTnLst>
                                    <p:set>
                                      <p:cBhvr>
                                        <p:cTn dur="1" fill="hold">
                                          <p:stCondLst>
                                            <p:cond delay="0"/>
                                          </p:stCondLst>
                                        </p:cTn>
                                        <p:tgtEl>
                                          <p:spTgt spid="1591"/>
                                        </p:tgtEl>
                                        <p:attrNameLst>
                                          <p:attrName>style.visibility</p:attrName>
                                        </p:attrNameLst>
                                      </p:cBhvr>
                                      <p:to>
                                        <p:strVal val="visible"/>
                                      </p:to>
                                    </p:set>
                                    <p:animEffect filter="fade" transition="in">
                                      <p:cBhvr>
                                        <p:cTn dur="1000"/>
                                        <p:tgtEl>
                                          <p:spTgt spid="1591"/>
                                        </p:tgtEl>
                                      </p:cBhvr>
                                    </p:animEffect>
                                  </p:childTnLst>
                                </p:cTn>
                              </p:par>
                              <p:par>
                                <p:cTn fill="hold" nodeType="withEffect" presetClass="entr" presetID="10" presetSubtype="0">
                                  <p:stCondLst>
                                    <p:cond delay="0"/>
                                  </p:stCondLst>
                                  <p:childTnLst>
                                    <p:set>
                                      <p:cBhvr>
                                        <p:cTn dur="1" fill="hold">
                                          <p:stCondLst>
                                            <p:cond delay="0"/>
                                          </p:stCondLst>
                                        </p:cTn>
                                        <p:tgtEl>
                                          <p:spTgt spid="1592"/>
                                        </p:tgtEl>
                                        <p:attrNameLst>
                                          <p:attrName>style.visibility</p:attrName>
                                        </p:attrNameLst>
                                      </p:cBhvr>
                                      <p:to>
                                        <p:strVal val="visible"/>
                                      </p:to>
                                    </p:set>
                                    <p:animEffect filter="fade" transition="in">
                                      <p:cBhvr>
                                        <p:cTn dur="1000"/>
                                        <p:tgtEl>
                                          <p:spTgt spid="1592"/>
                                        </p:tgtEl>
                                      </p:cBhvr>
                                    </p:animEffect>
                                  </p:childTnLst>
                                </p:cTn>
                              </p:par>
                              <p:par>
                                <p:cTn fill="hold" nodeType="withEffect" presetClass="entr" presetID="10" presetSubtype="0">
                                  <p:stCondLst>
                                    <p:cond delay="0"/>
                                  </p:stCondLst>
                                  <p:childTnLst>
                                    <p:set>
                                      <p:cBhvr>
                                        <p:cTn dur="1" fill="hold">
                                          <p:stCondLst>
                                            <p:cond delay="0"/>
                                          </p:stCondLst>
                                        </p:cTn>
                                        <p:tgtEl>
                                          <p:spTgt spid="1593"/>
                                        </p:tgtEl>
                                        <p:attrNameLst>
                                          <p:attrName>style.visibility</p:attrName>
                                        </p:attrNameLst>
                                      </p:cBhvr>
                                      <p:to>
                                        <p:strVal val="visible"/>
                                      </p:to>
                                    </p:set>
                                    <p:animEffect filter="fade" transition="in">
                                      <p:cBhvr>
                                        <p:cTn dur="1000"/>
                                        <p:tgtEl>
                                          <p:spTgt spid="1593"/>
                                        </p:tgtEl>
                                      </p:cBhvr>
                                    </p:animEffect>
                                  </p:childTnLst>
                                </p:cTn>
                              </p:par>
                              <p:par>
                                <p:cTn fill="hold" nodeType="withEffect" presetClass="entr" presetID="10" presetSubtype="0">
                                  <p:stCondLst>
                                    <p:cond delay="0"/>
                                  </p:stCondLst>
                                  <p:childTnLst>
                                    <p:set>
                                      <p:cBhvr>
                                        <p:cTn dur="1" fill="hold">
                                          <p:stCondLst>
                                            <p:cond delay="0"/>
                                          </p:stCondLst>
                                        </p:cTn>
                                        <p:tgtEl>
                                          <p:spTgt spid="1594"/>
                                        </p:tgtEl>
                                        <p:attrNameLst>
                                          <p:attrName>style.visibility</p:attrName>
                                        </p:attrNameLst>
                                      </p:cBhvr>
                                      <p:to>
                                        <p:strVal val="visible"/>
                                      </p:to>
                                    </p:set>
                                    <p:animEffect filter="fade" transition="in">
                                      <p:cBhvr>
                                        <p:cTn dur="1000"/>
                                        <p:tgtEl>
                                          <p:spTgt spid="1594"/>
                                        </p:tgtEl>
                                      </p:cBhvr>
                                    </p:animEffect>
                                  </p:childTnLst>
                                </p:cTn>
                              </p:par>
                              <p:par>
                                <p:cTn fill="hold" nodeType="withEffect" presetClass="entr" presetID="10" presetSubtype="0">
                                  <p:stCondLst>
                                    <p:cond delay="0"/>
                                  </p:stCondLst>
                                  <p:childTnLst>
                                    <p:set>
                                      <p:cBhvr>
                                        <p:cTn dur="1" fill="hold">
                                          <p:stCondLst>
                                            <p:cond delay="0"/>
                                          </p:stCondLst>
                                        </p:cTn>
                                        <p:tgtEl>
                                          <p:spTgt spid="1595"/>
                                        </p:tgtEl>
                                        <p:attrNameLst>
                                          <p:attrName>style.visibility</p:attrName>
                                        </p:attrNameLst>
                                      </p:cBhvr>
                                      <p:to>
                                        <p:strVal val="visible"/>
                                      </p:to>
                                    </p:set>
                                    <p:animEffect filter="fade" transition="in">
                                      <p:cBhvr>
                                        <p:cTn dur="1000"/>
                                        <p:tgtEl>
                                          <p:spTgt spid="1595"/>
                                        </p:tgtEl>
                                      </p:cBhvr>
                                    </p:animEffect>
                                  </p:childTnLst>
                                </p:cTn>
                              </p:par>
                              <p:par>
                                <p:cTn fill="hold" nodeType="withEffect" presetClass="entr" presetID="10" presetSubtype="0">
                                  <p:stCondLst>
                                    <p:cond delay="0"/>
                                  </p:stCondLst>
                                  <p:childTnLst>
                                    <p:set>
                                      <p:cBhvr>
                                        <p:cTn dur="1" fill="hold">
                                          <p:stCondLst>
                                            <p:cond delay="0"/>
                                          </p:stCondLst>
                                        </p:cTn>
                                        <p:tgtEl>
                                          <p:spTgt spid="1596"/>
                                        </p:tgtEl>
                                        <p:attrNameLst>
                                          <p:attrName>style.visibility</p:attrName>
                                        </p:attrNameLst>
                                      </p:cBhvr>
                                      <p:to>
                                        <p:strVal val="visible"/>
                                      </p:to>
                                    </p:set>
                                    <p:animEffect filter="fade" transition="in">
                                      <p:cBhvr>
                                        <p:cTn dur="1000"/>
                                        <p:tgtEl>
                                          <p:spTgt spid="1596"/>
                                        </p:tgtEl>
                                      </p:cBhvr>
                                    </p:animEffect>
                                  </p:childTnLst>
                                </p:cTn>
                              </p:par>
                              <p:par>
                                <p:cTn fill="hold" nodeType="withEffect" presetClass="entr" presetID="10" presetSubtype="0">
                                  <p:stCondLst>
                                    <p:cond delay="0"/>
                                  </p:stCondLst>
                                  <p:childTnLst>
                                    <p:set>
                                      <p:cBhvr>
                                        <p:cTn dur="1" fill="hold">
                                          <p:stCondLst>
                                            <p:cond delay="0"/>
                                          </p:stCondLst>
                                        </p:cTn>
                                        <p:tgtEl>
                                          <p:spTgt spid="1597"/>
                                        </p:tgtEl>
                                        <p:attrNameLst>
                                          <p:attrName>style.visibility</p:attrName>
                                        </p:attrNameLst>
                                      </p:cBhvr>
                                      <p:to>
                                        <p:strVal val="visible"/>
                                      </p:to>
                                    </p:set>
                                    <p:animEffect filter="fade" transition="in">
                                      <p:cBhvr>
                                        <p:cTn dur="1000"/>
                                        <p:tgtEl>
                                          <p:spTgt spid="1597"/>
                                        </p:tgtEl>
                                      </p:cBhvr>
                                    </p:animEffect>
                                  </p:childTnLst>
                                </p:cTn>
                              </p:par>
                              <p:par>
                                <p:cTn fill="hold" nodeType="withEffect" presetClass="entr" presetID="10" presetSubtype="0">
                                  <p:stCondLst>
                                    <p:cond delay="0"/>
                                  </p:stCondLst>
                                  <p:childTnLst>
                                    <p:set>
                                      <p:cBhvr>
                                        <p:cTn dur="1" fill="hold">
                                          <p:stCondLst>
                                            <p:cond delay="0"/>
                                          </p:stCondLst>
                                        </p:cTn>
                                        <p:tgtEl>
                                          <p:spTgt spid="1598"/>
                                        </p:tgtEl>
                                        <p:attrNameLst>
                                          <p:attrName>style.visibility</p:attrName>
                                        </p:attrNameLst>
                                      </p:cBhvr>
                                      <p:to>
                                        <p:strVal val="visible"/>
                                      </p:to>
                                    </p:set>
                                    <p:animEffect filter="fade" transition="in">
                                      <p:cBhvr>
                                        <p:cTn dur="1000"/>
                                        <p:tgtEl>
                                          <p:spTgt spid="1598"/>
                                        </p:tgtEl>
                                      </p:cBhvr>
                                    </p:animEffect>
                                  </p:childTnLst>
                                </p:cTn>
                              </p:par>
                              <p:par>
                                <p:cTn fill="hold" nodeType="withEffect" presetClass="entr" presetID="10" presetSubtype="0">
                                  <p:stCondLst>
                                    <p:cond delay="0"/>
                                  </p:stCondLst>
                                  <p:childTnLst>
                                    <p:set>
                                      <p:cBhvr>
                                        <p:cTn dur="1" fill="hold">
                                          <p:stCondLst>
                                            <p:cond delay="0"/>
                                          </p:stCondLst>
                                        </p:cTn>
                                        <p:tgtEl>
                                          <p:spTgt spid="1599"/>
                                        </p:tgtEl>
                                        <p:attrNameLst>
                                          <p:attrName>style.visibility</p:attrName>
                                        </p:attrNameLst>
                                      </p:cBhvr>
                                      <p:to>
                                        <p:strVal val="visible"/>
                                      </p:to>
                                    </p:set>
                                    <p:animEffect filter="fade" transition="in">
                                      <p:cBhvr>
                                        <p:cTn dur="1000"/>
                                        <p:tgtEl>
                                          <p:spTgt spid="15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03" name="Shape 1603"/>
        <p:cNvGrpSpPr/>
        <p:nvPr/>
      </p:nvGrpSpPr>
      <p:grpSpPr>
        <a:xfrm>
          <a:off x="0" y="0"/>
          <a:ext cx="0" cy="0"/>
          <a:chOff x="0" y="0"/>
          <a:chExt cx="0" cy="0"/>
        </a:xfrm>
      </p:grpSpPr>
      <p:sp>
        <p:nvSpPr>
          <p:cNvPr id="1604" name="Google Shape;1604;p93"/>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u="sng">
                <a:solidFill>
                  <a:srgbClr val="E09214"/>
                </a:solidFill>
                <a:latin typeface="Merriweather"/>
                <a:ea typeface="Merriweather"/>
                <a:cs typeface="Merriweather"/>
                <a:sym typeface="Merriweather"/>
              </a:rPr>
              <a:t>HDFS Read Architecture</a:t>
            </a:r>
            <a:endParaRPr b="1" u="sng">
              <a:solidFill>
                <a:srgbClr val="E09214"/>
              </a:solidFill>
              <a:latin typeface="Merriweather"/>
              <a:ea typeface="Merriweather"/>
              <a:cs typeface="Merriweather"/>
              <a:sym typeface="Merriweather"/>
            </a:endParaRPr>
          </a:p>
        </p:txBody>
      </p:sp>
      <p:pic>
        <p:nvPicPr>
          <p:cNvPr id="1605" name="Google Shape;1605;p93"/>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1606" name="Google Shape;1606;p93"/>
          <p:cNvSpPr/>
          <p:nvPr/>
        </p:nvSpPr>
        <p:spPr>
          <a:xfrm>
            <a:off x="3639469" y="2675909"/>
            <a:ext cx="1407000" cy="2943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Core Switch</a:t>
            </a:r>
            <a:endParaRPr b="0" i="0" sz="1400" u="none" cap="none" strike="noStrike">
              <a:solidFill>
                <a:srgbClr val="000000"/>
              </a:solidFill>
              <a:latin typeface="Arial"/>
              <a:ea typeface="Arial"/>
              <a:cs typeface="Arial"/>
              <a:sym typeface="Arial"/>
            </a:endParaRPr>
          </a:p>
        </p:txBody>
      </p:sp>
      <p:sp>
        <p:nvSpPr>
          <p:cNvPr id="1607" name="Google Shape;1607;p93"/>
          <p:cNvSpPr/>
          <p:nvPr/>
        </p:nvSpPr>
        <p:spPr>
          <a:xfrm>
            <a:off x="792926" y="3231113"/>
            <a:ext cx="1279500" cy="17976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608" name="Google Shape;1608;p93"/>
          <p:cNvSpPr/>
          <p:nvPr/>
        </p:nvSpPr>
        <p:spPr>
          <a:xfrm>
            <a:off x="5511423" y="3231113"/>
            <a:ext cx="1341900" cy="17976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1609" name="Google Shape;1609;p93"/>
          <p:cNvSpPr/>
          <p:nvPr/>
        </p:nvSpPr>
        <p:spPr>
          <a:xfrm>
            <a:off x="3120975" y="3231113"/>
            <a:ext cx="1341900" cy="17976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cxnSp>
        <p:nvCxnSpPr>
          <p:cNvPr id="1610" name="Google Shape;1610;p93"/>
          <p:cNvCxnSpPr>
            <a:stCxn id="1606" idx="2"/>
            <a:endCxn id="1607" idx="0"/>
          </p:cNvCxnSpPr>
          <p:nvPr/>
        </p:nvCxnSpPr>
        <p:spPr>
          <a:xfrm flipH="1">
            <a:off x="1432669" y="2970209"/>
            <a:ext cx="2910300" cy="261000"/>
          </a:xfrm>
          <a:prstGeom prst="straightConnector1">
            <a:avLst/>
          </a:prstGeom>
          <a:noFill/>
          <a:ln cap="flat" cmpd="sng" w="9525">
            <a:solidFill>
              <a:schemeClr val="dk2"/>
            </a:solidFill>
            <a:prstDash val="solid"/>
            <a:round/>
            <a:headEnd len="sm" w="sm" type="none"/>
            <a:tailEnd len="sm" w="sm" type="none"/>
          </a:ln>
        </p:spPr>
      </p:cxnSp>
      <p:cxnSp>
        <p:nvCxnSpPr>
          <p:cNvPr id="1611" name="Google Shape;1611;p93"/>
          <p:cNvCxnSpPr>
            <a:stCxn id="1606" idx="2"/>
            <a:endCxn id="1609" idx="0"/>
          </p:cNvCxnSpPr>
          <p:nvPr/>
        </p:nvCxnSpPr>
        <p:spPr>
          <a:xfrm flipH="1">
            <a:off x="3791869" y="2970209"/>
            <a:ext cx="551100" cy="261000"/>
          </a:xfrm>
          <a:prstGeom prst="straightConnector1">
            <a:avLst/>
          </a:prstGeom>
          <a:noFill/>
          <a:ln cap="flat" cmpd="sng" w="9525">
            <a:solidFill>
              <a:schemeClr val="dk2"/>
            </a:solidFill>
            <a:prstDash val="solid"/>
            <a:round/>
            <a:headEnd len="sm" w="sm" type="none"/>
            <a:tailEnd len="sm" w="sm" type="none"/>
          </a:ln>
        </p:spPr>
      </p:cxnSp>
      <p:cxnSp>
        <p:nvCxnSpPr>
          <p:cNvPr id="1612" name="Google Shape;1612;p93"/>
          <p:cNvCxnSpPr>
            <a:stCxn id="1606" idx="2"/>
            <a:endCxn id="1608" idx="0"/>
          </p:cNvCxnSpPr>
          <p:nvPr/>
        </p:nvCxnSpPr>
        <p:spPr>
          <a:xfrm>
            <a:off x="4342969" y="2970209"/>
            <a:ext cx="1839300" cy="261000"/>
          </a:xfrm>
          <a:prstGeom prst="straightConnector1">
            <a:avLst/>
          </a:prstGeom>
          <a:noFill/>
          <a:ln cap="flat" cmpd="sng" w="9525">
            <a:solidFill>
              <a:schemeClr val="dk2"/>
            </a:solidFill>
            <a:prstDash val="solid"/>
            <a:round/>
            <a:headEnd len="sm" w="sm" type="none"/>
            <a:tailEnd len="sm" w="sm" type="none"/>
          </a:ln>
        </p:spPr>
      </p:cxnSp>
      <p:sp>
        <p:nvSpPr>
          <p:cNvPr id="1613" name="Google Shape;1613;p93"/>
          <p:cNvSpPr/>
          <p:nvPr/>
        </p:nvSpPr>
        <p:spPr>
          <a:xfrm>
            <a:off x="850799" y="3323764"/>
            <a:ext cx="1107900" cy="230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 Switch</a:t>
            </a:r>
            <a:endParaRPr b="0" i="0" sz="1200" u="none" cap="none" strike="noStrike">
              <a:solidFill>
                <a:srgbClr val="000000"/>
              </a:solidFill>
              <a:latin typeface="Arial"/>
              <a:ea typeface="Arial"/>
              <a:cs typeface="Arial"/>
              <a:sym typeface="Arial"/>
            </a:endParaRPr>
          </a:p>
        </p:txBody>
      </p:sp>
      <p:sp>
        <p:nvSpPr>
          <p:cNvPr id="1614" name="Google Shape;1614;p93"/>
          <p:cNvSpPr/>
          <p:nvPr/>
        </p:nvSpPr>
        <p:spPr>
          <a:xfrm>
            <a:off x="850799" y="3686561"/>
            <a:ext cx="1107900" cy="230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Datanode 1</a:t>
            </a:r>
            <a:endParaRPr b="0" i="0" sz="1200" u="none" cap="none" strike="noStrike">
              <a:solidFill>
                <a:srgbClr val="000000"/>
              </a:solidFill>
              <a:latin typeface="Arial"/>
              <a:ea typeface="Arial"/>
              <a:cs typeface="Arial"/>
              <a:sym typeface="Arial"/>
            </a:endParaRPr>
          </a:p>
        </p:txBody>
      </p:sp>
      <p:sp>
        <p:nvSpPr>
          <p:cNvPr id="1615" name="Google Shape;1615;p93"/>
          <p:cNvSpPr/>
          <p:nvPr/>
        </p:nvSpPr>
        <p:spPr>
          <a:xfrm>
            <a:off x="850799" y="4175427"/>
            <a:ext cx="1107900" cy="230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Datanode 2</a:t>
            </a:r>
            <a:endParaRPr b="0" i="0" sz="1200" u="none" cap="none" strike="noStrike">
              <a:solidFill>
                <a:srgbClr val="000000"/>
              </a:solidFill>
              <a:latin typeface="Arial"/>
              <a:ea typeface="Arial"/>
              <a:cs typeface="Arial"/>
              <a:sym typeface="Arial"/>
            </a:endParaRPr>
          </a:p>
        </p:txBody>
      </p:sp>
      <p:sp>
        <p:nvSpPr>
          <p:cNvPr id="1616" name="Google Shape;1616;p93"/>
          <p:cNvSpPr/>
          <p:nvPr/>
        </p:nvSpPr>
        <p:spPr>
          <a:xfrm>
            <a:off x="880086" y="4526678"/>
            <a:ext cx="1107900" cy="230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Datanode 3</a:t>
            </a:r>
            <a:endParaRPr b="0" i="0" sz="1200" u="none" cap="none" strike="noStrike">
              <a:solidFill>
                <a:srgbClr val="000000"/>
              </a:solidFill>
              <a:latin typeface="Arial"/>
              <a:ea typeface="Arial"/>
              <a:cs typeface="Arial"/>
              <a:sym typeface="Arial"/>
            </a:endParaRPr>
          </a:p>
        </p:txBody>
      </p:sp>
      <p:sp>
        <p:nvSpPr>
          <p:cNvPr id="1617" name="Google Shape;1617;p93"/>
          <p:cNvSpPr/>
          <p:nvPr/>
        </p:nvSpPr>
        <p:spPr>
          <a:xfrm>
            <a:off x="3214593" y="3332570"/>
            <a:ext cx="1107900" cy="230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Rack Switch</a:t>
            </a:r>
            <a:endParaRPr b="0" i="0" sz="1200" u="none" cap="none" strike="noStrike">
              <a:solidFill>
                <a:srgbClr val="000000"/>
              </a:solidFill>
              <a:latin typeface="Arial"/>
              <a:ea typeface="Arial"/>
              <a:cs typeface="Arial"/>
              <a:sym typeface="Arial"/>
            </a:endParaRPr>
          </a:p>
        </p:txBody>
      </p:sp>
      <p:sp>
        <p:nvSpPr>
          <p:cNvPr id="1618" name="Google Shape;1618;p93"/>
          <p:cNvSpPr/>
          <p:nvPr/>
        </p:nvSpPr>
        <p:spPr>
          <a:xfrm>
            <a:off x="3214593" y="3619168"/>
            <a:ext cx="1107900" cy="230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Datanode 4</a:t>
            </a:r>
            <a:endParaRPr b="0" i="0" sz="1200" u="none" cap="none" strike="noStrike">
              <a:solidFill>
                <a:srgbClr val="000000"/>
              </a:solidFill>
              <a:latin typeface="Arial"/>
              <a:ea typeface="Arial"/>
              <a:cs typeface="Arial"/>
              <a:sym typeface="Arial"/>
            </a:endParaRPr>
          </a:p>
        </p:txBody>
      </p:sp>
      <p:sp>
        <p:nvSpPr>
          <p:cNvPr id="1619" name="Google Shape;1619;p93"/>
          <p:cNvSpPr/>
          <p:nvPr/>
        </p:nvSpPr>
        <p:spPr>
          <a:xfrm>
            <a:off x="3214593" y="4031834"/>
            <a:ext cx="1107900" cy="230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Datanode 5</a:t>
            </a:r>
            <a:endParaRPr b="0" i="0" sz="1200" u="none" cap="none" strike="noStrike">
              <a:solidFill>
                <a:srgbClr val="000000"/>
              </a:solidFill>
              <a:latin typeface="Arial"/>
              <a:ea typeface="Arial"/>
              <a:cs typeface="Arial"/>
              <a:sym typeface="Arial"/>
            </a:endParaRPr>
          </a:p>
        </p:txBody>
      </p:sp>
      <p:sp>
        <p:nvSpPr>
          <p:cNvPr id="1620" name="Google Shape;1620;p93"/>
          <p:cNvSpPr/>
          <p:nvPr/>
        </p:nvSpPr>
        <p:spPr>
          <a:xfrm>
            <a:off x="3238018" y="4441551"/>
            <a:ext cx="1107900" cy="230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Datanode 6</a:t>
            </a:r>
            <a:endParaRPr b="0" i="0" sz="1200" u="none" cap="none" strike="noStrike">
              <a:solidFill>
                <a:srgbClr val="000000"/>
              </a:solidFill>
              <a:latin typeface="Arial"/>
              <a:ea typeface="Arial"/>
              <a:cs typeface="Arial"/>
              <a:sym typeface="Arial"/>
            </a:endParaRPr>
          </a:p>
        </p:txBody>
      </p:sp>
      <p:sp>
        <p:nvSpPr>
          <p:cNvPr id="1621" name="Google Shape;1621;p93"/>
          <p:cNvSpPr/>
          <p:nvPr/>
        </p:nvSpPr>
        <p:spPr>
          <a:xfrm>
            <a:off x="5595850" y="3321044"/>
            <a:ext cx="1107900" cy="230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Switch</a:t>
            </a:r>
            <a:endParaRPr b="0" i="0" sz="1200" u="none" cap="none" strike="noStrike">
              <a:solidFill>
                <a:srgbClr val="000000"/>
              </a:solidFill>
              <a:latin typeface="Arial"/>
              <a:ea typeface="Arial"/>
              <a:cs typeface="Arial"/>
              <a:sym typeface="Arial"/>
            </a:endParaRPr>
          </a:p>
        </p:txBody>
      </p:sp>
      <p:sp>
        <p:nvSpPr>
          <p:cNvPr id="1622" name="Google Shape;1622;p93"/>
          <p:cNvSpPr/>
          <p:nvPr/>
        </p:nvSpPr>
        <p:spPr>
          <a:xfrm>
            <a:off x="5595850" y="3607642"/>
            <a:ext cx="1107900" cy="230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Datanode 7</a:t>
            </a:r>
            <a:endParaRPr b="0" i="0" sz="1200" u="none" cap="none" strike="noStrike">
              <a:solidFill>
                <a:srgbClr val="000000"/>
              </a:solidFill>
              <a:latin typeface="Arial"/>
              <a:ea typeface="Arial"/>
              <a:cs typeface="Arial"/>
              <a:sym typeface="Arial"/>
            </a:endParaRPr>
          </a:p>
        </p:txBody>
      </p:sp>
      <p:sp>
        <p:nvSpPr>
          <p:cNvPr id="1623" name="Google Shape;1623;p93"/>
          <p:cNvSpPr/>
          <p:nvPr/>
        </p:nvSpPr>
        <p:spPr>
          <a:xfrm>
            <a:off x="5595850" y="3944108"/>
            <a:ext cx="1107900" cy="230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Datanode 8</a:t>
            </a:r>
            <a:endParaRPr b="0" i="0" sz="1200" u="none" cap="none" strike="noStrike">
              <a:solidFill>
                <a:srgbClr val="000000"/>
              </a:solidFill>
              <a:latin typeface="Arial"/>
              <a:ea typeface="Arial"/>
              <a:cs typeface="Arial"/>
              <a:sym typeface="Arial"/>
            </a:endParaRPr>
          </a:p>
        </p:txBody>
      </p:sp>
      <p:sp>
        <p:nvSpPr>
          <p:cNvPr id="1624" name="Google Shape;1624;p93"/>
          <p:cNvSpPr/>
          <p:nvPr/>
        </p:nvSpPr>
        <p:spPr>
          <a:xfrm>
            <a:off x="5595875" y="4324542"/>
            <a:ext cx="1107900" cy="2301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Datanode 9</a:t>
            </a:r>
            <a:endParaRPr b="0" i="0" sz="1200" u="none" cap="none" strike="noStrike">
              <a:solidFill>
                <a:srgbClr val="000000"/>
              </a:solidFill>
              <a:latin typeface="Arial"/>
              <a:ea typeface="Arial"/>
              <a:cs typeface="Arial"/>
              <a:sym typeface="Arial"/>
            </a:endParaRPr>
          </a:p>
        </p:txBody>
      </p:sp>
      <p:sp>
        <p:nvSpPr>
          <p:cNvPr id="1625" name="Google Shape;1625;p93"/>
          <p:cNvSpPr/>
          <p:nvPr/>
        </p:nvSpPr>
        <p:spPr>
          <a:xfrm>
            <a:off x="634900" y="1263050"/>
            <a:ext cx="729300" cy="4623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Block A</a:t>
            </a:r>
            <a:endParaRPr b="0" i="0" sz="1400" u="none" cap="none" strike="noStrike">
              <a:solidFill>
                <a:srgbClr val="000000"/>
              </a:solidFill>
              <a:latin typeface="Arial"/>
              <a:ea typeface="Arial"/>
              <a:cs typeface="Arial"/>
              <a:sym typeface="Arial"/>
            </a:endParaRPr>
          </a:p>
        </p:txBody>
      </p:sp>
      <p:sp>
        <p:nvSpPr>
          <p:cNvPr id="1626" name="Google Shape;1626;p93"/>
          <p:cNvSpPr/>
          <p:nvPr/>
        </p:nvSpPr>
        <p:spPr>
          <a:xfrm>
            <a:off x="5349128" y="1445258"/>
            <a:ext cx="1298400" cy="645600"/>
          </a:xfrm>
          <a:prstGeom prst="rect">
            <a:avLst/>
          </a:prstGeom>
          <a:solidFill>
            <a:srgbClr val="93C47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Namenode</a:t>
            </a:r>
            <a:endParaRPr b="0" i="0" sz="1400" u="none" cap="none" strike="noStrike">
              <a:solidFill>
                <a:srgbClr val="000000"/>
              </a:solidFill>
              <a:latin typeface="Arial"/>
              <a:ea typeface="Arial"/>
              <a:cs typeface="Arial"/>
              <a:sym typeface="Arial"/>
            </a:endParaRPr>
          </a:p>
        </p:txBody>
      </p:sp>
      <p:cxnSp>
        <p:nvCxnSpPr>
          <p:cNvPr id="1627" name="Google Shape;1627;p93"/>
          <p:cNvCxnSpPr/>
          <p:nvPr/>
        </p:nvCxnSpPr>
        <p:spPr>
          <a:xfrm>
            <a:off x="4086472" y="1895902"/>
            <a:ext cx="1262700" cy="0"/>
          </a:xfrm>
          <a:prstGeom prst="straightConnector1">
            <a:avLst/>
          </a:prstGeom>
          <a:noFill/>
          <a:ln cap="flat" cmpd="sng" w="19050">
            <a:solidFill>
              <a:srgbClr val="000000"/>
            </a:solidFill>
            <a:prstDash val="solid"/>
            <a:round/>
            <a:headEnd len="med" w="med" type="stealth"/>
            <a:tailEnd len="sm" w="sm" type="none"/>
          </a:ln>
        </p:spPr>
      </p:cxnSp>
      <p:cxnSp>
        <p:nvCxnSpPr>
          <p:cNvPr id="1628" name="Google Shape;1628;p93"/>
          <p:cNvCxnSpPr/>
          <p:nvPr/>
        </p:nvCxnSpPr>
        <p:spPr>
          <a:xfrm flipH="1">
            <a:off x="2964025" y="2163300"/>
            <a:ext cx="10800" cy="658800"/>
          </a:xfrm>
          <a:prstGeom prst="straightConnector1">
            <a:avLst/>
          </a:prstGeom>
          <a:noFill/>
          <a:ln cap="flat" cmpd="sng" w="19050">
            <a:solidFill>
              <a:srgbClr val="000000"/>
            </a:solidFill>
            <a:prstDash val="solid"/>
            <a:round/>
            <a:headEnd len="med" w="med" type="stealth"/>
            <a:tailEnd len="sm" w="sm" type="none"/>
          </a:ln>
        </p:spPr>
      </p:cxnSp>
      <p:cxnSp>
        <p:nvCxnSpPr>
          <p:cNvPr id="1629" name="Google Shape;1629;p93"/>
          <p:cNvCxnSpPr>
            <a:endCxn id="1606" idx="1"/>
          </p:cNvCxnSpPr>
          <p:nvPr/>
        </p:nvCxnSpPr>
        <p:spPr>
          <a:xfrm>
            <a:off x="2955469" y="2802359"/>
            <a:ext cx="684000" cy="20700"/>
          </a:xfrm>
          <a:prstGeom prst="straightConnector1">
            <a:avLst/>
          </a:prstGeom>
          <a:noFill/>
          <a:ln cap="flat" cmpd="sng" w="19050">
            <a:solidFill>
              <a:srgbClr val="000000"/>
            </a:solidFill>
            <a:prstDash val="solid"/>
            <a:round/>
            <a:headEnd len="sm" w="sm" type="none"/>
            <a:tailEnd len="sm" w="sm" type="none"/>
          </a:ln>
        </p:spPr>
      </p:cxnSp>
      <p:sp>
        <p:nvSpPr>
          <p:cNvPr id="1630" name="Google Shape;1630;p93"/>
          <p:cNvSpPr txBox="1"/>
          <p:nvPr/>
        </p:nvSpPr>
        <p:spPr>
          <a:xfrm>
            <a:off x="964124" y="4725550"/>
            <a:ext cx="729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Rack 1</a:t>
            </a:r>
            <a:endParaRPr b="0" i="0" sz="1400" u="none" cap="none" strike="noStrike">
              <a:solidFill>
                <a:srgbClr val="000000"/>
              </a:solidFill>
              <a:latin typeface="Average"/>
              <a:ea typeface="Average"/>
              <a:cs typeface="Average"/>
              <a:sym typeface="Average"/>
            </a:endParaRPr>
          </a:p>
        </p:txBody>
      </p:sp>
      <p:sp>
        <p:nvSpPr>
          <p:cNvPr id="1631" name="Google Shape;1631;p93"/>
          <p:cNvSpPr txBox="1"/>
          <p:nvPr/>
        </p:nvSpPr>
        <p:spPr>
          <a:xfrm>
            <a:off x="3427237" y="4713665"/>
            <a:ext cx="729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Rack 5</a:t>
            </a:r>
            <a:endParaRPr b="0" i="0" sz="1400" u="none" cap="none" strike="noStrike">
              <a:solidFill>
                <a:srgbClr val="000000"/>
              </a:solidFill>
              <a:latin typeface="Average"/>
              <a:ea typeface="Average"/>
              <a:cs typeface="Average"/>
              <a:sym typeface="Average"/>
            </a:endParaRPr>
          </a:p>
        </p:txBody>
      </p:sp>
      <p:sp>
        <p:nvSpPr>
          <p:cNvPr id="1632" name="Google Shape;1632;p93"/>
          <p:cNvSpPr txBox="1"/>
          <p:nvPr/>
        </p:nvSpPr>
        <p:spPr>
          <a:xfrm>
            <a:off x="5817711" y="4705007"/>
            <a:ext cx="729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Rack 7</a:t>
            </a:r>
            <a:endParaRPr b="0" i="0" sz="1400" u="none" cap="none" strike="noStrike">
              <a:solidFill>
                <a:srgbClr val="000000"/>
              </a:solidFill>
              <a:latin typeface="Average"/>
              <a:ea typeface="Average"/>
              <a:cs typeface="Average"/>
              <a:sym typeface="Average"/>
            </a:endParaRPr>
          </a:p>
        </p:txBody>
      </p:sp>
      <p:sp>
        <p:nvSpPr>
          <p:cNvPr id="1633" name="Google Shape;1633;p93"/>
          <p:cNvSpPr txBox="1"/>
          <p:nvPr/>
        </p:nvSpPr>
        <p:spPr>
          <a:xfrm>
            <a:off x="3120979" y="2408692"/>
            <a:ext cx="472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4</a:t>
            </a:r>
            <a:endParaRPr b="0" i="0" sz="1400" u="none" cap="none" strike="noStrike">
              <a:solidFill>
                <a:srgbClr val="000000"/>
              </a:solidFill>
              <a:latin typeface="Average"/>
              <a:ea typeface="Average"/>
              <a:cs typeface="Average"/>
              <a:sym typeface="Average"/>
            </a:endParaRPr>
          </a:p>
        </p:txBody>
      </p:sp>
      <p:sp>
        <p:nvSpPr>
          <p:cNvPr id="1634" name="Google Shape;1634;p93"/>
          <p:cNvSpPr txBox="1"/>
          <p:nvPr/>
        </p:nvSpPr>
        <p:spPr>
          <a:xfrm>
            <a:off x="4481733" y="1945433"/>
            <a:ext cx="472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2</a:t>
            </a:r>
            <a:endParaRPr b="0" i="0" sz="1400" u="none" cap="none" strike="noStrike">
              <a:solidFill>
                <a:srgbClr val="000000"/>
              </a:solidFill>
              <a:latin typeface="Average"/>
              <a:ea typeface="Average"/>
              <a:cs typeface="Average"/>
              <a:sym typeface="Average"/>
            </a:endParaRPr>
          </a:p>
        </p:txBody>
      </p:sp>
      <p:cxnSp>
        <p:nvCxnSpPr>
          <p:cNvPr id="1635" name="Google Shape;1635;p93"/>
          <p:cNvCxnSpPr/>
          <p:nvPr/>
        </p:nvCxnSpPr>
        <p:spPr>
          <a:xfrm>
            <a:off x="4086472" y="1535977"/>
            <a:ext cx="1262700" cy="0"/>
          </a:xfrm>
          <a:prstGeom prst="straightConnector1">
            <a:avLst/>
          </a:prstGeom>
          <a:noFill/>
          <a:ln cap="flat" cmpd="sng" w="19050">
            <a:solidFill>
              <a:srgbClr val="000000"/>
            </a:solidFill>
            <a:prstDash val="solid"/>
            <a:round/>
            <a:headEnd len="sm" w="sm" type="none"/>
            <a:tailEnd len="med" w="med" type="stealth"/>
          </a:ln>
        </p:spPr>
      </p:cxnSp>
      <p:sp>
        <p:nvSpPr>
          <p:cNvPr id="1636" name="Google Shape;1636;p93"/>
          <p:cNvSpPr txBox="1"/>
          <p:nvPr/>
        </p:nvSpPr>
        <p:spPr>
          <a:xfrm>
            <a:off x="4388333" y="1139083"/>
            <a:ext cx="472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1</a:t>
            </a:r>
            <a:endParaRPr b="0" i="0" sz="1400" u="none" cap="none" strike="noStrike">
              <a:solidFill>
                <a:srgbClr val="000000"/>
              </a:solidFill>
              <a:latin typeface="Average"/>
              <a:ea typeface="Average"/>
              <a:cs typeface="Average"/>
              <a:sym typeface="Average"/>
            </a:endParaRPr>
          </a:p>
        </p:txBody>
      </p:sp>
      <p:sp>
        <p:nvSpPr>
          <p:cNvPr id="1637" name="Google Shape;1637;p93"/>
          <p:cNvSpPr/>
          <p:nvPr/>
        </p:nvSpPr>
        <p:spPr>
          <a:xfrm>
            <a:off x="634900" y="1901187"/>
            <a:ext cx="729300" cy="462300"/>
          </a:xfrm>
          <a:prstGeom prst="rect">
            <a:avLst/>
          </a:prstGeom>
          <a:solidFill>
            <a:srgbClr val="C27BA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Block B</a:t>
            </a:r>
            <a:endParaRPr b="0" i="0" sz="1400" u="none" cap="none" strike="noStrike">
              <a:solidFill>
                <a:srgbClr val="000000"/>
              </a:solidFill>
              <a:latin typeface="Arial"/>
              <a:ea typeface="Arial"/>
              <a:cs typeface="Arial"/>
              <a:sym typeface="Arial"/>
            </a:endParaRPr>
          </a:p>
        </p:txBody>
      </p:sp>
      <p:cxnSp>
        <p:nvCxnSpPr>
          <p:cNvPr id="1638" name="Google Shape;1638;p93"/>
          <p:cNvCxnSpPr/>
          <p:nvPr/>
        </p:nvCxnSpPr>
        <p:spPr>
          <a:xfrm rot="10800000">
            <a:off x="247071" y="4664462"/>
            <a:ext cx="603600" cy="7500"/>
          </a:xfrm>
          <a:prstGeom prst="straightConnector1">
            <a:avLst/>
          </a:prstGeom>
          <a:noFill/>
          <a:ln cap="flat" cmpd="sng" w="19050">
            <a:solidFill>
              <a:srgbClr val="000000"/>
            </a:solidFill>
            <a:prstDash val="solid"/>
            <a:round/>
            <a:headEnd len="sm" w="sm" type="none"/>
            <a:tailEnd len="sm" w="sm" type="none"/>
          </a:ln>
        </p:spPr>
      </p:cxnSp>
      <p:cxnSp>
        <p:nvCxnSpPr>
          <p:cNvPr id="1639" name="Google Shape;1639;p93"/>
          <p:cNvCxnSpPr/>
          <p:nvPr/>
        </p:nvCxnSpPr>
        <p:spPr>
          <a:xfrm rot="10800000">
            <a:off x="247071" y="3395912"/>
            <a:ext cx="603600" cy="7500"/>
          </a:xfrm>
          <a:prstGeom prst="straightConnector1">
            <a:avLst/>
          </a:prstGeom>
          <a:noFill/>
          <a:ln cap="flat" cmpd="sng" w="19050">
            <a:solidFill>
              <a:srgbClr val="000000"/>
            </a:solidFill>
            <a:prstDash val="solid"/>
            <a:round/>
            <a:headEnd len="med" w="med" type="stealth"/>
            <a:tailEnd len="sm" w="sm" type="none"/>
          </a:ln>
        </p:spPr>
      </p:cxnSp>
      <p:cxnSp>
        <p:nvCxnSpPr>
          <p:cNvPr id="1640" name="Google Shape;1640;p93"/>
          <p:cNvCxnSpPr/>
          <p:nvPr/>
        </p:nvCxnSpPr>
        <p:spPr>
          <a:xfrm>
            <a:off x="263200" y="3381450"/>
            <a:ext cx="10200" cy="1275900"/>
          </a:xfrm>
          <a:prstGeom prst="straightConnector1">
            <a:avLst/>
          </a:prstGeom>
          <a:noFill/>
          <a:ln cap="flat" cmpd="sng" w="19050">
            <a:solidFill>
              <a:srgbClr val="000000"/>
            </a:solidFill>
            <a:prstDash val="solid"/>
            <a:round/>
            <a:headEnd len="sm" w="sm" type="none"/>
            <a:tailEnd len="sm" w="sm" type="none"/>
          </a:ln>
        </p:spPr>
      </p:cxnSp>
      <p:cxnSp>
        <p:nvCxnSpPr>
          <p:cNvPr id="1641" name="Google Shape;1641;p93"/>
          <p:cNvCxnSpPr/>
          <p:nvPr/>
        </p:nvCxnSpPr>
        <p:spPr>
          <a:xfrm>
            <a:off x="1991108" y="3384025"/>
            <a:ext cx="603600" cy="7500"/>
          </a:xfrm>
          <a:prstGeom prst="straightConnector1">
            <a:avLst/>
          </a:prstGeom>
          <a:noFill/>
          <a:ln cap="flat" cmpd="sng" w="19050">
            <a:solidFill>
              <a:srgbClr val="000000"/>
            </a:solidFill>
            <a:prstDash val="solid"/>
            <a:round/>
            <a:headEnd len="med" w="med" type="stealth"/>
            <a:tailEnd len="sm" w="sm" type="none"/>
          </a:ln>
        </p:spPr>
      </p:cxnSp>
      <p:cxnSp>
        <p:nvCxnSpPr>
          <p:cNvPr id="1642" name="Google Shape;1642;p93"/>
          <p:cNvCxnSpPr/>
          <p:nvPr/>
        </p:nvCxnSpPr>
        <p:spPr>
          <a:xfrm>
            <a:off x="2575210" y="3381445"/>
            <a:ext cx="0" cy="462300"/>
          </a:xfrm>
          <a:prstGeom prst="straightConnector1">
            <a:avLst/>
          </a:prstGeom>
          <a:noFill/>
          <a:ln cap="flat" cmpd="sng" w="19050">
            <a:solidFill>
              <a:srgbClr val="000000"/>
            </a:solidFill>
            <a:prstDash val="solid"/>
            <a:round/>
            <a:headEnd len="sm" w="sm" type="none"/>
            <a:tailEnd len="sm" w="sm" type="none"/>
          </a:ln>
        </p:spPr>
      </p:cxnSp>
      <p:cxnSp>
        <p:nvCxnSpPr>
          <p:cNvPr id="1643" name="Google Shape;1643;p93"/>
          <p:cNvCxnSpPr/>
          <p:nvPr/>
        </p:nvCxnSpPr>
        <p:spPr>
          <a:xfrm>
            <a:off x="1991108" y="3826837"/>
            <a:ext cx="603600" cy="7500"/>
          </a:xfrm>
          <a:prstGeom prst="straightConnector1">
            <a:avLst/>
          </a:prstGeom>
          <a:noFill/>
          <a:ln cap="flat" cmpd="sng" w="19050">
            <a:solidFill>
              <a:srgbClr val="000000"/>
            </a:solidFill>
            <a:prstDash val="solid"/>
            <a:round/>
            <a:headEnd len="sm" w="sm" type="none"/>
            <a:tailEnd len="sm" w="sm" type="none"/>
          </a:ln>
        </p:spPr>
      </p:cxnSp>
      <p:sp>
        <p:nvSpPr>
          <p:cNvPr id="1644" name="Google Shape;1644;p93"/>
          <p:cNvSpPr/>
          <p:nvPr/>
        </p:nvSpPr>
        <p:spPr>
          <a:xfrm>
            <a:off x="2497713" y="3462025"/>
            <a:ext cx="291600" cy="2943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A</a:t>
            </a:r>
            <a:endParaRPr b="0" i="0" sz="1100" u="none" cap="none" strike="noStrike">
              <a:solidFill>
                <a:srgbClr val="000000"/>
              </a:solidFill>
              <a:latin typeface="Arial"/>
              <a:ea typeface="Arial"/>
              <a:cs typeface="Arial"/>
              <a:sym typeface="Arial"/>
            </a:endParaRPr>
          </a:p>
        </p:txBody>
      </p:sp>
      <p:sp>
        <p:nvSpPr>
          <p:cNvPr id="1645" name="Google Shape;1645;p93"/>
          <p:cNvSpPr/>
          <p:nvPr/>
        </p:nvSpPr>
        <p:spPr>
          <a:xfrm>
            <a:off x="1780838" y="3735750"/>
            <a:ext cx="291600" cy="2943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A</a:t>
            </a:r>
            <a:endParaRPr b="0" i="0" sz="1100" u="none" cap="none" strike="noStrike">
              <a:solidFill>
                <a:srgbClr val="000000"/>
              </a:solidFill>
              <a:latin typeface="Arial"/>
              <a:ea typeface="Arial"/>
              <a:cs typeface="Arial"/>
              <a:sym typeface="Arial"/>
            </a:endParaRPr>
          </a:p>
        </p:txBody>
      </p:sp>
      <p:sp>
        <p:nvSpPr>
          <p:cNvPr id="1646" name="Google Shape;1646;p93"/>
          <p:cNvSpPr/>
          <p:nvPr/>
        </p:nvSpPr>
        <p:spPr>
          <a:xfrm>
            <a:off x="1898538" y="4534600"/>
            <a:ext cx="291600" cy="294300"/>
          </a:xfrm>
          <a:prstGeom prst="rect">
            <a:avLst/>
          </a:prstGeom>
          <a:solidFill>
            <a:srgbClr val="C27BA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B</a:t>
            </a:r>
            <a:endParaRPr b="0" i="0" sz="1100" u="none" cap="none" strike="noStrike">
              <a:solidFill>
                <a:srgbClr val="000000"/>
              </a:solidFill>
              <a:latin typeface="Arial"/>
              <a:ea typeface="Arial"/>
              <a:cs typeface="Arial"/>
              <a:sym typeface="Arial"/>
            </a:endParaRPr>
          </a:p>
        </p:txBody>
      </p:sp>
      <p:sp>
        <p:nvSpPr>
          <p:cNvPr id="1647" name="Google Shape;1647;p93"/>
          <p:cNvSpPr/>
          <p:nvPr/>
        </p:nvSpPr>
        <p:spPr>
          <a:xfrm>
            <a:off x="122488" y="3872250"/>
            <a:ext cx="291600" cy="294300"/>
          </a:xfrm>
          <a:prstGeom prst="rect">
            <a:avLst/>
          </a:prstGeom>
          <a:solidFill>
            <a:srgbClr val="C27BA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B</a:t>
            </a:r>
            <a:endParaRPr b="0" i="0" sz="1100" u="none" cap="none" strike="noStrike">
              <a:solidFill>
                <a:srgbClr val="000000"/>
              </a:solidFill>
              <a:latin typeface="Arial"/>
              <a:ea typeface="Arial"/>
              <a:cs typeface="Arial"/>
              <a:sym typeface="Arial"/>
            </a:endParaRPr>
          </a:p>
        </p:txBody>
      </p:sp>
      <p:sp>
        <p:nvSpPr>
          <p:cNvPr id="1648" name="Google Shape;1648;p93"/>
          <p:cNvSpPr/>
          <p:nvPr/>
        </p:nvSpPr>
        <p:spPr>
          <a:xfrm>
            <a:off x="6546988" y="4405525"/>
            <a:ext cx="291600" cy="294300"/>
          </a:xfrm>
          <a:prstGeom prst="rect">
            <a:avLst/>
          </a:prstGeom>
          <a:solidFill>
            <a:srgbClr val="C27BA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B</a:t>
            </a:r>
            <a:endParaRPr b="0" i="0" sz="1100" u="none" cap="none" strike="noStrike">
              <a:solidFill>
                <a:srgbClr val="000000"/>
              </a:solidFill>
              <a:latin typeface="Arial"/>
              <a:ea typeface="Arial"/>
              <a:cs typeface="Arial"/>
              <a:sym typeface="Arial"/>
            </a:endParaRPr>
          </a:p>
        </p:txBody>
      </p:sp>
      <p:sp>
        <p:nvSpPr>
          <p:cNvPr id="1649" name="Google Shape;1649;p93"/>
          <p:cNvSpPr/>
          <p:nvPr/>
        </p:nvSpPr>
        <p:spPr>
          <a:xfrm>
            <a:off x="6546988" y="3600475"/>
            <a:ext cx="291600" cy="294300"/>
          </a:xfrm>
          <a:prstGeom prst="rect">
            <a:avLst/>
          </a:prstGeom>
          <a:solidFill>
            <a:srgbClr val="C27BA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B</a:t>
            </a:r>
            <a:endParaRPr b="0" i="0" sz="1100" u="none" cap="none" strike="noStrike">
              <a:solidFill>
                <a:srgbClr val="000000"/>
              </a:solidFill>
              <a:latin typeface="Arial"/>
              <a:ea typeface="Arial"/>
              <a:cs typeface="Arial"/>
              <a:sym typeface="Arial"/>
            </a:endParaRPr>
          </a:p>
        </p:txBody>
      </p:sp>
      <p:sp>
        <p:nvSpPr>
          <p:cNvPr id="1650" name="Google Shape;1650;p93"/>
          <p:cNvSpPr/>
          <p:nvPr/>
        </p:nvSpPr>
        <p:spPr>
          <a:xfrm>
            <a:off x="4237363" y="3651125"/>
            <a:ext cx="291600" cy="2943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A</a:t>
            </a:r>
            <a:endParaRPr b="0" i="0" sz="1100" u="none" cap="none" strike="noStrike">
              <a:solidFill>
                <a:srgbClr val="000000"/>
              </a:solidFill>
              <a:latin typeface="Arial"/>
              <a:ea typeface="Arial"/>
              <a:cs typeface="Arial"/>
              <a:sym typeface="Arial"/>
            </a:endParaRPr>
          </a:p>
        </p:txBody>
      </p:sp>
      <p:sp>
        <p:nvSpPr>
          <p:cNvPr id="1651" name="Google Shape;1651;p93"/>
          <p:cNvSpPr/>
          <p:nvPr/>
        </p:nvSpPr>
        <p:spPr>
          <a:xfrm>
            <a:off x="4222763" y="4517750"/>
            <a:ext cx="291600" cy="2943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A</a:t>
            </a:r>
            <a:endParaRPr b="0" i="0" sz="1100" u="none" cap="none" strike="noStrike">
              <a:solidFill>
                <a:srgbClr val="000000"/>
              </a:solidFill>
              <a:latin typeface="Arial"/>
              <a:ea typeface="Arial"/>
              <a:cs typeface="Arial"/>
              <a:sym typeface="Arial"/>
            </a:endParaRPr>
          </a:p>
        </p:txBody>
      </p:sp>
      <p:sp>
        <p:nvSpPr>
          <p:cNvPr id="1652" name="Google Shape;1652;p93"/>
          <p:cNvSpPr txBox="1"/>
          <p:nvPr/>
        </p:nvSpPr>
        <p:spPr>
          <a:xfrm>
            <a:off x="6753300" y="1339850"/>
            <a:ext cx="2390700" cy="1908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verage"/>
              <a:buAutoNum type="arabicPeriod"/>
            </a:pPr>
            <a:r>
              <a:rPr b="0" i="0" lang="en" sz="1400" u="none" cap="none" strike="noStrike">
                <a:solidFill>
                  <a:srgbClr val="000000"/>
                </a:solidFill>
                <a:latin typeface="Average"/>
                <a:ea typeface="Average"/>
                <a:cs typeface="Average"/>
                <a:sym typeface="Average"/>
              </a:rPr>
              <a:t>Read Request for Bock A,B</a:t>
            </a:r>
            <a:endParaRPr b="0" i="0" sz="1400" u="none" cap="none" strike="noStrike">
              <a:solidFill>
                <a:srgbClr val="000000"/>
              </a:solidFill>
              <a:latin typeface="Average"/>
              <a:ea typeface="Average"/>
              <a:cs typeface="Average"/>
              <a:sym typeface="Average"/>
            </a:endParaRPr>
          </a:p>
          <a:p>
            <a:pPr indent="-317500" lvl="0" marL="457200" marR="0" rtl="0" algn="l">
              <a:lnSpc>
                <a:spcPct val="100000"/>
              </a:lnSpc>
              <a:spcBef>
                <a:spcPts val="0"/>
              </a:spcBef>
              <a:spcAft>
                <a:spcPts val="0"/>
              </a:spcAft>
              <a:buClr>
                <a:srgbClr val="000000"/>
              </a:buClr>
              <a:buSzPts val="1400"/>
              <a:buFont typeface="Average"/>
              <a:buAutoNum type="arabicPeriod"/>
            </a:pPr>
            <a:r>
              <a:rPr b="0" i="0" lang="en" sz="1400" u="none" cap="none" strike="noStrike">
                <a:solidFill>
                  <a:srgbClr val="000000"/>
                </a:solidFill>
                <a:latin typeface="Average"/>
                <a:ea typeface="Average"/>
                <a:cs typeface="Average"/>
                <a:sym typeface="Average"/>
              </a:rPr>
              <a:t>Send Ip Address of DN1, DN3</a:t>
            </a:r>
            <a:endParaRPr b="0" i="0" sz="1400" u="none" cap="none" strike="noStrike">
              <a:solidFill>
                <a:srgbClr val="000000"/>
              </a:solidFill>
              <a:latin typeface="Average"/>
              <a:ea typeface="Average"/>
              <a:cs typeface="Average"/>
              <a:sym typeface="Average"/>
            </a:endParaRPr>
          </a:p>
          <a:p>
            <a:pPr indent="-317500" lvl="0" marL="457200" marR="0" rtl="0" algn="l">
              <a:lnSpc>
                <a:spcPct val="100000"/>
              </a:lnSpc>
              <a:spcBef>
                <a:spcPts val="0"/>
              </a:spcBef>
              <a:spcAft>
                <a:spcPts val="0"/>
              </a:spcAft>
              <a:buClr>
                <a:srgbClr val="000000"/>
              </a:buClr>
              <a:buSzPts val="1400"/>
              <a:buFont typeface="Average"/>
              <a:buAutoNum type="arabicPeriod"/>
            </a:pPr>
            <a:r>
              <a:rPr b="0" i="0" lang="en" sz="1400" u="none" cap="none" strike="noStrike">
                <a:solidFill>
                  <a:srgbClr val="000000"/>
                </a:solidFill>
                <a:latin typeface="Average"/>
                <a:ea typeface="Average"/>
                <a:cs typeface="Average"/>
                <a:sym typeface="Average"/>
              </a:rPr>
              <a:t>Reading Data from block A, B</a:t>
            </a:r>
            <a:endParaRPr b="0" i="0" sz="1400" u="none" cap="none" strike="noStrike">
              <a:solidFill>
                <a:srgbClr val="000000"/>
              </a:solidFill>
              <a:latin typeface="Average"/>
              <a:ea typeface="Average"/>
              <a:cs typeface="Average"/>
              <a:sym typeface="Average"/>
            </a:endParaRPr>
          </a:p>
          <a:p>
            <a:pPr indent="-317500" lvl="0" marL="457200" marR="0" rtl="0" algn="l">
              <a:lnSpc>
                <a:spcPct val="100000"/>
              </a:lnSpc>
              <a:spcBef>
                <a:spcPts val="0"/>
              </a:spcBef>
              <a:spcAft>
                <a:spcPts val="0"/>
              </a:spcAft>
              <a:buClr>
                <a:srgbClr val="000000"/>
              </a:buClr>
              <a:buSzPts val="1400"/>
              <a:buFont typeface="Average"/>
              <a:buAutoNum type="arabicPeriod"/>
            </a:pPr>
            <a:r>
              <a:rPr b="0" i="0" lang="en" sz="1400" u="none" cap="none" strike="noStrike">
                <a:solidFill>
                  <a:srgbClr val="000000"/>
                </a:solidFill>
                <a:latin typeface="Average"/>
                <a:ea typeface="Average"/>
                <a:cs typeface="Average"/>
                <a:sym typeface="Average"/>
              </a:rPr>
              <a:t>Read from DN1, DN3</a:t>
            </a:r>
            <a:endParaRPr b="0" i="0" sz="14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verage"/>
              <a:ea typeface="Average"/>
              <a:cs typeface="Average"/>
              <a:sym typeface="Average"/>
            </a:endParaRPr>
          </a:p>
        </p:txBody>
      </p:sp>
      <p:sp>
        <p:nvSpPr>
          <p:cNvPr id="1653" name="Google Shape;1653;p93"/>
          <p:cNvSpPr txBox="1"/>
          <p:nvPr/>
        </p:nvSpPr>
        <p:spPr>
          <a:xfrm>
            <a:off x="32208" y="3061833"/>
            <a:ext cx="472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3A</a:t>
            </a:r>
            <a:endParaRPr b="0" i="0" sz="1400" u="none" cap="none" strike="noStrike">
              <a:solidFill>
                <a:srgbClr val="000000"/>
              </a:solidFill>
              <a:latin typeface="Average"/>
              <a:ea typeface="Average"/>
              <a:cs typeface="Average"/>
              <a:sym typeface="Average"/>
            </a:endParaRPr>
          </a:p>
        </p:txBody>
      </p:sp>
      <p:sp>
        <p:nvSpPr>
          <p:cNvPr id="1654" name="Google Shape;1654;p93"/>
          <p:cNvSpPr txBox="1"/>
          <p:nvPr/>
        </p:nvSpPr>
        <p:spPr>
          <a:xfrm>
            <a:off x="2360608" y="3752433"/>
            <a:ext cx="472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verage"/>
                <a:ea typeface="Average"/>
                <a:cs typeface="Average"/>
                <a:sym typeface="Average"/>
              </a:rPr>
              <a:t>3B</a:t>
            </a:r>
            <a:endParaRPr b="0" i="0" sz="1400" u="none" cap="none" strike="noStrike">
              <a:solidFill>
                <a:srgbClr val="000000"/>
              </a:solidFill>
              <a:latin typeface="Average"/>
              <a:ea typeface="Average"/>
              <a:cs typeface="Average"/>
              <a:sym typeface="Average"/>
            </a:endParaRPr>
          </a:p>
        </p:txBody>
      </p:sp>
      <p:sp>
        <p:nvSpPr>
          <p:cNvPr id="1655" name="Google Shape;1655;p93"/>
          <p:cNvSpPr/>
          <p:nvPr/>
        </p:nvSpPr>
        <p:spPr>
          <a:xfrm>
            <a:off x="2392824" y="1020975"/>
            <a:ext cx="1676700" cy="1136100"/>
          </a:xfrm>
          <a:prstGeom prst="rect">
            <a:avLst/>
          </a:prstGeom>
          <a:solidFill>
            <a:srgbClr val="CC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r>
              <a:rPr b="0" i="0" lang="en" sz="1200" u="none" cap="none" strike="noStrike">
                <a:solidFill>
                  <a:srgbClr val="000000"/>
                </a:solidFill>
                <a:latin typeface="Arial"/>
                <a:ea typeface="Arial"/>
                <a:cs typeface="Arial"/>
                <a:sym typeface="Arial"/>
              </a:rPr>
              <a:t>Client Node</a:t>
            </a:r>
            <a:endParaRPr b="0" i="0" sz="1200" u="none" cap="none" strike="noStrike">
              <a:solidFill>
                <a:srgbClr val="000000"/>
              </a:solidFill>
              <a:latin typeface="Arial"/>
              <a:ea typeface="Arial"/>
              <a:cs typeface="Arial"/>
              <a:sym typeface="Arial"/>
            </a:endParaRPr>
          </a:p>
        </p:txBody>
      </p:sp>
      <p:sp>
        <p:nvSpPr>
          <p:cNvPr id="1656" name="Google Shape;1656;p93"/>
          <p:cNvSpPr/>
          <p:nvPr/>
        </p:nvSpPr>
        <p:spPr>
          <a:xfrm>
            <a:off x="2703004" y="1134436"/>
            <a:ext cx="1056300" cy="750600"/>
          </a:xfrm>
          <a:prstGeom prst="rect">
            <a:avLst/>
          </a:prstGeom>
          <a:solidFill>
            <a:srgbClr val="EA999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Client JVM</a:t>
            </a:r>
            <a:endParaRPr b="0" i="0" sz="1200" u="none" cap="none" strike="noStrike">
              <a:solidFill>
                <a:srgbClr val="000000"/>
              </a:solidFill>
              <a:latin typeface="Arial"/>
              <a:ea typeface="Arial"/>
              <a:cs typeface="Arial"/>
              <a:sym typeface="Arial"/>
            </a:endParaRPr>
          </a:p>
        </p:txBody>
      </p:sp>
      <p:sp>
        <p:nvSpPr>
          <p:cNvPr id="1657" name="Google Shape;1657;p93"/>
          <p:cNvSpPr/>
          <p:nvPr/>
        </p:nvSpPr>
        <p:spPr>
          <a:xfrm>
            <a:off x="2924139" y="1257653"/>
            <a:ext cx="614100" cy="383100"/>
          </a:xfrm>
          <a:prstGeom prst="rect">
            <a:avLst/>
          </a:prstGeom>
          <a:solidFill>
            <a:srgbClr val="F4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Client</a:t>
            </a:r>
            <a:endParaRPr b="0" i="0" sz="12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6"/>
                                        </p:tgtEl>
                                        <p:attrNameLst>
                                          <p:attrName>style.visibility</p:attrName>
                                        </p:attrNameLst>
                                      </p:cBhvr>
                                      <p:to>
                                        <p:strVal val="visible"/>
                                      </p:to>
                                    </p:set>
                                    <p:animEffect filter="fade" transition="in">
                                      <p:cBhvr>
                                        <p:cTn dur="1000"/>
                                        <p:tgtEl>
                                          <p:spTgt spid="1606"/>
                                        </p:tgtEl>
                                      </p:cBhvr>
                                    </p:animEffect>
                                  </p:childTnLst>
                                </p:cTn>
                              </p:par>
                              <p:par>
                                <p:cTn fill="hold" nodeType="withEffect" presetClass="entr" presetID="10" presetSubtype="0">
                                  <p:stCondLst>
                                    <p:cond delay="0"/>
                                  </p:stCondLst>
                                  <p:childTnLst>
                                    <p:set>
                                      <p:cBhvr>
                                        <p:cTn dur="1" fill="hold">
                                          <p:stCondLst>
                                            <p:cond delay="0"/>
                                          </p:stCondLst>
                                        </p:cTn>
                                        <p:tgtEl>
                                          <p:spTgt spid="1607"/>
                                        </p:tgtEl>
                                        <p:attrNameLst>
                                          <p:attrName>style.visibility</p:attrName>
                                        </p:attrNameLst>
                                      </p:cBhvr>
                                      <p:to>
                                        <p:strVal val="visible"/>
                                      </p:to>
                                    </p:set>
                                    <p:animEffect filter="fade" transition="in">
                                      <p:cBhvr>
                                        <p:cTn dur="1000"/>
                                        <p:tgtEl>
                                          <p:spTgt spid="1607"/>
                                        </p:tgtEl>
                                      </p:cBhvr>
                                    </p:animEffect>
                                  </p:childTnLst>
                                </p:cTn>
                              </p:par>
                              <p:par>
                                <p:cTn fill="hold" nodeType="withEffect" presetClass="entr" presetID="10" presetSubtype="0">
                                  <p:stCondLst>
                                    <p:cond delay="0"/>
                                  </p:stCondLst>
                                  <p:childTnLst>
                                    <p:set>
                                      <p:cBhvr>
                                        <p:cTn dur="1" fill="hold">
                                          <p:stCondLst>
                                            <p:cond delay="0"/>
                                          </p:stCondLst>
                                        </p:cTn>
                                        <p:tgtEl>
                                          <p:spTgt spid="1608"/>
                                        </p:tgtEl>
                                        <p:attrNameLst>
                                          <p:attrName>style.visibility</p:attrName>
                                        </p:attrNameLst>
                                      </p:cBhvr>
                                      <p:to>
                                        <p:strVal val="visible"/>
                                      </p:to>
                                    </p:set>
                                    <p:animEffect filter="fade" transition="in">
                                      <p:cBhvr>
                                        <p:cTn dur="1000"/>
                                        <p:tgtEl>
                                          <p:spTgt spid="1608"/>
                                        </p:tgtEl>
                                      </p:cBhvr>
                                    </p:animEffect>
                                  </p:childTnLst>
                                </p:cTn>
                              </p:par>
                              <p:par>
                                <p:cTn fill="hold" nodeType="withEffect" presetClass="entr" presetID="10" presetSubtype="0">
                                  <p:stCondLst>
                                    <p:cond delay="0"/>
                                  </p:stCondLst>
                                  <p:childTnLst>
                                    <p:set>
                                      <p:cBhvr>
                                        <p:cTn dur="1" fill="hold">
                                          <p:stCondLst>
                                            <p:cond delay="0"/>
                                          </p:stCondLst>
                                        </p:cTn>
                                        <p:tgtEl>
                                          <p:spTgt spid="1609"/>
                                        </p:tgtEl>
                                        <p:attrNameLst>
                                          <p:attrName>style.visibility</p:attrName>
                                        </p:attrNameLst>
                                      </p:cBhvr>
                                      <p:to>
                                        <p:strVal val="visible"/>
                                      </p:to>
                                    </p:set>
                                    <p:animEffect filter="fade" transition="in">
                                      <p:cBhvr>
                                        <p:cTn dur="1000"/>
                                        <p:tgtEl>
                                          <p:spTgt spid="1609"/>
                                        </p:tgtEl>
                                      </p:cBhvr>
                                    </p:animEffect>
                                  </p:childTnLst>
                                </p:cTn>
                              </p:par>
                              <p:par>
                                <p:cTn fill="hold" nodeType="withEffect" presetClass="entr" presetID="10" presetSubtype="0">
                                  <p:stCondLst>
                                    <p:cond delay="0"/>
                                  </p:stCondLst>
                                  <p:childTnLst>
                                    <p:set>
                                      <p:cBhvr>
                                        <p:cTn dur="1" fill="hold">
                                          <p:stCondLst>
                                            <p:cond delay="0"/>
                                          </p:stCondLst>
                                        </p:cTn>
                                        <p:tgtEl>
                                          <p:spTgt spid="1610"/>
                                        </p:tgtEl>
                                        <p:attrNameLst>
                                          <p:attrName>style.visibility</p:attrName>
                                        </p:attrNameLst>
                                      </p:cBhvr>
                                      <p:to>
                                        <p:strVal val="visible"/>
                                      </p:to>
                                    </p:set>
                                    <p:animEffect filter="fade" transition="in">
                                      <p:cBhvr>
                                        <p:cTn dur="1000"/>
                                        <p:tgtEl>
                                          <p:spTgt spid="1610"/>
                                        </p:tgtEl>
                                      </p:cBhvr>
                                    </p:animEffect>
                                  </p:childTnLst>
                                </p:cTn>
                              </p:par>
                              <p:par>
                                <p:cTn fill="hold" nodeType="withEffect" presetClass="entr" presetID="10" presetSubtype="0">
                                  <p:stCondLst>
                                    <p:cond delay="0"/>
                                  </p:stCondLst>
                                  <p:childTnLst>
                                    <p:set>
                                      <p:cBhvr>
                                        <p:cTn dur="1" fill="hold">
                                          <p:stCondLst>
                                            <p:cond delay="0"/>
                                          </p:stCondLst>
                                        </p:cTn>
                                        <p:tgtEl>
                                          <p:spTgt spid="1611"/>
                                        </p:tgtEl>
                                        <p:attrNameLst>
                                          <p:attrName>style.visibility</p:attrName>
                                        </p:attrNameLst>
                                      </p:cBhvr>
                                      <p:to>
                                        <p:strVal val="visible"/>
                                      </p:to>
                                    </p:set>
                                    <p:animEffect filter="fade" transition="in">
                                      <p:cBhvr>
                                        <p:cTn dur="1000"/>
                                        <p:tgtEl>
                                          <p:spTgt spid="1611"/>
                                        </p:tgtEl>
                                      </p:cBhvr>
                                    </p:animEffect>
                                  </p:childTnLst>
                                </p:cTn>
                              </p:par>
                              <p:par>
                                <p:cTn fill="hold" nodeType="withEffect" presetClass="entr" presetID="10" presetSubtype="0">
                                  <p:stCondLst>
                                    <p:cond delay="0"/>
                                  </p:stCondLst>
                                  <p:childTnLst>
                                    <p:set>
                                      <p:cBhvr>
                                        <p:cTn dur="1" fill="hold">
                                          <p:stCondLst>
                                            <p:cond delay="0"/>
                                          </p:stCondLst>
                                        </p:cTn>
                                        <p:tgtEl>
                                          <p:spTgt spid="1612"/>
                                        </p:tgtEl>
                                        <p:attrNameLst>
                                          <p:attrName>style.visibility</p:attrName>
                                        </p:attrNameLst>
                                      </p:cBhvr>
                                      <p:to>
                                        <p:strVal val="visible"/>
                                      </p:to>
                                    </p:set>
                                    <p:animEffect filter="fade" transition="in">
                                      <p:cBhvr>
                                        <p:cTn dur="1000"/>
                                        <p:tgtEl>
                                          <p:spTgt spid="1612"/>
                                        </p:tgtEl>
                                      </p:cBhvr>
                                    </p:animEffect>
                                  </p:childTnLst>
                                </p:cTn>
                              </p:par>
                              <p:par>
                                <p:cTn fill="hold" nodeType="withEffect" presetClass="entr" presetID="10" presetSubtype="0">
                                  <p:stCondLst>
                                    <p:cond delay="0"/>
                                  </p:stCondLst>
                                  <p:childTnLst>
                                    <p:set>
                                      <p:cBhvr>
                                        <p:cTn dur="1" fill="hold">
                                          <p:stCondLst>
                                            <p:cond delay="0"/>
                                          </p:stCondLst>
                                        </p:cTn>
                                        <p:tgtEl>
                                          <p:spTgt spid="1613"/>
                                        </p:tgtEl>
                                        <p:attrNameLst>
                                          <p:attrName>style.visibility</p:attrName>
                                        </p:attrNameLst>
                                      </p:cBhvr>
                                      <p:to>
                                        <p:strVal val="visible"/>
                                      </p:to>
                                    </p:set>
                                    <p:animEffect filter="fade" transition="in">
                                      <p:cBhvr>
                                        <p:cTn dur="1000"/>
                                        <p:tgtEl>
                                          <p:spTgt spid="1613"/>
                                        </p:tgtEl>
                                      </p:cBhvr>
                                    </p:animEffect>
                                  </p:childTnLst>
                                </p:cTn>
                              </p:par>
                              <p:par>
                                <p:cTn fill="hold" nodeType="withEffect" presetClass="entr" presetID="10" presetSubtype="0">
                                  <p:stCondLst>
                                    <p:cond delay="0"/>
                                  </p:stCondLst>
                                  <p:childTnLst>
                                    <p:set>
                                      <p:cBhvr>
                                        <p:cTn dur="1" fill="hold">
                                          <p:stCondLst>
                                            <p:cond delay="0"/>
                                          </p:stCondLst>
                                        </p:cTn>
                                        <p:tgtEl>
                                          <p:spTgt spid="1614"/>
                                        </p:tgtEl>
                                        <p:attrNameLst>
                                          <p:attrName>style.visibility</p:attrName>
                                        </p:attrNameLst>
                                      </p:cBhvr>
                                      <p:to>
                                        <p:strVal val="visible"/>
                                      </p:to>
                                    </p:set>
                                    <p:animEffect filter="fade" transition="in">
                                      <p:cBhvr>
                                        <p:cTn dur="1000"/>
                                        <p:tgtEl>
                                          <p:spTgt spid="1614"/>
                                        </p:tgtEl>
                                      </p:cBhvr>
                                    </p:animEffect>
                                  </p:childTnLst>
                                </p:cTn>
                              </p:par>
                              <p:par>
                                <p:cTn fill="hold" nodeType="withEffect" presetClass="entr" presetID="10" presetSubtype="0">
                                  <p:stCondLst>
                                    <p:cond delay="0"/>
                                  </p:stCondLst>
                                  <p:childTnLst>
                                    <p:set>
                                      <p:cBhvr>
                                        <p:cTn dur="1" fill="hold">
                                          <p:stCondLst>
                                            <p:cond delay="0"/>
                                          </p:stCondLst>
                                        </p:cTn>
                                        <p:tgtEl>
                                          <p:spTgt spid="1615"/>
                                        </p:tgtEl>
                                        <p:attrNameLst>
                                          <p:attrName>style.visibility</p:attrName>
                                        </p:attrNameLst>
                                      </p:cBhvr>
                                      <p:to>
                                        <p:strVal val="visible"/>
                                      </p:to>
                                    </p:set>
                                    <p:animEffect filter="fade" transition="in">
                                      <p:cBhvr>
                                        <p:cTn dur="1000"/>
                                        <p:tgtEl>
                                          <p:spTgt spid="1615"/>
                                        </p:tgtEl>
                                      </p:cBhvr>
                                    </p:animEffect>
                                  </p:childTnLst>
                                </p:cTn>
                              </p:par>
                              <p:par>
                                <p:cTn fill="hold" nodeType="withEffect" presetClass="entr" presetID="10" presetSubtype="0">
                                  <p:stCondLst>
                                    <p:cond delay="0"/>
                                  </p:stCondLst>
                                  <p:childTnLst>
                                    <p:set>
                                      <p:cBhvr>
                                        <p:cTn dur="1" fill="hold">
                                          <p:stCondLst>
                                            <p:cond delay="0"/>
                                          </p:stCondLst>
                                        </p:cTn>
                                        <p:tgtEl>
                                          <p:spTgt spid="1616"/>
                                        </p:tgtEl>
                                        <p:attrNameLst>
                                          <p:attrName>style.visibility</p:attrName>
                                        </p:attrNameLst>
                                      </p:cBhvr>
                                      <p:to>
                                        <p:strVal val="visible"/>
                                      </p:to>
                                    </p:set>
                                    <p:animEffect filter="fade" transition="in">
                                      <p:cBhvr>
                                        <p:cTn dur="1000"/>
                                        <p:tgtEl>
                                          <p:spTgt spid="1616"/>
                                        </p:tgtEl>
                                      </p:cBhvr>
                                    </p:animEffect>
                                  </p:childTnLst>
                                </p:cTn>
                              </p:par>
                              <p:par>
                                <p:cTn fill="hold" nodeType="withEffect" presetClass="entr" presetID="10" presetSubtype="0">
                                  <p:stCondLst>
                                    <p:cond delay="0"/>
                                  </p:stCondLst>
                                  <p:childTnLst>
                                    <p:set>
                                      <p:cBhvr>
                                        <p:cTn dur="1" fill="hold">
                                          <p:stCondLst>
                                            <p:cond delay="0"/>
                                          </p:stCondLst>
                                        </p:cTn>
                                        <p:tgtEl>
                                          <p:spTgt spid="1617"/>
                                        </p:tgtEl>
                                        <p:attrNameLst>
                                          <p:attrName>style.visibility</p:attrName>
                                        </p:attrNameLst>
                                      </p:cBhvr>
                                      <p:to>
                                        <p:strVal val="visible"/>
                                      </p:to>
                                    </p:set>
                                    <p:animEffect filter="fade" transition="in">
                                      <p:cBhvr>
                                        <p:cTn dur="1000"/>
                                        <p:tgtEl>
                                          <p:spTgt spid="1617"/>
                                        </p:tgtEl>
                                      </p:cBhvr>
                                    </p:animEffect>
                                  </p:childTnLst>
                                </p:cTn>
                              </p:par>
                              <p:par>
                                <p:cTn fill="hold" nodeType="withEffect" presetClass="entr" presetID="10" presetSubtype="0">
                                  <p:stCondLst>
                                    <p:cond delay="0"/>
                                  </p:stCondLst>
                                  <p:childTnLst>
                                    <p:set>
                                      <p:cBhvr>
                                        <p:cTn dur="1" fill="hold">
                                          <p:stCondLst>
                                            <p:cond delay="0"/>
                                          </p:stCondLst>
                                        </p:cTn>
                                        <p:tgtEl>
                                          <p:spTgt spid="1618"/>
                                        </p:tgtEl>
                                        <p:attrNameLst>
                                          <p:attrName>style.visibility</p:attrName>
                                        </p:attrNameLst>
                                      </p:cBhvr>
                                      <p:to>
                                        <p:strVal val="visible"/>
                                      </p:to>
                                    </p:set>
                                    <p:animEffect filter="fade" transition="in">
                                      <p:cBhvr>
                                        <p:cTn dur="1000"/>
                                        <p:tgtEl>
                                          <p:spTgt spid="1618"/>
                                        </p:tgtEl>
                                      </p:cBhvr>
                                    </p:animEffect>
                                  </p:childTnLst>
                                </p:cTn>
                              </p:par>
                              <p:par>
                                <p:cTn fill="hold" nodeType="withEffect" presetClass="entr" presetID="10" presetSubtype="0">
                                  <p:stCondLst>
                                    <p:cond delay="0"/>
                                  </p:stCondLst>
                                  <p:childTnLst>
                                    <p:set>
                                      <p:cBhvr>
                                        <p:cTn dur="1" fill="hold">
                                          <p:stCondLst>
                                            <p:cond delay="0"/>
                                          </p:stCondLst>
                                        </p:cTn>
                                        <p:tgtEl>
                                          <p:spTgt spid="1619"/>
                                        </p:tgtEl>
                                        <p:attrNameLst>
                                          <p:attrName>style.visibility</p:attrName>
                                        </p:attrNameLst>
                                      </p:cBhvr>
                                      <p:to>
                                        <p:strVal val="visible"/>
                                      </p:to>
                                    </p:set>
                                    <p:animEffect filter="fade" transition="in">
                                      <p:cBhvr>
                                        <p:cTn dur="1000"/>
                                        <p:tgtEl>
                                          <p:spTgt spid="1619"/>
                                        </p:tgtEl>
                                      </p:cBhvr>
                                    </p:animEffect>
                                  </p:childTnLst>
                                </p:cTn>
                              </p:par>
                              <p:par>
                                <p:cTn fill="hold" nodeType="withEffect" presetClass="entr" presetID="10" presetSubtype="0">
                                  <p:stCondLst>
                                    <p:cond delay="0"/>
                                  </p:stCondLst>
                                  <p:childTnLst>
                                    <p:set>
                                      <p:cBhvr>
                                        <p:cTn dur="1" fill="hold">
                                          <p:stCondLst>
                                            <p:cond delay="0"/>
                                          </p:stCondLst>
                                        </p:cTn>
                                        <p:tgtEl>
                                          <p:spTgt spid="1620"/>
                                        </p:tgtEl>
                                        <p:attrNameLst>
                                          <p:attrName>style.visibility</p:attrName>
                                        </p:attrNameLst>
                                      </p:cBhvr>
                                      <p:to>
                                        <p:strVal val="visible"/>
                                      </p:to>
                                    </p:set>
                                    <p:animEffect filter="fade" transition="in">
                                      <p:cBhvr>
                                        <p:cTn dur="1000"/>
                                        <p:tgtEl>
                                          <p:spTgt spid="1620"/>
                                        </p:tgtEl>
                                      </p:cBhvr>
                                    </p:animEffect>
                                  </p:childTnLst>
                                </p:cTn>
                              </p:par>
                              <p:par>
                                <p:cTn fill="hold" nodeType="withEffect" presetClass="entr" presetID="10" presetSubtype="0">
                                  <p:stCondLst>
                                    <p:cond delay="0"/>
                                  </p:stCondLst>
                                  <p:childTnLst>
                                    <p:set>
                                      <p:cBhvr>
                                        <p:cTn dur="1" fill="hold">
                                          <p:stCondLst>
                                            <p:cond delay="0"/>
                                          </p:stCondLst>
                                        </p:cTn>
                                        <p:tgtEl>
                                          <p:spTgt spid="1621"/>
                                        </p:tgtEl>
                                        <p:attrNameLst>
                                          <p:attrName>style.visibility</p:attrName>
                                        </p:attrNameLst>
                                      </p:cBhvr>
                                      <p:to>
                                        <p:strVal val="visible"/>
                                      </p:to>
                                    </p:set>
                                    <p:animEffect filter="fade" transition="in">
                                      <p:cBhvr>
                                        <p:cTn dur="1000"/>
                                        <p:tgtEl>
                                          <p:spTgt spid="1621"/>
                                        </p:tgtEl>
                                      </p:cBhvr>
                                    </p:animEffect>
                                  </p:childTnLst>
                                </p:cTn>
                              </p:par>
                              <p:par>
                                <p:cTn fill="hold" nodeType="withEffect" presetClass="entr" presetID="10" presetSubtype="0">
                                  <p:stCondLst>
                                    <p:cond delay="0"/>
                                  </p:stCondLst>
                                  <p:childTnLst>
                                    <p:set>
                                      <p:cBhvr>
                                        <p:cTn dur="1" fill="hold">
                                          <p:stCondLst>
                                            <p:cond delay="0"/>
                                          </p:stCondLst>
                                        </p:cTn>
                                        <p:tgtEl>
                                          <p:spTgt spid="1622"/>
                                        </p:tgtEl>
                                        <p:attrNameLst>
                                          <p:attrName>style.visibility</p:attrName>
                                        </p:attrNameLst>
                                      </p:cBhvr>
                                      <p:to>
                                        <p:strVal val="visible"/>
                                      </p:to>
                                    </p:set>
                                    <p:animEffect filter="fade" transition="in">
                                      <p:cBhvr>
                                        <p:cTn dur="1000"/>
                                        <p:tgtEl>
                                          <p:spTgt spid="1622"/>
                                        </p:tgtEl>
                                      </p:cBhvr>
                                    </p:animEffect>
                                  </p:childTnLst>
                                </p:cTn>
                              </p:par>
                              <p:par>
                                <p:cTn fill="hold" nodeType="withEffect" presetClass="entr" presetID="10" presetSubtype="0">
                                  <p:stCondLst>
                                    <p:cond delay="0"/>
                                  </p:stCondLst>
                                  <p:childTnLst>
                                    <p:set>
                                      <p:cBhvr>
                                        <p:cTn dur="1" fill="hold">
                                          <p:stCondLst>
                                            <p:cond delay="0"/>
                                          </p:stCondLst>
                                        </p:cTn>
                                        <p:tgtEl>
                                          <p:spTgt spid="1623"/>
                                        </p:tgtEl>
                                        <p:attrNameLst>
                                          <p:attrName>style.visibility</p:attrName>
                                        </p:attrNameLst>
                                      </p:cBhvr>
                                      <p:to>
                                        <p:strVal val="visible"/>
                                      </p:to>
                                    </p:set>
                                    <p:animEffect filter="fade" transition="in">
                                      <p:cBhvr>
                                        <p:cTn dur="1000"/>
                                        <p:tgtEl>
                                          <p:spTgt spid="1623"/>
                                        </p:tgtEl>
                                      </p:cBhvr>
                                    </p:animEffect>
                                  </p:childTnLst>
                                </p:cTn>
                              </p:par>
                              <p:par>
                                <p:cTn fill="hold" nodeType="withEffect" presetClass="entr" presetID="10" presetSubtype="0">
                                  <p:stCondLst>
                                    <p:cond delay="0"/>
                                  </p:stCondLst>
                                  <p:childTnLst>
                                    <p:set>
                                      <p:cBhvr>
                                        <p:cTn dur="1" fill="hold">
                                          <p:stCondLst>
                                            <p:cond delay="0"/>
                                          </p:stCondLst>
                                        </p:cTn>
                                        <p:tgtEl>
                                          <p:spTgt spid="1624"/>
                                        </p:tgtEl>
                                        <p:attrNameLst>
                                          <p:attrName>style.visibility</p:attrName>
                                        </p:attrNameLst>
                                      </p:cBhvr>
                                      <p:to>
                                        <p:strVal val="visible"/>
                                      </p:to>
                                    </p:set>
                                    <p:animEffect filter="fade" transition="in">
                                      <p:cBhvr>
                                        <p:cTn dur="1000"/>
                                        <p:tgtEl>
                                          <p:spTgt spid="1624"/>
                                        </p:tgtEl>
                                      </p:cBhvr>
                                    </p:animEffect>
                                  </p:childTnLst>
                                </p:cTn>
                              </p:par>
                              <p:par>
                                <p:cTn fill="hold" nodeType="withEffect" presetClass="entr" presetID="10" presetSubtype="0">
                                  <p:stCondLst>
                                    <p:cond delay="0"/>
                                  </p:stCondLst>
                                  <p:childTnLst>
                                    <p:set>
                                      <p:cBhvr>
                                        <p:cTn dur="1" fill="hold">
                                          <p:stCondLst>
                                            <p:cond delay="0"/>
                                          </p:stCondLst>
                                        </p:cTn>
                                        <p:tgtEl>
                                          <p:spTgt spid="1625"/>
                                        </p:tgtEl>
                                        <p:attrNameLst>
                                          <p:attrName>style.visibility</p:attrName>
                                        </p:attrNameLst>
                                      </p:cBhvr>
                                      <p:to>
                                        <p:strVal val="visible"/>
                                      </p:to>
                                    </p:set>
                                    <p:animEffect filter="fade" transition="in">
                                      <p:cBhvr>
                                        <p:cTn dur="1000"/>
                                        <p:tgtEl>
                                          <p:spTgt spid="1625"/>
                                        </p:tgtEl>
                                      </p:cBhvr>
                                    </p:animEffect>
                                  </p:childTnLst>
                                </p:cTn>
                              </p:par>
                              <p:par>
                                <p:cTn fill="hold" nodeType="withEffect" presetClass="entr" presetID="10" presetSubtype="0">
                                  <p:stCondLst>
                                    <p:cond delay="0"/>
                                  </p:stCondLst>
                                  <p:childTnLst>
                                    <p:set>
                                      <p:cBhvr>
                                        <p:cTn dur="1" fill="hold">
                                          <p:stCondLst>
                                            <p:cond delay="0"/>
                                          </p:stCondLst>
                                        </p:cTn>
                                        <p:tgtEl>
                                          <p:spTgt spid="1626"/>
                                        </p:tgtEl>
                                        <p:attrNameLst>
                                          <p:attrName>style.visibility</p:attrName>
                                        </p:attrNameLst>
                                      </p:cBhvr>
                                      <p:to>
                                        <p:strVal val="visible"/>
                                      </p:to>
                                    </p:set>
                                    <p:animEffect filter="fade" transition="in">
                                      <p:cBhvr>
                                        <p:cTn dur="1000"/>
                                        <p:tgtEl>
                                          <p:spTgt spid="1626"/>
                                        </p:tgtEl>
                                      </p:cBhvr>
                                    </p:animEffect>
                                  </p:childTnLst>
                                </p:cTn>
                              </p:par>
                              <p:par>
                                <p:cTn fill="hold" nodeType="withEffect" presetClass="entr" presetID="10" presetSubtype="0">
                                  <p:stCondLst>
                                    <p:cond delay="0"/>
                                  </p:stCondLst>
                                  <p:childTnLst>
                                    <p:set>
                                      <p:cBhvr>
                                        <p:cTn dur="1" fill="hold">
                                          <p:stCondLst>
                                            <p:cond delay="0"/>
                                          </p:stCondLst>
                                        </p:cTn>
                                        <p:tgtEl>
                                          <p:spTgt spid="1627"/>
                                        </p:tgtEl>
                                        <p:attrNameLst>
                                          <p:attrName>style.visibility</p:attrName>
                                        </p:attrNameLst>
                                      </p:cBhvr>
                                      <p:to>
                                        <p:strVal val="visible"/>
                                      </p:to>
                                    </p:set>
                                    <p:animEffect filter="fade" transition="in">
                                      <p:cBhvr>
                                        <p:cTn dur="1000"/>
                                        <p:tgtEl>
                                          <p:spTgt spid="1627"/>
                                        </p:tgtEl>
                                      </p:cBhvr>
                                    </p:animEffect>
                                  </p:childTnLst>
                                </p:cTn>
                              </p:par>
                              <p:par>
                                <p:cTn fill="hold" nodeType="withEffect" presetClass="entr" presetID="10" presetSubtype="0">
                                  <p:stCondLst>
                                    <p:cond delay="0"/>
                                  </p:stCondLst>
                                  <p:childTnLst>
                                    <p:set>
                                      <p:cBhvr>
                                        <p:cTn dur="1" fill="hold">
                                          <p:stCondLst>
                                            <p:cond delay="0"/>
                                          </p:stCondLst>
                                        </p:cTn>
                                        <p:tgtEl>
                                          <p:spTgt spid="1628"/>
                                        </p:tgtEl>
                                        <p:attrNameLst>
                                          <p:attrName>style.visibility</p:attrName>
                                        </p:attrNameLst>
                                      </p:cBhvr>
                                      <p:to>
                                        <p:strVal val="visible"/>
                                      </p:to>
                                    </p:set>
                                    <p:animEffect filter="fade" transition="in">
                                      <p:cBhvr>
                                        <p:cTn dur="1000"/>
                                        <p:tgtEl>
                                          <p:spTgt spid="1628"/>
                                        </p:tgtEl>
                                      </p:cBhvr>
                                    </p:animEffect>
                                  </p:childTnLst>
                                </p:cTn>
                              </p:par>
                              <p:par>
                                <p:cTn fill="hold" nodeType="withEffect" presetClass="entr" presetID="10" presetSubtype="0">
                                  <p:stCondLst>
                                    <p:cond delay="0"/>
                                  </p:stCondLst>
                                  <p:childTnLst>
                                    <p:set>
                                      <p:cBhvr>
                                        <p:cTn dur="1" fill="hold">
                                          <p:stCondLst>
                                            <p:cond delay="0"/>
                                          </p:stCondLst>
                                        </p:cTn>
                                        <p:tgtEl>
                                          <p:spTgt spid="1629"/>
                                        </p:tgtEl>
                                        <p:attrNameLst>
                                          <p:attrName>style.visibility</p:attrName>
                                        </p:attrNameLst>
                                      </p:cBhvr>
                                      <p:to>
                                        <p:strVal val="visible"/>
                                      </p:to>
                                    </p:set>
                                    <p:animEffect filter="fade" transition="in">
                                      <p:cBhvr>
                                        <p:cTn dur="1000"/>
                                        <p:tgtEl>
                                          <p:spTgt spid="1629"/>
                                        </p:tgtEl>
                                      </p:cBhvr>
                                    </p:animEffect>
                                  </p:childTnLst>
                                </p:cTn>
                              </p:par>
                              <p:par>
                                <p:cTn fill="hold" nodeType="withEffect" presetClass="entr" presetID="10" presetSubtype="0">
                                  <p:stCondLst>
                                    <p:cond delay="0"/>
                                  </p:stCondLst>
                                  <p:childTnLst>
                                    <p:set>
                                      <p:cBhvr>
                                        <p:cTn dur="1" fill="hold">
                                          <p:stCondLst>
                                            <p:cond delay="0"/>
                                          </p:stCondLst>
                                        </p:cTn>
                                        <p:tgtEl>
                                          <p:spTgt spid="1630"/>
                                        </p:tgtEl>
                                        <p:attrNameLst>
                                          <p:attrName>style.visibility</p:attrName>
                                        </p:attrNameLst>
                                      </p:cBhvr>
                                      <p:to>
                                        <p:strVal val="visible"/>
                                      </p:to>
                                    </p:set>
                                    <p:animEffect filter="fade" transition="in">
                                      <p:cBhvr>
                                        <p:cTn dur="1000"/>
                                        <p:tgtEl>
                                          <p:spTgt spid="1630"/>
                                        </p:tgtEl>
                                      </p:cBhvr>
                                    </p:animEffect>
                                  </p:childTnLst>
                                </p:cTn>
                              </p:par>
                              <p:par>
                                <p:cTn fill="hold" nodeType="withEffect" presetClass="entr" presetID="10" presetSubtype="0">
                                  <p:stCondLst>
                                    <p:cond delay="0"/>
                                  </p:stCondLst>
                                  <p:childTnLst>
                                    <p:set>
                                      <p:cBhvr>
                                        <p:cTn dur="1" fill="hold">
                                          <p:stCondLst>
                                            <p:cond delay="0"/>
                                          </p:stCondLst>
                                        </p:cTn>
                                        <p:tgtEl>
                                          <p:spTgt spid="1631"/>
                                        </p:tgtEl>
                                        <p:attrNameLst>
                                          <p:attrName>style.visibility</p:attrName>
                                        </p:attrNameLst>
                                      </p:cBhvr>
                                      <p:to>
                                        <p:strVal val="visible"/>
                                      </p:to>
                                    </p:set>
                                    <p:animEffect filter="fade" transition="in">
                                      <p:cBhvr>
                                        <p:cTn dur="1000"/>
                                        <p:tgtEl>
                                          <p:spTgt spid="1631"/>
                                        </p:tgtEl>
                                      </p:cBhvr>
                                    </p:animEffect>
                                  </p:childTnLst>
                                </p:cTn>
                              </p:par>
                              <p:par>
                                <p:cTn fill="hold" nodeType="withEffect" presetClass="entr" presetID="10" presetSubtype="0">
                                  <p:stCondLst>
                                    <p:cond delay="0"/>
                                  </p:stCondLst>
                                  <p:childTnLst>
                                    <p:set>
                                      <p:cBhvr>
                                        <p:cTn dur="1" fill="hold">
                                          <p:stCondLst>
                                            <p:cond delay="0"/>
                                          </p:stCondLst>
                                        </p:cTn>
                                        <p:tgtEl>
                                          <p:spTgt spid="1632"/>
                                        </p:tgtEl>
                                        <p:attrNameLst>
                                          <p:attrName>style.visibility</p:attrName>
                                        </p:attrNameLst>
                                      </p:cBhvr>
                                      <p:to>
                                        <p:strVal val="visible"/>
                                      </p:to>
                                    </p:set>
                                    <p:animEffect filter="fade" transition="in">
                                      <p:cBhvr>
                                        <p:cTn dur="1000"/>
                                        <p:tgtEl>
                                          <p:spTgt spid="1632"/>
                                        </p:tgtEl>
                                      </p:cBhvr>
                                    </p:animEffect>
                                  </p:childTnLst>
                                </p:cTn>
                              </p:par>
                              <p:par>
                                <p:cTn fill="hold" nodeType="withEffect" presetClass="entr" presetID="10" presetSubtype="0">
                                  <p:stCondLst>
                                    <p:cond delay="0"/>
                                  </p:stCondLst>
                                  <p:childTnLst>
                                    <p:set>
                                      <p:cBhvr>
                                        <p:cTn dur="1" fill="hold">
                                          <p:stCondLst>
                                            <p:cond delay="0"/>
                                          </p:stCondLst>
                                        </p:cTn>
                                        <p:tgtEl>
                                          <p:spTgt spid="1633"/>
                                        </p:tgtEl>
                                        <p:attrNameLst>
                                          <p:attrName>style.visibility</p:attrName>
                                        </p:attrNameLst>
                                      </p:cBhvr>
                                      <p:to>
                                        <p:strVal val="visible"/>
                                      </p:to>
                                    </p:set>
                                    <p:animEffect filter="fade" transition="in">
                                      <p:cBhvr>
                                        <p:cTn dur="1000"/>
                                        <p:tgtEl>
                                          <p:spTgt spid="1633"/>
                                        </p:tgtEl>
                                      </p:cBhvr>
                                    </p:animEffect>
                                  </p:childTnLst>
                                </p:cTn>
                              </p:par>
                              <p:par>
                                <p:cTn fill="hold" nodeType="withEffect" presetClass="entr" presetID="10" presetSubtype="0">
                                  <p:stCondLst>
                                    <p:cond delay="0"/>
                                  </p:stCondLst>
                                  <p:childTnLst>
                                    <p:set>
                                      <p:cBhvr>
                                        <p:cTn dur="1" fill="hold">
                                          <p:stCondLst>
                                            <p:cond delay="0"/>
                                          </p:stCondLst>
                                        </p:cTn>
                                        <p:tgtEl>
                                          <p:spTgt spid="1634"/>
                                        </p:tgtEl>
                                        <p:attrNameLst>
                                          <p:attrName>style.visibility</p:attrName>
                                        </p:attrNameLst>
                                      </p:cBhvr>
                                      <p:to>
                                        <p:strVal val="visible"/>
                                      </p:to>
                                    </p:set>
                                    <p:animEffect filter="fade" transition="in">
                                      <p:cBhvr>
                                        <p:cTn dur="1000"/>
                                        <p:tgtEl>
                                          <p:spTgt spid="1634"/>
                                        </p:tgtEl>
                                      </p:cBhvr>
                                    </p:animEffect>
                                  </p:childTnLst>
                                </p:cTn>
                              </p:par>
                              <p:par>
                                <p:cTn fill="hold" nodeType="withEffect" presetClass="entr" presetID="10" presetSubtype="0">
                                  <p:stCondLst>
                                    <p:cond delay="0"/>
                                  </p:stCondLst>
                                  <p:childTnLst>
                                    <p:set>
                                      <p:cBhvr>
                                        <p:cTn dur="1" fill="hold">
                                          <p:stCondLst>
                                            <p:cond delay="0"/>
                                          </p:stCondLst>
                                        </p:cTn>
                                        <p:tgtEl>
                                          <p:spTgt spid="1635"/>
                                        </p:tgtEl>
                                        <p:attrNameLst>
                                          <p:attrName>style.visibility</p:attrName>
                                        </p:attrNameLst>
                                      </p:cBhvr>
                                      <p:to>
                                        <p:strVal val="visible"/>
                                      </p:to>
                                    </p:set>
                                    <p:animEffect filter="fade" transition="in">
                                      <p:cBhvr>
                                        <p:cTn dur="1000"/>
                                        <p:tgtEl>
                                          <p:spTgt spid="1635"/>
                                        </p:tgtEl>
                                      </p:cBhvr>
                                    </p:animEffect>
                                  </p:childTnLst>
                                </p:cTn>
                              </p:par>
                              <p:par>
                                <p:cTn fill="hold" nodeType="withEffect" presetClass="entr" presetID="10" presetSubtype="0">
                                  <p:stCondLst>
                                    <p:cond delay="0"/>
                                  </p:stCondLst>
                                  <p:childTnLst>
                                    <p:set>
                                      <p:cBhvr>
                                        <p:cTn dur="1" fill="hold">
                                          <p:stCondLst>
                                            <p:cond delay="0"/>
                                          </p:stCondLst>
                                        </p:cTn>
                                        <p:tgtEl>
                                          <p:spTgt spid="1636"/>
                                        </p:tgtEl>
                                        <p:attrNameLst>
                                          <p:attrName>style.visibility</p:attrName>
                                        </p:attrNameLst>
                                      </p:cBhvr>
                                      <p:to>
                                        <p:strVal val="visible"/>
                                      </p:to>
                                    </p:set>
                                    <p:animEffect filter="fade" transition="in">
                                      <p:cBhvr>
                                        <p:cTn dur="1000"/>
                                        <p:tgtEl>
                                          <p:spTgt spid="1636"/>
                                        </p:tgtEl>
                                      </p:cBhvr>
                                    </p:animEffect>
                                  </p:childTnLst>
                                </p:cTn>
                              </p:par>
                              <p:par>
                                <p:cTn fill="hold" nodeType="withEffect" presetClass="entr" presetID="10" presetSubtype="0">
                                  <p:stCondLst>
                                    <p:cond delay="0"/>
                                  </p:stCondLst>
                                  <p:childTnLst>
                                    <p:set>
                                      <p:cBhvr>
                                        <p:cTn dur="1" fill="hold">
                                          <p:stCondLst>
                                            <p:cond delay="0"/>
                                          </p:stCondLst>
                                        </p:cTn>
                                        <p:tgtEl>
                                          <p:spTgt spid="1637"/>
                                        </p:tgtEl>
                                        <p:attrNameLst>
                                          <p:attrName>style.visibility</p:attrName>
                                        </p:attrNameLst>
                                      </p:cBhvr>
                                      <p:to>
                                        <p:strVal val="visible"/>
                                      </p:to>
                                    </p:set>
                                    <p:animEffect filter="fade" transition="in">
                                      <p:cBhvr>
                                        <p:cTn dur="1000"/>
                                        <p:tgtEl>
                                          <p:spTgt spid="1637"/>
                                        </p:tgtEl>
                                      </p:cBhvr>
                                    </p:animEffect>
                                  </p:childTnLst>
                                </p:cTn>
                              </p:par>
                              <p:par>
                                <p:cTn fill="hold" nodeType="withEffect" presetClass="entr" presetID="10" presetSubtype="0">
                                  <p:stCondLst>
                                    <p:cond delay="0"/>
                                  </p:stCondLst>
                                  <p:childTnLst>
                                    <p:set>
                                      <p:cBhvr>
                                        <p:cTn dur="1" fill="hold">
                                          <p:stCondLst>
                                            <p:cond delay="0"/>
                                          </p:stCondLst>
                                        </p:cTn>
                                        <p:tgtEl>
                                          <p:spTgt spid="1638"/>
                                        </p:tgtEl>
                                        <p:attrNameLst>
                                          <p:attrName>style.visibility</p:attrName>
                                        </p:attrNameLst>
                                      </p:cBhvr>
                                      <p:to>
                                        <p:strVal val="visible"/>
                                      </p:to>
                                    </p:set>
                                    <p:animEffect filter="fade" transition="in">
                                      <p:cBhvr>
                                        <p:cTn dur="1000"/>
                                        <p:tgtEl>
                                          <p:spTgt spid="1638"/>
                                        </p:tgtEl>
                                      </p:cBhvr>
                                    </p:animEffect>
                                  </p:childTnLst>
                                </p:cTn>
                              </p:par>
                              <p:par>
                                <p:cTn fill="hold" nodeType="withEffect" presetClass="entr" presetID="10" presetSubtype="0">
                                  <p:stCondLst>
                                    <p:cond delay="0"/>
                                  </p:stCondLst>
                                  <p:childTnLst>
                                    <p:set>
                                      <p:cBhvr>
                                        <p:cTn dur="1" fill="hold">
                                          <p:stCondLst>
                                            <p:cond delay="0"/>
                                          </p:stCondLst>
                                        </p:cTn>
                                        <p:tgtEl>
                                          <p:spTgt spid="1639"/>
                                        </p:tgtEl>
                                        <p:attrNameLst>
                                          <p:attrName>style.visibility</p:attrName>
                                        </p:attrNameLst>
                                      </p:cBhvr>
                                      <p:to>
                                        <p:strVal val="visible"/>
                                      </p:to>
                                    </p:set>
                                    <p:animEffect filter="fade" transition="in">
                                      <p:cBhvr>
                                        <p:cTn dur="1000"/>
                                        <p:tgtEl>
                                          <p:spTgt spid="1639"/>
                                        </p:tgtEl>
                                      </p:cBhvr>
                                    </p:animEffect>
                                  </p:childTnLst>
                                </p:cTn>
                              </p:par>
                              <p:par>
                                <p:cTn fill="hold" nodeType="withEffect" presetClass="entr" presetID="10" presetSubtype="0">
                                  <p:stCondLst>
                                    <p:cond delay="0"/>
                                  </p:stCondLst>
                                  <p:childTnLst>
                                    <p:set>
                                      <p:cBhvr>
                                        <p:cTn dur="1" fill="hold">
                                          <p:stCondLst>
                                            <p:cond delay="0"/>
                                          </p:stCondLst>
                                        </p:cTn>
                                        <p:tgtEl>
                                          <p:spTgt spid="1640"/>
                                        </p:tgtEl>
                                        <p:attrNameLst>
                                          <p:attrName>style.visibility</p:attrName>
                                        </p:attrNameLst>
                                      </p:cBhvr>
                                      <p:to>
                                        <p:strVal val="visible"/>
                                      </p:to>
                                    </p:set>
                                    <p:animEffect filter="fade" transition="in">
                                      <p:cBhvr>
                                        <p:cTn dur="1000"/>
                                        <p:tgtEl>
                                          <p:spTgt spid="1640"/>
                                        </p:tgtEl>
                                      </p:cBhvr>
                                    </p:animEffect>
                                  </p:childTnLst>
                                </p:cTn>
                              </p:par>
                              <p:par>
                                <p:cTn fill="hold" nodeType="withEffect" presetClass="entr" presetID="10" presetSubtype="0">
                                  <p:stCondLst>
                                    <p:cond delay="0"/>
                                  </p:stCondLst>
                                  <p:childTnLst>
                                    <p:set>
                                      <p:cBhvr>
                                        <p:cTn dur="1" fill="hold">
                                          <p:stCondLst>
                                            <p:cond delay="0"/>
                                          </p:stCondLst>
                                        </p:cTn>
                                        <p:tgtEl>
                                          <p:spTgt spid="1641"/>
                                        </p:tgtEl>
                                        <p:attrNameLst>
                                          <p:attrName>style.visibility</p:attrName>
                                        </p:attrNameLst>
                                      </p:cBhvr>
                                      <p:to>
                                        <p:strVal val="visible"/>
                                      </p:to>
                                    </p:set>
                                    <p:animEffect filter="fade" transition="in">
                                      <p:cBhvr>
                                        <p:cTn dur="1000"/>
                                        <p:tgtEl>
                                          <p:spTgt spid="1641"/>
                                        </p:tgtEl>
                                      </p:cBhvr>
                                    </p:animEffect>
                                  </p:childTnLst>
                                </p:cTn>
                              </p:par>
                              <p:par>
                                <p:cTn fill="hold" nodeType="withEffect" presetClass="entr" presetID="10" presetSubtype="0">
                                  <p:stCondLst>
                                    <p:cond delay="0"/>
                                  </p:stCondLst>
                                  <p:childTnLst>
                                    <p:set>
                                      <p:cBhvr>
                                        <p:cTn dur="1" fill="hold">
                                          <p:stCondLst>
                                            <p:cond delay="0"/>
                                          </p:stCondLst>
                                        </p:cTn>
                                        <p:tgtEl>
                                          <p:spTgt spid="1642"/>
                                        </p:tgtEl>
                                        <p:attrNameLst>
                                          <p:attrName>style.visibility</p:attrName>
                                        </p:attrNameLst>
                                      </p:cBhvr>
                                      <p:to>
                                        <p:strVal val="visible"/>
                                      </p:to>
                                    </p:set>
                                    <p:animEffect filter="fade" transition="in">
                                      <p:cBhvr>
                                        <p:cTn dur="1000"/>
                                        <p:tgtEl>
                                          <p:spTgt spid="1642"/>
                                        </p:tgtEl>
                                      </p:cBhvr>
                                    </p:animEffect>
                                  </p:childTnLst>
                                </p:cTn>
                              </p:par>
                              <p:par>
                                <p:cTn fill="hold" nodeType="withEffect" presetClass="entr" presetID="10" presetSubtype="0">
                                  <p:stCondLst>
                                    <p:cond delay="0"/>
                                  </p:stCondLst>
                                  <p:childTnLst>
                                    <p:set>
                                      <p:cBhvr>
                                        <p:cTn dur="1" fill="hold">
                                          <p:stCondLst>
                                            <p:cond delay="0"/>
                                          </p:stCondLst>
                                        </p:cTn>
                                        <p:tgtEl>
                                          <p:spTgt spid="1643"/>
                                        </p:tgtEl>
                                        <p:attrNameLst>
                                          <p:attrName>style.visibility</p:attrName>
                                        </p:attrNameLst>
                                      </p:cBhvr>
                                      <p:to>
                                        <p:strVal val="visible"/>
                                      </p:to>
                                    </p:set>
                                    <p:animEffect filter="fade" transition="in">
                                      <p:cBhvr>
                                        <p:cTn dur="1000"/>
                                        <p:tgtEl>
                                          <p:spTgt spid="1643"/>
                                        </p:tgtEl>
                                      </p:cBhvr>
                                    </p:animEffect>
                                  </p:childTnLst>
                                </p:cTn>
                              </p:par>
                              <p:par>
                                <p:cTn fill="hold" nodeType="withEffect" presetClass="entr" presetID="10" presetSubtype="0">
                                  <p:stCondLst>
                                    <p:cond delay="0"/>
                                  </p:stCondLst>
                                  <p:childTnLst>
                                    <p:set>
                                      <p:cBhvr>
                                        <p:cTn dur="1" fill="hold">
                                          <p:stCondLst>
                                            <p:cond delay="0"/>
                                          </p:stCondLst>
                                        </p:cTn>
                                        <p:tgtEl>
                                          <p:spTgt spid="1644"/>
                                        </p:tgtEl>
                                        <p:attrNameLst>
                                          <p:attrName>style.visibility</p:attrName>
                                        </p:attrNameLst>
                                      </p:cBhvr>
                                      <p:to>
                                        <p:strVal val="visible"/>
                                      </p:to>
                                    </p:set>
                                    <p:animEffect filter="fade" transition="in">
                                      <p:cBhvr>
                                        <p:cTn dur="1000"/>
                                        <p:tgtEl>
                                          <p:spTgt spid="1644"/>
                                        </p:tgtEl>
                                      </p:cBhvr>
                                    </p:animEffect>
                                  </p:childTnLst>
                                </p:cTn>
                              </p:par>
                              <p:par>
                                <p:cTn fill="hold" nodeType="withEffect" presetClass="entr" presetID="10" presetSubtype="0">
                                  <p:stCondLst>
                                    <p:cond delay="0"/>
                                  </p:stCondLst>
                                  <p:childTnLst>
                                    <p:set>
                                      <p:cBhvr>
                                        <p:cTn dur="1" fill="hold">
                                          <p:stCondLst>
                                            <p:cond delay="0"/>
                                          </p:stCondLst>
                                        </p:cTn>
                                        <p:tgtEl>
                                          <p:spTgt spid="1645"/>
                                        </p:tgtEl>
                                        <p:attrNameLst>
                                          <p:attrName>style.visibility</p:attrName>
                                        </p:attrNameLst>
                                      </p:cBhvr>
                                      <p:to>
                                        <p:strVal val="visible"/>
                                      </p:to>
                                    </p:set>
                                    <p:animEffect filter="fade" transition="in">
                                      <p:cBhvr>
                                        <p:cTn dur="1000"/>
                                        <p:tgtEl>
                                          <p:spTgt spid="1645"/>
                                        </p:tgtEl>
                                      </p:cBhvr>
                                    </p:animEffect>
                                  </p:childTnLst>
                                </p:cTn>
                              </p:par>
                              <p:par>
                                <p:cTn fill="hold" nodeType="withEffect" presetClass="entr" presetID="10" presetSubtype="0">
                                  <p:stCondLst>
                                    <p:cond delay="0"/>
                                  </p:stCondLst>
                                  <p:childTnLst>
                                    <p:set>
                                      <p:cBhvr>
                                        <p:cTn dur="1" fill="hold">
                                          <p:stCondLst>
                                            <p:cond delay="0"/>
                                          </p:stCondLst>
                                        </p:cTn>
                                        <p:tgtEl>
                                          <p:spTgt spid="1646"/>
                                        </p:tgtEl>
                                        <p:attrNameLst>
                                          <p:attrName>style.visibility</p:attrName>
                                        </p:attrNameLst>
                                      </p:cBhvr>
                                      <p:to>
                                        <p:strVal val="visible"/>
                                      </p:to>
                                    </p:set>
                                    <p:animEffect filter="fade" transition="in">
                                      <p:cBhvr>
                                        <p:cTn dur="1000"/>
                                        <p:tgtEl>
                                          <p:spTgt spid="1646"/>
                                        </p:tgtEl>
                                      </p:cBhvr>
                                    </p:animEffect>
                                  </p:childTnLst>
                                </p:cTn>
                              </p:par>
                              <p:par>
                                <p:cTn fill="hold" nodeType="withEffect" presetClass="entr" presetID="10" presetSubtype="0">
                                  <p:stCondLst>
                                    <p:cond delay="0"/>
                                  </p:stCondLst>
                                  <p:childTnLst>
                                    <p:set>
                                      <p:cBhvr>
                                        <p:cTn dur="1" fill="hold">
                                          <p:stCondLst>
                                            <p:cond delay="0"/>
                                          </p:stCondLst>
                                        </p:cTn>
                                        <p:tgtEl>
                                          <p:spTgt spid="1647"/>
                                        </p:tgtEl>
                                        <p:attrNameLst>
                                          <p:attrName>style.visibility</p:attrName>
                                        </p:attrNameLst>
                                      </p:cBhvr>
                                      <p:to>
                                        <p:strVal val="visible"/>
                                      </p:to>
                                    </p:set>
                                    <p:animEffect filter="fade" transition="in">
                                      <p:cBhvr>
                                        <p:cTn dur="1000"/>
                                        <p:tgtEl>
                                          <p:spTgt spid="1647"/>
                                        </p:tgtEl>
                                      </p:cBhvr>
                                    </p:animEffect>
                                  </p:childTnLst>
                                </p:cTn>
                              </p:par>
                              <p:par>
                                <p:cTn fill="hold" nodeType="withEffect" presetClass="entr" presetID="10" presetSubtype="0">
                                  <p:stCondLst>
                                    <p:cond delay="0"/>
                                  </p:stCondLst>
                                  <p:childTnLst>
                                    <p:set>
                                      <p:cBhvr>
                                        <p:cTn dur="1" fill="hold">
                                          <p:stCondLst>
                                            <p:cond delay="0"/>
                                          </p:stCondLst>
                                        </p:cTn>
                                        <p:tgtEl>
                                          <p:spTgt spid="1648"/>
                                        </p:tgtEl>
                                        <p:attrNameLst>
                                          <p:attrName>style.visibility</p:attrName>
                                        </p:attrNameLst>
                                      </p:cBhvr>
                                      <p:to>
                                        <p:strVal val="visible"/>
                                      </p:to>
                                    </p:set>
                                    <p:animEffect filter="fade" transition="in">
                                      <p:cBhvr>
                                        <p:cTn dur="1000"/>
                                        <p:tgtEl>
                                          <p:spTgt spid="1648"/>
                                        </p:tgtEl>
                                      </p:cBhvr>
                                    </p:animEffect>
                                  </p:childTnLst>
                                </p:cTn>
                              </p:par>
                              <p:par>
                                <p:cTn fill="hold" nodeType="withEffect" presetClass="entr" presetID="10" presetSubtype="0">
                                  <p:stCondLst>
                                    <p:cond delay="0"/>
                                  </p:stCondLst>
                                  <p:childTnLst>
                                    <p:set>
                                      <p:cBhvr>
                                        <p:cTn dur="1" fill="hold">
                                          <p:stCondLst>
                                            <p:cond delay="0"/>
                                          </p:stCondLst>
                                        </p:cTn>
                                        <p:tgtEl>
                                          <p:spTgt spid="1649"/>
                                        </p:tgtEl>
                                        <p:attrNameLst>
                                          <p:attrName>style.visibility</p:attrName>
                                        </p:attrNameLst>
                                      </p:cBhvr>
                                      <p:to>
                                        <p:strVal val="visible"/>
                                      </p:to>
                                    </p:set>
                                    <p:animEffect filter="fade" transition="in">
                                      <p:cBhvr>
                                        <p:cTn dur="1000"/>
                                        <p:tgtEl>
                                          <p:spTgt spid="1649"/>
                                        </p:tgtEl>
                                      </p:cBhvr>
                                    </p:animEffect>
                                  </p:childTnLst>
                                </p:cTn>
                              </p:par>
                              <p:par>
                                <p:cTn fill="hold" nodeType="withEffect" presetClass="entr" presetID="10" presetSubtype="0">
                                  <p:stCondLst>
                                    <p:cond delay="0"/>
                                  </p:stCondLst>
                                  <p:childTnLst>
                                    <p:set>
                                      <p:cBhvr>
                                        <p:cTn dur="1" fill="hold">
                                          <p:stCondLst>
                                            <p:cond delay="0"/>
                                          </p:stCondLst>
                                        </p:cTn>
                                        <p:tgtEl>
                                          <p:spTgt spid="1650"/>
                                        </p:tgtEl>
                                        <p:attrNameLst>
                                          <p:attrName>style.visibility</p:attrName>
                                        </p:attrNameLst>
                                      </p:cBhvr>
                                      <p:to>
                                        <p:strVal val="visible"/>
                                      </p:to>
                                    </p:set>
                                    <p:animEffect filter="fade" transition="in">
                                      <p:cBhvr>
                                        <p:cTn dur="1000"/>
                                        <p:tgtEl>
                                          <p:spTgt spid="1650"/>
                                        </p:tgtEl>
                                      </p:cBhvr>
                                    </p:animEffect>
                                  </p:childTnLst>
                                </p:cTn>
                              </p:par>
                              <p:par>
                                <p:cTn fill="hold" nodeType="withEffect" presetClass="entr" presetID="10" presetSubtype="0">
                                  <p:stCondLst>
                                    <p:cond delay="0"/>
                                  </p:stCondLst>
                                  <p:childTnLst>
                                    <p:set>
                                      <p:cBhvr>
                                        <p:cTn dur="1" fill="hold">
                                          <p:stCondLst>
                                            <p:cond delay="0"/>
                                          </p:stCondLst>
                                        </p:cTn>
                                        <p:tgtEl>
                                          <p:spTgt spid="1651"/>
                                        </p:tgtEl>
                                        <p:attrNameLst>
                                          <p:attrName>style.visibility</p:attrName>
                                        </p:attrNameLst>
                                      </p:cBhvr>
                                      <p:to>
                                        <p:strVal val="visible"/>
                                      </p:to>
                                    </p:set>
                                    <p:animEffect filter="fade" transition="in">
                                      <p:cBhvr>
                                        <p:cTn dur="1000"/>
                                        <p:tgtEl>
                                          <p:spTgt spid="1651"/>
                                        </p:tgtEl>
                                      </p:cBhvr>
                                    </p:animEffect>
                                  </p:childTnLst>
                                </p:cTn>
                              </p:par>
                              <p:par>
                                <p:cTn fill="hold" nodeType="withEffect" presetClass="entr" presetID="10" presetSubtype="0">
                                  <p:stCondLst>
                                    <p:cond delay="0"/>
                                  </p:stCondLst>
                                  <p:childTnLst>
                                    <p:set>
                                      <p:cBhvr>
                                        <p:cTn dur="1" fill="hold">
                                          <p:stCondLst>
                                            <p:cond delay="0"/>
                                          </p:stCondLst>
                                        </p:cTn>
                                        <p:tgtEl>
                                          <p:spTgt spid="1652"/>
                                        </p:tgtEl>
                                        <p:attrNameLst>
                                          <p:attrName>style.visibility</p:attrName>
                                        </p:attrNameLst>
                                      </p:cBhvr>
                                      <p:to>
                                        <p:strVal val="visible"/>
                                      </p:to>
                                    </p:set>
                                    <p:animEffect filter="fade" transition="in">
                                      <p:cBhvr>
                                        <p:cTn dur="1000"/>
                                        <p:tgtEl>
                                          <p:spTgt spid="1652"/>
                                        </p:tgtEl>
                                      </p:cBhvr>
                                    </p:animEffect>
                                  </p:childTnLst>
                                </p:cTn>
                              </p:par>
                              <p:par>
                                <p:cTn fill="hold" nodeType="withEffect" presetClass="entr" presetID="10" presetSubtype="0">
                                  <p:stCondLst>
                                    <p:cond delay="0"/>
                                  </p:stCondLst>
                                  <p:childTnLst>
                                    <p:set>
                                      <p:cBhvr>
                                        <p:cTn dur="1" fill="hold">
                                          <p:stCondLst>
                                            <p:cond delay="0"/>
                                          </p:stCondLst>
                                        </p:cTn>
                                        <p:tgtEl>
                                          <p:spTgt spid="1653"/>
                                        </p:tgtEl>
                                        <p:attrNameLst>
                                          <p:attrName>style.visibility</p:attrName>
                                        </p:attrNameLst>
                                      </p:cBhvr>
                                      <p:to>
                                        <p:strVal val="visible"/>
                                      </p:to>
                                    </p:set>
                                    <p:animEffect filter="fade" transition="in">
                                      <p:cBhvr>
                                        <p:cTn dur="1000"/>
                                        <p:tgtEl>
                                          <p:spTgt spid="1653"/>
                                        </p:tgtEl>
                                      </p:cBhvr>
                                    </p:animEffect>
                                  </p:childTnLst>
                                </p:cTn>
                              </p:par>
                              <p:par>
                                <p:cTn fill="hold" nodeType="withEffect" presetClass="entr" presetID="10" presetSubtype="0">
                                  <p:stCondLst>
                                    <p:cond delay="0"/>
                                  </p:stCondLst>
                                  <p:childTnLst>
                                    <p:set>
                                      <p:cBhvr>
                                        <p:cTn dur="1" fill="hold">
                                          <p:stCondLst>
                                            <p:cond delay="0"/>
                                          </p:stCondLst>
                                        </p:cTn>
                                        <p:tgtEl>
                                          <p:spTgt spid="1654"/>
                                        </p:tgtEl>
                                        <p:attrNameLst>
                                          <p:attrName>style.visibility</p:attrName>
                                        </p:attrNameLst>
                                      </p:cBhvr>
                                      <p:to>
                                        <p:strVal val="visible"/>
                                      </p:to>
                                    </p:set>
                                    <p:animEffect filter="fade" transition="in">
                                      <p:cBhvr>
                                        <p:cTn dur="1000"/>
                                        <p:tgtEl>
                                          <p:spTgt spid="1654"/>
                                        </p:tgtEl>
                                      </p:cBhvr>
                                    </p:animEffect>
                                  </p:childTnLst>
                                </p:cTn>
                              </p:par>
                              <p:par>
                                <p:cTn fill="hold" nodeType="withEffect" presetClass="entr" presetID="10" presetSubtype="0">
                                  <p:stCondLst>
                                    <p:cond delay="0"/>
                                  </p:stCondLst>
                                  <p:childTnLst>
                                    <p:set>
                                      <p:cBhvr>
                                        <p:cTn dur="1" fill="hold">
                                          <p:stCondLst>
                                            <p:cond delay="0"/>
                                          </p:stCondLst>
                                        </p:cTn>
                                        <p:tgtEl>
                                          <p:spTgt spid="1655"/>
                                        </p:tgtEl>
                                        <p:attrNameLst>
                                          <p:attrName>style.visibility</p:attrName>
                                        </p:attrNameLst>
                                      </p:cBhvr>
                                      <p:to>
                                        <p:strVal val="visible"/>
                                      </p:to>
                                    </p:set>
                                    <p:animEffect filter="fade" transition="in">
                                      <p:cBhvr>
                                        <p:cTn dur="1000"/>
                                        <p:tgtEl>
                                          <p:spTgt spid="1655"/>
                                        </p:tgtEl>
                                      </p:cBhvr>
                                    </p:animEffect>
                                  </p:childTnLst>
                                </p:cTn>
                              </p:par>
                              <p:par>
                                <p:cTn fill="hold" nodeType="withEffect" presetClass="entr" presetID="10" presetSubtype="0">
                                  <p:stCondLst>
                                    <p:cond delay="0"/>
                                  </p:stCondLst>
                                  <p:childTnLst>
                                    <p:set>
                                      <p:cBhvr>
                                        <p:cTn dur="1" fill="hold">
                                          <p:stCondLst>
                                            <p:cond delay="0"/>
                                          </p:stCondLst>
                                        </p:cTn>
                                        <p:tgtEl>
                                          <p:spTgt spid="1656"/>
                                        </p:tgtEl>
                                        <p:attrNameLst>
                                          <p:attrName>style.visibility</p:attrName>
                                        </p:attrNameLst>
                                      </p:cBhvr>
                                      <p:to>
                                        <p:strVal val="visible"/>
                                      </p:to>
                                    </p:set>
                                    <p:animEffect filter="fade" transition="in">
                                      <p:cBhvr>
                                        <p:cTn dur="1000"/>
                                        <p:tgtEl>
                                          <p:spTgt spid="1656"/>
                                        </p:tgtEl>
                                      </p:cBhvr>
                                    </p:animEffect>
                                  </p:childTnLst>
                                </p:cTn>
                              </p:par>
                              <p:par>
                                <p:cTn fill="hold" nodeType="withEffect" presetClass="entr" presetID="10" presetSubtype="0">
                                  <p:stCondLst>
                                    <p:cond delay="0"/>
                                  </p:stCondLst>
                                  <p:childTnLst>
                                    <p:set>
                                      <p:cBhvr>
                                        <p:cTn dur="1" fill="hold">
                                          <p:stCondLst>
                                            <p:cond delay="0"/>
                                          </p:stCondLst>
                                        </p:cTn>
                                        <p:tgtEl>
                                          <p:spTgt spid="1657"/>
                                        </p:tgtEl>
                                        <p:attrNameLst>
                                          <p:attrName>style.visibility</p:attrName>
                                        </p:attrNameLst>
                                      </p:cBhvr>
                                      <p:to>
                                        <p:strVal val="visible"/>
                                      </p:to>
                                    </p:set>
                                    <p:animEffect filter="fade" transition="in">
                                      <p:cBhvr>
                                        <p:cTn dur="1000"/>
                                        <p:tgtEl>
                                          <p:spTgt spid="16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1" name="Shape 1661"/>
        <p:cNvGrpSpPr/>
        <p:nvPr/>
      </p:nvGrpSpPr>
      <p:grpSpPr>
        <a:xfrm>
          <a:off x="0" y="0"/>
          <a:ext cx="0" cy="0"/>
          <a:chOff x="0" y="0"/>
          <a:chExt cx="0" cy="0"/>
        </a:xfrm>
      </p:grpSpPr>
      <p:sp>
        <p:nvSpPr>
          <p:cNvPr id="1662" name="Google Shape;1662;p94"/>
          <p:cNvSpPr txBox="1"/>
          <p:nvPr>
            <p:ph type="title"/>
          </p:nvPr>
        </p:nvSpPr>
        <p:spPr>
          <a:xfrm>
            <a:off x="3129800" y="2008325"/>
            <a:ext cx="3341700" cy="1385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b="1" i="1" lang="en" sz="6000">
                <a:solidFill>
                  <a:srgbClr val="FFFF00"/>
                </a:solidFill>
                <a:latin typeface="Impact"/>
                <a:ea typeface="Impact"/>
                <a:cs typeface="Impact"/>
                <a:sym typeface="Impact"/>
              </a:rPr>
              <a:t>Y A R N</a:t>
            </a:r>
            <a:r>
              <a:rPr i="1" lang="en" sz="6000">
                <a:latin typeface="Average"/>
                <a:ea typeface="Average"/>
                <a:cs typeface="Average"/>
                <a:sym typeface="Average"/>
              </a:rPr>
              <a:t> </a:t>
            </a:r>
            <a:endParaRPr i="1" sz="6000"/>
          </a:p>
        </p:txBody>
      </p:sp>
      <p:pic>
        <p:nvPicPr>
          <p:cNvPr id="1663" name="Google Shape;1663;p94"/>
          <p:cNvPicPr preferRelativeResize="0"/>
          <p:nvPr/>
        </p:nvPicPr>
        <p:blipFill rotWithShape="1">
          <a:blip r:embed="rId3">
            <a:alphaModFix/>
          </a:blip>
          <a:srcRect b="0" l="0" r="0" t="0"/>
          <a:stretch/>
        </p:blipFill>
        <p:spPr>
          <a:xfrm>
            <a:off x="1554548" y="779050"/>
            <a:ext cx="6345325" cy="1645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2"/>
                                        </p:tgtEl>
                                        <p:attrNameLst>
                                          <p:attrName>style.visibility</p:attrName>
                                        </p:attrNameLst>
                                      </p:cBhvr>
                                      <p:to>
                                        <p:strVal val="visible"/>
                                      </p:to>
                                    </p:set>
                                    <p:animEffect filter="fade" transition="in">
                                      <p:cBhvr>
                                        <p:cTn dur="1000"/>
                                        <p:tgtEl>
                                          <p:spTgt spid="1662"/>
                                        </p:tgtEl>
                                      </p:cBhvr>
                                    </p:animEffect>
                                  </p:childTnLst>
                                </p:cTn>
                              </p:par>
                              <p:par>
                                <p:cTn fill="hold" nodeType="withEffect" presetClass="entr" presetID="10" presetSubtype="0">
                                  <p:stCondLst>
                                    <p:cond delay="0"/>
                                  </p:stCondLst>
                                  <p:childTnLst>
                                    <p:set>
                                      <p:cBhvr>
                                        <p:cTn dur="1" fill="hold">
                                          <p:stCondLst>
                                            <p:cond delay="0"/>
                                          </p:stCondLst>
                                        </p:cTn>
                                        <p:tgtEl>
                                          <p:spTgt spid="1663"/>
                                        </p:tgtEl>
                                        <p:attrNameLst>
                                          <p:attrName>style.visibility</p:attrName>
                                        </p:attrNameLst>
                                      </p:cBhvr>
                                      <p:to>
                                        <p:strVal val="visible"/>
                                      </p:to>
                                    </p:set>
                                    <p:animEffect filter="fade" transition="in">
                                      <p:cBhvr>
                                        <p:cTn dur="1000"/>
                                        <p:tgtEl>
                                          <p:spTgt spid="16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67" name="Shape 1667"/>
        <p:cNvGrpSpPr/>
        <p:nvPr/>
      </p:nvGrpSpPr>
      <p:grpSpPr>
        <a:xfrm>
          <a:off x="0" y="0"/>
          <a:ext cx="0" cy="0"/>
          <a:chOff x="0" y="0"/>
          <a:chExt cx="0" cy="0"/>
        </a:xfrm>
      </p:grpSpPr>
      <p:sp>
        <p:nvSpPr>
          <p:cNvPr id="1668" name="Google Shape;1668;p95"/>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u="sng">
                <a:solidFill>
                  <a:srgbClr val="E09214"/>
                </a:solidFill>
                <a:latin typeface="Merriweather"/>
                <a:ea typeface="Merriweather"/>
                <a:cs typeface="Merriweather"/>
                <a:sym typeface="Merriweather"/>
              </a:rPr>
              <a:t>YARN</a:t>
            </a:r>
            <a:endParaRPr b="1" u="sng">
              <a:solidFill>
                <a:srgbClr val="E09214"/>
              </a:solidFill>
              <a:latin typeface="Merriweather"/>
              <a:ea typeface="Merriweather"/>
              <a:cs typeface="Merriweather"/>
              <a:sym typeface="Merriweather"/>
            </a:endParaRPr>
          </a:p>
        </p:txBody>
      </p:sp>
      <p:pic>
        <p:nvPicPr>
          <p:cNvPr id="1669" name="Google Shape;1669;p95"/>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1670" name="Google Shape;1670;p95"/>
          <p:cNvSpPr txBox="1"/>
          <p:nvPr/>
        </p:nvSpPr>
        <p:spPr>
          <a:xfrm>
            <a:off x="133075" y="717025"/>
            <a:ext cx="7976100" cy="2801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Yarn- Yet Another Resource Negotiator</a:t>
            </a:r>
            <a:endParaRPr b="0" i="0" sz="17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Map reduce performed both processing &amp; resource management functions</a:t>
            </a:r>
            <a:endParaRPr b="0" i="0" sz="17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verage"/>
                <a:ea typeface="Average"/>
                <a:cs typeface="Average"/>
                <a:sym typeface="Average"/>
              </a:rPr>
              <a:t>Job Tracker [Single Master]</a:t>
            </a:r>
            <a:endParaRPr b="1" i="0" sz="1700" u="none" cap="none" strike="noStrike">
              <a:solidFill>
                <a:srgbClr val="000000"/>
              </a:solidFill>
              <a:latin typeface="Average"/>
              <a:ea typeface="Average"/>
              <a:cs typeface="Average"/>
              <a:sym typeface="Average"/>
            </a:endParaRPr>
          </a:p>
          <a:p>
            <a:pPr indent="-336550" lvl="0" marL="457200" marR="0" rtl="0" algn="l">
              <a:lnSpc>
                <a:spcPct val="100000"/>
              </a:lnSpc>
              <a:spcBef>
                <a:spcPts val="0"/>
              </a:spcBef>
              <a:spcAft>
                <a:spcPts val="0"/>
              </a:spcAft>
              <a:buClr>
                <a:srgbClr val="000000"/>
              </a:buClr>
              <a:buSzPts val="1700"/>
              <a:buFont typeface="Average"/>
              <a:buAutoNum type="arabicPeriod"/>
            </a:pPr>
            <a:r>
              <a:rPr b="0" i="0" lang="en" sz="1700" u="none" cap="none" strike="noStrike">
                <a:solidFill>
                  <a:srgbClr val="000000"/>
                </a:solidFill>
                <a:latin typeface="Average"/>
                <a:ea typeface="Average"/>
                <a:cs typeface="Average"/>
                <a:sym typeface="Average"/>
              </a:rPr>
              <a:t>Allocated the resources</a:t>
            </a:r>
            <a:endParaRPr b="0" i="0" sz="1700" u="none" cap="none" strike="noStrike">
              <a:solidFill>
                <a:srgbClr val="000000"/>
              </a:solidFill>
              <a:latin typeface="Average"/>
              <a:ea typeface="Average"/>
              <a:cs typeface="Average"/>
              <a:sym typeface="Average"/>
            </a:endParaRPr>
          </a:p>
          <a:p>
            <a:pPr indent="-336550" lvl="0" marL="457200" marR="0" rtl="0" algn="l">
              <a:lnSpc>
                <a:spcPct val="100000"/>
              </a:lnSpc>
              <a:spcBef>
                <a:spcPts val="0"/>
              </a:spcBef>
              <a:spcAft>
                <a:spcPts val="0"/>
              </a:spcAft>
              <a:buClr>
                <a:srgbClr val="000000"/>
              </a:buClr>
              <a:buSzPts val="1700"/>
              <a:buFont typeface="Average"/>
              <a:buAutoNum type="arabicPeriod"/>
            </a:pPr>
            <a:r>
              <a:rPr b="0" i="0" lang="en" sz="1700" u="none" cap="none" strike="noStrike">
                <a:solidFill>
                  <a:srgbClr val="000000"/>
                </a:solidFill>
                <a:latin typeface="Average"/>
                <a:ea typeface="Average"/>
                <a:cs typeface="Average"/>
                <a:sym typeface="Average"/>
              </a:rPr>
              <a:t>Performed Scheduling</a:t>
            </a:r>
            <a:endParaRPr b="0" i="0" sz="1700" u="none" cap="none" strike="noStrike">
              <a:solidFill>
                <a:srgbClr val="000000"/>
              </a:solidFill>
              <a:latin typeface="Average"/>
              <a:ea typeface="Average"/>
              <a:cs typeface="Average"/>
              <a:sym typeface="Average"/>
            </a:endParaRPr>
          </a:p>
          <a:p>
            <a:pPr indent="-336550" lvl="0" marL="457200" marR="0" rtl="0" algn="l">
              <a:lnSpc>
                <a:spcPct val="100000"/>
              </a:lnSpc>
              <a:spcBef>
                <a:spcPts val="0"/>
              </a:spcBef>
              <a:spcAft>
                <a:spcPts val="0"/>
              </a:spcAft>
              <a:buClr>
                <a:srgbClr val="000000"/>
              </a:buClr>
              <a:buSzPts val="1700"/>
              <a:buFont typeface="Average"/>
              <a:buAutoNum type="arabicPeriod"/>
            </a:pPr>
            <a:r>
              <a:rPr b="0" i="0" lang="en" sz="1700" u="none" cap="none" strike="noStrike">
                <a:solidFill>
                  <a:srgbClr val="000000"/>
                </a:solidFill>
                <a:latin typeface="Average"/>
                <a:ea typeface="Average"/>
                <a:cs typeface="Average"/>
                <a:sym typeface="Average"/>
              </a:rPr>
              <a:t>Monitor the processing jobs</a:t>
            </a:r>
            <a:endParaRPr b="0" i="0" sz="17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verage"/>
                <a:ea typeface="Average"/>
                <a:cs typeface="Average"/>
                <a:sym typeface="Average"/>
              </a:rPr>
              <a:t>If assigned Map &amp; Rescue task on subordinate process called Task Trackers</a:t>
            </a:r>
            <a:endParaRPr b="0" i="0" sz="17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rgbClr val="000000"/>
                </a:solidFill>
                <a:latin typeface="Average"/>
                <a:ea typeface="Average"/>
                <a:cs typeface="Average"/>
                <a:sym typeface="Average"/>
              </a:rPr>
              <a:t>Task Trackers:</a:t>
            </a:r>
            <a:r>
              <a:rPr b="0" i="0" lang="en" sz="1700" u="none" cap="none" strike="noStrike">
                <a:solidFill>
                  <a:srgbClr val="000000"/>
                </a:solidFill>
                <a:latin typeface="Average"/>
                <a:ea typeface="Average"/>
                <a:cs typeface="Average"/>
                <a:sym typeface="Average"/>
              </a:rPr>
              <a:t> Report their programs to job tracker</a:t>
            </a:r>
            <a:endParaRPr b="0" i="0" sz="1700" u="none" cap="none" strike="noStrike">
              <a:solidFill>
                <a:srgbClr val="000000"/>
              </a:solidFill>
              <a:latin typeface="Average"/>
              <a:ea typeface="Average"/>
              <a:cs typeface="Average"/>
              <a:sym typeface="Average"/>
            </a:endParaRPr>
          </a:p>
        </p:txBody>
      </p:sp>
      <p:sp>
        <p:nvSpPr>
          <p:cNvPr id="1671" name="Google Shape;1671;p95"/>
          <p:cNvSpPr/>
          <p:nvPr/>
        </p:nvSpPr>
        <p:spPr>
          <a:xfrm>
            <a:off x="614300" y="3718625"/>
            <a:ext cx="782100" cy="384900"/>
          </a:xfrm>
          <a:prstGeom prst="rect">
            <a:avLst/>
          </a:prstGeom>
          <a:solidFill>
            <a:srgbClr val="93C47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Client</a:t>
            </a:r>
            <a:endParaRPr b="0" i="0" sz="1400" u="none" cap="none" strike="noStrike">
              <a:solidFill>
                <a:srgbClr val="000000"/>
              </a:solidFill>
              <a:latin typeface="Arial"/>
              <a:ea typeface="Arial"/>
              <a:cs typeface="Arial"/>
              <a:sym typeface="Arial"/>
            </a:endParaRPr>
          </a:p>
        </p:txBody>
      </p:sp>
      <p:sp>
        <p:nvSpPr>
          <p:cNvPr id="1672" name="Google Shape;1672;p95"/>
          <p:cNvSpPr/>
          <p:nvPr/>
        </p:nvSpPr>
        <p:spPr>
          <a:xfrm>
            <a:off x="2870900" y="4085775"/>
            <a:ext cx="1249800" cy="690900"/>
          </a:xfrm>
          <a:prstGeom prst="rect">
            <a:avLst/>
          </a:prstGeom>
          <a:solidFill>
            <a:srgbClr val="F6B26B"/>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Job Tracker</a:t>
            </a:r>
            <a:endParaRPr b="0" i="0" sz="1400" u="none" cap="none" strike="noStrike">
              <a:solidFill>
                <a:srgbClr val="000000"/>
              </a:solidFill>
              <a:latin typeface="Arial"/>
              <a:ea typeface="Arial"/>
              <a:cs typeface="Arial"/>
              <a:sym typeface="Arial"/>
            </a:endParaRPr>
          </a:p>
        </p:txBody>
      </p:sp>
      <p:sp>
        <p:nvSpPr>
          <p:cNvPr id="1673" name="Google Shape;1673;p95"/>
          <p:cNvSpPr/>
          <p:nvPr/>
        </p:nvSpPr>
        <p:spPr>
          <a:xfrm>
            <a:off x="4861000" y="3469425"/>
            <a:ext cx="1339500" cy="404700"/>
          </a:xfrm>
          <a:prstGeom prst="rect">
            <a:avLst/>
          </a:prstGeom>
          <a:solidFill>
            <a:srgbClr val="9FC5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Task Tracker</a:t>
            </a:r>
            <a:endParaRPr b="0" i="0" sz="1400" u="none" cap="none" strike="noStrike">
              <a:solidFill>
                <a:srgbClr val="000000"/>
              </a:solidFill>
              <a:latin typeface="Arial"/>
              <a:ea typeface="Arial"/>
              <a:cs typeface="Arial"/>
              <a:sym typeface="Arial"/>
            </a:endParaRPr>
          </a:p>
        </p:txBody>
      </p:sp>
      <p:cxnSp>
        <p:nvCxnSpPr>
          <p:cNvPr id="1674" name="Google Shape;1674;p95"/>
          <p:cNvCxnSpPr>
            <a:stCxn id="1671" idx="3"/>
            <a:endCxn id="1672" idx="1"/>
          </p:cNvCxnSpPr>
          <p:nvPr/>
        </p:nvCxnSpPr>
        <p:spPr>
          <a:xfrm>
            <a:off x="1396400" y="3911075"/>
            <a:ext cx="1474500" cy="520200"/>
          </a:xfrm>
          <a:prstGeom prst="straightConnector1">
            <a:avLst/>
          </a:prstGeom>
          <a:noFill/>
          <a:ln cap="flat" cmpd="sng" w="19050">
            <a:solidFill>
              <a:srgbClr val="000000"/>
            </a:solidFill>
            <a:prstDash val="solid"/>
            <a:round/>
            <a:headEnd len="sm" w="sm" type="none"/>
            <a:tailEnd len="med" w="med" type="stealth"/>
          </a:ln>
        </p:spPr>
      </p:cxnSp>
      <p:sp>
        <p:nvSpPr>
          <p:cNvPr id="1675" name="Google Shape;1675;p95"/>
          <p:cNvSpPr/>
          <p:nvPr/>
        </p:nvSpPr>
        <p:spPr>
          <a:xfrm>
            <a:off x="4902875" y="4383325"/>
            <a:ext cx="1297500" cy="452400"/>
          </a:xfrm>
          <a:prstGeom prst="rect">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Task Tracker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76" name="Google Shape;1676;p95"/>
          <p:cNvCxnSpPr>
            <a:stCxn id="1672" idx="3"/>
            <a:endCxn id="1673" idx="1"/>
          </p:cNvCxnSpPr>
          <p:nvPr/>
        </p:nvCxnSpPr>
        <p:spPr>
          <a:xfrm flipH="1" rot="10800000">
            <a:off x="4120700" y="3671925"/>
            <a:ext cx="740400" cy="759300"/>
          </a:xfrm>
          <a:prstGeom prst="straightConnector1">
            <a:avLst/>
          </a:prstGeom>
          <a:noFill/>
          <a:ln cap="flat" cmpd="sng" w="19050">
            <a:solidFill>
              <a:srgbClr val="444444"/>
            </a:solidFill>
            <a:prstDash val="solid"/>
            <a:round/>
            <a:headEnd len="sm" w="sm" type="none"/>
            <a:tailEnd len="med" w="med" type="stealth"/>
          </a:ln>
        </p:spPr>
      </p:cxnSp>
      <p:cxnSp>
        <p:nvCxnSpPr>
          <p:cNvPr id="1677" name="Google Shape;1677;p95"/>
          <p:cNvCxnSpPr>
            <a:stCxn id="1672" idx="3"/>
            <a:endCxn id="1675" idx="1"/>
          </p:cNvCxnSpPr>
          <p:nvPr/>
        </p:nvCxnSpPr>
        <p:spPr>
          <a:xfrm>
            <a:off x="4120700" y="4431225"/>
            <a:ext cx="782100" cy="178200"/>
          </a:xfrm>
          <a:prstGeom prst="straightConnector1">
            <a:avLst/>
          </a:prstGeom>
          <a:noFill/>
          <a:ln cap="flat" cmpd="sng" w="19050">
            <a:solidFill>
              <a:srgbClr val="000000"/>
            </a:solidFill>
            <a:prstDash val="solid"/>
            <a:round/>
            <a:headEnd len="sm" w="sm" type="none"/>
            <a:tailEnd len="med" w="med" type="stealth"/>
          </a:ln>
        </p:spPr>
      </p:cxnSp>
      <p:sp>
        <p:nvSpPr>
          <p:cNvPr id="1678" name="Google Shape;1678;p95"/>
          <p:cNvSpPr/>
          <p:nvPr/>
        </p:nvSpPr>
        <p:spPr>
          <a:xfrm>
            <a:off x="614300" y="4181025"/>
            <a:ext cx="782100" cy="384900"/>
          </a:xfrm>
          <a:prstGeom prst="rect">
            <a:avLst/>
          </a:prstGeom>
          <a:solidFill>
            <a:srgbClr val="93C47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Client</a:t>
            </a:r>
            <a:endParaRPr b="0" i="0" sz="1400" u="none" cap="none" strike="noStrike">
              <a:solidFill>
                <a:srgbClr val="000000"/>
              </a:solidFill>
              <a:latin typeface="Arial"/>
              <a:ea typeface="Arial"/>
              <a:cs typeface="Arial"/>
              <a:sym typeface="Arial"/>
            </a:endParaRPr>
          </a:p>
        </p:txBody>
      </p:sp>
      <p:sp>
        <p:nvSpPr>
          <p:cNvPr id="1679" name="Google Shape;1679;p95"/>
          <p:cNvSpPr/>
          <p:nvPr/>
        </p:nvSpPr>
        <p:spPr>
          <a:xfrm>
            <a:off x="614300" y="4643425"/>
            <a:ext cx="782100" cy="384900"/>
          </a:xfrm>
          <a:prstGeom prst="rect">
            <a:avLst/>
          </a:prstGeom>
          <a:solidFill>
            <a:srgbClr val="93C47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Client</a:t>
            </a:r>
            <a:endParaRPr b="0" i="0" sz="1400" u="none" cap="none" strike="noStrike">
              <a:solidFill>
                <a:srgbClr val="000000"/>
              </a:solidFill>
              <a:latin typeface="Arial"/>
              <a:ea typeface="Arial"/>
              <a:cs typeface="Arial"/>
              <a:sym typeface="Arial"/>
            </a:endParaRPr>
          </a:p>
        </p:txBody>
      </p:sp>
      <p:cxnSp>
        <p:nvCxnSpPr>
          <p:cNvPr id="1680" name="Google Shape;1680;p95"/>
          <p:cNvCxnSpPr>
            <a:stCxn id="1678" idx="3"/>
            <a:endCxn id="1672" idx="1"/>
          </p:cNvCxnSpPr>
          <p:nvPr/>
        </p:nvCxnSpPr>
        <p:spPr>
          <a:xfrm>
            <a:off x="1396400" y="4373475"/>
            <a:ext cx="1474500" cy="57900"/>
          </a:xfrm>
          <a:prstGeom prst="straightConnector1">
            <a:avLst/>
          </a:prstGeom>
          <a:noFill/>
          <a:ln cap="flat" cmpd="sng" w="19050">
            <a:solidFill>
              <a:srgbClr val="000000"/>
            </a:solidFill>
            <a:prstDash val="solid"/>
            <a:round/>
            <a:headEnd len="sm" w="sm" type="none"/>
            <a:tailEnd len="med" w="med" type="stealth"/>
          </a:ln>
        </p:spPr>
      </p:cxnSp>
      <p:cxnSp>
        <p:nvCxnSpPr>
          <p:cNvPr id="1681" name="Google Shape;1681;p95"/>
          <p:cNvCxnSpPr>
            <a:stCxn id="1679" idx="3"/>
            <a:endCxn id="1672" idx="1"/>
          </p:cNvCxnSpPr>
          <p:nvPr/>
        </p:nvCxnSpPr>
        <p:spPr>
          <a:xfrm flipH="1" rot="10800000">
            <a:off x="1396400" y="4431175"/>
            <a:ext cx="1474500" cy="404700"/>
          </a:xfrm>
          <a:prstGeom prst="straightConnector1">
            <a:avLst/>
          </a:prstGeom>
          <a:noFill/>
          <a:ln cap="flat" cmpd="sng" w="19050">
            <a:solidFill>
              <a:srgbClr val="000000"/>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668"/>
                                        </p:tgtEl>
                                        <p:attrNameLst>
                                          <p:attrName>style.visibility</p:attrName>
                                        </p:attrNameLst>
                                      </p:cBhvr>
                                      <p:to>
                                        <p:strVal val="visible"/>
                                      </p:to>
                                    </p:set>
                                    <p:anim calcmode="lin" valueType="num">
                                      <p:cBhvr additive="base">
                                        <p:cTn dur="1000"/>
                                        <p:tgtEl>
                                          <p:spTgt spid="166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0"/>
                                        </p:tgtEl>
                                        <p:attrNameLst>
                                          <p:attrName>style.visibility</p:attrName>
                                        </p:attrNameLst>
                                      </p:cBhvr>
                                      <p:to>
                                        <p:strVal val="visible"/>
                                      </p:to>
                                    </p:set>
                                    <p:animEffect filter="fade" transition="in">
                                      <p:cBhvr>
                                        <p:cTn dur="1000"/>
                                        <p:tgtEl>
                                          <p:spTgt spid="16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1"/>
                                        </p:tgtEl>
                                        <p:attrNameLst>
                                          <p:attrName>style.visibility</p:attrName>
                                        </p:attrNameLst>
                                      </p:cBhvr>
                                      <p:to>
                                        <p:strVal val="visible"/>
                                      </p:to>
                                    </p:set>
                                    <p:animEffect filter="fade" transition="in">
                                      <p:cBhvr>
                                        <p:cTn dur="1000"/>
                                        <p:tgtEl>
                                          <p:spTgt spid="1671"/>
                                        </p:tgtEl>
                                      </p:cBhvr>
                                    </p:animEffect>
                                  </p:childTnLst>
                                </p:cTn>
                              </p:par>
                              <p:par>
                                <p:cTn fill="hold" nodeType="withEffect" presetClass="entr" presetID="10" presetSubtype="0">
                                  <p:stCondLst>
                                    <p:cond delay="0"/>
                                  </p:stCondLst>
                                  <p:childTnLst>
                                    <p:set>
                                      <p:cBhvr>
                                        <p:cTn dur="1" fill="hold">
                                          <p:stCondLst>
                                            <p:cond delay="0"/>
                                          </p:stCondLst>
                                        </p:cTn>
                                        <p:tgtEl>
                                          <p:spTgt spid="1672"/>
                                        </p:tgtEl>
                                        <p:attrNameLst>
                                          <p:attrName>style.visibility</p:attrName>
                                        </p:attrNameLst>
                                      </p:cBhvr>
                                      <p:to>
                                        <p:strVal val="visible"/>
                                      </p:to>
                                    </p:set>
                                    <p:animEffect filter="fade" transition="in">
                                      <p:cBhvr>
                                        <p:cTn dur="1000"/>
                                        <p:tgtEl>
                                          <p:spTgt spid="1672"/>
                                        </p:tgtEl>
                                      </p:cBhvr>
                                    </p:animEffect>
                                  </p:childTnLst>
                                </p:cTn>
                              </p:par>
                              <p:par>
                                <p:cTn fill="hold" nodeType="withEffect" presetClass="entr" presetID="10" presetSubtype="0">
                                  <p:stCondLst>
                                    <p:cond delay="0"/>
                                  </p:stCondLst>
                                  <p:childTnLst>
                                    <p:set>
                                      <p:cBhvr>
                                        <p:cTn dur="1" fill="hold">
                                          <p:stCondLst>
                                            <p:cond delay="0"/>
                                          </p:stCondLst>
                                        </p:cTn>
                                        <p:tgtEl>
                                          <p:spTgt spid="1673"/>
                                        </p:tgtEl>
                                        <p:attrNameLst>
                                          <p:attrName>style.visibility</p:attrName>
                                        </p:attrNameLst>
                                      </p:cBhvr>
                                      <p:to>
                                        <p:strVal val="visible"/>
                                      </p:to>
                                    </p:set>
                                    <p:animEffect filter="fade" transition="in">
                                      <p:cBhvr>
                                        <p:cTn dur="1000"/>
                                        <p:tgtEl>
                                          <p:spTgt spid="1673"/>
                                        </p:tgtEl>
                                      </p:cBhvr>
                                    </p:animEffect>
                                  </p:childTnLst>
                                </p:cTn>
                              </p:par>
                              <p:par>
                                <p:cTn fill="hold" nodeType="withEffect" presetClass="entr" presetID="10" presetSubtype="0">
                                  <p:stCondLst>
                                    <p:cond delay="0"/>
                                  </p:stCondLst>
                                  <p:childTnLst>
                                    <p:set>
                                      <p:cBhvr>
                                        <p:cTn dur="1" fill="hold">
                                          <p:stCondLst>
                                            <p:cond delay="0"/>
                                          </p:stCondLst>
                                        </p:cTn>
                                        <p:tgtEl>
                                          <p:spTgt spid="1674"/>
                                        </p:tgtEl>
                                        <p:attrNameLst>
                                          <p:attrName>style.visibility</p:attrName>
                                        </p:attrNameLst>
                                      </p:cBhvr>
                                      <p:to>
                                        <p:strVal val="visible"/>
                                      </p:to>
                                    </p:set>
                                    <p:animEffect filter="fade" transition="in">
                                      <p:cBhvr>
                                        <p:cTn dur="1000"/>
                                        <p:tgtEl>
                                          <p:spTgt spid="1674"/>
                                        </p:tgtEl>
                                      </p:cBhvr>
                                    </p:animEffect>
                                  </p:childTnLst>
                                </p:cTn>
                              </p:par>
                              <p:par>
                                <p:cTn fill="hold" nodeType="withEffect" presetClass="entr" presetID="10" presetSubtype="0">
                                  <p:stCondLst>
                                    <p:cond delay="0"/>
                                  </p:stCondLst>
                                  <p:childTnLst>
                                    <p:set>
                                      <p:cBhvr>
                                        <p:cTn dur="1" fill="hold">
                                          <p:stCondLst>
                                            <p:cond delay="0"/>
                                          </p:stCondLst>
                                        </p:cTn>
                                        <p:tgtEl>
                                          <p:spTgt spid="1675"/>
                                        </p:tgtEl>
                                        <p:attrNameLst>
                                          <p:attrName>style.visibility</p:attrName>
                                        </p:attrNameLst>
                                      </p:cBhvr>
                                      <p:to>
                                        <p:strVal val="visible"/>
                                      </p:to>
                                    </p:set>
                                    <p:animEffect filter="fade" transition="in">
                                      <p:cBhvr>
                                        <p:cTn dur="1000"/>
                                        <p:tgtEl>
                                          <p:spTgt spid="1675"/>
                                        </p:tgtEl>
                                      </p:cBhvr>
                                    </p:animEffect>
                                  </p:childTnLst>
                                </p:cTn>
                              </p:par>
                              <p:par>
                                <p:cTn fill="hold" nodeType="withEffect" presetClass="entr" presetID="10" presetSubtype="0">
                                  <p:stCondLst>
                                    <p:cond delay="0"/>
                                  </p:stCondLst>
                                  <p:childTnLst>
                                    <p:set>
                                      <p:cBhvr>
                                        <p:cTn dur="1" fill="hold">
                                          <p:stCondLst>
                                            <p:cond delay="0"/>
                                          </p:stCondLst>
                                        </p:cTn>
                                        <p:tgtEl>
                                          <p:spTgt spid="1676"/>
                                        </p:tgtEl>
                                        <p:attrNameLst>
                                          <p:attrName>style.visibility</p:attrName>
                                        </p:attrNameLst>
                                      </p:cBhvr>
                                      <p:to>
                                        <p:strVal val="visible"/>
                                      </p:to>
                                    </p:set>
                                    <p:animEffect filter="fade" transition="in">
                                      <p:cBhvr>
                                        <p:cTn dur="1000"/>
                                        <p:tgtEl>
                                          <p:spTgt spid="1676"/>
                                        </p:tgtEl>
                                      </p:cBhvr>
                                    </p:animEffect>
                                  </p:childTnLst>
                                </p:cTn>
                              </p:par>
                              <p:par>
                                <p:cTn fill="hold" nodeType="withEffect" presetClass="entr" presetID="10" presetSubtype="0">
                                  <p:stCondLst>
                                    <p:cond delay="0"/>
                                  </p:stCondLst>
                                  <p:childTnLst>
                                    <p:set>
                                      <p:cBhvr>
                                        <p:cTn dur="1" fill="hold">
                                          <p:stCondLst>
                                            <p:cond delay="0"/>
                                          </p:stCondLst>
                                        </p:cTn>
                                        <p:tgtEl>
                                          <p:spTgt spid="1677"/>
                                        </p:tgtEl>
                                        <p:attrNameLst>
                                          <p:attrName>style.visibility</p:attrName>
                                        </p:attrNameLst>
                                      </p:cBhvr>
                                      <p:to>
                                        <p:strVal val="visible"/>
                                      </p:to>
                                    </p:set>
                                    <p:animEffect filter="fade" transition="in">
                                      <p:cBhvr>
                                        <p:cTn dur="1000"/>
                                        <p:tgtEl>
                                          <p:spTgt spid="1677"/>
                                        </p:tgtEl>
                                      </p:cBhvr>
                                    </p:animEffect>
                                  </p:childTnLst>
                                </p:cTn>
                              </p:par>
                              <p:par>
                                <p:cTn fill="hold" nodeType="withEffect" presetClass="entr" presetID="10" presetSubtype="0">
                                  <p:stCondLst>
                                    <p:cond delay="0"/>
                                  </p:stCondLst>
                                  <p:childTnLst>
                                    <p:set>
                                      <p:cBhvr>
                                        <p:cTn dur="1" fill="hold">
                                          <p:stCondLst>
                                            <p:cond delay="0"/>
                                          </p:stCondLst>
                                        </p:cTn>
                                        <p:tgtEl>
                                          <p:spTgt spid="1678"/>
                                        </p:tgtEl>
                                        <p:attrNameLst>
                                          <p:attrName>style.visibility</p:attrName>
                                        </p:attrNameLst>
                                      </p:cBhvr>
                                      <p:to>
                                        <p:strVal val="visible"/>
                                      </p:to>
                                    </p:set>
                                    <p:animEffect filter="fade" transition="in">
                                      <p:cBhvr>
                                        <p:cTn dur="1000"/>
                                        <p:tgtEl>
                                          <p:spTgt spid="1678"/>
                                        </p:tgtEl>
                                      </p:cBhvr>
                                    </p:animEffect>
                                  </p:childTnLst>
                                </p:cTn>
                              </p:par>
                              <p:par>
                                <p:cTn fill="hold" nodeType="withEffect" presetClass="entr" presetID="10" presetSubtype="0">
                                  <p:stCondLst>
                                    <p:cond delay="0"/>
                                  </p:stCondLst>
                                  <p:childTnLst>
                                    <p:set>
                                      <p:cBhvr>
                                        <p:cTn dur="1" fill="hold">
                                          <p:stCondLst>
                                            <p:cond delay="0"/>
                                          </p:stCondLst>
                                        </p:cTn>
                                        <p:tgtEl>
                                          <p:spTgt spid="1679"/>
                                        </p:tgtEl>
                                        <p:attrNameLst>
                                          <p:attrName>style.visibility</p:attrName>
                                        </p:attrNameLst>
                                      </p:cBhvr>
                                      <p:to>
                                        <p:strVal val="visible"/>
                                      </p:to>
                                    </p:set>
                                    <p:animEffect filter="fade" transition="in">
                                      <p:cBhvr>
                                        <p:cTn dur="1000"/>
                                        <p:tgtEl>
                                          <p:spTgt spid="1679"/>
                                        </p:tgtEl>
                                      </p:cBhvr>
                                    </p:animEffect>
                                  </p:childTnLst>
                                </p:cTn>
                              </p:par>
                              <p:par>
                                <p:cTn fill="hold" nodeType="withEffect" presetClass="entr" presetID="10" presetSubtype="0">
                                  <p:stCondLst>
                                    <p:cond delay="0"/>
                                  </p:stCondLst>
                                  <p:childTnLst>
                                    <p:set>
                                      <p:cBhvr>
                                        <p:cTn dur="1" fill="hold">
                                          <p:stCondLst>
                                            <p:cond delay="0"/>
                                          </p:stCondLst>
                                        </p:cTn>
                                        <p:tgtEl>
                                          <p:spTgt spid="1680"/>
                                        </p:tgtEl>
                                        <p:attrNameLst>
                                          <p:attrName>style.visibility</p:attrName>
                                        </p:attrNameLst>
                                      </p:cBhvr>
                                      <p:to>
                                        <p:strVal val="visible"/>
                                      </p:to>
                                    </p:set>
                                    <p:animEffect filter="fade" transition="in">
                                      <p:cBhvr>
                                        <p:cTn dur="1000"/>
                                        <p:tgtEl>
                                          <p:spTgt spid="1680"/>
                                        </p:tgtEl>
                                      </p:cBhvr>
                                    </p:animEffect>
                                  </p:childTnLst>
                                </p:cTn>
                              </p:par>
                              <p:par>
                                <p:cTn fill="hold" nodeType="withEffect" presetClass="entr" presetID="10" presetSubtype="0">
                                  <p:stCondLst>
                                    <p:cond delay="0"/>
                                  </p:stCondLst>
                                  <p:childTnLst>
                                    <p:set>
                                      <p:cBhvr>
                                        <p:cTn dur="1" fill="hold">
                                          <p:stCondLst>
                                            <p:cond delay="0"/>
                                          </p:stCondLst>
                                        </p:cTn>
                                        <p:tgtEl>
                                          <p:spTgt spid="1681"/>
                                        </p:tgtEl>
                                        <p:attrNameLst>
                                          <p:attrName>style.visibility</p:attrName>
                                        </p:attrNameLst>
                                      </p:cBhvr>
                                      <p:to>
                                        <p:strVal val="visible"/>
                                      </p:to>
                                    </p:set>
                                    <p:animEffect filter="fade" transition="in">
                                      <p:cBhvr>
                                        <p:cTn dur="1000"/>
                                        <p:tgtEl>
                                          <p:spTgt spid="16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85" name="Shape 1685"/>
        <p:cNvGrpSpPr/>
        <p:nvPr/>
      </p:nvGrpSpPr>
      <p:grpSpPr>
        <a:xfrm>
          <a:off x="0" y="0"/>
          <a:ext cx="0" cy="0"/>
          <a:chOff x="0" y="0"/>
          <a:chExt cx="0" cy="0"/>
        </a:xfrm>
      </p:grpSpPr>
      <p:sp>
        <p:nvSpPr>
          <p:cNvPr id="1686" name="Google Shape;1686;p96"/>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u="sng">
                <a:solidFill>
                  <a:srgbClr val="E09214"/>
                </a:solidFill>
                <a:latin typeface="Merriweather"/>
                <a:ea typeface="Merriweather"/>
                <a:cs typeface="Merriweather"/>
                <a:sym typeface="Merriweather"/>
              </a:rPr>
              <a:t>YARN</a:t>
            </a:r>
            <a:endParaRPr b="1" u="sng">
              <a:solidFill>
                <a:srgbClr val="E09214"/>
              </a:solidFill>
              <a:latin typeface="Merriweather"/>
              <a:ea typeface="Merriweather"/>
              <a:cs typeface="Merriweather"/>
              <a:sym typeface="Merriweather"/>
            </a:endParaRPr>
          </a:p>
        </p:txBody>
      </p:sp>
      <p:pic>
        <p:nvPicPr>
          <p:cNvPr id="1687" name="Google Shape;1687;p96"/>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1688" name="Google Shape;1688;p96"/>
          <p:cNvSpPr txBox="1"/>
          <p:nvPr/>
        </p:nvSpPr>
        <p:spPr>
          <a:xfrm>
            <a:off x="133075" y="717025"/>
            <a:ext cx="7976100" cy="264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Yarn allows different data processing methods</a:t>
            </a:r>
            <a:endParaRPr b="0" i="0" sz="20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verage"/>
              <a:ea typeface="Average"/>
              <a:cs typeface="Average"/>
              <a:sym typeface="Average"/>
            </a:endParaRPr>
          </a:p>
          <a:p>
            <a:pPr indent="-355600" lvl="0" marL="457200" marR="0" rtl="0" algn="l">
              <a:lnSpc>
                <a:spcPct val="100000"/>
              </a:lnSpc>
              <a:spcBef>
                <a:spcPts val="0"/>
              </a:spcBef>
              <a:spcAft>
                <a:spcPts val="0"/>
              </a:spcAft>
              <a:buClr>
                <a:srgbClr val="000000"/>
              </a:buClr>
              <a:buSzPts val="2000"/>
              <a:buFont typeface="Average"/>
              <a:buAutoNum type="arabicPeriod"/>
            </a:pPr>
            <a:r>
              <a:rPr b="0" i="0" lang="en" sz="2000" u="none" cap="none" strike="noStrike">
                <a:solidFill>
                  <a:srgbClr val="000000"/>
                </a:solidFill>
                <a:latin typeface="Average"/>
                <a:ea typeface="Average"/>
                <a:cs typeface="Average"/>
                <a:sym typeface="Average"/>
              </a:rPr>
              <a:t>Graph processing</a:t>
            </a:r>
            <a:endParaRPr b="0" i="0" sz="2000" u="none" cap="none" strike="noStrike">
              <a:solidFill>
                <a:srgbClr val="000000"/>
              </a:solidFill>
              <a:latin typeface="Average"/>
              <a:ea typeface="Average"/>
              <a:cs typeface="Average"/>
              <a:sym typeface="Average"/>
            </a:endParaRPr>
          </a:p>
          <a:p>
            <a:pPr indent="-355600" lvl="0" marL="457200" marR="0" rtl="0" algn="l">
              <a:lnSpc>
                <a:spcPct val="100000"/>
              </a:lnSpc>
              <a:spcBef>
                <a:spcPts val="0"/>
              </a:spcBef>
              <a:spcAft>
                <a:spcPts val="0"/>
              </a:spcAft>
              <a:buClr>
                <a:srgbClr val="000000"/>
              </a:buClr>
              <a:buSzPts val="2000"/>
              <a:buFont typeface="Average"/>
              <a:buAutoNum type="arabicPeriod"/>
            </a:pPr>
            <a:r>
              <a:rPr b="0" i="0" lang="en" sz="2000" u="none" cap="none" strike="noStrike">
                <a:solidFill>
                  <a:srgbClr val="000000"/>
                </a:solidFill>
                <a:latin typeface="Average"/>
                <a:ea typeface="Average"/>
                <a:cs typeface="Average"/>
                <a:sym typeface="Average"/>
              </a:rPr>
              <a:t>Interactive processing</a:t>
            </a:r>
            <a:endParaRPr b="0" i="0" sz="2000" u="none" cap="none" strike="noStrike">
              <a:solidFill>
                <a:srgbClr val="000000"/>
              </a:solidFill>
              <a:latin typeface="Average"/>
              <a:ea typeface="Average"/>
              <a:cs typeface="Average"/>
              <a:sym typeface="Average"/>
            </a:endParaRPr>
          </a:p>
          <a:p>
            <a:pPr indent="-355600" lvl="0" marL="457200" marR="0" rtl="0" algn="l">
              <a:lnSpc>
                <a:spcPct val="100000"/>
              </a:lnSpc>
              <a:spcBef>
                <a:spcPts val="0"/>
              </a:spcBef>
              <a:spcAft>
                <a:spcPts val="0"/>
              </a:spcAft>
              <a:buClr>
                <a:srgbClr val="000000"/>
              </a:buClr>
              <a:buSzPts val="2000"/>
              <a:buFont typeface="Average"/>
              <a:buAutoNum type="arabicPeriod"/>
            </a:pPr>
            <a:r>
              <a:rPr b="0" i="0" lang="en" sz="2000" u="none" cap="none" strike="noStrike">
                <a:solidFill>
                  <a:srgbClr val="000000"/>
                </a:solidFill>
                <a:latin typeface="Average"/>
                <a:ea typeface="Average"/>
                <a:cs typeface="Average"/>
                <a:sym typeface="Average"/>
              </a:rPr>
              <a:t>Stream processing</a:t>
            </a:r>
            <a:endParaRPr b="0" i="0" sz="2000" u="none" cap="none" strike="noStrike">
              <a:solidFill>
                <a:srgbClr val="000000"/>
              </a:solidFill>
              <a:latin typeface="Average"/>
              <a:ea typeface="Average"/>
              <a:cs typeface="Average"/>
              <a:sym typeface="Average"/>
            </a:endParaRPr>
          </a:p>
          <a:p>
            <a:pPr indent="-355600" lvl="0" marL="457200" marR="0" rtl="0" algn="l">
              <a:lnSpc>
                <a:spcPct val="100000"/>
              </a:lnSpc>
              <a:spcBef>
                <a:spcPts val="0"/>
              </a:spcBef>
              <a:spcAft>
                <a:spcPts val="0"/>
              </a:spcAft>
              <a:buClr>
                <a:srgbClr val="000000"/>
              </a:buClr>
              <a:buSzPts val="2000"/>
              <a:buFont typeface="Average"/>
              <a:buAutoNum type="arabicPeriod"/>
            </a:pPr>
            <a:r>
              <a:rPr b="0" i="0" lang="en" sz="2000" u="none" cap="none" strike="noStrike">
                <a:solidFill>
                  <a:srgbClr val="000000"/>
                </a:solidFill>
                <a:latin typeface="Average"/>
                <a:ea typeface="Average"/>
                <a:cs typeface="Average"/>
                <a:sym typeface="Average"/>
              </a:rPr>
              <a:t>Batch processing</a:t>
            </a:r>
            <a:endParaRPr b="0" i="0" sz="20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To run and process Data stored in HDFS</a:t>
            </a:r>
            <a:endParaRPr b="0" i="0" sz="20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8"/>
                                        </p:tgtEl>
                                        <p:attrNameLst>
                                          <p:attrName>style.visibility</p:attrName>
                                        </p:attrNameLst>
                                      </p:cBhvr>
                                      <p:to>
                                        <p:strVal val="visible"/>
                                      </p:to>
                                    </p:set>
                                    <p:animEffect filter="fade" transition="in">
                                      <p:cBhvr>
                                        <p:cTn dur="1000"/>
                                        <p:tgtEl>
                                          <p:spTgt spid="16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92" name="Shape 1692"/>
        <p:cNvGrpSpPr/>
        <p:nvPr/>
      </p:nvGrpSpPr>
      <p:grpSpPr>
        <a:xfrm>
          <a:off x="0" y="0"/>
          <a:ext cx="0" cy="0"/>
          <a:chOff x="0" y="0"/>
          <a:chExt cx="0" cy="0"/>
        </a:xfrm>
      </p:grpSpPr>
      <p:sp>
        <p:nvSpPr>
          <p:cNvPr id="1693" name="Google Shape;1693;p97"/>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u="sng">
                <a:solidFill>
                  <a:srgbClr val="E09214"/>
                </a:solidFill>
                <a:latin typeface="Merriweather"/>
                <a:ea typeface="Merriweather"/>
                <a:cs typeface="Merriweather"/>
                <a:sym typeface="Merriweather"/>
              </a:rPr>
              <a:t>YARN</a:t>
            </a:r>
            <a:endParaRPr b="1" u="sng">
              <a:solidFill>
                <a:srgbClr val="E09214"/>
              </a:solidFill>
              <a:latin typeface="Merriweather"/>
              <a:ea typeface="Merriweather"/>
              <a:cs typeface="Merriweather"/>
              <a:sym typeface="Merriweather"/>
            </a:endParaRPr>
          </a:p>
        </p:txBody>
      </p:sp>
      <p:pic>
        <p:nvPicPr>
          <p:cNvPr id="1694" name="Google Shape;1694;p97"/>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1695" name="Google Shape;1695;p97"/>
          <p:cNvSpPr txBox="1"/>
          <p:nvPr/>
        </p:nvSpPr>
        <p:spPr>
          <a:xfrm>
            <a:off x="963700" y="1078675"/>
            <a:ext cx="1797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Hadoop 1.0</a:t>
            </a:r>
            <a:endParaRPr b="0" i="0" sz="2000" u="none" cap="none" strike="noStrike">
              <a:solidFill>
                <a:srgbClr val="000000"/>
              </a:solidFill>
              <a:latin typeface="Average"/>
              <a:ea typeface="Average"/>
              <a:cs typeface="Average"/>
              <a:sym typeface="Average"/>
            </a:endParaRPr>
          </a:p>
        </p:txBody>
      </p:sp>
      <p:sp>
        <p:nvSpPr>
          <p:cNvPr id="1696" name="Google Shape;1696;p97"/>
          <p:cNvSpPr txBox="1"/>
          <p:nvPr/>
        </p:nvSpPr>
        <p:spPr>
          <a:xfrm>
            <a:off x="4806150" y="1170825"/>
            <a:ext cx="1797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Hadoop 2.0</a:t>
            </a:r>
            <a:endParaRPr b="0" i="0" sz="2000" u="none" cap="none" strike="noStrike">
              <a:solidFill>
                <a:srgbClr val="000000"/>
              </a:solidFill>
              <a:latin typeface="Average"/>
              <a:ea typeface="Average"/>
              <a:cs typeface="Average"/>
              <a:sym typeface="Average"/>
            </a:endParaRPr>
          </a:p>
        </p:txBody>
      </p:sp>
      <p:sp>
        <p:nvSpPr>
          <p:cNvPr id="1697" name="Google Shape;1697;p97"/>
          <p:cNvSpPr/>
          <p:nvPr/>
        </p:nvSpPr>
        <p:spPr>
          <a:xfrm>
            <a:off x="710250" y="1864525"/>
            <a:ext cx="2119800" cy="1085100"/>
          </a:xfrm>
          <a:prstGeom prst="rect">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Map Reduce Data Processing &amp; Resource Management</a:t>
            </a:r>
            <a:endParaRPr b="0" i="0" sz="1400" u="none" cap="none" strike="noStrike">
              <a:solidFill>
                <a:srgbClr val="000000"/>
              </a:solidFill>
              <a:latin typeface="Arial"/>
              <a:ea typeface="Arial"/>
              <a:cs typeface="Arial"/>
              <a:sym typeface="Arial"/>
            </a:endParaRPr>
          </a:p>
        </p:txBody>
      </p:sp>
      <p:sp>
        <p:nvSpPr>
          <p:cNvPr id="1698" name="Google Shape;1698;p97"/>
          <p:cNvSpPr/>
          <p:nvPr/>
        </p:nvSpPr>
        <p:spPr>
          <a:xfrm>
            <a:off x="1142825" y="3242875"/>
            <a:ext cx="984000" cy="572700"/>
          </a:xfrm>
          <a:prstGeom prst="rect">
            <a:avLst/>
          </a:pr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HDFS</a:t>
            </a:r>
            <a:endParaRPr b="0" i="0" sz="1400" u="none" cap="none" strike="noStrike">
              <a:solidFill>
                <a:srgbClr val="000000"/>
              </a:solidFill>
              <a:latin typeface="Arial"/>
              <a:ea typeface="Arial"/>
              <a:cs typeface="Arial"/>
              <a:sym typeface="Arial"/>
            </a:endParaRPr>
          </a:p>
        </p:txBody>
      </p:sp>
      <p:cxnSp>
        <p:nvCxnSpPr>
          <p:cNvPr id="1699" name="Google Shape;1699;p97"/>
          <p:cNvCxnSpPr/>
          <p:nvPr/>
        </p:nvCxnSpPr>
        <p:spPr>
          <a:xfrm>
            <a:off x="3869675" y="950350"/>
            <a:ext cx="10200" cy="3465900"/>
          </a:xfrm>
          <a:prstGeom prst="straightConnector1">
            <a:avLst/>
          </a:prstGeom>
          <a:noFill/>
          <a:ln cap="flat" cmpd="sng" w="19050">
            <a:solidFill>
              <a:srgbClr val="000000"/>
            </a:solidFill>
            <a:prstDash val="solid"/>
            <a:round/>
            <a:headEnd len="sm" w="sm" type="none"/>
            <a:tailEnd len="sm" w="sm" type="none"/>
          </a:ln>
        </p:spPr>
      </p:cxnSp>
      <p:sp>
        <p:nvSpPr>
          <p:cNvPr id="1700" name="Google Shape;1700;p97"/>
          <p:cNvSpPr/>
          <p:nvPr/>
        </p:nvSpPr>
        <p:spPr>
          <a:xfrm>
            <a:off x="4148250" y="1855438"/>
            <a:ext cx="1057500" cy="690900"/>
          </a:xfrm>
          <a:prstGeom prst="rect">
            <a:avLst/>
          </a:prstGeom>
          <a:solidFill>
            <a:srgbClr val="A4C2F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Map Reduce</a:t>
            </a:r>
            <a:endParaRPr b="0" i="0" sz="1400" u="none" cap="none" strike="noStrike">
              <a:solidFill>
                <a:srgbClr val="000000"/>
              </a:solidFill>
              <a:latin typeface="Arial"/>
              <a:ea typeface="Arial"/>
              <a:cs typeface="Arial"/>
              <a:sym typeface="Arial"/>
            </a:endParaRPr>
          </a:p>
        </p:txBody>
      </p:sp>
      <p:sp>
        <p:nvSpPr>
          <p:cNvPr id="1701" name="Google Shape;1701;p97"/>
          <p:cNvSpPr/>
          <p:nvPr/>
        </p:nvSpPr>
        <p:spPr>
          <a:xfrm>
            <a:off x="5747275" y="1779575"/>
            <a:ext cx="1558200" cy="792300"/>
          </a:xfrm>
          <a:prstGeom prst="rect">
            <a:avLst/>
          </a:prstGeom>
          <a:solidFill>
            <a:srgbClr val="B4A7D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Other Data Processing frameworks</a:t>
            </a:r>
            <a:endParaRPr b="0" i="0" sz="1400" u="none" cap="none" strike="noStrike">
              <a:solidFill>
                <a:srgbClr val="000000"/>
              </a:solidFill>
              <a:latin typeface="Arial"/>
              <a:ea typeface="Arial"/>
              <a:cs typeface="Arial"/>
              <a:sym typeface="Arial"/>
            </a:endParaRPr>
          </a:p>
        </p:txBody>
      </p:sp>
      <p:sp>
        <p:nvSpPr>
          <p:cNvPr id="1702" name="Google Shape;1702;p97"/>
          <p:cNvSpPr/>
          <p:nvPr/>
        </p:nvSpPr>
        <p:spPr>
          <a:xfrm>
            <a:off x="4623125" y="2738350"/>
            <a:ext cx="1858500" cy="572700"/>
          </a:xfrm>
          <a:prstGeom prst="rect">
            <a:avLst/>
          </a:prstGeom>
          <a:solidFill>
            <a:srgbClr val="EAD1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YARN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Resource Manager</a:t>
            </a:r>
            <a:endParaRPr b="0" i="0" sz="1400" u="none" cap="none" strike="noStrike">
              <a:solidFill>
                <a:srgbClr val="000000"/>
              </a:solidFill>
              <a:latin typeface="Arial"/>
              <a:ea typeface="Arial"/>
              <a:cs typeface="Arial"/>
              <a:sym typeface="Arial"/>
            </a:endParaRPr>
          </a:p>
        </p:txBody>
      </p:sp>
      <p:sp>
        <p:nvSpPr>
          <p:cNvPr id="1703" name="Google Shape;1703;p97"/>
          <p:cNvSpPr/>
          <p:nvPr/>
        </p:nvSpPr>
        <p:spPr>
          <a:xfrm>
            <a:off x="4966875" y="3477525"/>
            <a:ext cx="984000" cy="572700"/>
          </a:xfrm>
          <a:prstGeom prst="rect">
            <a:avLst/>
          </a:prstGeom>
          <a:solidFill>
            <a:srgbClr val="FFD9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HDFS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5"/>
                                        </p:tgtEl>
                                        <p:attrNameLst>
                                          <p:attrName>style.visibility</p:attrName>
                                        </p:attrNameLst>
                                      </p:cBhvr>
                                      <p:to>
                                        <p:strVal val="visible"/>
                                      </p:to>
                                    </p:set>
                                    <p:animEffect filter="fade" transition="in">
                                      <p:cBhvr>
                                        <p:cTn dur="1000"/>
                                        <p:tgtEl>
                                          <p:spTgt spid="16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7"/>
                                        </p:tgtEl>
                                        <p:attrNameLst>
                                          <p:attrName>style.visibility</p:attrName>
                                        </p:attrNameLst>
                                      </p:cBhvr>
                                      <p:to>
                                        <p:strVal val="visible"/>
                                      </p:to>
                                    </p:set>
                                    <p:animEffect filter="fade" transition="in">
                                      <p:cBhvr>
                                        <p:cTn dur="1000"/>
                                        <p:tgtEl>
                                          <p:spTgt spid="1697"/>
                                        </p:tgtEl>
                                      </p:cBhvr>
                                    </p:animEffect>
                                  </p:childTnLst>
                                </p:cTn>
                              </p:par>
                              <p:par>
                                <p:cTn fill="hold" nodeType="withEffect" presetClass="entr" presetID="10" presetSubtype="0">
                                  <p:stCondLst>
                                    <p:cond delay="0"/>
                                  </p:stCondLst>
                                  <p:childTnLst>
                                    <p:set>
                                      <p:cBhvr>
                                        <p:cTn dur="1" fill="hold">
                                          <p:stCondLst>
                                            <p:cond delay="0"/>
                                          </p:stCondLst>
                                        </p:cTn>
                                        <p:tgtEl>
                                          <p:spTgt spid="1698"/>
                                        </p:tgtEl>
                                        <p:attrNameLst>
                                          <p:attrName>style.visibility</p:attrName>
                                        </p:attrNameLst>
                                      </p:cBhvr>
                                      <p:to>
                                        <p:strVal val="visible"/>
                                      </p:to>
                                    </p:set>
                                    <p:animEffect filter="fade" transition="in">
                                      <p:cBhvr>
                                        <p:cTn dur="1000"/>
                                        <p:tgtEl>
                                          <p:spTgt spid="16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9"/>
                                        </p:tgtEl>
                                        <p:attrNameLst>
                                          <p:attrName>style.visibility</p:attrName>
                                        </p:attrNameLst>
                                      </p:cBhvr>
                                      <p:to>
                                        <p:strVal val="visible"/>
                                      </p:to>
                                    </p:set>
                                    <p:animEffect filter="fade" transition="in">
                                      <p:cBhvr>
                                        <p:cTn dur="1000"/>
                                        <p:tgtEl>
                                          <p:spTgt spid="16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6"/>
                                        </p:tgtEl>
                                        <p:attrNameLst>
                                          <p:attrName>style.visibility</p:attrName>
                                        </p:attrNameLst>
                                      </p:cBhvr>
                                      <p:to>
                                        <p:strVal val="visible"/>
                                      </p:to>
                                    </p:set>
                                    <p:animEffect filter="fade" transition="in">
                                      <p:cBhvr>
                                        <p:cTn dur="1000"/>
                                        <p:tgtEl>
                                          <p:spTgt spid="16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0"/>
                                        </p:tgtEl>
                                        <p:attrNameLst>
                                          <p:attrName>style.visibility</p:attrName>
                                        </p:attrNameLst>
                                      </p:cBhvr>
                                      <p:to>
                                        <p:strVal val="visible"/>
                                      </p:to>
                                    </p:set>
                                    <p:animEffect filter="fade" transition="in">
                                      <p:cBhvr>
                                        <p:cTn dur="1000"/>
                                        <p:tgtEl>
                                          <p:spTgt spid="1700"/>
                                        </p:tgtEl>
                                      </p:cBhvr>
                                    </p:animEffect>
                                  </p:childTnLst>
                                </p:cTn>
                              </p:par>
                              <p:par>
                                <p:cTn fill="hold" nodeType="withEffect" presetClass="entr" presetID="10" presetSubtype="0">
                                  <p:stCondLst>
                                    <p:cond delay="0"/>
                                  </p:stCondLst>
                                  <p:childTnLst>
                                    <p:set>
                                      <p:cBhvr>
                                        <p:cTn dur="1" fill="hold">
                                          <p:stCondLst>
                                            <p:cond delay="0"/>
                                          </p:stCondLst>
                                        </p:cTn>
                                        <p:tgtEl>
                                          <p:spTgt spid="1701"/>
                                        </p:tgtEl>
                                        <p:attrNameLst>
                                          <p:attrName>style.visibility</p:attrName>
                                        </p:attrNameLst>
                                      </p:cBhvr>
                                      <p:to>
                                        <p:strVal val="visible"/>
                                      </p:to>
                                    </p:set>
                                    <p:animEffect filter="fade" transition="in">
                                      <p:cBhvr>
                                        <p:cTn dur="1000"/>
                                        <p:tgtEl>
                                          <p:spTgt spid="1701"/>
                                        </p:tgtEl>
                                      </p:cBhvr>
                                    </p:animEffect>
                                  </p:childTnLst>
                                </p:cTn>
                              </p:par>
                              <p:par>
                                <p:cTn fill="hold" nodeType="withEffect" presetClass="entr" presetID="10" presetSubtype="0">
                                  <p:stCondLst>
                                    <p:cond delay="0"/>
                                  </p:stCondLst>
                                  <p:childTnLst>
                                    <p:set>
                                      <p:cBhvr>
                                        <p:cTn dur="1" fill="hold">
                                          <p:stCondLst>
                                            <p:cond delay="0"/>
                                          </p:stCondLst>
                                        </p:cTn>
                                        <p:tgtEl>
                                          <p:spTgt spid="1702"/>
                                        </p:tgtEl>
                                        <p:attrNameLst>
                                          <p:attrName>style.visibility</p:attrName>
                                        </p:attrNameLst>
                                      </p:cBhvr>
                                      <p:to>
                                        <p:strVal val="visible"/>
                                      </p:to>
                                    </p:set>
                                    <p:animEffect filter="fade" transition="in">
                                      <p:cBhvr>
                                        <p:cTn dur="1000"/>
                                        <p:tgtEl>
                                          <p:spTgt spid="1702"/>
                                        </p:tgtEl>
                                      </p:cBhvr>
                                    </p:animEffect>
                                  </p:childTnLst>
                                </p:cTn>
                              </p:par>
                              <p:par>
                                <p:cTn fill="hold" nodeType="withEffect" presetClass="entr" presetID="10" presetSubtype="0">
                                  <p:stCondLst>
                                    <p:cond delay="0"/>
                                  </p:stCondLst>
                                  <p:childTnLst>
                                    <p:set>
                                      <p:cBhvr>
                                        <p:cTn dur="1" fill="hold">
                                          <p:stCondLst>
                                            <p:cond delay="0"/>
                                          </p:stCondLst>
                                        </p:cTn>
                                        <p:tgtEl>
                                          <p:spTgt spid="1703"/>
                                        </p:tgtEl>
                                        <p:attrNameLst>
                                          <p:attrName>style.visibility</p:attrName>
                                        </p:attrNameLst>
                                      </p:cBhvr>
                                      <p:to>
                                        <p:strVal val="visible"/>
                                      </p:to>
                                    </p:set>
                                    <p:animEffect filter="fade" transition="in">
                                      <p:cBhvr>
                                        <p:cTn dur="1000"/>
                                        <p:tgtEl>
                                          <p:spTgt spid="17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07" name="Shape 1707"/>
        <p:cNvGrpSpPr/>
        <p:nvPr/>
      </p:nvGrpSpPr>
      <p:grpSpPr>
        <a:xfrm>
          <a:off x="0" y="0"/>
          <a:ext cx="0" cy="0"/>
          <a:chOff x="0" y="0"/>
          <a:chExt cx="0" cy="0"/>
        </a:xfrm>
      </p:grpSpPr>
      <p:sp>
        <p:nvSpPr>
          <p:cNvPr id="1708" name="Google Shape;1708;p98"/>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u="sng">
                <a:solidFill>
                  <a:srgbClr val="E09214"/>
                </a:solidFill>
                <a:latin typeface="Merriweather"/>
                <a:ea typeface="Merriweather"/>
                <a:cs typeface="Merriweather"/>
                <a:sym typeface="Merriweather"/>
              </a:rPr>
              <a:t>YARN</a:t>
            </a:r>
            <a:endParaRPr b="1" u="sng">
              <a:solidFill>
                <a:srgbClr val="E09214"/>
              </a:solidFill>
              <a:latin typeface="Merriweather"/>
              <a:ea typeface="Merriweather"/>
              <a:cs typeface="Merriweather"/>
              <a:sym typeface="Merriweather"/>
            </a:endParaRPr>
          </a:p>
        </p:txBody>
      </p:sp>
      <p:pic>
        <p:nvPicPr>
          <p:cNvPr id="1709" name="Google Shape;1709;p98"/>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sp>
        <p:nvSpPr>
          <p:cNvPr id="1710" name="Google Shape;1710;p98"/>
          <p:cNvSpPr txBox="1"/>
          <p:nvPr/>
        </p:nvSpPr>
        <p:spPr>
          <a:xfrm>
            <a:off x="133075" y="717025"/>
            <a:ext cx="7976100" cy="2955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Yarn  enable users to perform operations as per requirement</a:t>
            </a:r>
            <a:endParaRPr b="0" i="0" sz="20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Spark → Real Time Processing</a:t>
            </a:r>
            <a:endParaRPr b="0" i="0" sz="20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Hive   → SQL</a:t>
            </a:r>
            <a:endParaRPr b="0" i="0" sz="20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HBase → NoSQL</a:t>
            </a:r>
            <a:endParaRPr b="0" i="0" sz="20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We can use all these in Same cluster</a:t>
            </a:r>
            <a:endParaRPr b="0" i="0" sz="20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verage"/>
              <a:ea typeface="Average"/>
              <a:cs typeface="Average"/>
              <a:sym typeface="Average"/>
            </a:endParaRPr>
          </a:p>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Average"/>
                <a:ea typeface="Average"/>
                <a:cs typeface="Average"/>
                <a:sym typeface="Average"/>
              </a:rPr>
              <a:t>Yarn Performs resource management , Job Scheduling</a:t>
            </a:r>
            <a:endParaRPr b="0" i="0" sz="20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0"/>
                                        </p:tgtEl>
                                        <p:attrNameLst>
                                          <p:attrName>style.visibility</p:attrName>
                                        </p:attrNameLst>
                                      </p:cBhvr>
                                      <p:to>
                                        <p:strVal val="visible"/>
                                      </p:to>
                                    </p:set>
                                    <p:animEffect filter="fade" transition="in">
                                      <p:cBhvr>
                                        <p:cTn dur="1000"/>
                                        <p:tgtEl>
                                          <p:spTgt spid="17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14" name="Shape 1714"/>
        <p:cNvGrpSpPr/>
        <p:nvPr/>
      </p:nvGrpSpPr>
      <p:grpSpPr>
        <a:xfrm>
          <a:off x="0" y="0"/>
          <a:ext cx="0" cy="0"/>
          <a:chOff x="0" y="0"/>
          <a:chExt cx="0" cy="0"/>
        </a:xfrm>
      </p:grpSpPr>
      <p:sp>
        <p:nvSpPr>
          <p:cNvPr id="1715" name="Google Shape;1715;p99"/>
          <p:cNvSpPr txBox="1"/>
          <p:nvPr>
            <p:ph type="title"/>
          </p:nvPr>
        </p:nvSpPr>
        <p:spPr>
          <a:xfrm>
            <a:off x="40800" y="81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u="sng">
                <a:solidFill>
                  <a:srgbClr val="E09214"/>
                </a:solidFill>
                <a:latin typeface="Merriweather"/>
                <a:ea typeface="Merriweather"/>
                <a:cs typeface="Merriweather"/>
                <a:sym typeface="Merriweather"/>
              </a:rPr>
              <a:t>Main Components of YARN</a:t>
            </a:r>
            <a:endParaRPr b="1" u="sng">
              <a:solidFill>
                <a:srgbClr val="E09214"/>
              </a:solidFill>
              <a:latin typeface="Merriweather"/>
              <a:ea typeface="Merriweather"/>
              <a:cs typeface="Merriweather"/>
              <a:sym typeface="Merriweather"/>
            </a:endParaRPr>
          </a:p>
        </p:txBody>
      </p:sp>
      <p:pic>
        <p:nvPicPr>
          <p:cNvPr id="1716" name="Google Shape;1716;p99"/>
          <p:cNvPicPr preferRelativeResize="0"/>
          <p:nvPr/>
        </p:nvPicPr>
        <p:blipFill rotWithShape="1">
          <a:blip r:embed="rId3">
            <a:alphaModFix/>
          </a:blip>
          <a:srcRect b="0" l="0" r="0" t="0"/>
          <a:stretch/>
        </p:blipFill>
        <p:spPr>
          <a:xfrm>
            <a:off x="6369775" y="81625"/>
            <a:ext cx="2663402" cy="690811"/>
          </a:xfrm>
          <a:prstGeom prst="rect">
            <a:avLst/>
          </a:prstGeom>
          <a:noFill/>
          <a:ln>
            <a:noFill/>
          </a:ln>
        </p:spPr>
      </p:pic>
      <p:pic>
        <p:nvPicPr>
          <p:cNvPr id="1717" name="Google Shape;1717;p99"/>
          <p:cNvPicPr preferRelativeResize="0"/>
          <p:nvPr/>
        </p:nvPicPr>
        <p:blipFill rotWithShape="1">
          <a:blip r:embed="rId4">
            <a:alphaModFix/>
          </a:blip>
          <a:srcRect b="0" l="0" r="0" t="0"/>
          <a:stretch/>
        </p:blipFill>
        <p:spPr>
          <a:xfrm>
            <a:off x="152400" y="772425"/>
            <a:ext cx="7061840" cy="4371075"/>
          </a:xfrm>
          <a:prstGeom prst="rect">
            <a:avLst/>
          </a:prstGeom>
          <a:noFill/>
          <a:ln>
            <a:noFill/>
          </a:ln>
        </p:spPr>
      </p:pic>
      <p:sp>
        <p:nvSpPr>
          <p:cNvPr id="1718" name="Google Shape;1718;p99"/>
          <p:cNvSpPr txBox="1"/>
          <p:nvPr/>
        </p:nvSpPr>
        <p:spPr>
          <a:xfrm>
            <a:off x="6063450" y="4606500"/>
            <a:ext cx="600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7"/>
                                        </p:tgtEl>
                                        <p:attrNameLst>
                                          <p:attrName>style.visibility</p:attrName>
                                        </p:attrNameLst>
                                      </p:cBhvr>
                                      <p:to>
                                        <p:strVal val="visible"/>
                                      </p:to>
                                    </p:set>
                                    <p:animEffect filter="fade" transition="in">
                                      <p:cBhvr>
                                        <p:cTn dur="1000"/>
                                        <p:tgtEl>
                                          <p:spTgt spid="17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